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75" r:id="rId3"/>
    <p:sldId id="276" r:id="rId4"/>
    <p:sldId id="294" r:id="rId5"/>
    <p:sldId id="277" r:id="rId6"/>
    <p:sldId id="284" r:id="rId7"/>
    <p:sldId id="286" r:id="rId8"/>
    <p:sldId id="287" r:id="rId9"/>
    <p:sldId id="293" r:id="rId10"/>
    <p:sldId id="290" r:id="rId11"/>
    <p:sldId id="291" r:id="rId12"/>
    <p:sldId id="283"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pos="7680" userDrawn="1">
          <p15:clr>
            <a:srgbClr val="A4A3A4"/>
          </p15:clr>
        </p15:guide>
        <p15:guide id="4" userDrawn="1">
          <p15:clr>
            <a:srgbClr val="A4A3A4"/>
          </p15:clr>
        </p15:guide>
        <p15:guide id="5" pos="7464" userDrawn="1">
          <p15:clr>
            <a:srgbClr val="A4A3A4"/>
          </p15:clr>
        </p15:guide>
        <p15:guide id="6" pos="216" userDrawn="1">
          <p15:clr>
            <a:srgbClr val="A4A3A4"/>
          </p15:clr>
        </p15:guide>
        <p15:guide id="7" orient="horz" pos="216" userDrawn="1">
          <p15:clr>
            <a:srgbClr val="A4A3A4"/>
          </p15:clr>
        </p15:guide>
        <p15:guide id="9" orient="horz" pos="4320" userDrawn="1">
          <p15:clr>
            <a:srgbClr val="A4A3A4"/>
          </p15:clr>
        </p15:guide>
        <p15:guide id="10" orient="horz" userDrawn="1">
          <p15:clr>
            <a:srgbClr val="A4A3A4"/>
          </p15:clr>
        </p15:guide>
        <p15:guide id="11" orient="horz" pos="412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CDCCC7"/>
    <a:srgbClr val="F27121"/>
    <a:srgbClr val="E94057"/>
    <a:srgbClr val="8A2387"/>
    <a:srgbClr val="FAC2A0"/>
    <a:srgbClr val="F9C7CE"/>
    <a:srgbClr val="F2CEF1"/>
    <a:srgbClr val="191919"/>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04" autoAdjust="0"/>
    <p:restoredTop sz="94660"/>
  </p:normalViewPr>
  <p:slideViewPr>
    <p:cSldViewPr snapToGrid="0" showGuides="1">
      <p:cViewPr varScale="1">
        <p:scale>
          <a:sx n="79" d="100"/>
          <a:sy n="79" d="100"/>
        </p:scale>
        <p:origin x="763" y="77"/>
      </p:cViewPr>
      <p:guideLst>
        <p:guide orient="horz" pos="2160"/>
        <p:guide pos="3840"/>
        <p:guide pos="7680"/>
        <p:guide/>
        <p:guide pos="7464"/>
        <p:guide pos="216"/>
        <p:guide orient="horz" pos="216"/>
        <p:guide orient="horz" pos="4320"/>
        <p:guide orient="horz"/>
        <p:guide orient="horz" pos="412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120EFC-8A76-4875-9CD2-0DF30A09FA9F}" type="datetimeFigureOut">
              <a:rPr lang="en-US" smtClean="0"/>
              <a:t>7/27/2024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8D0C2C-B6B8-4147-BBE1-879BC8CE9143}" type="slidenum">
              <a:rPr lang="en-US" smtClean="0"/>
              <a:t>‹#›</a:t>
            </a:fld>
            <a:endParaRPr lang="en-US"/>
          </a:p>
        </p:txBody>
      </p:sp>
    </p:spTree>
    <p:extLst>
      <p:ext uri="{BB962C8B-B14F-4D97-AF65-F5344CB8AC3E}">
        <p14:creationId xmlns:p14="http://schemas.microsoft.com/office/powerpoint/2010/main" val="16223584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D015DE-ED3F-4404-8366-3F667F0F55A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A216375-1100-4BDC-A2DF-7E7DD69494D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8A5C86D-C172-48EE-8A21-9BA4B937BFB0}"/>
              </a:ext>
            </a:extLst>
          </p:cNvPr>
          <p:cNvSpPr>
            <a:spLocks noGrp="1"/>
          </p:cNvSpPr>
          <p:nvPr>
            <p:ph type="dt" sz="half" idx="10"/>
          </p:nvPr>
        </p:nvSpPr>
        <p:spPr/>
        <p:txBody>
          <a:bodyPr/>
          <a:lstStyle/>
          <a:p>
            <a:fld id="{DF6C5836-888C-431F-B359-88FB1325DDEA}" type="datetimeFigureOut">
              <a:rPr lang="en-US" smtClean="0"/>
              <a:t>7/27/2024</a:t>
            </a:fld>
            <a:endParaRPr lang="en-US"/>
          </a:p>
        </p:txBody>
      </p:sp>
      <p:sp>
        <p:nvSpPr>
          <p:cNvPr id="5" name="Footer Placeholder 4">
            <a:extLst>
              <a:ext uri="{FF2B5EF4-FFF2-40B4-BE49-F238E27FC236}">
                <a16:creationId xmlns:a16="http://schemas.microsoft.com/office/drawing/2014/main" id="{DD9FA4D0-8EB8-467E-908C-3F53377099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E73584-C6E2-4CDD-A9CC-E35E50CFB7CB}"/>
              </a:ext>
            </a:extLst>
          </p:cNvPr>
          <p:cNvSpPr>
            <a:spLocks noGrp="1"/>
          </p:cNvSpPr>
          <p:nvPr>
            <p:ph type="sldNum" sz="quarter" idx="12"/>
          </p:nvPr>
        </p:nvSpPr>
        <p:spPr/>
        <p:txBody>
          <a:bodyPr/>
          <a:lstStyle/>
          <a:p>
            <a:fld id="{15E35496-FC3F-4BE2-84CA-615D9930646E}" type="slidenum">
              <a:rPr lang="en-US" smtClean="0"/>
              <a:t>‹#›</a:t>
            </a:fld>
            <a:endParaRPr lang="en-US"/>
          </a:p>
        </p:txBody>
      </p:sp>
    </p:spTree>
    <p:extLst>
      <p:ext uri="{BB962C8B-B14F-4D97-AF65-F5344CB8AC3E}">
        <p14:creationId xmlns:p14="http://schemas.microsoft.com/office/powerpoint/2010/main" val="39056828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16B0B-AF26-4A3F-BC51-E86636EA451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E2D5DD2-10E4-4B9E-B2C4-166CF3B40E7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78577C5-AF6B-41F3-9181-257FA28DB628}"/>
              </a:ext>
            </a:extLst>
          </p:cNvPr>
          <p:cNvSpPr>
            <a:spLocks noGrp="1"/>
          </p:cNvSpPr>
          <p:nvPr>
            <p:ph type="dt" sz="half" idx="10"/>
          </p:nvPr>
        </p:nvSpPr>
        <p:spPr/>
        <p:txBody>
          <a:bodyPr/>
          <a:lstStyle/>
          <a:p>
            <a:fld id="{DF6C5836-888C-431F-B359-88FB1325DDEA}" type="datetimeFigureOut">
              <a:rPr lang="en-US" smtClean="0"/>
              <a:t>7/27/2024</a:t>
            </a:fld>
            <a:endParaRPr lang="en-US"/>
          </a:p>
        </p:txBody>
      </p:sp>
      <p:sp>
        <p:nvSpPr>
          <p:cNvPr id="5" name="Footer Placeholder 4">
            <a:extLst>
              <a:ext uri="{FF2B5EF4-FFF2-40B4-BE49-F238E27FC236}">
                <a16:creationId xmlns:a16="http://schemas.microsoft.com/office/drawing/2014/main" id="{20085D8D-CFAE-4215-A95B-BBCF642B32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D85EE3-F7B4-46C1-95F2-4E3D0D02D49C}"/>
              </a:ext>
            </a:extLst>
          </p:cNvPr>
          <p:cNvSpPr>
            <a:spLocks noGrp="1"/>
          </p:cNvSpPr>
          <p:nvPr>
            <p:ph type="sldNum" sz="quarter" idx="12"/>
          </p:nvPr>
        </p:nvSpPr>
        <p:spPr/>
        <p:txBody>
          <a:bodyPr/>
          <a:lstStyle/>
          <a:p>
            <a:fld id="{15E35496-FC3F-4BE2-84CA-615D9930646E}" type="slidenum">
              <a:rPr lang="en-US" smtClean="0"/>
              <a:t>‹#›</a:t>
            </a:fld>
            <a:endParaRPr lang="en-US"/>
          </a:p>
        </p:txBody>
      </p:sp>
    </p:spTree>
    <p:extLst>
      <p:ext uri="{BB962C8B-B14F-4D97-AF65-F5344CB8AC3E}">
        <p14:creationId xmlns:p14="http://schemas.microsoft.com/office/powerpoint/2010/main" val="14047588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CD3C480-ECE3-4A84-848E-F307FDF8BC2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2F28877-451B-4EAE-B2D9-57916D43E4C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A300EE3-9ACA-400C-820F-83650AA448EA}"/>
              </a:ext>
            </a:extLst>
          </p:cNvPr>
          <p:cNvSpPr>
            <a:spLocks noGrp="1"/>
          </p:cNvSpPr>
          <p:nvPr>
            <p:ph type="dt" sz="half" idx="10"/>
          </p:nvPr>
        </p:nvSpPr>
        <p:spPr/>
        <p:txBody>
          <a:bodyPr/>
          <a:lstStyle/>
          <a:p>
            <a:fld id="{DF6C5836-888C-431F-B359-88FB1325DDEA}" type="datetimeFigureOut">
              <a:rPr lang="en-US" smtClean="0"/>
              <a:t>7/27/2024</a:t>
            </a:fld>
            <a:endParaRPr lang="en-US"/>
          </a:p>
        </p:txBody>
      </p:sp>
      <p:sp>
        <p:nvSpPr>
          <p:cNvPr id="5" name="Footer Placeholder 4">
            <a:extLst>
              <a:ext uri="{FF2B5EF4-FFF2-40B4-BE49-F238E27FC236}">
                <a16:creationId xmlns:a16="http://schemas.microsoft.com/office/drawing/2014/main" id="{90106A25-E2ED-40A6-B537-B73B5741D7F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BE6AF21-5032-4314-A1E4-9ADDAEE18253}"/>
              </a:ext>
            </a:extLst>
          </p:cNvPr>
          <p:cNvSpPr>
            <a:spLocks noGrp="1"/>
          </p:cNvSpPr>
          <p:nvPr>
            <p:ph type="sldNum" sz="quarter" idx="12"/>
          </p:nvPr>
        </p:nvSpPr>
        <p:spPr/>
        <p:txBody>
          <a:bodyPr/>
          <a:lstStyle/>
          <a:p>
            <a:fld id="{15E35496-FC3F-4BE2-84CA-615D9930646E}" type="slidenum">
              <a:rPr lang="en-US" smtClean="0"/>
              <a:t>‹#›</a:t>
            </a:fld>
            <a:endParaRPr lang="en-US"/>
          </a:p>
        </p:txBody>
      </p:sp>
    </p:spTree>
    <p:extLst>
      <p:ext uri="{BB962C8B-B14F-4D97-AF65-F5344CB8AC3E}">
        <p14:creationId xmlns:p14="http://schemas.microsoft.com/office/powerpoint/2010/main" val="39558710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A7B79-FE06-4A38-BFC0-20177195142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97C3781-182A-4D2B-84EE-CD447B3BDD93}"/>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E74C14A-1EDB-475D-8C25-E883B7412F7F}"/>
              </a:ext>
            </a:extLst>
          </p:cNvPr>
          <p:cNvSpPr>
            <a:spLocks noGrp="1"/>
          </p:cNvSpPr>
          <p:nvPr>
            <p:ph type="dt" sz="half" idx="10"/>
          </p:nvPr>
        </p:nvSpPr>
        <p:spPr/>
        <p:txBody>
          <a:bodyPr/>
          <a:lstStyle/>
          <a:p>
            <a:fld id="{DF6C5836-888C-431F-B359-88FB1325DDEA}" type="datetimeFigureOut">
              <a:rPr lang="en-US" smtClean="0"/>
              <a:t>7/27/2024</a:t>
            </a:fld>
            <a:endParaRPr lang="en-US"/>
          </a:p>
        </p:txBody>
      </p:sp>
      <p:sp>
        <p:nvSpPr>
          <p:cNvPr id="5" name="Footer Placeholder 4">
            <a:extLst>
              <a:ext uri="{FF2B5EF4-FFF2-40B4-BE49-F238E27FC236}">
                <a16:creationId xmlns:a16="http://schemas.microsoft.com/office/drawing/2014/main" id="{59D5FBD4-522F-47F9-8941-71DD153E61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8269E2-302C-46CF-B039-72D7C1CABF66}"/>
              </a:ext>
            </a:extLst>
          </p:cNvPr>
          <p:cNvSpPr>
            <a:spLocks noGrp="1"/>
          </p:cNvSpPr>
          <p:nvPr>
            <p:ph type="sldNum" sz="quarter" idx="12"/>
          </p:nvPr>
        </p:nvSpPr>
        <p:spPr/>
        <p:txBody>
          <a:bodyPr/>
          <a:lstStyle/>
          <a:p>
            <a:fld id="{15E35496-FC3F-4BE2-84CA-615D9930646E}" type="slidenum">
              <a:rPr lang="en-US" smtClean="0"/>
              <a:t>‹#›</a:t>
            </a:fld>
            <a:endParaRPr lang="en-US"/>
          </a:p>
        </p:txBody>
      </p:sp>
    </p:spTree>
    <p:extLst>
      <p:ext uri="{BB962C8B-B14F-4D97-AF65-F5344CB8AC3E}">
        <p14:creationId xmlns:p14="http://schemas.microsoft.com/office/powerpoint/2010/main" val="41745799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C936DF-4908-4F90-9B0F-A807A81A635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8D76C51-DA50-475F-8DA6-09E42B912F9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527CAE59-2000-4BF5-92C4-F5EFC88534EA}"/>
              </a:ext>
            </a:extLst>
          </p:cNvPr>
          <p:cNvSpPr>
            <a:spLocks noGrp="1"/>
          </p:cNvSpPr>
          <p:nvPr>
            <p:ph type="dt" sz="half" idx="10"/>
          </p:nvPr>
        </p:nvSpPr>
        <p:spPr/>
        <p:txBody>
          <a:bodyPr/>
          <a:lstStyle/>
          <a:p>
            <a:fld id="{DF6C5836-888C-431F-B359-88FB1325DDEA}" type="datetimeFigureOut">
              <a:rPr lang="en-US" smtClean="0"/>
              <a:t>7/27/2024</a:t>
            </a:fld>
            <a:endParaRPr lang="en-US"/>
          </a:p>
        </p:txBody>
      </p:sp>
      <p:sp>
        <p:nvSpPr>
          <p:cNvPr id="5" name="Footer Placeholder 4">
            <a:extLst>
              <a:ext uri="{FF2B5EF4-FFF2-40B4-BE49-F238E27FC236}">
                <a16:creationId xmlns:a16="http://schemas.microsoft.com/office/drawing/2014/main" id="{89A66F6A-2B8A-41D9-B78A-019EE67C4F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D6E700-2737-41A4-9E16-1D95462EA319}"/>
              </a:ext>
            </a:extLst>
          </p:cNvPr>
          <p:cNvSpPr>
            <a:spLocks noGrp="1"/>
          </p:cNvSpPr>
          <p:nvPr>
            <p:ph type="sldNum" sz="quarter" idx="12"/>
          </p:nvPr>
        </p:nvSpPr>
        <p:spPr/>
        <p:txBody>
          <a:bodyPr/>
          <a:lstStyle/>
          <a:p>
            <a:fld id="{15E35496-FC3F-4BE2-84CA-615D9930646E}" type="slidenum">
              <a:rPr lang="en-US" smtClean="0"/>
              <a:t>‹#›</a:t>
            </a:fld>
            <a:endParaRPr lang="en-US"/>
          </a:p>
        </p:txBody>
      </p:sp>
    </p:spTree>
    <p:extLst>
      <p:ext uri="{BB962C8B-B14F-4D97-AF65-F5344CB8AC3E}">
        <p14:creationId xmlns:p14="http://schemas.microsoft.com/office/powerpoint/2010/main" val="4601955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22C521-EC7F-47DF-A115-92463E96D53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1615106-8EEE-4713-A62F-C4A31677BFB7}"/>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93916A9-8521-4A06-B6E9-2ECA43C4F53A}"/>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DB23554-6D18-4EAE-9096-ECFCF85816EC}"/>
              </a:ext>
            </a:extLst>
          </p:cNvPr>
          <p:cNvSpPr>
            <a:spLocks noGrp="1"/>
          </p:cNvSpPr>
          <p:nvPr>
            <p:ph type="dt" sz="half" idx="10"/>
          </p:nvPr>
        </p:nvSpPr>
        <p:spPr/>
        <p:txBody>
          <a:bodyPr/>
          <a:lstStyle/>
          <a:p>
            <a:fld id="{DF6C5836-888C-431F-B359-88FB1325DDEA}" type="datetimeFigureOut">
              <a:rPr lang="en-US" smtClean="0"/>
              <a:t>7/27/2024</a:t>
            </a:fld>
            <a:endParaRPr lang="en-US"/>
          </a:p>
        </p:txBody>
      </p:sp>
      <p:sp>
        <p:nvSpPr>
          <p:cNvPr id="6" name="Footer Placeholder 5">
            <a:extLst>
              <a:ext uri="{FF2B5EF4-FFF2-40B4-BE49-F238E27FC236}">
                <a16:creationId xmlns:a16="http://schemas.microsoft.com/office/drawing/2014/main" id="{E7C91F93-ACB5-41E2-AB60-16E9D69F2FE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6C1F9A2-4500-43D1-889B-BE355E2AE08E}"/>
              </a:ext>
            </a:extLst>
          </p:cNvPr>
          <p:cNvSpPr>
            <a:spLocks noGrp="1"/>
          </p:cNvSpPr>
          <p:nvPr>
            <p:ph type="sldNum" sz="quarter" idx="12"/>
          </p:nvPr>
        </p:nvSpPr>
        <p:spPr/>
        <p:txBody>
          <a:bodyPr/>
          <a:lstStyle/>
          <a:p>
            <a:fld id="{15E35496-FC3F-4BE2-84CA-615D9930646E}" type="slidenum">
              <a:rPr lang="en-US" smtClean="0"/>
              <a:t>‹#›</a:t>
            </a:fld>
            <a:endParaRPr lang="en-US"/>
          </a:p>
        </p:txBody>
      </p:sp>
    </p:spTree>
    <p:extLst>
      <p:ext uri="{BB962C8B-B14F-4D97-AF65-F5344CB8AC3E}">
        <p14:creationId xmlns:p14="http://schemas.microsoft.com/office/powerpoint/2010/main" val="2588728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E9EED8-9AD7-4B46-B5AB-C6D698E7775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4294912-91E4-446E-8F1F-0A0A6B0B473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73F73A8C-0FB9-4C99-9E3F-9228E9C2483C}"/>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EA95995-0F75-4A88-B0B0-6EC5EB67417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38B03E5F-F52E-4128-991E-4D097AB7A2C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148A6C2-8977-4254-A35C-E3BA008B534D}"/>
              </a:ext>
            </a:extLst>
          </p:cNvPr>
          <p:cNvSpPr>
            <a:spLocks noGrp="1"/>
          </p:cNvSpPr>
          <p:nvPr>
            <p:ph type="dt" sz="half" idx="10"/>
          </p:nvPr>
        </p:nvSpPr>
        <p:spPr/>
        <p:txBody>
          <a:bodyPr/>
          <a:lstStyle/>
          <a:p>
            <a:fld id="{DF6C5836-888C-431F-B359-88FB1325DDEA}" type="datetimeFigureOut">
              <a:rPr lang="en-US" smtClean="0"/>
              <a:t>7/27/2024</a:t>
            </a:fld>
            <a:endParaRPr lang="en-US"/>
          </a:p>
        </p:txBody>
      </p:sp>
      <p:sp>
        <p:nvSpPr>
          <p:cNvPr id="8" name="Footer Placeholder 7">
            <a:extLst>
              <a:ext uri="{FF2B5EF4-FFF2-40B4-BE49-F238E27FC236}">
                <a16:creationId xmlns:a16="http://schemas.microsoft.com/office/drawing/2014/main" id="{551A594E-DC8A-45F4-BE62-911554D7064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413DE1C-A512-42C3-82F2-E9DAA328CA0E}"/>
              </a:ext>
            </a:extLst>
          </p:cNvPr>
          <p:cNvSpPr>
            <a:spLocks noGrp="1"/>
          </p:cNvSpPr>
          <p:nvPr>
            <p:ph type="sldNum" sz="quarter" idx="12"/>
          </p:nvPr>
        </p:nvSpPr>
        <p:spPr/>
        <p:txBody>
          <a:bodyPr/>
          <a:lstStyle/>
          <a:p>
            <a:fld id="{15E35496-FC3F-4BE2-84CA-615D9930646E}" type="slidenum">
              <a:rPr lang="en-US" smtClean="0"/>
              <a:t>‹#›</a:t>
            </a:fld>
            <a:endParaRPr lang="en-US"/>
          </a:p>
        </p:txBody>
      </p:sp>
    </p:spTree>
    <p:extLst>
      <p:ext uri="{BB962C8B-B14F-4D97-AF65-F5344CB8AC3E}">
        <p14:creationId xmlns:p14="http://schemas.microsoft.com/office/powerpoint/2010/main" val="751925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3A38A-8B0B-4500-9977-47DADBD87FB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2583467-4EA1-4326-BB00-477EE7B131C8}"/>
              </a:ext>
            </a:extLst>
          </p:cNvPr>
          <p:cNvSpPr>
            <a:spLocks noGrp="1"/>
          </p:cNvSpPr>
          <p:nvPr>
            <p:ph type="dt" sz="half" idx="10"/>
          </p:nvPr>
        </p:nvSpPr>
        <p:spPr/>
        <p:txBody>
          <a:bodyPr/>
          <a:lstStyle/>
          <a:p>
            <a:fld id="{DF6C5836-888C-431F-B359-88FB1325DDEA}" type="datetimeFigureOut">
              <a:rPr lang="en-US" smtClean="0"/>
              <a:t>7/27/2024</a:t>
            </a:fld>
            <a:endParaRPr lang="en-US"/>
          </a:p>
        </p:txBody>
      </p:sp>
      <p:sp>
        <p:nvSpPr>
          <p:cNvPr id="4" name="Footer Placeholder 3">
            <a:extLst>
              <a:ext uri="{FF2B5EF4-FFF2-40B4-BE49-F238E27FC236}">
                <a16:creationId xmlns:a16="http://schemas.microsoft.com/office/drawing/2014/main" id="{966AAB4B-1A42-4EFD-B072-AF17C33510B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B46D7F5-9E97-44BE-A1D8-C5F8310A5FB8}"/>
              </a:ext>
            </a:extLst>
          </p:cNvPr>
          <p:cNvSpPr>
            <a:spLocks noGrp="1"/>
          </p:cNvSpPr>
          <p:nvPr>
            <p:ph type="sldNum" sz="quarter" idx="12"/>
          </p:nvPr>
        </p:nvSpPr>
        <p:spPr/>
        <p:txBody>
          <a:bodyPr/>
          <a:lstStyle/>
          <a:p>
            <a:fld id="{15E35496-FC3F-4BE2-84CA-615D9930646E}" type="slidenum">
              <a:rPr lang="en-US" smtClean="0"/>
              <a:t>‹#›</a:t>
            </a:fld>
            <a:endParaRPr lang="en-US"/>
          </a:p>
        </p:txBody>
      </p:sp>
    </p:spTree>
    <p:extLst>
      <p:ext uri="{BB962C8B-B14F-4D97-AF65-F5344CB8AC3E}">
        <p14:creationId xmlns:p14="http://schemas.microsoft.com/office/powerpoint/2010/main" val="2603110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AE8E1D3-E97A-4D5C-AB01-E28AD19B5E8B}"/>
              </a:ext>
            </a:extLst>
          </p:cNvPr>
          <p:cNvSpPr>
            <a:spLocks noGrp="1"/>
          </p:cNvSpPr>
          <p:nvPr>
            <p:ph type="dt" sz="half" idx="10"/>
          </p:nvPr>
        </p:nvSpPr>
        <p:spPr/>
        <p:txBody>
          <a:bodyPr/>
          <a:lstStyle/>
          <a:p>
            <a:fld id="{DF6C5836-888C-431F-B359-88FB1325DDEA}" type="datetimeFigureOut">
              <a:rPr lang="en-US" smtClean="0"/>
              <a:t>7/27/2024</a:t>
            </a:fld>
            <a:endParaRPr lang="en-US"/>
          </a:p>
        </p:txBody>
      </p:sp>
      <p:sp>
        <p:nvSpPr>
          <p:cNvPr id="3" name="Footer Placeholder 2">
            <a:extLst>
              <a:ext uri="{FF2B5EF4-FFF2-40B4-BE49-F238E27FC236}">
                <a16:creationId xmlns:a16="http://schemas.microsoft.com/office/drawing/2014/main" id="{8EBFDC42-4A63-436D-A68B-802CE3D6697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5A7DDA1-0E22-4B2F-B8CC-A6C565D08CBE}"/>
              </a:ext>
            </a:extLst>
          </p:cNvPr>
          <p:cNvSpPr>
            <a:spLocks noGrp="1"/>
          </p:cNvSpPr>
          <p:nvPr>
            <p:ph type="sldNum" sz="quarter" idx="12"/>
          </p:nvPr>
        </p:nvSpPr>
        <p:spPr/>
        <p:txBody>
          <a:bodyPr/>
          <a:lstStyle/>
          <a:p>
            <a:fld id="{15E35496-FC3F-4BE2-84CA-615D9930646E}" type="slidenum">
              <a:rPr lang="en-US" smtClean="0"/>
              <a:t>‹#›</a:t>
            </a:fld>
            <a:endParaRPr lang="en-US"/>
          </a:p>
        </p:txBody>
      </p:sp>
    </p:spTree>
    <p:extLst>
      <p:ext uri="{BB962C8B-B14F-4D97-AF65-F5344CB8AC3E}">
        <p14:creationId xmlns:p14="http://schemas.microsoft.com/office/powerpoint/2010/main" val="7145162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3F936-F113-46F9-AACF-AF7520E6D40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D074765-0437-4578-8DC2-1DBC23651A6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D99F72-BDF3-4D9A-9B2B-3E12EB9E594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27D2B54-1B1F-4545-B252-14149D99DA23}"/>
              </a:ext>
            </a:extLst>
          </p:cNvPr>
          <p:cNvSpPr>
            <a:spLocks noGrp="1"/>
          </p:cNvSpPr>
          <p:nvPr>
            <p:ph type="dt" sz="half" idx="10"/>
          </p:nvPr>
        </p:nvSpPr>
        <p:spPr/>
        <p:txBody>
          <a:bodyPr/>
          <a:lstStyle/>
          <a:p>
            <a:fld id="{DF6C5836-888C-431F-B359-88FB1325DDEA}" type="datetimeFigureOut">
              <a:rPr lang="en-US" smtClean="0"/>
              <a:t>7/27/2024</a:t>
            </a:fld>
            <a:endParaRPr lang="en-US"/>
          </a:p>
        </p:txBody>
      </p:sp>
      <p:sp>
        <p:nvSpPr>
          <p:cNvPr id="6" name="Footer Placeholder 5">
            <a:extLst>
              <a:ext uri="{FF2B5EF4-FFF2-40B4-BE49-F238E27FC236}">
                <a16:creationId xmlns:a16="http://schemas.microsoft.com/office/drawing/2014/main" id="{C8221425-7EF5-48E0-94C8-566EA37FB55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D233A88-4872-40A4-80A1-BF6FD5E8F408}"/>
              </a:ext>
            </a:extLst>
          </p:cNvPr>
          <p:cNvSpPr>
            <a:spLocks noGrp="1"/>
          </p:cNvSpPr>
          <p:nvPr>
            <p:ph type="sldNum" sz="quarter" idx="12"/>
          </p:nvPr>
        </p:nvSpPr>
        <p:spPr/>
        <p:txBody>
          <a:bodyPr/>
          <a:lstStyle/>
          <a:p>
            <a:fld id="{15E35496-FC3F-4BE2-84CA-615D9930646E}" type="slidenum">
              <a:rPr lang="en-US" smtClean="0"/>
              <a:t>‹#›</a:t>
            </a:fld>
            <a:endParaRPr lang="en-US"/>
          </a:p>
        </p:txBody>
      </p:sp>
    </p:spTree>
    <p:extLst>
      <p:ext uri="{BB962C8B-B14F-4D97-AF65-F5344CB8AC3E}">
        <p14:creationId xmlns:p14="http://schemas.microsoft.com/office/powerpoint/2010/main" val="28525911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D740BA-DA8F-4034-9CD2-F3477C26C2E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8F2D193-D91F-41DB-9BF4-500BE79C7C8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7936E4B-2DFA-45BD-BA1B-878C653DC0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18509F5-8CE0-45CF-9C8D-799255D07655}"/>
              </a:ext>
            </a:extLst>
          </p:cNvPr>
          <p:cNvSpPr>
            <a:spLocks noGrp="1"/>
          </p:cNvSpPr>
          <p:nvPr>
            <p:ph type="dt" sz="half" idx="10"/>
          </p:nvPr>
        </p:nvSpPr>
        <p:spPr/>
        <p:txBody>
          <a:bodyPr/>
          <a:lstStyle/>
          <a:p>
            <a:fld id="{DF6C5836-888C-431F-B359-88FB1325DDEA}" type="datetimeFigureOut">
              <a:rPr lang="en-US" smtClean="0"/>
              <a:t>7/27/2024</a:t>
            </a:fld>
            <a:endParaRPr lang="en-US"/>
          </a:p>
        </p:txBody>
      </p:sp>
      <p:sp>
        <p:nvSpPr>
          <p:cNvPr id="6" name="Footer Placeholder 5">
            <a:extLst>
              <a:ext uri="{FF2B5EF4-FFF2-40B4-BE49-F238E27FC236}">
                <a16:creationId xmlns:a16="http://schemas.microsoft.com/office/drawing/2014/main" id="{14BC8BBF-250C-46FA-8F04-FF0BDFF4E5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294B2C9-5FC4-4F8F-B840-B64BD546E513}"/>
              </a:ext>
            </a:extLst>
          </p:cNvPr>
          <p:cNvSpPr>
            <a:spLocks noGrp="1"/>
          </p:cNvSpPr>
          <p:nvPr>
            <p:ph type="sldNum" sz="quarter" idx="12"/>
          </p:nvPr>
        </p:nvSpPr>
        <p:spPr/>
        <p:txBody>
          <a:bodyPr/>
          <a:lstStyle/>
          <a:p>
            <a:fld id="{15E35496-FC3F-4BE2-84CA-615D9930646E}" type="slidenum">
              <a:rPr lang="en-US" smtClean="0"/>
              <a:t>‹#›</a:t>
            </a:fld>
            <a:endParaRPr lang="en-US"/>
          </a:p>
        </p:txBody>
      </p:sp>
    </p:spTree>
    <p:extLst>
      <p:ext uri="{BB962C8B-B14F-4D97-AF65-F5344CB8AC3E}">
        <p14:creationId xmlns:p14="http://schemas.microsoft.com/office/powerpoint/2010/main" val="22336580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0E968E8-5399-4A13-BF04-2C490519459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0C1C7DF-8C0D-4089-81D8-E7FD2D39984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7FBB42-C402-4103-9F85-94054D2425E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6C5836-888C-431F-B359-88FB1325DDEA}" type="datetimeFigureOut">
              <a:rPr lang="en-US" smtClean="0"/>
              <a:t>7/27/2024</a:t>
            </a:fld>
            <a:endParaRPr lang="en-US"/>
          </a:p>
        </p:txBody>
      </p:sp>
      <p:sp>
        <p:nvSpPr>
          <p:cNvPr id="5" name="Footer Placeholder 4">
            <a:extLst>
              <a:ext uri="{FF2B5EF4-FFF2-40B4-BE49-F238E27FC236}">
                <a16:creationId xmlns:a16="http://schemas.microsoft.com/office/drawing/2014/main" id="{15267161-F730-410A-8C26-1FBDE3B2FEC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4AE3E81-2B2B-4D21-A3B7-4E27BB7EBF8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E35496-FC3F-4BE2-84CA-615D9930646E}" type="slidenum">
              <a:rPr lang="en-US" smtClean="0"/>
              <a:t>‹#›</a:t>
            </a:fld>
            <a:endParaRPr lang="en-US"/>
          </a:p>
        </p:txBody>
      </p:sp>
    </p:spTree>
    <p:extLst>
      <p:ext uri="{BB962C8B-B14F-4D97-AF65-F5344CB8AC3E}">
        <p14:creationId xmlns:p14="http://schemas.microsoft.com/office/powerpoint/2010/main" val="18187975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9.png"/></Relationships>
</file>

<file path=ppt/slides/_rels/slide3.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1.svg"/><Relationship Id="rId7" Type="http://schemas.openxmlformats.org/officeDocument/2006/relationships/image" Target="../media/image14.png"/><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Freeform: Shape 59">
            <a:extLst>
              <a:ext uri="{FF2B5EF4-FFF2-40B4-BE49-F238E27FC236}">
                <a16:creationId xmlns:a16="http://schemas.microsoft.com/office/drawing/2014/main" id="{E6E528E6-34ED-4721-B1BC-8A93B8FC80AA}"/>
              </a:ext>
            </a:extLst>
          </p:cNvPr>
          <p:cNvSpPr/>
          <p:nvPr/>
        </p:nvSpPr>
        <p:spPr>
          <a:xfrm rot="8163918">
            <a:off x="-2037661" y="-1026516"/>
            <a:ext cx="9340895" cy="7771500"/>
          </a:xfrm>
          <a:custGeom>
            <a:avLst/>
            <a:gdLst>
              <a:gd name="connsiteX0" fmla="*/ 4582554 w 9340895"/>
              <a:gd name="connsiteY0" fmla="*/ 7771500 h 7771500"/>
              <a:gd name="connsiteX1" fmla="*/ 0 w 9340895"/>
              <a:gd name="connsiteY1" fmla="*/ 3356262 h 7771500"/>
              <a:gd name="connsiteX2" fmla="*/ 9206 w 9340895"/>
              <a:gd name="connsiteY2" fmla="*/ 3331897 h 7771500"/>
              <a:gd name="connsiteX3" fmla="*/ 4825693 w 9340895"/>
              <a:gd name="connsiteY3" fmla="*/ 0 h 7771500"/>
              <a:gd name="connsiteX4" fmla="*/ 6623004 w 9340895"/>
              <a:gd name="connsiteY4" fmla="*/ 331030 h 7771500"/>
              <a:gd name="connsiteX5" fmla="*/ 6834683 w 9340895"/>
              <a:gd name="connsiteY5" fmla="*/ 418135 h 7771500"/>
              <a:gd name="connsiteX6" fmla="*/ 9340895 w 9340895"/>
              <a:gd name="connsiteY6" fmla="*/ 2832842 h 7771500"/>
              <a:gd name="connsiteX7" fmla="*/ 4582554 w 9340895"/>
              <a:gd name="connsiteY7" fmla="*/ 7771500 h 7771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340895" h="7771500">
                <a:moveTo>
                  <a:pt x="4582554" y="7771500"/>
                </a:moveTo>
                <a:lnTo>
                  <a:pt x="0" y="3356262"/>
                </a:lnTo>
                <a:lnTo>
                  <a:pt x="9206" y="3331897"/>
                </a:lnTo>
                <a:cubicBezTo>
                  <a:pt x="802749" y="1373881"/>
                  <a:pt x="2660486" y="0"/>
                  <a:pt x="4825693" y="0"/>
                </a:cubicBezTo>
                <a:cubicBezTo>
                  <a:pt x="5457212" y="0"/>
                  <a:pt x="6062574" y="116875"/>
                  <a:pt x="6623004" y="331030"/>
                </a:cubicBezTo>
                <a:lnTo>
                  <a:pt x="6834683" y="418135"/>
                </a:lnTo>
                <a:lnTo>
                  <a:pt x="9340895" y="2832842"/>
                </a:lnTo>
                <a:lnTo>
                  <a:pt x="4582554" y="7771500"/>
                </a:lnTo>
                <a:close/>
              </a:path>
            </a:pathLst>
          </a:custGeom>
          <a:gradFill>
            <a:gsLst>
              <a:gs pos="0">
                <a:schemeClr val="bg1"/>
              </a:gs>
              <a:gs pos="100000">
                <a:srgbClr val="8A2387">
                  <a:alpha val="6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8" name="Freeform: Shape 57">
            <a:extLst>
              <a:ext uri="{FF2B5EF4-FFF2-40B4-BE49-F238E27FC236}">
                <a16:creationId xmlns:a16="http://schemas.microsoft.com/office/drawing/2014/main" id="{9EA589D4-1F53-4DEF-84CF-96CE8EBAFF1F}"/>
              </a:ext>
            </a:extLst>
          </p:cNvPr>
          <p:cNvSpPr/>
          <p:nvPr/>
        </p:nvSpPr>
        <p:spPr>
          <a:xfrm rot="8163918">
            <a:off x="-143435" y="6787401"/>
            <a:ext cx="133323" cy="173982"/>
          </a:xfrm>
          <a:custGeom>
            <a:avLst/>
            <a:gdLst>
              <a:gd name="connsiteX0" fmla="*/ 133323 w 133323"/>
              <a:gd name="connsiteY0" fmla="*/ 173982 h 173982"/>
              <a:gd name="connsiteX1" fmla="*/ 0 w 133323"/>
              <a:gd name="connsiteY1" fmla="*/ 45527 h 173982"/>
              <a:gd name="connsiteX2" fmla="*/ 43865 w 133323"/>
              <a:gd name="connsiteY2" fmla="*/ 0 h 173982"/>
              <a:gd name="connsiteX3" fmla="*/ 81167 w 133323"/>
              <a:gd name="connsiteY3" fmla="*/ 67704 h 173982"/>
              <a:gd name="connsiteX4" fmla="*/ 133323 w 133323"/>
              <a:gd name="connsiteY4" fmla="*/ 173982 h 1739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23" h="173982">
                <a:moveTo>
                  <a:pt x="133323" y="173982"/>
                </a:moveTo>
                <a:lnTo>
                  <a:pt x="0" y="45527"/>
                </a:lnTo>
                <a:lnTo>
                  <a:pt x="43865" y="0"/>
                </a:lnTo>
                <a:lnTo>
                  <a:pt x="81167" y="67704"/>
                </a:lnTo>
                <a:lnTo>
                  <a:pt x="133323" y="173982"/>
                </a:lnTo>
                <a:close/>
              </a:path>
            </a:pathLst>
          </a:custGeom>
          <a:gradFill>
            <a:gsLst>
              <a:gs pos="0">
                <a:schemeClr val="bg1"/>
              </a:gs>
              <a:gs pos="100000">
                <a:srgbClr val="8A2387">
                  <a:alpha val="6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8" name="Title 37">
            <a:extLst>
              <a:ext uri="{FF2B5EF4-FFF2-40B4-BE49-F238E27FC236}">
                <a16:creationId xmlns:a16="http://schemas.microsoft.com/office/drawing/2014/main" id="{746FD016-7651-40DF-B75F-89D76DDF275E}"/>
              </a:ext>
            </a:extLst>
          </p:cNvPr>
          <p:cNvSpPr>
            <a:spLocks noGrp="1"/>
          </p:cNvSpPr>
          <p:nvPr>
            <p:ph type="ctrTitle"/>
          </p:nvPr>
        </p:nvSpPr>
        <p:spPr>
          <a:xfrm>
            <a:off x="6186891" y="107940"/>
            <a:ext cx="5446011" cy="2215991"/>
          </a:xfrm>
        </p:spPr>
        <p:txBody>
          <a:bodyPr wrap="square" lIns="0" tIns="0" rIns="0" bIns="0" anchor="t">
            <a:spAutoFit/>
          </a:bodyPr>
          <a:lstStyle/>
          <a:p>
            <a:pPr algn="r"/>
            <a:r>
              <a:rPr lang="en-US" sz="8000" b="1" dirty="0">
                <a:solidFill>
                  <a:schemeClr val="tx1">
                    <a:lumMod val="75000"/>
                    <a:lumOff val="25000"/>
                  </a:schemeClr>
                </a:solidFill>
              </a:rPr>
              <a:t>BANK</a:t>
            </a:r>
            <a:br>
              <a:rPr lang="en-US" sz="8000" b="1" dirty="0">
                <a:solidFill>
                  <a:schemeClr val="tx1">
                    <a:lumMod val="75000"/>
                    <a:lumOff val="25000"/>
                  </a:schemeClr>
                </a:solidFill>
              </a:rPr>
            </a:br>
            <a:r>
              <a:rPr lang="en-US" sz="8000" b="1" dirty="0">
                <a:solidFill>
                  <a:schemeClr val="tx1">
                    <a:lumMod val="75000"/>
                    <a:lumOff val="25000"/>
                  </a:schemeClr>
                </a:solidFill>
              </a:rPr>
              <a:t>ANALYTICS</a:t>
            </a:r>
          </a:p>
        </p:txBody>
      </p:sp>
      <p:grpSp>
        <p:nvGrpSpPr>
          <p:cNvPr id="1051" name="Group 1050">
            <a:extLst>
              <a:ext uri="{FF2B5EF4-FFF2-40B4-BE49-F238E27FC236}">
                <a16:creationId xmlns:a16="http://schemas.microsoft.com/office/drawing/2014/main" id="{A3602B87-B755-4141-84C0-E7774AD23E7C}"/>
              </a:ext>
            </a:extLst>
          </p:cNvPr>
          <p:cNvGrpSpPr/>
          <p:nvPr/>
        </p:nvGrpSpPr>
        <p:grpSpPr>
          <a:xfrm>
            <a:off x="10775202" y="6242972"/>
            <a:ext cx="781798" cy="179244"/>
            <a:chOff x="10371597" y="3126630"/>
            <a:chExt cx="781798" cy="179244"/>
          </a:xfrm>
        </p:grpSpPr>
        <p:sp>
          <p:nvSpPr>
            <p:cNvPr id="1050" name="Oval 1049">
              <a:extLst>
                <a:ext uri="{FF2B5EF4-FFF2-40B4-BE49-F238E27FC236}">
                  <a16:creationId xmlns:a16="http://schemas.microsoft.com/office/drawing/2014/main" id="{93EFE502-2D0D-47C4-AE2E-6A30C05D8C7F}"/>
                </a:ext>
              </a:extLst>
            </p:cNvPr>
            <p:cNvSpPr/>
            <p:nvPr/>
          </p:nvSpPr>
          <p:spPr>
            <a:xfrm>
              <a:off x="10371597" y="3126630"/>
              <a:ext cx="179244" cy="179244"/>
            </a:xfrm>
            <a:prstGeom prst="ellipse">
              <a:avLst/>
            </a:prstGeom>
            <a:solidFill>
              <a:srgbClr val="8A23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Oval 94">
              <a:extLst>
                <a:ext uri="{FF2B5EF4-FFF2-40B4-BE49-F238E27FC236}">
                  <a16:creationId xmlns:a16="http://schemas.microsoft.com/office/drawing/2014/main" id="{094AF12F-985F-4575-9E11-7B118143B3BF}"/>
                </a:ext>
              </a:extLst>
            </p:cNvPr>
            <p:cNvSpPr/>
            <p:nvPr/>
          </p:nvSpPr>
          <p:spPr>
            <a:xfrm>
              <a:off x="10672874" y="3126630"/>
              <a:ext cx="179244" cy="179244"/>
            </a:xfrm>
            <a:prstGeom prst="ellipse">
              <a:avLst/>
            </a:prstGeom>
            <a:solidFill>
              <a:srgbClr val="E940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Oval 95">
              <a:extLst>
                <a:ext uri="{FF2B5EF4-FFF2-40B4-BE49-F238E27FC236}">
                  <a16:creationId xmlns:a16="http://schemas.microsoft.com/office/drawing/2014/main" id="{45334464-3E4B-447D-ABA1-C73AB27C184B}"/>
                </a:ext>
              </a:extLst>
            </p:cNvPr>
            <p:cNvSpPr/>
            <p:nvPr/>
          </p:nvSpPr>
          <p:spPr>
            <a:xfrm>
              <a:off x="10974151" y="3126630"/>
              <a:ext cx="179244" cy="179244"/>
            </a:xfrm>
            <a:prstGeom prst="ellipse">
              <a:avLst/>
            </a:prstGeom>
            <a:solidFill>
              <a:srgbClr val="F271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8" name="Group 97">
            <a:extLst>
              <a:ext uri="{FF2B5EF4-FFF2-40B4-BE49-F238E27FC236}">
                <a16:creationId xmlns:a16="http://schemas.microsoft.com/office/drawing/2014/main" id="{292C5787-5D40-4AF0-BD1D-635D21C8FEB5}"/>
              </a:ext>
            </a:extLst>
          </p:cNvPr>
          <p:cNvGrpSpPr/>
          <p:nvPr/>
        </p:nvGrpSpPr>
        <p:grpSpPr>
          <a:xfrm>
            <a:off x="491304" y="341022"/>
            <a:ext cx="940620" cy="269074"/>
            <a:chOff x="4103688" y="-2378075"/>
            <a:chExt cx="1309687" cy="374650"/>
          </a:xfrm>
          <a:solidFill>
            <a:schemeClr val="bg1"/>
          </a:solidFill>
        </p:grpSpPr>
        <p:sp>
          <p:nvSpPr>
            <p:cNvPr id="99" name="Freeform 254">
              <a:extLst>
                <a:ext uri="{FF2B5EF4-FFF2-40B4-BE49-F238E27FC236}">
                  <a16:creationId xmlns:a16="http://schemas.microsoft.com/office/drawing/2014/main" id="{59CCC670-2E96-45DA-92EC-91148D635728}"/>
                </a:ext>
              </a:extLst>
            </p:cNvPr>
            <p:cNvSpPr>
              <a:spLocks/>
            </p:cNvSpPr>
            <p:nvPr/>
          </p:nvSpPr>
          <p:spPr bwMode="auto">
            <a:xfrm>
              <a:off x="4103688" y="-2374900"/>
              <a:ext cx="182562" cy="288925"/>
            </a:xfrm>
            <a:custGeom>
              <a:avLst/>
              <a:gdLst>
                <a:gd name="T0" fmla="*/ 43 w 61"/>
                <a:gd name="T1" fmla="*/ 47 h 95"/>
                <a:gd name="T2" fmla="*/ 30 w 61"/>
                <a:gd name="T3" fmla="*/ 55 h 95"/>
                <a:gd name="T4" fmla="*/ 11 w 61"/>
                <a:gd name="T5" fmla="*/ 83 h 95"/>
                <a:gd name="T6" fmla="*/ 11 w 61"/>
                <a:gd name="T7" fmla="*/ 85 h 95"/>
                <a:gd name="T8" fmla="*/ 57 w 61"/>
                <a:gd name="T9" fmla="*/ 85 h 95"/>
                <a:gd name="T10" fmla="*/ 60 w 61"/>
                <a:gd name="T11" fmla="*/ 88 h 95"/>
                <a:gd name="T12" fmla="*/ 60 w 61"/>
                <a:gd name="T13" fmla="*/ 93 h 95"/>
                <a:gd name="T14" fmla="*/ 57 w 61"/>
                <a:gd name="T15" fmla="*/ 95 h 95"/>
                <a:gd name="T16" fmla="*/ 3 w 61"/>
                <a:gd name="T17" fmla="*/ 95 h 95"/>
                <a:gd name="T18" fmla="*/ 0 w 61"/>
                <a:gd name="T19" fmla="*/ 93 h 95"/>
                <a:gd name="T20" fmla="*/ 0 w 61"/>
                <a:gd name="T21" fmla="*/ 83 h 95"/>
                <a:gd name="T22" fmla="*/ 21 w 61"/>
                <a:gd name="T23" fmla="*/ 49 h 95"/>
                <a:gd name="T24" fmla="*/ 35 w 61"/>
                <a:gd name="T25" fmla="*/ 40 h 95"/>
                <a:gd name="T26" fmla="*/ 49 w 61"/>
                <a:gd name="T27" fmla="*/ 22 h 95"/>
                <a:gd name="T28" fmla="*/ 28 w 61"/>
                <a:gd name="T29" fmla="*/ 9 h 95"/>
                <a:gd name="T30" fmla="*/ 4 w 61"/>
                <a:gd name="T31" fmla="*/ 11 h 95"/>
                <a:gd name="T32" fmla="*/ 3 w 61"/>
                <a:gd name="T33" fmla="*/ 11 h 95"/>
                <a:gd name="T34" fmla="*/ 1 w 61"/>
                <a:gd name="T35" fmla="*/ 9 h 95"/>
                <a:gd name="T36" fmla="*/ 1 w 61"/>
                <a:gd name="T37" fmla="*/ 4 h 95"/>
                <a:gd name="T38" fmla="*/ 4 w 61"/>
                <a:gd name="T39" fmla="*/ 2 h 95"/>
                <a:gd name="T40" fmla="*/ 28 w 61"/>
                <a:gd name="T41" fmla="*/ 0 h 95"/>
                <a:gd name="T42" fmla="*/ 61 w 61"/>
                <a:gd name="T43" fmla="*/ 22 h 95"/>
                <a:gd name="T44" fmla="*/ 43 w 61"/>
                <a:gd name="T45" fmla="*/ 47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1" h="95">
                  <a:moveTo>
                    <a:pt x="43" y="47"/>
                  </a:moveTo>
                  <a:cubicBezTo>
                    <a:pt x="30" y="55"/>
                    <a:pt x="30" y="55"/>
                    <a:pt x="30" y="55"/>
                  </a:cubicBezTo>
                  <a:cubicBezTo>
                    <a:pt x="15" y="65"/>
                    <a:pt x="11" y="72"/>
                    <a:pt x="11" y="83"/>
                  </a:cubicBezTo>
                  <a:cubicBezTo>
                    <a:pt x="11" y="85"/>
                    <a:pt x="11" y="85"/>
                    <a:pt x="11" y="85"/>
                  </a:cubicBezTo>
                  <a:cubicBezTo>
                    <a:pt x="57" y="85"/>
                    <a:pt x="57" y="85"/>
                    <a:pt x="57" y="85"/>
                  </a:cubicBezTo>
                  <a:cubicBezTo>
                    <a:pt x="59" y="85"/>
                    <a:pt x="60" y="86"/>
                    <a:pt x="60" y="88"/>
                  </a:cubicBezTo>
                  <a:cubicBezTo>
                    <a:pt x="60" y="93"/>
                    <a:pt x="60" y="93"/>
                    <a:pt x="60" y="93"/>
                  </a:cubicBezTo>
                  <a:cubicBezTo>
                    <a:pt x="60" y="95"/>
                    <a:pt x="59" y="95"/>
                    <a:pt x="57" y="95"/>
                  </a:cubicBezTo>
                  <a:cubicBezTo>
                    <a:pt x="3" y="95"/>
                    <a:pt x="3" y="95"/>
                    <a:pt x="3" y="95"/>
                  </a:cubicBezTo>
                  <a:cubicBezTo>
                    <a:pt x="1" y="95"/>
                    <a:pt x="0" y="94"/>
                    <a:pt x="0" y="93"/>
                  </a:cubicBezTo>
                  <a:cubicBezTo>
                    <a:pt x="0" y="83"/>
                    <a:pt x="0" y="83"/>
                    <a:pt x="0" y="83"/>
                  </a:cubicBezTo>
                  <a:cubicBezTo>
                    <a:pt x="0" y="69"/>
                    <a:pt x="6" y="58"/>
                    <a:pt x="21" y="49"/>
                  </a:cubicBezTo>
                  <a:cubicBezTo>
                    <a:pt x="35" y="40"/>
                    <a:pt x="35" y="40"/>
                    <a:pt x="35" y="40"/>
                  </a:cubicBezTo>
                  <a:cubicBezTo>
                    <a:pt x="46" y="33"/>
                    <a:pt x="49" y="30"/>
                    <a:pt x="49" y="22"/>
                  </a:cubicBezTo>
                  <a:cubicBezTo>
                    <a:pt x="49" y="13"/>
                    <a:pt x="43" y="9"/>
                    <a:pt x="28" y="9"/>
                  </a:cubicBezTo>
                  <a:cubicBezTo>
                    <a:pt x="21" y="9"/>
                    <a:pt x="12" y="10"/>
                    <a:pt x="4" y="11"/>
                  </a:cubicBezTo>
                  <a:cubicBezTo>
                    <a:pt x="4" y="11"/>
                    <a:pt x="4" y="11"/>
                    <a:pt x="3" y="11"/>
                  </a:cubicBezTo>
                  <a:cubicBezTo>
                    <a:pt x="2" y="11"/>
                    <a:pt x="1" y="10"/>
                    <a:pt x="1" y="9"/>
                  </a:cubicBezTo>
                  <a:cubicBezTo>
                    <a:pt x="1" y="4"/>
                    <a:pt x="1" y="4"/>
                    <a:pt x="1" y="4"/>
                  </a:cubicBezTo>
                  <a:cubicBezTo>
                    <a:pt x="1" y="3"/>
                    <a:pt x="3" y="2"/>
                    <a:pt x="4" y="2"/>
                  </a:cubicBezTo>
                  <a:cubicBezTo>
                    <a:pt x="11" y="0"/>
                    <a:pt x="20" y="0"/>
                    <a:pt x="28" y="0"/>
                  </a:cubicBezTo>
                  <a:cubicBezTo>
                    <a:pt x="51" y="0"/>
                    <a:pt x="61" y="7"/>
                    <a:pt x="61" y="22"/>
                  </a:cubicBezTo>
                  <a:cubicBezTo>
                    <a:pt x="61" y="33"/>
                    <a:pt x="56" y="39"/>
                    <a:pt x="43" y="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chemeClr val="bg1"/>
                </a:solidFill>
                <a:effectLst/>
                <a:uLnTx/>
                <a:uFillTx/>
                <a:latin typeface="Calibri" panose="020F0502020204030204"/>
                <a:ea typeface="+mn-ea"/>
                <a:cs typeface="+mn-cs"/>
              </a:endParaRPr>
            </a:p>
          </p:txBody>
        </p:sp>
        <p:sp>
          <p:nvSpPr>
            <p:cNvPr id="100" name="Freeform 255">
              <a:extLst>
                <a:ext uri="{FF2B5EF4-FFF2-40B4-BE49-F238E27FC236}">
                  <a16:creationId xmlns:a16="http://schemas.microsoft.com/office/drawing/2014/main" id="{F4BA7B79-4031-470E-8614-0D4AD56E1238}"/>
                </a:ext>
              </a:extLst>
            </p:cNvPr>
            <p:cNvSpPr>
              <a:spLocks noEditPoints="1"/>
            </p:cNvSpPr>
            <p:nvPr/>
          </p:nvSpPr>
          <p:spPr bwMode="auto">
            <a:xfrm>
              <a:off x="4208463" y="-2308225"/>
              <a:ext cx="211137" cy="304800"/>
            </a:xfrm>
            <a:custGeom>
              <a:avLst/>
              <a:gdLst>
                <a:gd name="T0" fmla="*/ 68 w 70"/>
                <a:gd name="T1" fmla="*/ 74 h 100"/>
                <a:gd name="T2" fmla="*/ 56 w 70"/>
                <a:gd name="T3" fmla="*/ 74 h 100"/>
                <a:gd name="T4" fmla="*/ 56 w 70"/>
                <a:gd name="T5" fmla="*/ 98 h 100"/>
                <a:gd name="T6" fmla="*/ 54 w 70"/>
                <a:gd name="T7" fmla="*/ 100 h 100"/>
                <a:gd name="T8" fmla="*/ 46 w 70"/>
                <a:gd name="T9" fmla="*/ 100 h 100"/>
                <a:gd name="T10" fmla="*/ 44 w 70"/>
                <a:gd name="T11" fmla="*/ 98 h 100"/>
                <a:gd name="T12" fmla="*/ 44 w 70"/>
                <a:gd name="T13" fmla="*/ 74 h 100"/>
                <a:gd name="T14" fmla="*/ 5 w 70"/>
                <a:gd name="T15" fmla="*/ 74 h 100"/>
                <a:gd name="T16" fmla="*/ 0 w 70"/>
                <a:gd name="T17" fmla="*/ 68 h 100"/>
                <a:gd name="T18" fmla="*/ 0 w 70"/>
                <a:gd name="T19" fmla="*/ 63 h 100"/>
                <a:gd name="T20" fmla="*/ 1 w 70"/>
                <a:gd name="T21" fmla="*/ 58 h 100"/>
                <a:gd name="T22" fmla="*/ 41 w 70"/>
                <a:gd name="T23" fmla="*/ 2 h 100"/>
                <a:gd name="T24" fmla="*/ 45 w 70"/>
                <a:gd name="T25" fmla="*/ 0 h 100"/>
                <a:gd name="T26" fmla="*/ 52 w 70"/>
                <a:gd name="T27" fmla="*/ 0 h 100"/>
                <a:gd name="T28" fmla="*/ 56 w 70"/>
                <a:gd name="T29" fmla="*/ 3 h 100"/>
                <a:gd name="T30" fmla="*/ 56 w 70"/>
                <a:gd name="T31" fmla="*/ 63 h 100"/>
                <a:gd name="T32" fmla="*/ 68 w 70"/>
                <a:gd name="T33" fmla="*/ 63 h 100"/>
                <a:gd name="T34" fmla="*/ 70 w 70"/>
                <a:gd name="T35" fmla="*/ 66 h 100"/>
                <a:gd name="T36" fmla="*/ 70 w 70"/>
                <a:gd name="T37" fmla="*/ 71 h 100"/>
                <a:gd name="T38" fmla="*/ 68 w 70"/>
                <a:gd name="T39" fmla="*/ 74 h 100"/>
                <a:gd name="T40" fmla="*/ 44 w 70"/>
                <a:gd name="T41" fmla="*/ 17 h 100"/>
                <a:gd name="T42" fmla="*/ 43 w 70"/>
                <a:gd name="T43" fmla="*/ 17 h 100"/>
                <a:gd name="T44" fmla="*/ 43 w 70"/>
                <a:gd name="T45" fmla="*/ 17 h 100"/>
                <a:gd name="T46" fmla="*/ 42 w 70"/>
                <a:gd name="T47" fmla="*/ 17 h 100"/>
                <a:gd name="T48" fmla="*/ 11 w 70"/>
                <a:gd name="T49" fmla="*/ 61 h 100"/>
                <a:gd name="T50" fmla="*/ 11 w 70"/>
                <a:gd name="T51" fmla="*/ 63 h 100"/>
                <a:gd name="T52" fmla="*/ 12 w 70"/>
                <a:gd name="T53" fmla="*/ 63 h 100"/>
                <a:gd name="T54" fmla="*/ 44 w 70"/>
                <a:gd name="T55" fmla="*/ 63 h 100"/>
                <a:gd name="T56" fmla="*/ 44 w 70"/>
                <a:gd name="T57" fmla="*/ 17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70" h="100">
                  <a:moveTo>
                    <a:pt x="68" y="74"/>
                  </a:moveTo>
                  <a:cubicBezTo>
                    <a:pt x="56" y="74"/>
                    <a:pt x="56" y="74"/>
                    <a:pt x="56" y="74"/>
                  </a:cubicBezTo>
                  <a:cubicBezTo>
                    <a:pt x="56" y="98"/>
                    <a:pt x="56" y="98"/>
                    <a:pt x="56" y="98"/>
                  </a:cubicBezTo>
                  <a:cubicBezTo>
                    <a:pt x="56" y="99"/>
                    <a:pt x="55" y="100"/>
                    <a:pt x="54" y="100"/>
                  </a:cubicBezTo>
                  <a:cubicBezTo>
                    <a:pt x="46" y="100"/>
                    <a:pt x="46" y="100"/>
                    <a:pt x="46" y="100"/>
                  </a:cubicBezTo>
                  <a:cubicBezTo>
                    <a:pt x="44" y="100"/>
                    <a:pt x="44" y="99"/>
                    <a:pt x="44" y="98"/>
                  </a:cubicBezTo>
                  <a:cubicBezTo>
                    <a:pt x="44" y="74"/>
                    <a:pt x="44" y="74"/>
                    <a:pt x="44" y="74"/>
                  </a:cubicBezTo>
                  <a:cubicBezTo>
                    <a:pt x="5" y="74"/>
                    <a:pt x="5" y="74"/>
                    <a:pt x="5" y="74"/>
                  </a:cubicBezTo>
                  <a:cubicBezTo>
                    <a:pt x="1" y="74"/>
                    <a:pt x="0" y="72"/>
                    <a:pt x="0" y="68"/>
                  </a:cubicBezTo>
                  <a:cubicBezTo>
                    <a:pt x="0" y="63"/>
                    <a:pt x="0" y="63"/>
                    <a:pt x="0" y="63"/>
                  </a:cubicBezTo>
                  <a:cubicBezTo>
                    <a:pt x="0" y="61"/>
                    <a:pt x="0" y="60"/>
                    <a:pt x="1" y="58"/>
                  </a:cubicBezTo>
                  <a:cubicBezTo>
                    <a:pt x="41" y="2"/>
                    <a:pt x="41" y="2"/>
                    <a:pt x="41" y="2"/>
                  </a:cubicBezTo>
                  <a:cubicBezTo>
                    <a:pt x="41" y="1"/>
                    <a:pt x="42" y="0"/>
                    <a:pt x="45" y="0"/>
                  </a:cubicBezTo>
                  <a:cubicBezTo>
                    <a:pt x="52" y="0"/>
                    <a:pt x="52" y="0"/>
                    <a:pt x="52" y="0"/>
                  </a:cubicBezTo>
                  <a:cubicBezTo>
                    <a:pt x="55" y="0"/>
                    <a:pt x="56" y="1"/>
                    <a:pt x="56" y="3"/>
                  </a:cubicBezTo>
                  <a:cubicBezTo>
                    <a:pt x="56" y="63"/>
                    <a:pt x="56" y="63"/>
                    <a:pt x="56" y="63"/>
                  </a:cubicBezTo>
                  <a:cubicBezTo>
                    <a:pt x="68" y="63"/>
                    <a:pt x="68" y="63"/>
                    <a:pt x="68" y="63"/>
                  </a:cubicBezTo>
                  <a:cubicBezTo>
                    <a:pt x="69" y="63"/>
                    <a:pt x="70" y="64"/>
                    <a:pt x="70" y="66"/>
                  </a:cubicBezTo>
                  <a:cubicBezTo>
                    <a:pt x="70" y="71"/>
                    <a:pt x="70" y="71"/>
                    <a:pt x="70" y="71"/>
                  </a:cubicBezTo>
                  <a:cubicBezTo>
                    <a:pt x="70" y="73"/>
                    <a:pt x="69" y="74"/>
                    <a:pt x="68" y="74"/>
                  </a:cubicBezTo>
                  <a:close/>
                  <a:moveTo>
                    <a:pt x="44" y="17"/>
                  </a:moveTo>
                  <a:cubicBezTo>
                    <a:pt x="44" y="17"/>
                    <a:pt x="44" y="17"/>
                    <a:pt x="43" y="17"/>
                  </a:cubicBezTo>
                  <a:cubicBezTo>
                    <a:pt x="43" y="17"/>
                    <a:pt x="43" y="17"/>
                    <a:pt x="43" y="17"/>
                  </a:cubicBezTo>
                  <a:cubicBezTo>
                    <a:pt x="43" y="17"/>
                    <a:pt x="42" y="17"/>
                    <a:pt x="42" y="17"/>
                  </a:cubicBezTo>
                  <a:cubicBezTo>
                    <a:pt x="11" y="61"/>
                    <a:pt x="11" y="61"/>
                    <a:pt x="11" y="61"/>
                  </a:cubicBezTo>
                  <a:cubicBezTo>
                    <a:pt x="11" y="62"/>
                    <a:pt x="11" y="62"/>
                    <a:pt x="11" y="63"/>
                  </a:cubicBezTo>
                  <a:cubicBezTo>
                    <a:pt x="11" y="63"/>
                    <a:pt x="11" y="63"/>
                    <a:pt x="12" y="63"/>
                  </a:cubicBezTo>
                  <a:cubicBezTo>
                    <a:pt x="44" y="63"/>
                    <a:pt x="44" y="63"/>
                    <a:pt x="44" y="63"/>
                  </a:cubicBezTo>
                  <a:lnTo>
                    <a:pt x="44"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chemeClr val="bg1"/>
                </a:solidFill>
                <a:effectLst/>
                <a:uLnTx/>
                <a:uFillTx/>
                <a:latin typeface="Calibri" panose="020F0502020204030204"/>
                <a:ea typeface="+mn-ea"/>
                <a:cs typeface="+mn-cs"/>
              </a:endParaRPr>
            </a:p>
          </p:txBody>
        </p:sp>
        <p:sp>
          <p:nvSpPr>
            <p:cNvPr id="101" name="Freeform 256">
              <a:extLst>
                <a:ext uri="{FF2B5EF4-FFF2-40B4-BE49-F238E27FC236}">
                  <a16:creationId xmlns:a16="http://schemas.microsoft.com/office/drawing/2014/main" id="{057A9EBA-E327-495A-A811-06A98448F987}"/>
                </a:ext>
              </a:extLst>
            </p:cNvPr>
            <p:cNvSpPr>
              <a:spLocks/>
            </p:cNvSpPr>
            <p:nvPr/>
          </p:nvSpPr>
          <p:spPr bwMode="auto">
            <a:xfrm>
              <a:off x="4645025" y="-2374900"/>
              <a:ext cx="34925" cy="292100"/>
            </a:xfrm>
            <a:custGeom>
              <a:avLst/>
              <a:gdLst>
                <a:gd name="T0" fmla="*/ 11 w 12"/>
                <a:gd name="T1" fmla="*/ 95 h 96"/>
                <a:gd name="T2" fmla="*/ 10 w 12"/>
                <a:gd name="T3" fmla="*/ 96 h 96"/>
                <a:gd name="T4" fmla="*/ 3 w 12"/>
                <a:gd name="T5" fmla="*/ 96 h 96"/>
                <a:gd name="T6" fmla="*/ 1 w 12"/>
                <a:gd name="T7" fmla="*/ 95 h 96"/>
                <a:gd name="T8" fmla="*/ 0 w 12"/>
                <a:gd name="T9" fmla="*/ 93 h 96"/>
                <a:gd name="T10" fmla="*/ 0 w 12"/>
                <a:gd name="T11" fmla="*/ 2 h 96"/>
                <a:gd name="T12" fmla="*/ 1 w 12"/>
                <a:gd name="T13" fmla="*/ 1 h 96"/>
                <a:gd name="T14" fmla="*/ 3 w 12"/>
                <a:gd name="T15" fmla="*/ 0 h 96"/>
                <a:gd name="T16" fmla="*/ 10 w 12"/>
                <a:gd name="T17" fmla="*/ 0 h 96"/>
                <a:gd name="T18" fmla="*/ 11 w 12"/>
                <a:gd name="T19" fmla="*/ 1 h 96"/>
                <a:gd name="T20" fmla="*/ 12 w 12"/>
                <a:gd name="T21" fmla="*/ 2 h 96"/>
                <a:gd name="T22" fmla="*/ 12 w 12"/>
                <a:gd name="T23" fmla="*/ 93 h 96"/>
                <a:gd name="T24" fmla="*/ 11 w 12"/>
                <a:gd name="T25" fmla="*/ 95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 h="96">
                  <a:moveTo>
                    <a:pt x="11" y="95"/>
                  </a:moveTo>
                  <a:cubicBezTo>
                    <a:pt x="11" y="95"/>
                    <a:pt x="10" y="96"/>
                    <a:pt x="10" y="96"/>
                  </a:cubicBezTo>
                  <a:cubicBezTo>
                    <a:pt x="3" y="96"/>
                    <a:pt x="3" y="96"/>
                    <a:pt x="3" y="96"/>
                  </a:cubicBezTo>
                  <a:cubicBezTo>
                    <a:pt x="2" y="96"/>
                    <a:pt x="1" y="95"/>
                    <a:pt x="1" y="95"/>
                  </a:cubicBezTo>
                  <a:cubicBezTo>
                    <a:pt x="0" y="94"/>
                    <a:pt x="0" y="94"/>
                    <a:pt x="0" y="93"/>
                  </a:cubicBezTo>
                  <a:cubicBezTo>
                    <a:pt x="0" y="2"/>
                    <a:pt x="0" y="2"/>
                    <a:pt x="0" y="2"/>
                  </a:cubicBezTo>
                  <a:cubicBezTo>
                    <a:pt x="0" y="2"/>
                    <a:pt x="0" y="1"/>
                    <a:pt x="1" y="1"/>
                  </a:cubicBezTo>
                  <a:cubicBezTo>
                    <a:pt x="1" y="0"/>
                    <a:pt x="2" y="0"/>
                    <a:pt x="3" y="0"/>
                  </a:cubicBezTo>
                  <a:cubicBezTo>
                    <a:pt x="10" y="0"/>
                    <a:pt x="10" y="0"/>
                    <a:pt x="10" y="0"/>
                  </a:cubicBezTo>
                  <a:cubicBezTo>
                    <a:pt x="10" y="0"/>
                    <a:pt x="11" y="0"/>
                    <a:pt x="11" y="1"/>
                  </a:cubicBezTo>
                  <a:cubicBezTo>
                    <a:pt x="12" y="1"/>
                    <a:pt x="12" y="2"/>
                    <a:pt x="12" y="2"/>
                  </a:cubicBezTo>
                  <a:cubicBezTo>
                    <a:pt x="12" y="93"/>
                    <a:pt x="12" y="93"/>
                    <a:pt x="12" y="93"/>
                  </a:cubicBezTo>
                  <a:cubicBezTo>
                    <a:pt x="12" y="94"/>
                    <a:pt x="12" y="94"/>
                    <a:pt x="11" y="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chemeClr val="bg1"/>
                </a:solidFill>
                <a:effectLst/>
                <a:uLnTx/>
                <a:uFillTx/>
                <a:latin typeface="Calibri" panose="020F0502020204030204"/>
                <a:ea typeface="+mn-ea"/>
                <a:cs typeface="+mn-cs"/>
              </a:endParaRPr>
            </a:p>
          </p:txBody>
        </p:sp>
        <p:sp>
          <p:nvSpPr>
            <p:cNvPr id="102" name="Freeform 257">
              <a:extLst>
                <a:ext uri="{FF2B5EF4-FFF2-40B4-BE49-F238E27FC236}">
                  <a16:creationId xmlns:a16="http://schemas.microsoft.com/office/drawing/2014/main" id="{A9DD97E6-EDEA-45F6-890F-F204D7D07CF9}"/>
                </a:ext>
              </a:extLst>
            </p:cNvPr>
            <p:cNvSpPr>
              <a:spLocks noEditPoints="1"/>
            </p:cNvSpPr>
            <p:nvPr/>
          </p:nvSpPr>
          <p:spPr bwMode="auto">
            <a:xfrm>
              <a:off x="4743450" y="-2378075"/>
              <a:ext cx="36512" cy="295275"/>
            </a:xfrm>
            <a:custGeom>
              <a:avLst/>
              <a:gdLst>
                <a:gd name="T0" fmla="*/ 11 w 12"/>
                <a:gd name="T1" fmla="*/ 15 h 97"/>
                <a:gd name="T2" fmla="*/ 9 w 12"/>
                <a:gd name="T3" fmla="*/ 15 h 97"/>
                <a:gd name="T4" fmla="*/ 3 w 12"/>
                <a:gd name="T5" fmla="*/ 15 h 97"/>
                <a:gd name="T6" fmla="*/ 1 w 12"/>
                <a:gd name="T7" fmla="*/ 15 h 97"/>
                <a:gd name="T8" fmla="*/ 0 w 12"/>
                <a:gd name="T9" fmla="*/ 13 h 97"/>
                <a:gd name="T10" fmla="*/ 0 w 12"/>
                <a:gd name="T11" fmla="*/ 3 h 97"/>
                <a:gd name="T12" fmla="*/ 1 w 12"/>
                <a:gd name="T13" fmla="*/ 1 h 97"/>
                <a:gd name="T14" fmla="*/ 3 w 12"/>
                <a:gd name="T15" fmla="*/ 0 h 97"/>
                <a:gd name="T16" fmla="*/ 9 w 12"/>
                <a:gd name="T17" fmla="*/ 0 h 97"/>
                <a:gd name="T18" fmla="*/ 11 w 12"/>
                <a:gd name="T19" fmla="*/ 1 h 97"/>
                <a:gd name="T20" fmla="*/ 12 w 12"/>
                <a:gd name="T21" fmla="*/ 3 h 97"/>
                <a:gd name="T22" fmla="*/ 12 w 12"/>
                <a:gd name="T23" fmla="*/ 13 h 97"/>
                <a:gd name="T24" fmla="*/ 11 w 12"/>
                <a:gd name="T25" fmla="*/ 15 h 97"/>
                <a:gd name="T26" fmla="*/ 11 w 12"/>
                <a:gd name="T27" fmla="*/ 96 h 97"/>
                <a:gd name="T28" fmla="*/ 9 w 12"/>
                <a:gd name="T29" fmla="*/ 97 h 97"/>
                <a:gd name="T30" fmla="*/ 3 w 12"/>
                <a:gd name="T31" fmla="*/ 97 h 97"/>
                <a:gd name="T32" fmla="*/ 1 w 12"/>
                <a:gd name="T33" fmla="*/ 96 h 97"/>
                <a:gd name="T34" fmla="*/ 0 w 12"/>
                <a:gd name="T35" fmla="*/ 94 h 97"/>
                <a:gd name="T36" fmla="*/ 0 w 12"/>
                <a:gd name="T37" fmla="*/ 29 h 97"/>
                <a:gd name="T38" fmla="*/ 1 w 12"/>
                <a:gd name="T39" fmla="*/ 27 h 97"/>
                <a:gd name="T40" fmla="*/ 3 w 12"/>
                <a:gd name="T41" fmla="*/ 27 h 97"/>
                <a:gd name="T42" fmla="*/ 9 w 12"/>
                <a:gd name="T43" fmla="*/ 27 h 97"/>
                <a:gd name="T44" fmla="*/ 11 w 12"/>
                <a:gd name="T45" fmla="*/ 27 h 97"/>
                <a:gd name="T46" fmla="*/ 12 w 12"/>
                <a:gd name="T47" fmla="*/ 29 h 97"/>
                <a:gd name="T48" fmla="*/ 12 w 12"/>
                <a:gd name="T49" fmla="*/ 94 h 97"/>
                <a:gd name="T50" fmla="*/ 11 w 12"/>
                <a:gd name="T51" fmla="*/ 96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2" h="97">
                  <a:moveTo>
                    <a:pt x="11" y="15"/>
                  </a:moveTo>
                  <a:cubicBezTo>
                    <a:pt x="11" y="15"/>
                    <a:pt x="10" y="15"/>
                    <a:pt x="9" y="15"/>
                  </a:cubicBezTo>
                  <a:cubicBezTo>
                    <a:pt x="3" y="15"/>
                    <a:pt x="3" y="15"/>
                    <a:pt x="3" y="15"/>
                  </a:cubicBezTo>
                  <a:cubicBezTo>
                    <a:pt x="2" y="15"/>
                    <a:pt x="1" y="15"/>
                    <a:pt x="1" y="15"/>
                  </a:cubicBezTo>
                  <a:cubicBezTo>
                    <a:pt x="0" y="14"/>
                    <a:pt x="0" y="14"/>
                    <a:pt x="0" y="13"/>
                  </a:cubicBezTo>
                  <a:cubicBezTo>
                    <a:pt x="0" y="3"/>
                    <a:pt x="0" y="3"/>
                    <a:pt x="0" y="3"/>
                  </a:cubicBezTo>
                  <a:cubicBezTo>
                    <a:pt x="0" y="2"/>
                    <a:pt x="0" y="1"/>
                    <a:pt x="1" y="1"/>
                  </a:cubicBezTo>
                  <a:cubicBezTo>
                    <a:pt x="1" y="0"/>
                    <a:pt x="2" y="0"/>
                    <a:pt x="3" y="0"/>
                  </a:cubicBezTo>
                  <a:cubicBezTo>
                    <a:pt x="9" y="0"/>
                    <a:pt x="9" y="0"/>
                    <a:pt x="9" y="0"/>
                  </a:cubicBezTo>
                  <a:cubicBezTo>
                    <a:pt x="10" y="0"/>
                    <a:pt x="11" y="0"/>
                    <a:pt x="11" y="1"/>
                  </a:cubicBezTo>
                  <a:cubicBezTo>
                    <a:pt x="12" y="1"/>
                    <a:pt x="12" y="2"/>
                    <a:pt x="12" y="3"/>
                  </a:cubicBezTo>
                  <a:cubicBezTo>
                    <a:pt x="12" y="13"/>
                    <a:pt x="12" y="13"/>
                    <a:pt x="12" y="13"/>
                  </a:cubicBezTo>
                  <a:cubicBezTo>
                    <a:pt x="12" y="14"/>
                    <a:pt x="12" y="14"/>
                    <a:pt x="11" y="15"/>
                  </a:cubicBezTo>
                  <a:close/>
                  <a:moveTo>
                    <a:pt x="11" y="96"/>
                  </a:moveTo>
                  <a:cubicBezTo>
                    <a:pt x="10" y="96"/>
                    <a:pt x="10" y="97"/>
                    <a:pt x="9" y="97"/>
                  </a:cubicBezTo>
                  <a:cubicBezTo>
                    <a:pt x="3" y="97"/>
                    <a:pt x="3" y="97"/>
                    <a:pt x="3" y="97"/>
                  </a:cubicBezTo>
                  <a:cubicBezTo>
                    <a:pt x="2" y="97"/>
                    <a:pt x="1" y="96"/>
                    <a:pt x="1" y="96"/>
                  </a:cubicBezTo>
                  <a:cubicBezTo>
                    <a:pt x="0" y="95"/>
                    <a:pt x="0" y="95"/>
                    <a:pt x="0" y="94"/>
                  </a:cubicBezTo>
                  <a:cubicBezTo>
                    <a:pt x="0" y="29"/>
                    <a:pt x="0" y="29"/>
                    <a:pt x="0" y="29"/>
                  </a:cubicBezTo>
                  <a:cubicBezTo>
                    <a:pt x="0" y="28"/>
                    <a:pt x="0" y="28"/>
                    <a:pt x="1" y="27"/>
                  </a:cubicBezTo>
                  <a:cubicBezTo>
                    <a:pt x="1" y="27"/>
                    <a:pt x="2" y="27"/>
                    <a:pt x="3" y="27"/>
                  </a:cubicBezTo>
                  <a:cubicBezTo>
                    <a:pt x="9" y="27"/>
                    <a:pt x="9" y="27"/>
                    <a:pt x="9" y="27"/>
                  </a:cubicBezTo>
                  <a:cubicBezTo>
                    <a:pt x="10" y="27"/>
                    <a:pt x="10" y="27"/>
                    <a:pt x="11" y="27"/>
                  </a:cubicBezTo>
                  <a:cubicBezTo>
                    <a:pt x="11" y="28"/>
                    <a:pt x="12" y="28"/>
                    <a:pt x="12" y="29"/>
                  </a:cubicBezTo>
                  <a:cubicBezTo>
                    <a:pt x="12" y="94"/>
                    <a:pt x="12" y="94"/>
                    <a:pt x="12" y="94"/>
                  </a:cubicBezTo>
                  <a:cubicBezTo>
                    <a:pt x="12" y="95"/>
                    <a:pt x="11" y="95"/>
                    <a:pt x="11" y="9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chemeClr val="bg1"/>
                </a:solidFill>
                <a:effectLst/>
                <a:uLnTx/>
                <a:uFillTx/>
                <a:latin typeface="Calibri" panose="020F0502020204030204"/>
                <a:ea typeface="+mn-ea"/>
                <a:cs typeface="+mn-cs"/>
              </a:endParaRPr>
            </a:p>
          </p:txBody>
        </p:sp>
        <p:sp>
          <p:nvSpPr>
            <p:cNvPr id="103" name="Freeform 258">
              <a:extLst>
                <a:ext uri="{FF2B5EF4-FFF2-40B4-BE49-F238E27FC236}">
                  <a16:creationId xmlns:a16="http://schemas.microsoft.com/office/drawing/2014/main" id="{595ADC1E-EC5F-4C65-A0F4-02FB714BE0C9}"/>
                </a:ext>
              </a:extLst>
            </p:cNvPr>
            <p:cNvSpPr>
              <a:spLocks noEditPoints="1"/>
            </p:cNvSpPr>
            <p:nvPr/>
          </p:nvSpPr>
          <p:spPr bwMode="auto">
            <a:xfrm>
              <a:off x="4830763" y="-2374900"/>
              <a:ext cx="171450" cy="295275"/>
            </a:xfrm>
            <a:custGeom>
              <a:avLst/>
              <a:gdLst>
                <a:gd name="T0" fmla="*/ 56 w 57"/>
                <a:gd name="T1" fmla="*/ 93 h 97"/>
                <a:gd name="T2" fmla="*/ 54 w 57"/>
                <a:gd name="T3" fmla="*/ 94 h 97"/>
                <a:gd name="T4" fmla="*/ 41 w 57"/>
                <a:gd name="T5" fmla="*/ 96 h 97"/>
                <a:gd name="T6" fmla="*/ 29 w 57"/>
                <a:gd name="T7" fmla="*/ 97 h 97"/>
                <a:gd name="T8" fmla="*/ 16 w 57"/>
                <a:gd name="T9" fmla="*/ 94 h 97"/>
                <a:gd name="T10" fmla="*/ 7 w 57"/>
                <a:gd name="T11" fmla="*/ 88 h 97"/>
                <a:gd name="T12" fmla="*/ 2 w 57"/>
                <a:gd name="T13" fmla="*/ 78 h 97"/>
                <a:gd name="T14" fmla="*/ 0 w 57"/>
                <a:gd name="T15" fmla="*/ 65 h 97"/>
                <a:gd name="T16" fmla="*/ 0 w 57"/>
                <a:gd name="T17" fmla="*/ 56 h 97"/>
                <a:gd name="T18" fmla="*/ 7 w 57"/>
                <a:gd name="T19" fmla="*/ 33 h 97"/>
                <a:gd name="T20" fmla="*/ 29 w 57"/>
                <a:gd name="T21" fmla="*/ 25 h 97"/>
                <a:gd name="T22" fmla="*/ 37 w 57"/>
                <a:gd name="T23" fmla="*/ 25 h 97"/>
                <a:gd name="T24" fmla="*/ 45 w 57"/>
                <a:gd name="T25" fmla="*/ 26 h 97"/>
                <a:gd name="T26" fmla="*/ 45 w 57"/>
                <a:gd name="T27" fmla="*/ 2 h 97"/>
                <a:gd name="T28" fmla="*/ 46 w 57"/>
                <a:gd name="T29" fmla="*/ 1 h 97"/>
                <a:gd name="T30" fmla="*/ 47 w 57"/>
                <a:gd name="T31" fmla="*/ 0 h 97"/>
                <a:gd name="T32" fmla="*/ 54 w 57"/>
                <a:gd name="T33" fmla="*/ 0 h 97"/>
                <a:gd name="T34" fmla="*/ 56 w 57"/>
                <a:gd name="T35" fmla="*/ 1 h 97"/>
                <a:gd name="T36" fmla="*/ 57 w 57"/>
                <a:gd name="T37" fmla="*/ 2 h 97"/>
                <a:gd name="T38" fmla="*/ 57 w 57"/>
                <a:gd name="T39" fmla="*/ 91 h 97"/>
                <a:gd name="T40" fmla="*/ 56 w 57"/>
                <a:gd name="T41" fmla="*/ 93 h 97"/>
                <a:gd name="T42" fmla="*/ 45 w 57"/>
                <a:gd name="T43" fmla="*/ 35 h 97"/>
                <a:gd name="T44" fmla="*/ 37 w 57"/>
                <a:gd name="T45" fmla="*/ 35 h 97"/>
                <a:gd name="T46" fmla="*/ 29 w 57"/>
                <a:gd name="T47" fmla="*/ 35 h 97"/>
                <a:gd name="T48" fmla="*/ 16 w 57"/>
                <a:gd name="T49" fmla="*/ 40 h 97"/>
                <a:gd name="T50" fmla="*/ 12 w 57"/>
                <a:gd name="T51" fmla="*/ 56 h 97"/>
                <a:gd name="T52" fmla="*/ 12 w 57"/>
                <a:gd name="T53" fmla="*/ 65 h 97"/>
                <a:gd name="T54" fmla="*/ 16 w 57"/>
                <a:gd name="T55" fmla="*/ 81 h 97"/>
                <a:gd name="T56" fmla="*/ 29 w 57"/>
                <a:gd name="T57" fmla="*/ 87 h 97"/>
                <a:gd name="T58" fmla="*/ 37 w 57"/>
                <a:gd name="T59" fmla="*/ 86 h 97"/>
                <a:gd name="T60" fmla="*/ 45 w 57"/>
                <a:gd name="T61" fmla="*/ 86 h 97"/>
                <a:gd name="T62" fmla="*/ 45 w 57"/>
                <a:gd name="T63" fmla="*/ 35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7" h="97">
                  <a:moveTo>
                    <a:pt x="56" y="93"/>
                  </a:moveTo>
                  <a:cubicBezTo>
                    <a:pt x="56" y="94"/>
                    <a:pt x="55" y="94"/>
                    <a:pt x="54" y="94"/>
                  </a:cubicBezTo>
                  <a:cubicBezTo>
                    <a:pt x="50" y="95"/>
                    <a:pt x="46" y="96"/>
                    <a:pt x="41" y="96"/>
                  </a:cubicBezTo>
                  <a:cubicBezTo>
                    <a:pt x="37" y="96"/>
                    <a:pt x="33" y="97"/>
                    <a:pt x="29" y="97"/>
                  </a:cubicBezTo>
                  <a:cubicBezTo>
                    <a:pt x="24" y="97"/>
                    <a:pt x="20" y="96"/>
                    <a:pt x="16" y="94"/>
                  </a:cubicBezTo>
                  <a:cubicBezTo>
                    <a:pt x="13" y="93"/>
                    <a:pt x="10" y="91"/>
                    <a:pt x="7" y="88"/>
                  </a:cubicBezTo>
                  <a:cubicBezTo>
                    <a:pt x="5" y="85"/>
                    <a:pt x="3" y="82"/>
                    <a:pt x="2" y="78"/>
                  </a:cubicBezTo>
                  <a:cubicBezTo>
                    <a:pt x="1" y="74"/>
                    <a:pt x="0" y="70"/>
                    <a:pt x="0" y="65"/>
                  </a:cubicBezTo>
                  <a:cubicBezTo>
                    <a:pt x="0" y="56"/>
                    <a:pt x="0" y="56"/>
                    <a:pt x="0" y="56"/>
                  </a:cubicBezTo>
                  <a:cubicBezTo>
                    <a:pt x="0" y="46"/>
                    <a:pt x="3" y="38"/>
                    <a:pt x="7" y="33"/>
                  </a:cubicBezTo>
                  <a:cubicBezTo>
                    <a:pt x="12" y="27"/>
                    <a:pt x="19" y="25"/>
                    <a:pt x="29" y="25"/>
                  </a:cubicBezTo>
                  <a:cubicBezTo>
                    <a:pt x="31" y="25"/>
                    <a:pt x="34" y="25"/>
                    <a:pt x="37" y="25"/>
                  </a:cubicBezTo>
                  <a:cubicBezTo>
                    <a:pt x="40" y="25"/>
                    <a:pt x="42" y="26"/>
                    <a:pt x="45" y="26"/>
                  </a:cubicBezTo>
                  <a:cubicBezTo>
                    <a:pt x="45" y="2"/>
                    <a:pt x="45" y="2"/>
                    <a:pt x="45" y="2"/>
                  </a:cubicBezTo>
                  <a:cubicBezTo>
                    <a:pt x="45" y="2"/>
                    <a:pt x="45" y="1"/>
                    <a:pt x="46" y="1"/>
                  </a:cubicBezTo>
                  <a:cubicBezTo>
                    <a:pt x="46" y="0"/>
                    <a:pt x="47" y="0"/>
                    <a:pt x="47" y="0"/>
                  </a:cubicBezTo>
                  <a:cubicBezTo>
                    <a:pt x="54" y="0"/>
                    <a:pt x="54" y="0"/>
                    <a:pt x="54" y="0"/>
                  </a:cubicBezTo>
                  <a:cubicBezTo>
                    <a:pt x="55" y="0"/>
                    <a:pt x="56" y="0"/>
                    <a:pt x="56" y="1"/>
                  </a:cubicBezTo>
                  <a:cubicBezTo>
                    <a:pt x="56" y="1"/>
                    <a:pt x="57" y="2"/>
                    <a:pt x="57" y="2"/>
                  </a:cubicBezTo>
                  <a:cubicBezTo>
                    <a:pt x="57" y="91"/>
                    <a:pt x="57" y="91"/>
                    <a:pt x="57" y="91"/>
                  </a:cubicBezTo>
                  <a:cubicBezTo>
                    <a:pt x="57" y="92"/>
                    <a:pt x="57" y="93"/>
                    <a:pt x="56" y="93"/>
                  </a:cubicBezTo>
                  <a:close/>
                  <a:moveTo>
                    <a:pt x="45" y="35"/>
                  </a:moveTo>
                  <a:cubicBezTo>
                    <a:pt x="43" y="35"/>
                    <a:pt x="40" y="35"/>
                    <a:pt x="37" y="35"/>
                  </a:cubicBezTo>
                  <a:cubicBezTo>
                    <a:pt x="34" y="35"/>
                    <a:pt x="31" y="35"/>
                    <a:pt x="29" y="35"/>
                  </a:cubicBezTo>
                  <a:cubicBezTo>
                    <a:pt x="23" y="35"/>
                    <a:pt x="18" y="36"/>
                    <a:pt x="16" y="40"/>
                  </a:cubicBezTo>
                  <a:cubicBezTo>
                    <a:pt x="13" y="44"/>
                    <a:pt x="12" y="49"/>
                    <a:pt x="12" y="56"/>
                  </a:cubicBezTo>
                  <a:cubicBezTo>
                    <a:pt x="12" y="65"/>
                    <a:pt x="12" y="65"/>
                    <a:pt x="12" y="65"/>
                  </a:cubicBezTo>
                  <a:cubicBezTo>
                    <a:pt x="12" y="72"/>
                    <a:pt x="13" y="77"/>
                    <a:pt x="16" y="81"/>
                  </a:cubicBezTo>
                  <a:cubicBezTo>
                    <a:pt x="18" y="85"/>
                    <a:pt x="23" y="87"/>
                    <a:pt x="29" y="87"/>
                  </a:cubicBezTo>
                  <a:cubicBezTo>
                    <a:pt x="32" y="87"/>
                    <a:pt x="34" y="87"/>
                    <a:pt x="37" y="86"/>
                  </a:cubicBezTo>
                  <a:cubicBezTo>
                    <a:pt x="40" y="86"/>
                    <a:pt x="43" y="86"/>
                    <a:pt x="45" y="86"/>
                  </a:cubicBezTo>
                  <a:lnTo>
                    <a:pt x="45"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chemeClr val="bg1"/>
                </a:solidFill>
                <a:effectLst/>
                <a:uLnTx/>
                <a:uFillTx/>
                <a:latin typeface="Calibri" panose="020F0502020204030204"/>
                <a:ea typeface="+mn-ea"/>
                <a:cs typeface="+mn-cs"/>
              </a:endParaRPr>
            </a:p>
          </p:txBody>
        </p:sp>
        <p:sp>
          <p:nvSpPr>
            <p:cNvPr id="104" name="Freeform 259">
              <a:extLst>
                <a:ext uri="{FF2B5EF4-FFF2-40B4-BE49-F238E27FC236}">
                  <a16:creationId xmlns:a16="http://schemas.microsoft.com/office/drawing/2014/main" id="{C2E1BA4E-D885-4F13-A6A2-668FD7E00A20}"/>
                </a:ext>
              </a:extLst>
            </p:cNvPr>
            <p:cNvSpPr>
              <a:spLocks noEditPoints="1"/>
            </p:cNvSpPr>
            <p:nvPr/>
          </p:nvSpPr>
          <p:spPr bwMode="auto">
            <a:xfrm>
              <a:off x="5046663" y="-2298700"/>
              <a:ext cx="180975" cy="219075"/>
            </a:xfrm>
            <a:custGeom>
              <a:avLst/>
              <a:gdLst>
                <a:gd name="T0" fmla="*/ 57 w 60"/>
                <a:gd name="T1" fmla="*/ 39 h 72"/>
                <a:gd name="T2" fmla="*/ 12 w 60"/>
                <a:gd name="T3" fmla="*/ 39 h 72"/>
                <a:gd name="T4" fmla="*/ 12 w 60"/>
                <a:gd name="T5" fmla="*/ 41 h 72"/>
                <a:gd name="T6" fmla="*/ 17 w 60"/>
                <a:gd name="T7" fmla="*/ 57 h 72"/>
                <a:gd name="T8" fmla="*/ 31 w 60"/>
                <a:gd name="T9" fmla="*/ 62 h 72"/>
                <a:gd name="T10" fmla="*/ 43 w 60"/>
                <a:gd name="T11" fmla="*/ 61 h 72"/>
                <a:gd name="T12" fmla="*/ 55 w 60"/>
                <a:gd name="T13" fmla="*/ 60 h 72"/>
                <a:gd name="T14" fmla="*/ 55 w 60"/>
                <a:gd name="T15" fmla="*/ 60 h 72"/>
                <a:gd name="T16" fmla="*/ 57 w 60"/>
                <a:gd name="T17" fmla="*/ 61 h 72"/>
                <a:gd name="T18" fmla="*/ 57 w 60"/>
                <a:gd name="T19" fmla="*/ 62 h 72"/>
                <a:gd name="T20" fmla="*/ 57 w 60"/>
                <a:gd name="T21" fmla="*/ 66 h 72"/>
                <a:gd name="T22" fmla="*/ 57 w 60"/>
                <a:gd name="T23" fmla="*/ 68 h 72"/>
                <a:gd name="T24" fmla="*/ 55 w 60"/>
                <a:gd name="T25" fmla="*/ 69 h 72"/>
                <a:gd name="T26" fmla="*/ 43 w 60"/>
                <a:gd name="T27" fmla="*/ 71 h 72"/>
                <a:gd name="T28" fmla="*/ 31 w 60"/>
                <a:gd name="T29" fmla="*/ 72 h 72"/>
                <a:gd name="T30" fmla="*/ 20 w 60"/>
                <a:gd name="T31" fmla="*/ 70 h 72"/>
                <a:gd name="T32" fmla="*/ 10 w 60"/>
                <a:gd name="T33" fmla="*/ 65 h 72"/>
                <a:gd name="T34" fmla="*/ 3 w 60"/>
                <a:gd name="T35" fmla="*/ 56 h 72"/>
                <a:gd name="T36" fmla="*/ 0 w 60"/>
                <a:gd name="T37" fmla="*/ 41 h 72"/>
                <a:gd name="T38" fmla="*/ 0 w 60"/>
                <a:gd name="T39" fmla="*/ 29 h 72"/>
                <a:gd name="T40" fmla="*/ 8 w 60"/>
                <a:gd name="T41" fmla="*/ 8 h 72"/>
                <a:gd name="T42" fmla="*/ 30 w 60"/>
                <a:gd name="T43" fmla="*/ 0 h 72"/>
                <a:gd name="T44" fmla="*/ 43 w 60"/>
                <a:gd name="T45" fmla="*/ 2 h 72"/>
                <a:gd name="T46" fmla="*/ 52 w 60"/>
                <a:gd name="T47" fmla="*/ 8 h 72"/>
                <a:gd name="T48" fmla="*/ 58 w 60"/>
                <a:gd name="T49" fmla="*/ 17 h 72"/>
                <a:gd name="T50" fmla="*/ 60 w 60"/>
                <a:gd name="T51" fmla="*/ 29 h 72"/>
                <a:gd name="T52" fmla="*/ 60 w 60"/>
                <a:gd name="T53" fmla="*/ 36 h 72"/>
                <a:gd name="T54" fmla="*/ 57 w 60"/>
                <a:gd name="T55" fmla="*/ 39 h 72"/>
                <a:gd name="T56" fmla="*/ 48 w 60"/>
                <a:gd name="T57" fmla="*/ 29 h 72"/>
                <a:gd name="T58" fmla="*/ 43 w 60"/>
                <a:gd name="T59" fmla="*/ 14 h 72"/>
                <a:gd name="T60" fmla="*/ 30 w 60"/>
                <a:gd name="T61" fmla="*/ 10 h 72"/>
                <a:gd name="T62" fmla="*/ 17 w 60"/>
                <a:gd name="T63" fmla="*/ 14 h 72"/>
                <a:gd name="T64" fmla="*/ 12 w 60"/>
                <a:gd name="T65" fmla="*/ 29 h 72"/>
                <a:gd name="T66" fmla="*/ 12 w 60"/>
                <a:gd name="T67" fmla="*/ 31 h 72"/>
                <a:gd name="T68" fmla="*/ 48 w 60"/>
                <a:gd name="T69" fmla="*/ 31 h 72"/>
                <a:gd name="T70" fmla="*/ 48 w 60"/>
                <a:gd name="T71" fmla="*/ 29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0" h="72">
                  <a:moveTo>
                    <a:pt x="57" y="39"/>
                  </a:moveTo>
                  <a:cubicBezTo>
                    <a:pt x="12" y="39"/>
                    <a:pt x="12" y="39"/>
                    <a:pt x="12" y="39"/>
                  </a:cubicBezTo>
                  <a:cubicBezTo>
                    <a:pt x="12" y="41"/>
                    <a:pt x="12" y="41"/>
                    <a:pt x="12" y="41"/>
                  </a:cubicBezTo>
                  <a:cubicBezTo>
                    <a:pt x="12" y="49"/>
                    <a:pt x="14" y="54"/>
                    <a:pt x="17" y="57"/>
                  </a:cubicBezTo>
                  <a:cubicBezTo>
                    <a:pt x="20" y="60"/>
                    <a:pt x="25" y="62"/>
                    <a:pt x="31" y="62"/>
                  </a:cubicBezTo>
                  <a:cubicBezTo>
                    <a:pt x="35" y="62"/>
                    <a:pt x="39" y="62"/>
                    <a:pt x="43" y="61"/>
                  </a:cubicBezTo>
                  <a:cubicBezTo>
                    <a:pt x="48" y="61"/>
                    <a:pt x="51" y="61"/>
                    <a:pt x="55" y="60"/>
                  </a:cubicBezTo>
                  <a:cubicBezTo>
                    <a:pt x="55" y="60"/>
                    <a:pt x="55" y="60"/>
                    <a:pt x="55" y="60"/>
                  </a:cubicBezTo>
                  <a:cubicBezTo>
                    <a:pt x="56" y="60"/>
                    <a:pt x="56" y="60"/>
                    <a:pt x="57" y="61"/>
                  </a:cubicBezTo>
                  <a:cubicBezTo>
                    <a:pt x="57" y="61"/>
                    <a:pt x="57" y="61"/>
                    <a:pt x="57" y="62"/>
                  </a:cubicBezTo>
                  <a:cubicBezTo>
                    <a:pt x="57" y="66"/>
                    <a:pt x="57" y="66"/>
                    <a:pt x="57" y="66"/>
                  </a:cubicBezTo>
                  <a:cubicBezTo>
                    <a:pt x="57" y="67"/>
                    <a:pt x="57" y="68"/>
                    <a:pt x="57" y="68"/>
                  </a:cubicBezTo>
                  <a:cubicBezTo>
                    <a:pt x="56" y="69"/>
                    <a:pt x="56" y="69"/>
                    <a:pt x="55" y="69"/>
                  </a:cubicBezTo>
                  <a:cubicBezTo>
                    <a:pt x="51" y="70"/>
                    <a:pt x="47" y="71"/>
                    <a:pt x="43" y="71"/>
                  </a:cubicBezTo>
                  <a:cubicBezTo>
                    <a:pt x="39" y="71"/>
                    <a:pt x="35" y="72"/>
                    <a:pt x="31" y="72"/>
                  </a:cubicBezTo>
                  <a:cubicBezTo>
                    <a:pt x="27" y="72"/>
                    <a:pt x="23" y="71"/>
                    <a:pt x="20" y="70"/>
                  </a:cubicBezTo>
                  <a:cubicBezTo>
                    <a:pt x="16" y="69"/>
                    <a:pt x="13" y="67"/>
                    <a:pt x="10" y="65"/>
                  </a:cubicBezTo>
                  <a:cubicBezTo>
                    <a:pt x="7" y="63"/>
                    <a:pt x="5" y="60"/>
                    <a:pt x="3" y="56"/>
                  </a:cubicBezTo>
                  <a:cubicBezTo>
                    <a:pt x="1" y="52"/>
                    <a:pt x="0" y="47"/>
                    <a:pt x="0" y="41"/>
                  </a:cubicBezTo>
                  <a:cubicBezTo>
                    <a:pt x="0" y="29"/>
                    <a:pt x="0" y="29"/>
                    <a:pt x="0" y="29"/>
                  </a:cubicBezTo>
                  <a:cubicBezTo>
                    <a:pt x="0" y="20"/>
                    <a:pt x="3" y="13"/>
                    <a:pt x="8" y="8"/>
                  </a:cubicBezTo>
                  <a:cubicBezTo>
                    <a:pt x="13" y="2"/>
                    <a:pt x="20" y="0"/>
                    <a:pt x="30" y="0"/>
                  </a:cubicBezTo>
                  <a:cubicBezTo>
                    <a:pt x="35" y="0"/>
                    <a:pt x="39" y="0"/>
                    <a:pt x="43" y="2"/>
                  </a:cubicBezTo>
                  <a:cubicBezTo>
                    <a:pt x="47" y="3"/>
                    <a:pt x="50" y="5"/>
                    <a:pt x="52" y="8"/>
                  </a:cubicBezTo>
                  <a:cubicBezTo>
                    <a:pt x="55" y="10"/>
                    <a:pt x="56" y="14"/>
                    <a:pt x="58" y="17"/>
                  </a:cubicBezTo>
                  <a:cubicBezTo>
                    <a:pt x="59" y="21"/>
                    <a:pt x="60" y="25"/>
                    <a:pt x="60" y="29"/>
                  </a:cubicBezTo>
                  <a:cubicBezTo>
                    <a:pt x="60" y="36"/>
                    <a:pt x="60" y="36"/>
                    <a:pt x="60" y="36"/>
                  </a:cubicBezTo>
                  <a:cubicBezTo>
                    <a:pt x="60" y="38"/>
                    <a:pt x="59" y="39"/>
                    <a:pt x="57" y="39"/>
                  </a:cubicBezTo>
                  <a:close/>
                  <a:moveTo>
                    <a:pt x="48" y="29"/>
                  </a:moveTo>
                  <a:cubicBezTo>
                    <a:pt x="48" y="22"/>
                    <a:pt x="46" y="17"/>
                    <a:pt x="43" y="14"/>
                  </a:cubicBezTo>
                  <a:cubicBezTo>
                    <a:pt x="40" y="11"/>
                    <a:pt x="36" y="10"/>
                    <a:pt x="30" y="10"/>
                  </a:cubicBezTo>
                  <a:cubicBezTo>
                    <a:pt x="24" y="10"/>
                    <a:pt x="20" y="11"/>
                    <a:pt x="17" y="14"/>
                  </a:cubicBezTo>
                  <a:cubicBezTo>
                    <a:pt x="14" y="18"/>
                    <a:pt x="12" y="23"/>
                    <a:pt x="12" y="29"/>
                  </a:cubicBezTo>
                  <a:cubicBezTo>
                    <a:pt x="12" y="31"/>
                    <a:pt x="12" y="31"/>
                    <a:pt x="12" y="31"/>
                  </a:cubicBezTo>
                  <a:cubicBezTo>
                    <a:pt x="48" y="31"/>
                    <a:pt x="48" y="31"/>
                    <a:pt x="48" y="31"/>
                  </a:cubicBezTo>
                  <a:lnTo>
                    <a:pt x="48" y="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chemeClr val="bg1"/>
                </a:solidFill>
                <a:effectLst/>
                <a:uLnTx/>
                <a:uFillTx/>
                <a:latin typeface="Calibri" panose="020F0502020204030204"/>
                <a:ea typeface="+mn-ea"/>
                <a:cs typeface="+mn-cs"/>
              </a:endParaRPr>
            </a:p>
          </p:txBody>
        </p:sp>
        <p:sp>
          <p:nvSpPr>
            <p:cNvPr id="105" name="Freeform 260">
              <a:extLst>
                <a:ext uri="{FF2B5EF4-FFF2-40B4-BE49-F238E27FC236}">
                  <a16:creationId xmlns:a16="http://schemas.microsoft.com/office/drawing/2014/main" id="{6CB68D84-7631-40E4-AA64-AFDF95779D64}"/>
                </a:ext>
              </a:extLst>
            </p:cNvPr>
            <p:cNvSpPr>
              <a:spLocks/>
            </p:cNvSpPr>
            <p:nvPr/>
          </p:nvSpPr>
          <p:spPr bwMode="auto">
            <a:xfrm>
              <a:off x="5265738" y="-2298700"/>
              <a:ext cx="147637" cy="219075"/>
            </a:xfrm>
            <a:custGeom>
              <a:avLst/>
              <a:gdLst>
                <a:gd name="T0" fmla="*/ 49 w 49"/>
                <a:gd name="T1" fmla="*/ 53 h 72"/>
                <a:gd name="T2" fmla="*/ 42 w 49"/>
                <a:gd name="T3" fmla="*/ 67 h 72"/>
                <a:gd name="T4" fmla="*/ 24 w 49"/>
                <a:gd name="T5" fmla="*/ 72 h 72"/>
                <a:gd name="T6" fmla="*/ 20 w 49"/>
                <a:gd name="T7" fmla="*/ 71 h 72"/>
                <a:gd name="T8" fmla="*/ 14 w 49"/>
                <a:gd name="T9" fmla="*/ 71 h 72"/>
                <a:gd name="T10" fmla="*/ 8 w 49"/>
                <a:gd name="T11" fmla="*/ 70 h 72"/>
                <a:gd name="T12" fmla="*/ 3 w 49"/>
                <a:gd name="T13" fmla="*/ 70 h 72"/>
                <a:gd name="T14" fmla="*/ 0 w 49"/>
                <a:gd name="T15" fmla="*/ 67 h 72"/>
                <a:gd name="T16" fmla="*/ 0 w 49"/>
                <a:gd name="T17" fmla="*/ 63 h 72"/>
                <a:gd name="T18" fmla="*/ 1 w 49"/>
                <a:gd name="T19" fmla="*/ 61 h 72"/>
                <a:gd name="T20" fmla="*/ 3 w 49"/>
                <a:gd name="T21" fmla="*/ 61 h 72"/>
                <a:gd name="T22" fmla="*/ 3 w 49"/>
                <a:gd name="T23" fmla="*/ 61 h 72"/>
                <a:gd name="T24" fmla="*/ 8 w 49"/>
                <a:gd name="T25" fmla="*/ 61 h 72"/>
                <a:gd name="T26" fmla="*/ 14 w 49"/>
                <a:gd name="T27" fmla="*/ 62 h 72"/>
                <a:gd name="T28" fmla="*/ 20 w 49"/>
                <a:gd name="T29" fmla="*/ 62 h 72"/>
                <a:gd name="T30" fmla="*/ 24 w 49"/>
                <a:gd name="T31" fmla="*/ 62 h 72"/>
                <a:gd name="T32" fmla="*/ 34 w 49"/>
                <a:gd name="T33" fmla="*/ 60 h 72"/>
                <a:gd name="T34" fmla="*/ 37 w 49"/>
                <a:gd name="T35" fmla="*/ 53 h 72"/>
                <a:gd name="T36" fmla="*/ 35 w 49"/>
                <a:gd name="T37" fmla="*/ 48 h 72"/>
                <a:gd name="T38" fmla="*/ 27 w 49"/>
                <a:gd name="T39" fmla="*/ 42 h 72"/>
                <a:gd name="T40" fmla="*/ 14 w 49"/>
                <a:gd name="T41" fmla="*/ 35 h 72"/>
                <a:gd name="T42" fmla="*/ 4 w 49"/>
                <a:gd name="T43" fmla="*/ 27 h 72"/>
                <a:gd name="T44" fmla="*/ 0 w 49"/>
                <a:gd name="T45" fmla="*/ 17 h 72"/>
                <a:gd name="T46" fmla="*/ 2 w 49"/>
                <a:gd name="T47" fmla="*/ 8 h 72"/>
                <a:gd name="T48" fmla="*/ 7 w 49"/>
                <a:gd name="T49" fmla="*/ 3 h 72"/>
                <a:gd name="T50" fmla="*/ 15 w 49"/>
                <a:gd name="T51" fmla="*/ 0 h 72"/>
                <a:gd name="T52" fmla="*/ 24 w 49"/>
                <a:gd name="T53" fmla="*/ 0 h 72"/>
                <a:gd name="T54" fmla="*/ 35 w 49"/>
                <a:gd name="T55" fmla="*/ 0 h 72"/>
                <a:gd name="T56" fmla="*/ 45 w 49"/>
                <a:gd name="T57" fmla="*/ 1 h 72"/>
                <a:gd name="T58" fmla="*/ 48 w 49"/>
                <a:gd name="T59" fmla="*/ 4 h 72"/>
                <a:gd name="T60" fmla="*/ 48 w 49"/>
                <a:gd name="T61" fmla="*/ 8 h 72"/>
                <a:gd name="T62" fmla="*/ 45 w 49"/>
                <a:gd name="T63" fmla="*/ 10 h 72"/>
                <a:gd name="T64" fmla="*/ 45 w 49"/>
                <a:gd name="T65" fmla="*/ 10 h 72"/>
                <a:gd name="T66" fmla="*/ 36 w 49"/>
                <a:gd name="T67" fmla="*/ 10 h 72"/>
                <a:gd name="T68" fmla="*/ 24 w 49"/>
                <a:gd name="T69" fmla="*/ 9 h 72"/>
                <a:gd name="T70" fmla="*/ 15 w 49"/>
                <a:gd name="T71" fmla="*/ 11 h 72"/>
                <a:gd name="T72" fmla="*/ 12 w 49"/>
                <a:gd name="T73" fmla="*/ 17 h 72"/>
                <a:gd name="T74" fmla="*/ 14 w 49"/>
                <a:gd name="T75" fmla="*/ 22 h 72"/>
                <a:gd name="T76" fmla="*/ 21 w 49"/>
                <a:gd name="T77" fmla="*/ 26 h 72"/>
                <a:gd name="T78" fmla="*/ 34 w 49"/>
                <a:gd name="T79" fmla="*/ 34 h 72"/>
                <a:gd name="T80" fmla="*/ 46 w 49"/>
                <a:gd name="T81" fmla="*/ 43 h 72"/>
                <a:gd name="T82" fmla="*/ 49 w 49"/>
                <a:gd name="T83" fmla="*/ 53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49" h="72">
                  <a:moveTo>
                    <a:pt x="49" y="53"/>
                  </a:moveTo>
                  <a:cubicBezTo>
                    <a:pt x="49" y="59"/>
                    <a:pt x="47" y="64"/>
                    <a:pt x="42" y="67"/>
                  </a:cubicBezTo>
                  <a:cubicBezTo>
                    <a:pt x="38" y="70"/>
                    <a:pt x="32" y="72"/>
                    <a:pt x="24" y="72"/>
                  </a:cubicBezTo>
                  <a:cubicBezTo>
                    <a:pt x="23" y="72"/>
                    <a:pt x="21" y="71"/>
                    <a:pt x="20" y="71"/>
                  </a:cubicBezTo>
                  <a:cubicBezTo>
                    <a:pt x="18" y="71"/>
                    <a:pt x="16" y="71"/>
                    <a:pt x="14" y="71"/>
                  </a:cubicBezTo>
                  <a:cubicBezTo>
                    <a:pt x="12" y="71"/>
                    <a:pt x="10" y="71"/>
                    <a:pt x="8" y="70"/>
                  </a:cubicBezTo>
                  <a:cubicBezTo>
                    <a:pt x="6" y="70"/>
                    <a:pt x="5" y="70"/>
                    <a:pt x="3" y="70"/>
                  </a:cubicBezTo>
                  <a:cubicBezTo>
                    <a:pt x="1" y="69"/>
                    <a:pt x="0" y="68"/>
                    <a:pt x="0" y="67"/>
                  </a:cubicBezTo>
                  <a:cubicBezTo>
                    <a:pt x="0" y="63"/>
                    <a:pt x="0" y="63"/>
                    <a:pt x="0" y="63"/>
                  </a:cubicBezTo>
                  <a:cubicBezTo>
                    <a:pt x="0" y="62"/>
                    <a:pt x="0" y="62"/>
                    <a:pt x="1" y="61"/>
                  </a:cubicBezTo>
                  <a:cubicBezTo>
                    <a:pt x="1" y="61"/>
                    <a:pt x="2" y="61"/>
                    <a:pt x="3" y="61"/>
                  </a:cubicBezTo>
                  <a:cubicBezTo>
                    <a:pt x="3" y="61"/>
                    <a:pt x="3" y="61"/>
                    <a:pt x="3" y="61"/>
                  </a:cubicBezTo>
                  <a:cubicBezTo>
                    <a:pt x="5" y="61"/>
                    <a:pt x="6" y="61"/>
                    <a:pt x="8" y="61"/>
                  </a:cubicBezTo>
                  <a:cubicBezTo>
                    <a:pt x="10" y="61"/>
                    <a:pt x="12" y="62"/>
                    <a:pt x="14" y="62"/>
                  </a:cubicBezTo>
                  <a:cubicBezTo>
                    <a:pt x="16" y="62"/>
                    <a:pt x="18" y="62"/>
                    <a:pt x="20" y="62"/>
                  </a:cubicBezTo>
                  <a:cubicBezTo>
                    <a:pt x="21" y="62"/>
                    <a:pt x="23" y="62"/>
                    <a:pt x="24" y="62"/>
                  </a:cubicBezTo>
                  <a:cubicBezTo>
                    <a:pt x="28" y="62"/>
                    <a:pt x="32" y="61"/>
                    <a:pt x="34" y="60"/>
                  </a:cubicBezTo>
                  <a:cubicBezTo>
                    <a:pt x="36" y="59"/>
                    <a:pt x="37" y="57"/>
                    <a:pt x="37" y="53"/>
                  </a:cubicBezTo>
                  <a:cubicBezTo>
                    <a:pt x="37" y="51"/>
                    <a:pt x="37" y="49"/>
                    <a:pt x="35" y="48"/>
                  </a:cubicBezTo>
                  <a:cubicBezTo>
                    <a:pt x="34" y="47"/>
                    <a:pt x="31" y="45"/>
                    <a:pt x="27" y="42"/>
                  </a:cubicBezTo>
                  <a:cubicBezTo>
                    <a:pt x="14" y="35"/>
                    <a:pt x="14" y="35"/>
                    <a:pt x="14" y="35"/>
                  </a:cubicBezTo>
                  <a:cubicBezTo>
                    <a:pt x="10" y="32"/>
                    <a:pt x="6" y="30"/>
                    <a:pt x="4" y="27"/>
                  </a:cubicBezTo>
                  <a:cubicBezTo>
                    <a:pt x="1" y="24"/>
                    <a:pt x="0" y="21"/>
                    <a:pt x="0" y="17"/>
                  </a:cubicBezTo>
                  <a:cubicBezTo>
                    <a:pt x="0" y="13"/>
                    <a:pt x="1" y="11"/>
                    <a:pt x="2" y="8"/>
                  </a:cubicBezTo>
                  <a:cubicBezTo>
                    <a:pt x="3" y="6"/>
                    <a:pt x="5" y="5"/>
                    <a:pt x="7" y="3"/>
                  </a:cubicBezTo>
                  <a:cubicBezTo>
                    <a:pt x="9" y="2"/>
                    <a:pt x="12" y="1"/>
                    <a:pt x="15" y="0"/>
                  </a:cubicBezTo>
                  <a:cubicBezTo>
                    <a:pt x="18" y="0"/>
                    <a:pt x="21" y="0"/>
                    <a:pt x="24" y="0"/>
                  </a:cubicBezTo>
                  <a:cubicBezTo>
                    <a:pt x="28" y="0"/>
                    <a:pt x="32" y="0"/>
                    <a:pt x="35" y="0"/>
                  </a:cubicBezTo>
                  <a:cubicBezTo>
                    <a:pt x="39" y="0"/>
                    <a:pt x="42" y="1"/>
                    <a:pt x="45" y="1"/>
                  </a:cubicBezTo>
                  <a:cubicBezTo>
                    <a:pt x="47" y="2"/>
                    <a:pt x="48" y="2"/>
                    <a:pt x="48" y="4"/>
                  </a:cubicBezTo>
                  <a:cubicBezTo>
                    <a:pt x="48" y="8"/>
                    <a:pt x="48" y="8"/>
                    <a:pt x="48" y="8"/>
                  </a:cubicBezTo>
                  <a:cubicBezTo>
                    <a:pt x="48" y="10"/>
                    <a:pt x="47" y="10"/>
                    <a:pt x="45" y="10"/>
                  </a:cubicBezTo>
                  <a:cubicBezTo>
                    <a:pt x="45" y="10"/>
                    <a:pt x="45" y="10"/>
                    <a:pt x="45" y="10"/>
                  </a:cubicBezTo>
                  <a:cubicBezTo>
                    <a:pt x="43" y="10"/>
                    <a:pt x="40" y="10"/>
                    <a:pt x="36" y="10"/>
                  </a:cubicBezTo>
                  <a:cubicBezTo>
                    <a:pt x="32" y="9"/>
                    <a:pt x="28" y="9"/>
                    <a:pt x="24" y="9"/>
                  </a:cubicBezTo>
                  <a:cubicBezTo>
                    <a:pt x="21" y="9"/>
                    <a:pt x="18" y="10"/>
                    <a:pt x="15" y="11"/>
                  </a:cubicBezTo>
                  <a:cubicBezTo>
                    <a:pt x="13" y="11"/>
                    <a:pt x="12" y="13"/>
                    <a:pt x="12" y="17"/>
                  </a:cubicBezTo>
                  <a:cubicBezTo>
                    <a:pt x="12" y="19"/>
                    <a:pt x="13" y="20"/>
                    <a:pt x="14" y="22"/>
                  </a:cubicBezTo>
                  <a:cubicBezTo>
                    <a:pt x="16" y="23"/>
                    <a:pt x="18" y="25"/>
                    <a:pt x="21" y="26"/>
                  </a:cubicBezTo>
                  <a:cubicBezTo>
                    <a:pt x="34" y="34"/>
                    <a:pt x="34" y="34"/>
                    <a:pt x="34" y="34"/>
                  </a:cubicBezTo>
                  <a:cubicBezTo>
                    <a:pt x="40" y="37"/>
                    <a:pt x="44" y="40"/>
                    <a:pt x="46" y="43"/>
                  </a:cubicBezTo>
                  <a:cubicBezTo>
                    <a:pt x="48" y="46"/>
                    <a:pt x="49" y="49"/>
                    <a:pt x="49" y="5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chemeClr val="bg1"/>
                </a:solidFill>
                <a:effectLst/>
                <a:uLnTx/>
                <a:uFillTx/>
                <a:latin typeface="Calibri" panose="020F0502020204030204"/>
                <a:ea typeface="+mn-ea"/>
                <a:cs typeface="+mn-cs"/>
              </a:endParaRPr>
            </a:p>
          </p:txBody>
        </p:sp>
        <p:sp>
          <p:nvSpPr>
            <p:cNvPr id="106" name="Rectangle 261">
              <a:extLst>
                <a:ext uri="{FF2B5EF4-FFF2-40B4-BE49-F238E27FC236}">
                  <a16:creationId xmlns:a16="http://schemas.microsoft.com/office/drawing/2014/main" id="{5ECE1396-58C4-4774-85F4-62110AEF243F}"/>
                </a:ext>
              </a:extLst>
            </p:cNvPr>
            <p:cNvSpPr>
              <a:spLocks noChangeArrowheads="1"/>
            </p:cNvSpPr>
            <p:nvPr/>
          </p:nvSpPr>
          <p:spPr bwMode="auto">
            <a:xfrm>
              <a:off x="4410075" y="-2116138"/>
              <a:ext cx="165100" cy="33338"/>
            </a:xfrm>
            <a:prstGeom prst="rect">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chemeClr val="bg1"/>
                </a:solidFill>
                <a:effectLst/>
                <a:uLnTx/>
                <a:uFillTx/>
                <a:latin typeface="Calibri" panose="020F0502020204030204"/>
                <a:ea typeface="+mn-ea"/>
                <a:cs typeface="+mn-cs"/>
              </a:endParaRPr>
            </a:p>
          </p:txBody>
        </p:sp>
        <p:sp>
          <p:nvSpPr>
            <p:cNvPr id="107" name="Freeform 262">
              <a:extLst>
                <a:ext uri="{FF2B5EF4-FFF2-40B4-BE49-F238E27FC236}">
                  <a16:creationId xmlns:a16="http://schemas.microsoft.com/office/drawing/2014/main" id="{74B7D05F-9658-4368-8F06-3101EB9DEDCF}"/>
                </a:ext>
              </a:extLst>
            </p:cNvPr>
            <p:cNvSpPr>
              <a:spLocks/>
            </p:cNvSpPr>
            <p:nvPr/>
          </p:nvSpPr>
          <p:spPr bwMode="auto">
            <a:xfrm>
              <a:off x="4419600" y="-2374900"/>
              <a:ext cx="168275" cy="292100"/>
            </a:xfrm>
            <a:custGeom>
              <a:avLst/>
              <a:gdLst>
                <a:gd name="T0" fmla="*/ 7 w 56"/>
                <a:gd name="T1" fmla="*/ 5 h 96"/>
                <a:gd name="T2" fmla="*/ 30 w 56"/>
                <a:gd name="T3" fmla="*/ 0 h 96"/>
                <a:gd name="T4" fmla="*/ 41 w 56"/>
                <a:gd name="T5" fmla="*/ 0 h 96"/>
                <a:gd name="T6" fmla="*/ 52 w 56"/>
                <a:gd name="T7" fmla="*/ 2 h 96"/>
                <a:gd name="T8" fmla="*/ 54 w 56"/>
                <a:gd name="T9" fmla="*/ 3 h 96"/>
                <a:gd name="T10" fmla="*/ 54 w 56"/>
                <a:gd name="T11" fmla="*/ 5 h 96"/>
                <a:gd name="T12" fmla="*/ 54 w 56"/>
                <a:gd name="T13" fmla="*/ 9 h 96"/>
                <a:gd name="T14" fmla="*/ 52 w 56"/>
                <a:gd name="T15" fmla="*/ 12 h 96"/>
                <a:gd name="T16" fmla="*/ 52 w 56"/>
                <a:gd name="T17" fmla="*/ 12 h 96"/>
                <a:gd name="T18" fmla="*/ 41 w 56"/>
                <a:gd name="T19" fmla="*/ 10 h 96"/>
                <a:gd name="T20" fmla="*/ 30 w 56"/>
                <a:gd name="T21" fmla="*/ 10 h 96"/>
                <a:gd name="T22" fmla="*/ 15 w 56"/>
                <a:gd name="T23" fmla="*/ 13 h 96"/>
                <a:gd name="T24" fmla="*/ 11 w 56"/>
                <a:gd name="T25" fmla="*/ 23 h 96"/>
                <a:gd name="T26" fmla="*/ 11 w 56"/>
                <a:gd name="T27" fmla="*/ 28 h 96"/>
                <a:gd name="T28" fmla="*/ 13 w 56"/>
                <a:gd name="T29" fmla="*/ 32 h 96"/>
                <a:gd name="T30" fmla="*/ 17 w 56"/>
                <a:gd name="T31" fmla="*/ 36 h 96"/>
                <a:gd name="T32" fmla="*/ 24 w 56"/>
                <a:gd name="T33" fmla="*/ 41 h 96"/>
                <a:gd name="T34" fmla="*/ 36 w 56"/>
                <a:gd name="T35" fmla="*/ 49 h 96"/>
                <a:gd name="T36" fmla="*/ 51 w 56"/>
                <a:gd name="T37" fmla="*/ 65 h 96"/>
                <a:gd name="T38" fmla="*/ 56 w 56"/>
                <a:gd name="T39" fmla="*/ 83 h 96"/>
                <a:gd name="T40" fmla="*/ 56 w 56"/>
                <a:gd name="T41" fmla="*/ 93 h 96"/>
                <a:gd name="T42" fmla="*/ 55 w 56"/>
                <a:gd name="T43" fmla="*/ 95 h 96"/>
                <a:gd name="T44" fmla="*/ 53 w 56"/>
                <a:gd name="T45" fmla="*/ 96 h 96"/>
                <a:gd name="T46" fmla="*/ 3 w 56"/>
                <a:gd name="T47" fmla="*/ 96 h 96"/>
                <a:gd name="T48" fmla="*/ 2 w 56"/>
                <a:gd name="T49" fmla="*/ 95 h 96"/>
                <a:gd name="T50" fmla="*/ 1 w 56"/>
                <a:gd name="T51" fmla="*/ 93 h 96"/>
                <a:gd name="T52" fmla="*/ 1 w 56"/>
                <a:gd name="T53" fmla="*/ 88 h 96"/>
                <a:gd name="T54" fmla="*/ 2 w 56"/>
                <a:gd name="T55" fmla="*/ 86 h 96"/>
                <a:gd name="T56" fmla="*/ 3 w 56"/>
                <a:gd name="T57" fmla="*/ 85 h 96"/>
                <a:gd name="T58" fmla="*/ 46 w 56"/>
                <a:gd name="T59" fmla="*/ 85 h 96"/>
                <a:gd name="T60" fmla="*/ 46 w 56"/>
                <a:gd name="T61" fmla="*/ 83 h 96"/>
                <a:gd name="T62" fmla="*/ 45 w 56"/>
                <a:gd name="T63" fmla="*/ 75 h 96"/>
                <a:gd name="T64" fmla="*/ 42 w 56"/>
                <a:gd name="T65" fmla="*/ 69 h 96"/>
                <a:gd name="T66" fmla="*/ 37 w 56"/>
                <a:gd name="T67" fmla="*/ 62 h 96"/>
                <a:gd name="T68" fmla="*/ 28 w 56"/>
                <a:gd name="T69" fmla="*/ 56 h 96"/>
                <a:gd name="T70" fmla="*/ 16 w 56"/>
                <a:gd name="T71" fmla="*/ 47 h 96"/>
                <a:gd name="T72" fmla="*/ 3 w 56"/>
                <a:gd name="T73" fmla="*/ 36 h 96"/>
                <a:gd name="T74" fmla="*/ 0 w 56"/>
                <a:gd name="T75" fmla="*/ 23 h 96"/>
                <a:gd name="T76" fmla="*/ 7 w 56"/>
                <a:gd name="T77" fmla="*/ 5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6" h="96">
                  <a:moveTo>
                    <a:pt x="7" y="5"/>
                  </a:moveTo>
                  <a:cubicBezTo>
                    <a:pt x="12" y="2"/>
                    <a:pt x="19" y="0"/>
                    <a:pt x="30" y="0"/>
                  </a:cubicBezTo>
                  <a:cubicBezTo>
                    <a:pt x="33" y="0"/>
                    <a:pt x="37" y="0"/>
                    <a:pt x="41" y="0"/>
                  </a:cubicBezTo>
                  <a:cubicBezTo>
                    <a:pt x="45" y="1"/>
                    <a:pt x="49" y="1"/>
                    <a:pt x="52" y="2"/>
                  </a:cubicBezTo>
                  <a:cubicBezTo>
                    <a:pt x="53" y="3"/>
                    <a:pt x="53" y="3"/>
                    <a:pt x="54" y="3"/>
                  </a:cubicBezTo>
                  <a:cubicBezTo>
                    <a:pt x="54" y="3"/>
                    <a:pt x="54" y="4"/>
                    <a:pt x="54" y="5"/>
                  </a:cubicBezTo>
                  <a:cubicBezTo>
                    <a:pt x="54" y="9"/>
                    <a:pt x="54" y="9"/>
                    <a:pt x="54" y="9"/>
                  </a:cubicBezTo>
                  <a:cubicBezTo>
                    <a:pt x="54" y="11"/>
                    <a:pt x="54" y="12"/>
                    <a:pt x="52" y="12"/>
                  </a:cubicBezTo>
                  <a:cubicBezTo>
                    <a:pt x="52" y="12"/>
                    <a:pt x="52" y="12"/>
                    <a:pt x="52" y="12"/>
                  </a:cubicBezTo>
                  <a:cubicBezTo>
                    <a:pt x="48" y="11"/>
                    <a:pt x="45" y="11"/>
                    <a:pt x="41" y="10"/>
                  </a:cubicBezTo>
                  <a:cubicBezTo>
                    <a:pt x="37" y="10"/>
                    <a:pt x="33" y="10"/>
                    <a:pt x="30" y="10"/>
                  </a:cubicBezTo>
                  <a:cubicBezTo>
                    <a:pt x="23" y="10"/>
                    <a:pt x="18" y="11"/>
                    <a:pt x="15" y="13"/>
                  </a:cubicBezTo>
                  <a:cubicBezTo>
                    <a:pt x="12" y="15"/>
                    <a:pt x="11" y="18"/>
                    <a:pt x="11" y="23"/>
                  </a:cubicBezTo>
                  <a:cubicBezTo>
                    <a:pt x="11" y="25"/>
                    <a:pt x="11" y="26"/>
                    <a:pt x="11" y="28"/>
                  </a:cubicBezTo>
                  <a:cubicBezTo>
                    <a:pt x="12" y="29"/>
                    <a:pt x="12" y="31"/>
                    <a:pt x="13" y="32"/>
                  </a:cubicBezTo>
                  <a:cubicBezTo>
                    <a:pt x="14" y="33"/>
                    <a:pt x="16" y="35"/>
                    <a:pt x="17" y="36"/>
                  </a:cubicBezTo>
                  <a:cubicBezTo>
                    <a:pt x="19" y="37"/>
                    <a:pt x="21" y="39"/>
                    <a:pt x="24" y="41"/>
                  </a:cubicBezTo>
                  <a:cubicBezTo>
                    <a:pt x="36" y="49"/>
                    <a:pt x="36" y="49"/>
                    <a:pt x="36" y="49"/>
                  </a:cubicBezTo>
                  <a:cubicBezTo>
                    <a:pt x="43" y="54"/>
                    <a:pt x="48" y="59"/>
                    <a:pt x="51" y="65"/>
                  </a:cubicBezTo>
                  <a:cubicBezTo>
                    <a:pt x="54" y="70"/>
                    <a:pt x="56" y="76"/>
                    <a:pt x="56" y="83"/>
                  </a:cubicBezTo>
                  <a:cubicBezTo>
                    <a:pt x="56" y="93"/>
                    <a:pt x="56" y="93"/>
                    <a:pt x="56" y="93"/>
                  </a:cubicBezTo>
                  <a:cubicBezTo>
                    <a:pt x="56" y="94"/>
                    <a:pt x="56" y="94"/>
                    <a:pt x="55" y="95"/>
                  </a:cubicBezTo>
                  <a:cubicBezTo>
                    <a:pt x="55" y="95"/>
                    <a:pt x="54" y="96"/>
                    <a:pt x="53" y="96"/>
                  </a:cubicBezTo>
                  <a:cubicBezTo>
                    <a:pt x="3" y="96"/>
                    <a:pt x="3" y="96"/>
                    <a:pt x="3" y="96"/>
                  </a:cubicBezTo>
                  <a:cubicBezTo>
                    <a:pt x="3" y="96"/>
                    <a:pt x="2" y="95"/>
                    <a:pt x="2" y="95"/>
                  </a:cubicBezTo>
                  <a:cubicBezTo>
                    <a:pt x="1" y="94"/>
                    <a:pt x="1" y="94"/>
                    <a:pt x="1" y="93"/>
                  </a:cubicBezTo>
                  <a:cubicBezTo>
                    <a:pt x="1" y="88"/>
                    <a:pt x="1" y="88"/>
                    <a:pt x="1" y="88"/>
                  </a:cubicBezTo>
                  <a:cubicBezTo>
                    <a:pt x="1" y="87"/>
                    <a:pt x="1" y="86"/>
                    <a:pt x="2" y="86"/>
                  </a:cubicBezTo>
                  <a:cubicBezTo>
                    <a:pt x="2" y="86"/>
                    <a:pt x="3" y="85"/>
                    <a:pt x="3" y="85"/>
                  </a:cubicBezTo>
                  <a:cubicBezTo>
                    <a:pt x="46" y="85"/>
                    <a:pt x="46" y="85"/>
                    <a:pt x="46" y="85"/>
                  </a:cubicBezTo>
                  <a:cubicBezTo>
                    <a:pt x="46" y="83"/>
                    <a:pt x="46" y="83"/>
                    <a:pt x="46" y="83"/>
                  </a:cubicBezTo>
                  <a:cubicBezTo>
                    <a:pt x="46" y="80"/>
                    <a:pt x="46" y="77"/>
                    <a:pt x="45" y="75"/>
                  </a:cubicBezTo>
                  <a:cubicBezTo>
                    <a:pt x="44" y="73"/>
                    <a:pt x="44" y="71"/>
                    <a:pt x="42" y="69"/>
                  </a:cubicBezTo>
                  <a:cubicBezTo>
                    <a:pt x="41" y="66"/>
                    <a:pt x="39" y="64"/>
                    <a:pt x="37" y="62"/>
                  </a:cubicBezTo>
                  <a:cubicBezTo>
                    <a:pt x="35" y="60"/>
                    <a:pt x="32" y="58"/>
                    <a:pt x="28" y="56"/>
                  </a:cubicBezTo>
                  <a:cubicBezTo>
                    <a:pt x="16" y="47"/>
                    <a:pt x="16" y="47"/>
                    <a:pt x="16" y="47"/>
                  </a:cubicBezTo>
                  <a:cubicBezTo>
                    <a:pt x="10" y="43"/>
                    <a:pt x="6" y="39"/>
                    <a:pt x="3" y="36"/>
                  </a:cubicBezTo>
                  <a:cubicBezTo>
                    <a:pt x="1" y="32"/>
                    <a:pt x="0" y="28"/>
                    <a:pt x="0" y="23"/>
                  </a:cubicBezTo>
                  <a:cubicBezTo>
                    <a:pt x="0" y="15"/>
                    <a:pt x="2" y="9"/>
                    <a:pt x="7"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chemeClr val="bg1"/>
                </a:solidFill>
                <a:effectLst/>
                <a:uLnTx/>
                <a:uFillTx/>
                <a:latin typeface="Calibri" panose="020F0502020204030204"/>
                <a:ea typeface="+mn-ea"/>
                <a:cs typeface="+mn-cs"/>
              </a:endParaRPr>
            </a:p>
          </p:txBody>
        </p:sp>
      </p:grpSp>
      <p:sp>
        <p:nvSpPr>
          <p:cNvPr id="1052" name="Oval 1051">
            <a:extLst>
              <a:ext uri="{FF2B5EF4-FFF2-40B4-BE49-F238E27FC236}">
                <a16:creationId xmlns:a16="http://schemas.microsoft.com/office/drawing/2014/main" id="{3CCD7914-7255-4041-94C1-F402497EDE78}"/>
              </a:ext>
            </a:extLst>
          </p:cNvPr>
          <p:cNvSpPr/>
          <p:nvPr/>
        </p:nvSpPr>
        <p:spPr>
          <a:xfrm>
            <a:off x="1187387" y="6422216"/>
            <a:ext cx="2171708" cy="212067"/>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Shape 73">
            <a:extLst>
              <a:ext uri="{FF2B5EF4-FFF2-40B4-BE49-F238E27FC236}">
                <a16:creationId xmlns:a16="http://schemas.microsoft.com/office/drawing/2014/main" id="{2220083B-E32F-4500-8E75-3BC5294FB227}"/>
              </a:ext>
            </a:extLst>
          </p:cNvPr>
          <p:cNvSpPr/>
          <p:nvPr/>
        </p:nvSpPr>
        <p:spPr>
          <a:xfrm rot="19952047">
            <a:off x="-1351093" y="-519921"/>
            <a:ext cx="6159495" cy="5961458"/>
          </a:xfrm>
          <a:custGeom>
            <a:avLst/>
            <a:gdLst>
              <a:gd name="connsiteX0" fmla="*/ 2680913 w 6159495"/>
              <a:gd name="connsiteY0" fmla="*/ 0 h 5961458"/>
              <a:gd name="connsiteX1" fmla="*/ 5902618 w 6159495"/>
              <a:gd name="connsiteY1" fmla="*/ 1674676 h 5961458"/>
              <a:gd name="connsiteX2" fmla="*/ 5993316 w 6159495"/>
              <a:gd name="connsiteY2" fmla="*/ 1885310 h 5961458"/>
              <a:gd name="connsiteX3" fmla="*/ 6159495 w 6159495"/>
              <a:gd name="connsiteY3" fmla="*/ 2819602 h 5961458"/>
              <a:gd name="connsiteX4" fmla="*/ 2463196 w 6159495"/>
              <a:gd name="connsiteY4" fmla="*/ 5961458 h 5961458"/>
              <a:gd name="connsiteX5" fmla="*/ 112007 w 6159495"/>
              <a:gd name="connsiteY5" fmla="*/ 5244011 h 5961458"/>
              <a:gd name="connsiteX6" fmla="*/ 0 w 6159495"/>
              <a:gd name="connsiteY6" fmla="*/ 5157481 h 5961458"/>
              <a:gd name="connsiteX7" fmla="*/ 2680913 w 6159495"/>
              <a:gd name="connsiteY7" fmla="*/ 0 h 59614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59495" h="5961458">
                <a:moveTo>
                  <a:pt x="2680913" y="0"/>
                </a:moveTo>
                <a:lnTo>
                  <a:pt x="5902618" y="1674676"/>
                </a:lnTo>
                <a:lnTo>
                  <a:pt x="5993316" y="1885310"/>
                </a:lnTo>
                <a:cubicBezTo>
                  <a:pt x="6101315" y="2180453"/>
                  <a:pt x="6159495" y="2494252"/>
                  <a:pt x="6159495" y="2819602"/>
                </a:cubicBezTo>
                <a:cubicBezTo>
                  <a:pt x="6159495" y="4554801"/>
                  <a:pt x="4504605" y="5961458"/>
                  <a:pt x="2463196" y="5961458"/>
                </a:cubicBezTo>
                <a:cubicBezTo>
                  <a:pt x="1570079" y="5961458"/>
                  <a:pt x="750945" y="5692215"/>
                  <a:pt x="112007" y="5244011"/>
                </a:cubicBezTo>
                <a:lnTo>
                  <a:pt x="0" y="5157481"/>
                </a:lnTo>
                <a:lnTo>
                  <a:pt x="2680913" y="0"/>
                </a:lnTo>
                <a:close/>
              </a:path>
            </a:pathLst>
          </a:custGeom>
          <a:gradFill>
            <a:gsLst>
              <a:gs pos="50000">
                <a:srgbClr val="E94057"/>
              </a:gs>
              <a:gs pos="0">
                <a:srgbClr val="8A2387"/>
              </a:gs>
              <a:gs pos="100000">
                <a:srgbClr val="F2712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Oval 4">
            <a:extLst>
              <a:ext uri="{FF2B5EF4-FFF2-40B4-BE49-F238E27FC236}">
                <a16:creationId xmlns:a16="http://schemas.microsoft.com/office/drawing/2014/main" id="{40A82660-F94B-42EF-8162-C4A153D9B2AD}"/>
              </a:ext>
            </a:extLst>
          </p:cNvPr>
          <p:cNvSpPr/>
          <p:nvPr/>
        </p:nvSpPr>
        <p:spPr>
          <a:xfrm rot="2842240">
            <a:off x="251159" y="1530455"/>
            <a:ext cx="5155586" cy="4382250"/>
          </a:xfrm>
          <a:prstGeom prst="ellipse">
            <a:avLst/>
          </a:prstGeom>
          <a:gradFill>
            <a:gsLst>
              <a:gs pos="0">
                <a:srgbClr val="E82050">
                  <a:alpha val="75000"/>
                </a:srgbClr>
              </a:gs>
              <a:gs pos="100000">
                <a:srgbClr val="7030A0">
                  <a:alpha val="75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E3030AB0-4FE3-79D6-CF4A-DFF7F58BC4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20686" y="1215935"/>
            <a:ext cx="6986018" cy="6986018"/>
          </a:xfrm>
          <a:prstGeom prst="rect">
            <a:avLst/>
          </a:prstGeom>
        </p:spPr>
      </p:pic>
      <p:pic>
        <p:nvPicPr>
          <p:cNvPr id="9" name="Picture 8">
            <a:extLst>
              <a:ext uri="{FF2B5EF4-FFF2-40B4-BE49-F238E27FC236}">
                <a16:creationId xmlns:a16="http://schemas.microsoft.com/office/drawing/2014/main" id="{07889B4C-7BEA-00FF-68DE-30D58830AB7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896" y="-54185"/>
            <a:ext cx="805284" cy="805284"/>
          </a:xfrm>
          <a:prstGeom prst="rect">
            <a:avLst/>
          </a:prstGeom>
        </p:spPr>
      </p:pic>
    </p:spTree>
    <p:extLst>
      <p:ext uri="{BB962C8B-B14F-4D97-AF65-F5344CB8AC3E}">
        <p14:creationId xmlns:p14="http://schemas.microsoft.com/office/powerpoint/2010/main" val="4071200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grpId="0" nodeType="clickEffect">
                                  <p:stCondLst>
                                    <p:cond delay="0"/>
                                  </p:stCondLst>
                                  <p:childTnLst>
                                    <p:set>
                                      <p:cBhvr>
                                        <p:cTn id="13" dur="1" fill="hold">
                                          <p:stCondLst>
                                            <p:cond delay="0"/>
                                          </p:stCondLst>
                                        </p:cTn>
                                        <p:tgtEl>
                                          <p:spTgt spid="38"/>
                                        </p:tgtEl>
                                        <p:attrNameLst>
                                          <p:attrName>style.visibility</p:attrName>
                                        </p:attrNameLst>
                                      </p:cBhvr>
                                      <p:to>
                                        <p:strVal val="visible"/>
                                      </p:to>
                                    </p:set>
                                    <p:animEffect transition="in" filter="wipe(down)">
                                      <p:cBhvr>
                                        <p:cTn id="14"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Shape 2">
            <a:extLst>
              <a:ext uri="{FF2B5EF4-FFF2-40B4-BE49-F238E27FC236}">
                <a16:creationId xmlns:a16="http://schemas.microsoft.com/office/drawing/2014/main" id="{A8F766F1-3D72-47B2-BE40-1BB6F8E51F3C}"/>
              </a:ext>
            </a:extLst>
          </p:cNvPr>
          <p:cNvSpPr/>
          <p:nvPr/>
        </p:nvSpPr>
        <p:spPr>
          <a:xfrm flipV="1">
            <a:off x="7343957" y="0"/>
            <a:ext cx="4848043" cy="6840124"/>
          </a:xfrm>
          <a:custGeom>
            <a:avLst/>
            <a:gdLst>
              <a:gd name="connsiteX0" fmla="*/ 211718 w 4848043"/>
              <a:gd name="connsiteY0" fmla="*/ 0 h 6840124"/>
              <a:gd name="connsiteX1" fmla="*/ 4848043 w 4848043"/>
              <a:gd name="connsiteY1" fmla="*/ 0 h 6840124"/>
              <a:gd name="connsiteX2" fmla="*/ 4848043 w 4848043"/>
              <a:gd name="connsiteY2" fmla="*/ 6840124 h 6840124"/>
              <a:gd name="connsiteX3" fmla="*/ 4749519 w 4848043"/>
              <a:gd name="connsiteY3" fmla="*/ 6830304 h 6840124"/>
              <a:gd name="connsiteX4" fmla="*/ 1235917 w 4848043"/>
              <a:gd name="connsiteY4" fmla="*/ 4742302 h 6840124"/>
              <a:gd name="connsiteX5" fmla="*/ 204001 w 4848043"/>
              <a:gd name="connsiteY5" fmla="*/ 21613 h 6840124"/>
              <a:gd name="connsiteX6" fmla="*/ 211718 w 4848043"/>
              <a:gd name="connsiteY6" fmla="*/ 0 h 68401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48043" h="6840124">
                <a:moveTo>
                  <a:pt x="211718" y="0"/>
                </a:moveTo>
                <a:lnTo>
                  <a:pt x="4848043" y="0"/>
                </a:lnTo>
                <a:lnTo>
                  <a:pt x="4848043" y="6840124"/>
                </a:lnTo>
                <a:lnTo>
                  <a:pt x="4749519" y="6830304"/>
                </a:lnTo>
                <a:cubicBezTo>
                  <a:pt x="3484274" y="6672846"/>
                  <a:pt x="2186297" y="5948610"/>
                  <a:pt x="1235917" y="4742302"/>
                </a:cubicBezTo>
                <a:cubicBezTo>
                  <a:pt x="74341" y="3267925"/>
                  <a:pt x="-265578" y="1457259"/>
                  <a:pt x="204001" y="21613"/>
                </a:cubicBezTo>
                <a:lnTo>
                  <a:pt x="211718" y="0"/>
                </a:lnTo>
                <a:close/>
              </a:path>
            </a:pathLst>
          </a:custGeom>
          <a:gradFill>
            <a:gsLst>
              <a:gs pos="0">
                <a:schemeClr val="bg1"/>
              </a:gs>
              <a:gs pos="100000">
                <a:srgbClr val="8A2387">
                  <a:alpha val="25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Partial Circle 1">
            <a:extLst>
              <a:ext uri="{FF2B5EF4-FFF2-40B4-BE49-F238E27FC236}">
                <a16:creationId xmlns:a16="http://schemas.microsoft.com/office/drawing/2014/main" id="{38CB3F41-6E0F-4A85-90D1-3CC99E36D534}"/>
              </a:ext>
            </a:extLst>
          </p:cNvPr>
          <p:cNvSpPr/>
          <p:nvPr/>
        </p:nvSpPr>
        <p:spPr>
          <a:xfrm>
            <a:off x="-3774852" y="-3774852"/>
            <a:ext cx="7549704" cy="7549704"/>
          </a:xfrm>
          <a:prstGeom prst="pie">
            <a:avLst>
              <a:gd name="adj1" fmla="val 0"/>
              <a:gd name="adj2" fmla="val 5400000"/>
            </a:avLst>
          </a:prstGeom>
          <a:gradFill>
            <a:gsLst>
              <a:gs pos="50000">
                <a:srgbClr val="E94057"/>
              </a:gs>
              <a:gs pos="0">
                <a:srgbClr val="8A2387"/>
              </a:gs>
              <a:gs pos="100000">
                <a:srgbClr val="F2712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itle 37">
            <a:extLst>
              <a:ext uri="{FF2B5EF4-FFF2-40B4-BE49-F238E27FC236}">
                <a16:creationId xmlns:a16="http://schemas.microsoft.com/office/drawing/2014/main" id="{D155598D-54A9-49A2-8163-3D3AAC1FF95D}"/>
              </a:ext>
            </a:extLst>
          </p:cNvPr>
          <p:cNvSpPr txBox="1">
            <a:spLocks/>
          </p:cNvSpPr>
          <p:nvPr/>
        </p:nvSpPr>
        <p:spPr>
          <a:xfrm>
            <a:off x="6845836" y="105600"/>
            <a:ext cx="5053790" cy="1495794"/>
          </a:xfrm>
          <a:prstGeom prst="rect">
            <a:avLst/>
          </a:prstGeom>
        </p:spPr>
        <p:txBody>
          <a:bodyPr wrap="square" lIns="0" tIns="0" rIns="0" bIns="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sz="5400" b="1" dirty="0">
                <a:solidFill>
                  <a:schemeClr val="tx1">
                    <a:lumMod val="75000"/>
                    <a:lumOff val="25000"/>
                  </a:schemeClr>
                </a:solidFill>
              </a:rPr>
              <a:t>Summary of Project</a:t>
            </a:r>
          </a:p>
        </p:txBody>
      </p:sp>
      <p:grpSp>
        <p:nvGrpSpPr>
          <p:cNvPr id="31" name="Group 30">
            <a:extLst>
              <a:ext uri="{FF2B5EF4-FFF2-40B4-BE49-F238E27FC236}">
                <a16:creationId xmlns:a16="http://schemas.microsoft.com/office/drawing/2014/main" id="{1820E531-28B1-4357-AC24-287103F64E58}"/>
              </a:ext>
            </a:extLst>
          </p:cNvPr>
          <p:cNvGrpSpPr/>
          <p:nvPr/>
        </p:nvGrpSpPr>
        <p:grpSpPr>
          <a:xfrm>
            <a:off x="11117828" y="1644437"/>
            <a:ext cx="781798" cy="179244"/>
            <a:chOff x="10371597" y="3126630"/>
            <a:chExt cx="781798" cy="179244"/>
          </a:xfrm>
        </p:grpSpPr>
        <p:sp>
          <p:nvSpPr>
            <p:cNvPr id="32" name="Oval 31">
              <a:extLst>
                <a:ext uri="{FF2B5EF4-FFF2-40B4-BE49-F238E27FC236}">
                  <a16:creationId xmlns:a16="http://schemas.microsoft.com/office/drawing/2014/main" id="{0FA21445-DA28-43D0-92AA-EEE7D5F17E7F}"/>
                </a:ext>
              </a:extLst>
            </p:cNvPr>
            <p:cNvSpPr/>
            <p:nvPr/>
          </p:nvSpPr>
          <p:spPr>
            <a:xfrm>
              <a:off x="10371597" y="3126630"/>
              <a:ext cx="179244" cy="179244"/>
            </a:xfrm>
            <a:prstGeom prst="ellipse">
              <a:avLst/>
            </a:prstGeom>
            <a:solidFill>
              <a:srgbClr val="8A23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33220005-0C4D-4DCA-88AB-EB9221F1812A}"/>
                </a:ext>
              </a:extLst>
            </p:cNvPr>
            <p:cNvSpPr/>
            <p:nvPr/>
          </p:nvSpPr>
          <p:spPr>
            <a:xfrm>
              <a:off x="10672874" y="3126630"/>
              <a:ext cx="179244" cy="179244"/>
            </a:xfrm>
            <a:prstGeom prst="ellipse">
              <a:avLst/>
            </a:prstGeom>
            <a:solidFill>
              <a:srgbClr val="E940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16A93178-B21D-4712-A3C2-9D53356E99DF}"/>
                </a:ext>
              </a:extLst>
            </p:cNvPr>
            <p:cNvSpPr/>
            <p:nvPr/>
          </p:nvSpPr>
          <p:spPr>
            <a:xfrm>
              <a:off x="10974151" y="3126630"/>
              <a:ext cx="179244" cy="179244"/>
            </a:xfrm>
            <a:prstGeom prst="ellipse">
              <a:avLst/>
            </a:prstGeom>
            <a:solidFill>
              <a:srgbClr val="F271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a:extLst>
              <a:ext uri="{FF2B5EF4-FFF2-40B4-BE49-F238E27FC236}">
                <a16:creationId xmlns:a16="http://schemas.microsoft.com/office/drawing/2014/main" id="{16D28D7A-AA9B-C4C2-80F9-FB6AA9736B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896" y="-54185"/>
            <a:ext cx="805284" cy="805284"/>
          </a:xfrm>
          <a:prstGeom prst="rect">
            <a:avLst/>
          </a:prstGeom>
        </p:spPr>
      </p:pic>
      <p:sp>
        <p:nvSpPr>
          <p:cNvPr id="6" name="TextBox 5">
            <a:extLst>
              <a:ext uri="{FF2B5EF4-FFF2-40B4-BE49-F238E27FC236}">
                <a16:creationId xmlns:a16="http://schemas.microsoft.com/office/drawing/2014/main" id="{AB2B8022-B8E6-F0F8-F55A-623DC91C2180}"/>
              </a:ext>
            </a:extLst>
          </p:cNvPr>
          <p:cNvSpPr txBox="1"/>
          <p:nvPr/>
        </p:nvSpPr>
        <p:spPr>
          <a:xfrm>
            <a:off x="1081268" y="1011023"/>
            <a:ext cx="9675625" cy="5632311"/>
          </a:xfrm>
          <a:prstGeom prst="rect">
            <a:avLst/>
          </a:prstGeom>
          <a:noFill/>
        </p:spPr>
        <p:txBody>
          <a:bodyPr wrap="square" rtlCol="0">
            <a:spAutoFit/>
          </a:bodyPr>
          <a:lstStyle/>
          <a:p>
            <a:pPr marL="285750" indent="-285750" algn="just">
              <a:buFont typeface="Arial" panose="020B0604020202020204" pitchFamily="34" charset="0"/>
              <a:buChar char="•"/>
            </a:pPr>
            <a:r>
              <a:rPr lang="en-US" sz="2000" b="1" dirty="0"/>
              <a:t>Year-wise Loan Amount Stats: </a:t>
            </a:r>
            <a:r>
              <a:rPr lang="en-US" sz="2000" dirty="0"/>
              <a:t>Analyzed yearly trends in loan </a:t>
            </a:r>
          </a:p>
          <a:p>
            <a:pPr algn="just"/>
            <a:r>
              <a:rPr lang="en-US" sz="2000" dirty="0"/>
              <a:t>     issuance, identifying peak and low years.</a:t>
            </a:r>
          </a:p>
          <a:p>
            <a:pPr marL="285750" indent="-285750" algn="just">
              <a:buFont typeface="Arial" panose="020B0604020202020204" pitchFamily="34" charset="0"/>
              <a:buChar char="•"/>
            </a:pPr>
            <a:endParaRPr lang="en-US" sz="2000" dirty="0"/>
          </a:p>
          <a:p>
            <a:pPr marL="285750" indent="-285750" algn="just">
              <a:buFont typeface="Arial" panose="020B0604020202020204" pitchFamily="34" charset="0"/>
              <a:buChar char="•"/>
            </a:pPr>
            <a:r>
              <a:rPr lang="en-US" sz="2000" b="1" dirty="0"/>
              <a:t>Grade and Sub-grade wise Revolving Balance: </a:t>
            </a:r>
            <a:r>
              <a:rPr lang="en-US" sz="2000" dirty="0"/>
              <a:t>Assessed the credit quality and risk associated with different loan grades.</a:t>
            </a:r>
          </a:p>
          <a:p>
            <a:pPr marL="285750" indent="-285750" algn="just">
              <a:buFont typeface="Arial" panose="020B0604020202020204" pitchFamily="34" charset="0"/>
              <a:buChar char="•"/>
            </a:pPr>
            <a:endParaRPr lang="en-US" sz="2000" dirty="0"/>
          </a:p>
          <a:p>
            <a:pPr marL="285750" indent="-285750" algn="just">
              <a:buFont typeface="Arial" panose="020B0604020202020204" pitchFamily="34" charset="0"/>
              <a:buChar char="•"/>
            </a:pPr>
            <a:r>
              <a:rPr lang="en-US" sz="2000" b="1" dirty="0"/>
              <a:t>Total Payment for Verified vs. Non-Verified Status: </a:t>
            </a:r>
            <a:r>
              <a:rPr lang="en-US" sz="2000" dirty="0"/>
              <a:t>Compared repayment behavior between verified and non-verified loans, highlighting the importance of verification.</a:t>
            </a:r>
          </a:p>
          <a:p>
            <a:pPr marL="285750" indent="-285750" algn="just">
              <a:buFont typeface="Arial" panose="020B0604020202020204" pitchFamily="34" charset="0"/>
              <a:buChar char="•"/>
            </a:pPr>
            <a:endParaRPr lang="en-US" sz="2000" dirty="0"/>
          </a:p>
          <a:p>
            <a:pPr marL="285750" indent="-285750" algn="just">
              <a:buFont typeface="Arial" panose="020B0604020202020204" pitchFamily="34" charset="0"/>
              <a:buChar char="•"/>
            </a:pPr>
            <a:r>
              <a:rPr lang="en-US" sz="2000" b="1" dirty="0"/>
              <a:t>State-wise and Last Credit Pull Date wise Loan Status: </a:t>
            </a:r>
            <a:r>
              <a:rPr lang="en-US" sz="2000" dirty="0"/>
              <a:t>Monitored loan performance and status across different regions and over time.</a:t>
            </a:r>
          </a:p>
          <a:p>
            <a:pPr marL="285750" indent="-285750" algn="just">
              <a:buFont typeface="Arial" panose="020B0604020202020204" pitchFamily="34" charset="0"/>
              <a:buChar char="•"/>
            </a:pPr>
            <a:endParaRPr lang="en-US" sz="2000" dirty="0"/>
          </a:p>
          <a:p>
            <a:pPr marL="285750" indent="-285750" algn="just">
              <a:buFont typeface="Arial" panose="020B0604020202020204" pitchFamily="34" charset="0"/>
              <a:buChar char="•"/>
            </a:pPr>
            <a:r>
              <a:rPr lang="en-US" sz="2000" b="1" dirty="0"/>
              <a:t>Home Ownership vs. Last Payment Date: </a:t>
            </a:r>
            <a:r>
              <a:rPr lang="en-US" sz="2000" dirty="0"/>
              <a:t>Explored repayment patterns among homeowners and renters, providing insights into their financial behavior.</a:t>
            </a:r>
          </a:p>
          <a:p>
            <a:pPr marL="285750" indent="-285750" algn="just">
              <a:buFont typeface="Arial" panose="020B0604020202020204" pitchFamily="34" charset="0"/>
              <a:buChar char="•"/>
            </a:pPr>
            <a:endParaRPr lang="en-US" sz="2000" dirty="0"/>
          </a:p>
          <a:p>
            <a:pPr marL="285750" indent="-285750" algn="just">
              <a:buFont typeface="Arial" panose="020B0604020202020204" pitchFamily="34" charset="0"/>
              <a:buChar char="•"/>
            </a:pPr>
            <a:r>
              <a:rPr lang="en-US" sz="2000" b="1" dirty="0"/>
              <a:t>Purpose of Loan: </a:t>
            </a:r>
            <a:r>
              <a:rPr lang="en-US" sz="2000" dirty="0"/>
              <a:t>Identified the most common loan purposes and their financial impact.</a:t>
            </a:r>
          </a:p>
        </p:txBody>
      </p:sp>
    </p:spTree>
    <p:extLst>
      <p:ext uri="{BB962C8B-B14F-4D97-AF65-F5344CB8AC3E}">
        <p14:creationId xmlns:p14="http://schemas.microsoft.com/office/powerpoint/2010/main" val="3456067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Freeform: Shape 137">
            <a:extLst>
              <a:ext uri="{FF2B5EF4-FFF2-40B4-BE49-F238E27FC236}">
                <a16:creationId xmlns:a16="http://schemas.microsoft.com/office/drawing/2014/main" id="{C7999997-287A-4ABB-9ACF-4B182A2589AC}"/>
              </a:ext>
            </a:extLst>
          </p:cNvPr>
          <p:cNvSpPr/>
          <p:nvPr/>
        </p:nvSpPr>
        <p:spPr>
          <a:xfrm>
            <a:off x="0" y="0"/>
            <a:ext cx="12192000" cy="6858001"/>
          </a:xfrm>
          <a:custGeom>
            <a:avLst/>
            <a:gdLst>
              <a:gd name="connsiteX0" fmla="*/ 0 w 12192000"/>
              <a:gd name="connsiteY0" fmla="*/ 0 h 6858001"/>
              <a:gd name="connsiteX1" fmla="*/ 7356655 w 12192000"/>
              <a:gd name="connsiteY1" fmla="*/ 0 h 6858001"/>
              <a:gd name="connsiteX2" fmla="*/ 7454405 w 12192000"/>
              <a:gd name="connsiteY2" fmla="*/ 133557 h 6858001"/>
              <a:gd name="connsiteX3" fmla="*/ 8405530 w 12192000"/>
              <a:gd name="connsiteY3" fmla="*/ 2193051 h 6858001"/>
              <a:gd name="connsiteX4" fmla="*/ 12192000 w 12192000"/>
              <a:gd name="connsiteY4" fmla="*/ 5827373 h 6858001"/>
              <a:gd name="connsiteX5" fmla="*/ 12192000 w 12192000"/>
              <a:gd name="connsiteY5" fmla="*/ 6858001 h 6858001"/>
              <a:gd name="connsiteX6" fmla="*/ 0 w 12192000"/>
              <a:gd name="connsiteY6" fmla="*/ 6858001 h 6858001"/>
              <a:gd name="connsiteX7" fmla="*/ 0 w 12192000"/>
              <a:gd name="connsiteY7" fmla="*/ 50035 h 6858001"/>
              <a:gd name="connsiteX8" fmla="*/ 0 w 12192000"/>
              <a:gd name="connsiteY8" fmla="*/ 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6858001">
                <a:moveTo>
                  <a:pt x="0" y="0"/>
                </a:moveTo>
                <a:lnTo>
                  <a:pt x="7356655" y="0"/>
                </a:lnTo>
                <a:lnTo>
                  <a:pt x="7454405" y="133557"/>
                </a:lnTo>
                <a:cubicBezTo>
                  <a:pt x="7840980" y="688395"/>
                  <a:pt x="8177473" y="1366401"/>
                  <a:pt x="8405530" y="2193051"/>
                </a:cubicBezTo>
                <a:cubicBezTo>
                  <a:pt x="9448076" y="5968406"/>
                  <a:pt x="12192000" y="5827373"/>
                  <a:pt x="12192000" y="5827373"/>
                </a:cubicBezTo>
                <a:cubicBezTo>
                  <a:pt x="12192000" y="6858001"/>
                  <a:pt x="12192000" y="6858001"/>
                  <a:pt x="12192000" y="6858001"/>
                </a:cubicBezTo>
                <a:cubicBezTo>
                  <a:pt x="0" y="6858001"/>
                  <a:pt x="0" y="6858001"/>
                  <a:pt x="0" y="6858001"/>
                </a:cubicBezTo>
                <a:cubicBezTo>
                  <a:pt x="0" y="3360080"/>
                  <a:pt x="0" y="1283189"/>
                  <a:pt x="0" y="50035"/>
                </a:cubicBezTo>
                <a:lnTo>
                  <a:pt x="0" y="0"/>
                </a:lnTo>
                <a:close/>
              </a:path>
            </a:pathLst>
          </a:custGeom>
          <a:gradFill>
            <a:gsLst>
              <a:gs pos="50000">
                <a:srgbClr val="E94057"/>
              </a:gs>
              <a:gs pos="0">
                <a:srgbClr val="8A2387"/>
              </a:gs>
              <a:gs pos="100000">
                <a:srgbClr val="F2712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Title 37">
            <a:extLst>
              <a:ext uri="{FF2B5EF4-FFF2-40B4-BE49-F238E27FC236}">
                <a16:creationId xmlns:a16="http://schemas.microsoft.com/office/drawing/2014/main" id="{5839B140-206E-44BE-B4F0-8A1262307E6B}"/>
              </a:ext>
            </a:extLst>
          </p:cNvPr>
          <p:cNvSpPr txBox="1">
            <a:spLocks/>
          </p:cNvSpPr>
          <p:nvPr/>
        </p:nvSpPr>
        <p:spPr>
          <a:xfrm>
            <a:off x="470710" y="615029"/>
            <a:ext cx="5053790" cy="1495794"/>
          </a:xfrm>
          <a:prstGeom prst="rect">
            <a:avLst/>
          </a:prstGeom>
        </p:spPr>
        <p:txBody>
          <a:bodyPr wrap="square" lIns="0" tIns="0" rIns="0" bIns="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5400" b="1" dirty="0">
                <a:solidFill>
                  <a:schemeClr val="bg1"/>
                </a:solidFill>
              </a:rPr>
              <a:t>Overall Experience</a:t>
            </a:r>
          </a:p>
        </p:txBody>
      </p:sp>
      <p:grpSp>
        <p:nvGrpSpPr>
          <p:cNvPr id="87" name="Group 86">
            <a:extLst>
              <a:ext uri="{FF2B5EF4-FFF2-40B4-BE49-F238E27FC236}">
                <a16:creationId xmlns:a16="http://schemas.microsoft.com/office/drawing/2014/main" id="{F9D366F5-BF80-4493-9087-8E1D06F5971A}"/>
              </a:ext>
            </a:extLst>
          </p:cNvPr>
          <p:cNvGrpSpPr/>
          <p:nvPr/>
        </p:nvGrpSpPr>
        <p:grpSpPr>
          <a:xfrm>
            <a:off x="11201773" y="258835"/>
            <a:ext cx="781798" cy="179244"/>
            <a:chOff x="10371597" y="3126630"/>
            <a:chExt cx="781798" cy="179244"/>
          </a:xfrm>
        </p:grpSpPr>
        <p:sp>
          <p:nvSpPr>
            <p:cNvPr id="88" name="Oval 87">
              <a:extLst>
                <a:ext uri="{FF2B5EF4-FFF2-40B4-BE49-F238E27FC236}">
                  <a16:creationId xmlns:a16="http://schemas.microsoft.com/office/drawing/2014/main" id="{DFA48160-77B7-467B-B2ED-97BAB527473E}"/>
                </a:ext>
              </a:extLst>
            </p:cNvPr>
            <p:cNvSpPr/>
            <p:nvPr/>
          </p:nvSpPr>
          <p:spPr>
            <a:xfrm>
              <a:off x="10371597" y="3126630"/>
              <a:ext cx="179244" cy="179244"/>
            </a:xfrm>
            <a:prstGeom prst="ellipse">
              <a:avLst/>
            </a:prstGeom>
            <a:solidFill>
              <a:srgbClr val="8A23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Oval 92">
              <a:extLst>
                <a:ext uri="{FF2B5EF4-FFF2-40B4-BE49-F238E27FC236}">
                  <a16:creationId xmlns:a16="http://schemas.microsoft.com/office/drawing/2014/main" id="{544E0761-78BC-4263-85E0-787591AFDEAB}"/>
                </a:ext>
              </a:extLst>
            </p:cNvPr>
            <p:cNvSpPr/>
            <p:nvPr/>
          </p:nvSpPr>
          <p:spPr>
            <a:xfrm>
              <a:off x="10672874" y="3126630"/>
              <a:ext cx="179244" cy="179244"/>
            </a:xfrm>
            <a:prstGeom prst="ellipse">
              <a:avLst/>
            </a:prstGeom>
            <a:solidFill>
              <a:srgbClr val="E940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Oval 93">
              <a:extLst>
                <a:ext uri="{FF2B5EF4-FFF2-40B4-BE49-F238E27FC236}">
                  <a16:creationId xmlns:a16="http://schemas.microsoft.com/office/drawing/2014/main" id="{1E148295-88C2-4279-9BA7-D61F4417A740}"/>
                </a:ext>
              </a:extLst>
            </p:cNvPr>
            <p:cNvSpPr/>
            <p:nvPr/>
          </p:nvSpPr>
          <p:spPr>
            <a:xfrm>
              <a:off x="10974151" y="3126630"/>
              <a:ext cx="179244" cy="179244"/>
            </a:xfrm>
            <a:prstGeom prst="ellipse">
              <a:avLst/>
            </a:prstGeom>
            <a:solidFill>
              <a:srgbClr val="F271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Rectangle 8">
            <a:extLst>
              <a:ext uri="{FF2B5EF4-FFF2-40B4-BE49-F238E27FC236}">
                <a16:creationId xmlns:a16="http://schemas.microsoft.com/office/drawing/2014/main" id="{B3065F00-219D-4ECD-8F49-098B37A4C2B2}"/>
              </a:ext>
            </a:extLst>
          </p:cNvPr>
          <p:cNvSpPr/>
          <p:nvPr/>
        </p:nvSpPr>
        <p:spPr>
          <a:xfrm>
            <a:off x="0" y="3055052"/>
            <a:ext cx="12192000" cy="74789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Oval 111">
            <a:extLst>
              <a:ext uri="{FF2B5EF4-FFF2-40B4-BE49-F238E27FC236}">
                <a16:creationId xmlns:a16="http://schemas.microsoft.com/office/drawing/2014/main" id="{AE3763BC-67C5-46A1-932B-7CE88C073B65}"/>
              </a:ext>
            </a:extLst>
          </p:cNvPr>
          <p:cNvSpPr/>
          <p:nvPr/>
        </p:nvSpPr>
        <p:spPr>
          <a:xfrm>
            <a:off x="6604405" y="2826155"/>
            <a:ext cx="1205690" cy="1205690"/>
          </a:xfrm>
          <a:prstGeom prst="ellipse">
            <a:avLst/>
          </a:prstGeom>
          <a:solidFill>
            <a:srgbClr val="F27121"/>
          </a:solidFill>
          <a:ln>
            <a:noFill/>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Oval 112">
            <a:extLst>
              <a:ext uri="{FF2B5EF4-FFF2-40B4-BE49-F238E27FC236}">
                <a16:creationId xmlns:a16="http://schemas.microsoft.com/office/drawing/2014/main" id="{7114BE81-AC1B-49F3-A584-62A1D89531A7}"/>
              </a:ext>
            </a:extLst>
          </p:cNvPr>
          <p:cNvSpPr/>
          <p:nvPr/>
        </p:nvSpPr>
        <p:spPr>
          <a:xfrm>
            <a:off x="8832850" y="2826155"/>
            <a:ext cx="1205690" cy="1205690"/>
          </a:xfrm>
          <a:prstGeom prst="ellipse">
            <a:avLst/>
          </a:prstGeom>
          <a:solidFill>
            <a:srgbClr val="8A2387"/>
          </a:solidFill>
          <a:ln>
            <a:noFill/>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Rectangle 121">
            <a:extLst>
              <a:ext uri="{FF2B5EF4-FFF2-40B4-BE49-F238E27FC236}">
                <a16:creationId xmlns:a16="http://schemas.microsoft.com/office/drawing/2014/main" id="{3A38F8DE-9A6E-46EE-99F8-366F28308A09}"/>
              </a:ext>
            </a:extLst>
          </p:cNvPr>
          <p:cNvSpPr/>
          <p:nvPr/>
        </p:nvSpPr>
        <p:spPr>
          <a:xfrm>
            <a:off x="4984750" y="3130063"/>
            <a:ext cx="2222500" cy="597876"/>
          </a:xfrm>
          <a:prstGeom prst="rect">
            <a:avLst/>
          </a:prstGeom>
          <a:solidFill>
            <a:srgbClr val="E940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Rectangle 123">
            <a:extLst>
              <a:ext uri="{FF2B5EF4-FFF2-40B4-BE49-F238E27FC236}">
                <a16:creationId xmlns:a16="http://schemas.microsoft.com/office/drawing/2014/main" id="{687B92E5-723F-4DD6-8E61-42CD740B345B}"/>
              </a:ext>
            </a:extLst>
          </p:cNvPr>
          <p:cNvSpPr/>
          <p:nvPr/>
        </p:nvSpPr>
        <p:spPr>
          <a:xfrm>
            <a:off x="7219342" y="3130063"/>
            <a:ext cx="2222500" cy="597876"/>
          </a:xfrm>
          <a:prstGeom prst="rect">
            <a:avLst/>
          </a:prstGeom>
          <a:solidFill>
            <a:srgbClr val="F271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Oval 124">
            <a:extLst>
              <a:ext uri="{FF2B5EF4-FFF2-40B4-BE49-F238E27FC236}">
                <a16:creationId xmlns:a16="http://schemas.microsoft.com/office/drawing/2014/main" id="{59C721D6-3C44-4952-9C97-B94AB67A5D7C}"/>
              </a:ext>
            </a:extLst>
          </p:cNvPr>
          <p:cNvSpPr/>
          <p:nvPr/>
        </p:nvSpPr>
        <p:spPr>
          <a:xfrm>
            <a:off x="8918170" y="2911475"/>
            <a:ext cx="1035050" cy="1035050"/>
          </a:xfrm>
          <a:prstGeom prst="ellipse">
            <a:avLst/>
          </a:prstGeom>
          <a:solidFill>
            <a:schemeClr val="bg1"/>
          </a:solidFill>
          <a:ln>
            <a:noFill/>
          </a:ln>
          <a:effectLst>
            <a:outerShdw blurRad="50800" dist="38100" algn="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lumMod val="75000"/>
                    <a:lumOff val="25000"/>
                  </a:schemeClr>
                </a:solidFill>
                <a:latin typeface="+mj-lt"/>
              </a:rPr>
              <a:t>04</a:t>
            </a:r>
          </a:p>
        </p:txBody>
      </p:sp>
      <p:sp>
        <p:nvSpPr>
          <p:cNvPr id="10" name="Rectangle 9">
            <a:extLst>
              <a:ext uri="{FF2B5EF4-FFF2-40B4-BE49-F238E27FC236}">
                <a16:creationId xmlns:a16="http://schemas.microsoft.com/office/drawing/2014/main" id="{2FCC5745-3260-42E9-8D24-32256D8EE73B}"/>
              </a:ext>
            </a:extLst>
          </p:cNvPr>
          <p:cNvSpPr/>
          <p:nvPr/>
        </p:nvSpPr>
        <p:spPr>
          <a:xfrm>
            <a:off x="2762250" y="3130063"/>
            <a:ext cx="2222500" cy="597876"/>
          </a:xfrm>
          <a:prstGeom prst="rect">
            <a:avLst/>
          </a:prstGeom>
          <a:solidFill>
            <a:srgbClr val="8A23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AFCFD8E6-A4B6-3D78-DF9A-63FFFF77C66D}"/>
              </a:ext>
            </a:extLst>
          </p:cNvPr>
          <p:cNvGrpSpPr/>
          <p:nvPr/>
        </p:nvGrpSpPr>
        <p:grpSpPr>
          <a:xfrm>
            <a:off x="4375960" y="2826155"/>
            <a:ext cx="1205690" cy="1205690"/>
            <a:chOff x="4375960" y="2826155"/>
            <a:chExt cx="1205690" cy="1205690"/>
          </a:xfrm>
        </p:grpSpPr>
        <p:sp>
          <p:nvSpPr>
            <p:cNvPr id="96" name="Oval 95">
              <a:extLst>
                <a:ext uri="{FF2B5EF4-FFF2-40B4-BE49-F238E27FC236}">
                  <a16:creationId xmlns:a16="http://schemas.microsoft.com/office/drawing/2014/main" id="{F957FFA8-0916-4B22-9408-2EBE4570FE00}"/>
                </a:ext>
              </a:extLst>
            </p:cNvPr>
            <p:cNvSpPr/>
            <p:nvPr/>
          </p:nvSpPr>
          <p:spPr>
            <a:xfrm>
              <a:off x="4375960" y="2826155"/>
              <a:ext cx="1205690" cy="1205690"/>
            </a:xfrm>
            <a:prstGeom prst="ellipse">
              <a:avLst/>
            </a:prstGeom>
            <a:solidFill>
              <a:srgbClr val="E94057"/>
            </a:solidFill>
            <a:ln>
              <a:noFill/>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Oval 115">
              <a:extLst>
                <a:ext uri="{FF2B5EF4-FFF2-40B4-BE49-F238E27FC236}">
                  <a16:creationId xmlns:a16="http://schemas.microsoft.com/office/drawing/2014/main" id="{2C5318B0-D00C-40DF-B551-3756DEFF1583}"/>
                </a:ext>
              </a:extLst>
            </p:cNvPr>
            <p:cNvSpPr/>
            <p:nvPr/>
          </p:nvSpPr>
          <p:spPr>
            <a:xfrm>
              <a:off x="4467225" y="2911475"/>
              <a:ext cx="1035050" cy="1035050"/>
            </a:xfrm>
            <a:prstGeom prst="ellipse">
              <a:avLst/>
            </a:prstGeom>
            <a:solidFill>
              <a:schemeClr val="bg1"/>
            </a:solidFill>
            <a:ln>
              <a:noFill/>
            </a:ln>
            <a:effectLst>
              <a:outerShdw blurRad="50800" dist="38100" algn="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lumMod val="75000"/>
                      <a:lumOff val="25000"/>
                    </a:schemeClr>
                  </a:solidFill>
                  <a:latin typeface="+mj-lt"/>
                </a:rPr>
                <a:t>02</a:t>
              </a:r>
            </a:p>
          </p:txBody>
        </p:sp>
      </p:grpSp>
      <p:grpSp>
        <p:nvGrpSpPr>
          <p:cNvPr id="5" name="Group 4">
            <a:extLst>
              <a:ext uri="{FF2B5EF4-FFF2-40B4-BE49-F238E27FC236}">
                <a16:creationId xmlns:a16="http://schemas.microsoft.com/office/drawing/2014/main" id="{79F45DEF-19F9-9F08-8CE3-DDB11CD75914}"/>
              </a:ext>
            </a:extLst>
          </p:cNvPr>
          <p:cNvGrpSpPr/>
          <p:nvPr/>
        </p:nvGrpSpPr>
        <p:grpSpPr>
          <a:xfrm>
            <a:off x="2153460" y="2850103"/>
            <a:ext cx="1205690" cy="1205690"/>
            <a:chOff x="2153460" y="2850103"/>
            <a:chExt cx="1205690" cy="1205690"/>
          </a:xfrm>
        </p:grpSpPr>
        <p:sp>
          <p:nvSpPr>
            <p:cNvPr id="6" name="Oval 5">
              <a:extLst>
                <a:ext uri="{FF2B5EF4-FFF2-40B4-BE49-F238E27FC236}">
                  <a16:creationId xmlns:a16="http://schemas.microsoft.com/office/drawing/2014/main" id="{6EA3C997-F00D-43CD-A85A-6AC3B316CDD5}"/>
                </a:ext>
              </a:extLst>
            </p:cNvPr>
            <p:cNvSpPr/>
            <p:nvPr/>
          </p:nvSpPr>
          <p:spPr>
            <a:xfrm>
              <a:off x="2153460" y="2850103"/>
              <a:ext cx="1205690" cy="1205690"/>
            </a:xfrm>
            <a:prstGeom prst="ellipse">
              <a:avLst/>
            </a:prstGeom>
            <a:solidFill>
              <a:srgbClr val="8A2387"/>
            </a:solidFill>
            <a:ln>
              <a:noFill/>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a:extLst>
                <a:ext uri="{FF2B5EF4-FFF2-40B4-BE49-F238E27FC236}">
                  <a16:creationId xmlns:a16="http://schemas.microsoft.com/office/drawing/2014/main" id="{6777BCF6-3B43-4EE2-914E-6829037E92FB}"/>
                </a:ext>
              </a:extLst>
            </p:cNvPr>
            <p:cNvSpPr/>
            <p:nvPr/>
          </p:nvSpPr>
          <p:spPr>
            <a:xfrm>
              <a:off x="2238780" y="2935423"/>
              <a:ext cx="1035050" cy="1035050"/>
            </a:xfrm>
            <a:prstGeom prst="ellipse">
              <a:avLst/>
            </a:prstGeom>
            <a:solidFill>
              <a:schemeClr val="bg1"/>
            </a:solidFill>
            <a:ln>
              <a:noFill/>
            </a:ln>
            <a:effectLst>
              <a:outerShdw blurRad="50800" dist="38100" algn="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lumMod val="75000"/>
                      <a:lumOff val="25000"/>
                    </a:schemeClr>
                  </a:solidFill>
                  <a:latin typeface="+mj-lt"/>
                </a:rPr>
                <a:t>01</a:t>
              </a:r>
            </a:p>
          </p:txBody>
        </p:sp>
      </p:grpSp>
      <p:sp>
        <p:nvSpPr>
          <p:cNvPr id="123" name="Oval 122">
            <a:extLst>
              <a:ext uri="{FF2B5EF4-FFF2-40B4-BE49-F238E27FC236}">
                <a16:creationId xmlns:a16="http://schemas.microsoft.com/office/drawing/2014/main" id="{B474DB2D-BD25-4489-A5A9-76F9E43B4F7A}"/>
              </a:ext>
            </a:extLst>
          </p:cNvPr>
          <p:cNvSpPr/>
          <p:nvPr/>
        </p:nvSpPr>
        <p:spPr>
          <a:xfrm>
            <a:off x="6683578" y="2935423"/>
            <a:ext cx="1035050" cy="1035050"/>
          </a:xfrm>
          <a:prstGeom prst="ellipse">
            <a:avLst/>
          </a:prstGeom>
          <a:solidFill>
            <a:schemeClr val="bg1"/>
          </a:solidFill>
          <a:ln>
            <a:noFill/>
          </a:ln>
          <a:effectLst>
            <a:outerShdw blurRad="50800" dist="38100" algn="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lumMod val="75000"/>
                    <a:lumOff val="25000"/>
                  </a:schemeClr>
                </a:solidFill>
                <a:latin typeface="+mj-lt"/>
              </a:rPr>
              <a:t>03</a:t>
            </a:r>
          </a:p>
        </p:txBody>
      </p:sp>
      <p:sp>
        <p:nvSpPr>
          <p:cNvPr id="128" name="TextBox 127">
            <a:extLst>
              <a:ext uri="{FF2B5EF4-FFF2-40B4-BE49-F238E27FC236}">
                <a16:creationId xmlns:a16="http://schemas.microsoft.com/office/drawing/2014/main" id="{C5109CCF-ABD2-4F6C-983E-68EC5F1FD227}"/>
              </a:ext>
            </a:extLst>
          </p:cNvPr>
          <p:cNvSpPr txBox="1"/>
          <p:nvPr/>
        </p:nvSpPr>
        <p:spPr>
          <a:xfrm>
            <a:off x="1997885" y="4172626"/>
            <a:ext cx="1516840" cy="738664"/>
          </a:xfrm>
          <a:prstGeom prst="rect">
            <a:avLst/>
          </a:prstGeom>
          <a:noFill/>
          <a:ln>
            <a:noFill/>
          </a:ln>
        </p:spPr>
        <p:txBody>
          <a:bodyPr wrap="square" lIns="0" tIns="0" rIns="0" bIns="0" rtlCol="0" anchor="t">
            <a:spAutoFit/>
          </a:bodyPr>
          <a:lstStyle/>
          <a:p>
            <a:pPr algn="ctr">
              <a:buClr>
                <a:schemeClr val="accent1"/>
              </a:buClr>
            </a:pPr>
            <a:r>
              <a:rPr lang="en-US" sz="2400" b="1" dirty="0">
                <a:latin typeface="+mj-lt"/>
              </a:rPr>
              <a:t>Work on Time</a:t>
            </a:r>
          </a:p>
        </p:txBody>
      </p:sp>
      <p:sp>
        <p:nvSpPr>
          <p:cNvPr id="133" name="TextBox 132">
            <a:extLst>
              <a:ext uri="{FF2B5EF4-FFF2-40B4-BE49-F238E27FC236}">
                <a16:creationId xmlns:a16="http://schemas.microsoft.com/office/drawing/2014/main" id="{728D05D0-7EDB-4686-8B76-EC50756843EC}"/>
              </a:ext>
            </a:extLst>
          </p:cNvPr>
          <p:cNvSpPr txBox="1"/>
          <p:nvPr/>
        </p:nvSpPr>
        <p:spPr>
          <a:xfrm>
            <a:off x="3757637" y="4181814"/>
            <a:ext cx="2448283" cy="369332"/>
          </a:xfrm>
          <a:prstGeom prst="rect">
            <a:avLst/>
          </a:prstGeom>
          <a:noFill/>
          <a:ln>
            <a:noFill/>
          </a:ln>
        </p:spPr>
        <p:txBody>
          <a:bodyPr wrap="square" lIns="0" tIns="0" rIns="0" bIns="0" rtlCol="0" anchor="t">
            <a:spAutoFit/>
          </a:bodyPr>
          <a:lstStyle/>
          <a:p>
            <a:pPr algn="ctr">
              <a:buClr>
                <a:schemeClr val="accent1"/>
              </a:buClr>
            </a:pPr>
            <a:r>
              <a:rPr lang="en-US" sz="2400" b="1" dirty="0">
                <a:latin typeface="+mj-lt"/>
              </a:rPr>
              <a:t>Communication</a:t>
            </a:r>
          </a:p>
        </p:txBody>
      </p:sp>
      <p:sp>
        <p:nvSpPr>
          <p:cNvPr id="135" name="TextBox 134">
            <a:extLst>
              <a:ext uri="{FF2B5EF4-FFF2-40B4-BE49-F238E27FC236}">
                <a16:creationId xmlns:a16="http://schemas.microsoft.com/office/drawing/2014/main" id="{B4738E80-E6F9-46A7-AE14-0C6E3A121750}"/>
              </a:ext>
            </a:extLst>
          </p:cNvPr>
          <p:cNvSpPr txBox="1"/>
          <p:nvPr/>
        </p:nvSpPr>
        <p:spPr>
          <a:xfrm>
            <a:off x="6448832" y="4172626"/>
            <a:ext cx="1712674" cy="369332"/>
          </a:xfrm>
          <a:prstGeom prst="rect">
            <a:avLst/>
          </a:prstGeom>
          <a:noFill/>
          <a:ln>
            <a:noFill/>
          </a:ln>
        </p:spPr>
        <p:txBody>
          <a:bodyPr wrap="square" lIns="0" tIns="0" rIns="0" bIns="0" rtlCol="0" anchor="t">
            <a:spAutoFit/>
          </a:bodyPr>
          <a:lstStyle/>
          <a:p>
            <a:pPr algn="ctr">
              <a:buClr>
                <a:schemeClr val="accent1"/>
              </a:buClr>
            </a:pPr>
            <a:r>
              <a:rPr lang="en-US" sz="2400" b="1" dirty="0">
                <a:latin typeface="+mj-lt"/>
              </a:rPr>
              <a:t>Teamwork</a:t>
            </a:r>
          </a:p>
        </p:txBody>
      </p:sp>
      <p:pic>
        <p:nvPicPr>
          <p:cNvPr id="2" name="Picture 1">
            <a:extLst>
              <a:ext uri="{FF2B5EF4-FFF2-40B4-BE49-F238E27FC236}">
                <a16:creationId xmlns:a16="http://schemas.microsoft.com/office/drawing/2014/main" id="{BE340942-D9F6-7FB1-91E2-2E8F714C4B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896" y="-54185"/>
            <a:ext cx="805284" cy="805284"/>
          </a:xfrm>
          <a:prstGeom prst="rect">
            <a:avLst/>
          </a:prstGeom>
        </p:spPr>
      </p:pic>
      <p:sp>
        <p:nvSpPr>
          <p:cNvPr id="3" name="TextBox 2">
            <a:extLst>
              <a:ext uri="{FF2B5EF4-FFF2-40B4-BE49-F238E27FC236}">
                <a16:creationId xmlns:a16="http://schemas.microsoft.com/office/drawing/2014/main" id="{3D982A6C-A7F0-D8C9-2711-6C367713FACD}"/>
              </a:ext>
            </a:extLst>
          </p:cNvPr>
          <p:cNvSpPr txBox="1"/>
          <p:nvPr/>
        </p:nvSpPr>
        <p:spPr>
          <a:xfrm>
            <a:off x="8579358" y="4172626"/>
            <a:ext cx="1712674" cy="369332"/>
          </a:xfrm>
          <a:prstGeom prst="rect">
            <a:avLst/>
          </a:prstGeom>
          <a:noFill/>
          <a:ln>
            <a:noFill/>
          </a:ln>
        </p:spPr>
        <p:txBody>
          <a:bodyPr wrap="square" lIns="0" tIns="0" rIns="0" bIns="0" rtlCol="0" anchor="t">
            <a:spAutoFit/>
          </a:bodyPr>
          <a:lstStyle/>
          <a:p>
            <a:pPr algn="ctr">
              <a:buClr>
                <a:schemeClr val="accent1"/>
              </a:buClr>
            </a:pPr>
            <a:r>
              <a:rPr lang="en-US" sz="2400" b="1" dirty="0">
                <a:latin typeface="+mj-lt"/>
              </a:rPr>
              <a:t>Summarize</a:t>
            </a:r>
          </a:p>
        </p:txBody>
      </p:sp>
      <p:pic>
        <p:nvPicPr>
          <p:cNvPr id="7" name="Picture 6">
            <a:extLst>
              <a:ext uri="{FF2B5EF4-FFF2-40B4-BE49-F238E27FC236}">
                <a16:creationId xmlns:a16="http://schemas.microsoft.com/office/drawing/2014/main" id="{CA47813B-EFB6-DB28-838D-2BA33381B9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93909" y="4394026"/>
            <a:ext cx="3971522" cy="2753138"/>
          </a:xfrm>
          <a:prstGeom prst="rect">
            <a:avLst/>
          </a:prstGeom>
        </p:spPr>
      </p:pic>
    </p:spTree>
    <p:extLst>
      <p:ext uri="{BB962C8B-B14F-4D97-AF65-F5344CB8AC3E}">
        <p14:creationId xmlns:p14="http://schemas.microsoft.com/office/powerpoint/2010/main" val="4190958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28"/>
                                        </p:tgtEl>
                                        <p:attrNameLst>
                                          <p:attrName>style.visibility</p:attrName>
                                        </p:attrNameLst>
                                      </p:cBhvr>
                                      <p:to>
                                        <p:strVal val="visible"/>
                                      </p:to>
                                    </p:set>
                                    <p:animEffect transition="in" filter="fade">
                                      <p:cBhvr>
                                        <p:cTn id="14" dur="1000"/>
                                        <p:tgtEl>
                                          <p:spTgt spid="128"/>
                                        </p:tgtEl>
                                      </p:cBhvr>
                                    </p:animEffect>
                                    <p:anim calcmode="lin" valueType="num">
                                      <p:cBhvr>
                                        <p:cTn id="15" dur="1000" fill="hold"/>
                                        <p:tgtEl>
                                          <p:spTgt spid="128"/>
                                        </p:tgtEl>
                                        <p:attrNameLst>
                                          <p:attrName>ppt_x</p:attrName>
                                        </p:attrNameLst>
                                      </p:cBhvr>
                                      <p:tavLst>
                                        <p:tav tm="0">
                                          <p:val>
                                            <p:strVal val="#ppt_x"/>
                                          </p:val>
                                        </p:tav>
                                        <p:tav tm="100000">
                                          <p:val>
                                            <p:strVal val="#ppt_x"/>
                                          </p:val>
                                        </p:tav>
                                      </p:tavLst>
                                    </p:anim>
                                    <p:anim calcmode="lin" valueType="num">
                                      <p:cBhvr>
                                        <p:cTn id="16" dur="1000" fill="hold"/>
                                        <p:tgtEl>
                                          <p:spTgt spid="128"/>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33"/>
                                        </p:tgtEl>
                                        <p:attrNameLst>
                                          <p:attrName>style.visibility</p:attrName>
                                        </p:attrNameLst>
                                      </p:cBhvr>
                                      <p:to>
                                        <p:strVal val="visible"/>
                                      </p:to>
                                    </p:set>
                                    <p:animEffect transition="in" filter="fade">
                                      <p:cBhvr>
                                        <p:cTn id="21" dur="1000"/>
                                        <p:tgtEl>
                                          <p:spTgt spid="133"/>
                                        </p:tgtEl>
                                      </p:cBhvr>
                                    </p:animEffect>
                                    <p:anim calcmode="lin" valueType="num">
                                      <p:cBhvr>
                                        <p:cTn id="22" dur="1000" fill="hold"/>
                                        <p:tgtEl>
                                          <p:spTgt spid="133"/>
                                        </p:tgtEl>
                                        <p:attrNameLst>
                                          <p:attrName>ppt_x</p:attrName>
                                        </p:attrNameLst>
                                      </p:cBhvr>
                                      <p:tavLst>
                                        <p:tav tm="0">
                                          <p:val>
                                            <p:strVal val="#ppt_x"/>
                                          </p:val>
                                        </p:tav>
                                        <p:tav tm="100000">
                                          <p:val>
                                            <p:strVal val="#ppt_x"/>
                                          </p:val>
                                        </p:tav>
                                      </p:tavLst>
                                    </p:anim>
                                    <p:anim calcmode="lin" valueType="num">
                                      <p:cBhvr>
                                        <p:cTn id="23" dur="1000" fill="hold"/>
                                        <p:tgtEl>
                                          <p:spTgt spid="133"/>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35"/>
                                        </p:tgtEl>
                                        <p:attrNameLst>
                                          <p:attrName>style.visibility</p:attrName>
                                        </p:attrNameLst>
                                      </p:cBhvr>
                                      <p:to>
                                        <p:strVal val="visible"/>
                                      </p:to>
                                    </p:set>
                                    <p:animEffect transition="in" filter="fade">
                                      <p:cBhvr>
                                        <p:cTn id="28" dur="1000"/>
                                        <p:tgtEl>
                                          <p:spTgt spid="135"/>
                                        </p:tgtEl>
                                      </p:cBhvr>
                                    </p:animEffect>
                                    <p:anim calcmode="lin" valueType="num">
                                      <p:cBhvr>
                                        <p:cTn id="29" dur="1000" fill="hold"/>
                                        <p:tgtEl>
                                          <p:spTgt spid="135"/>
                                        </p:tgtEl>
                                        <p:attrNameLst>
                                          <p:attrName>ppt_x</p:attrName>
                                        </p:attrNameLst>
                                      </p:cBhvr>
                                      <p:tavLst>
                                        <p:tav tm="0">
                                          <p:val>
                                            <p:strVal val="#ppt_x"/>
                                          </p:val>
                                        </p:tav>
                                        <p:tav tm="100000">
                                          <p:val>
                                            <p:strVal val="#ppt_x"/>
                                          </p:val>
                                        </p:tav>
                                      </p:tavLst>
                                    </p:anim>
                                    <p:anim calcmode="lin" valueType="num">
                                      <p:cBhvr>
                                        <p:cTn id="30" dur="1000" fill="hold"/>
                                        <p:tgtEl>
                                          <p:spTgt spid="135"/>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gtEl>
                                        <p:attrNameLst>
                                          <p:attrName>style.visibility</p:attrName>
                                        </p:attrNameLst>
                                      </p:cBhvr>
                                      <p:to>
                                        <p:strVal val="visible"/>
                                      </p:to>
                                    </p:set>
                                    <p:animEffect transition="in" filter="fade">
                                      <p:cBhvr>
                                        <p:cTn id="35" dur="1000"/>
                                        <p:tgtEl>
                                          <p:spTgt spid="3"/>
                                        </p:tgtEl>
                                      </p:cBhvr>
                                    </p:animEffect>
                                    <p:anim calcmode="lin" valueType="num">
                                      <p:cBhvr>
                                        <p:cTn id="36" dur="1000" fill="hold"/>
                                        <p:tgtEl>
                                          <p:spTgt spid="3"/>
                                        </p:tgtEl>
                                        <p:attrNameLst>
                                          <p:attrName>ppt_x</p:attrName>
                                        </p:attrNameLst>
                                      </p:cBhvr>
                                      <p:tavLst>
                                        <p:tav tm="0">
                                          <p:val>
                                            <p:strVal val="#ppt_x"/>
                                          </p:val>
                                        </p:tav>
                                        <p:tav tm="100000">
                                          <p:val>
                                            <p:strVal val="#ppt_x"/>
                                          </p:val>
                                        </p:tav>
                                      </p:tavLst>
                                    </p:anim>
                                    <p:anim calcmode="lin" valueType="num">
                                      <p:cBhvr>
                                        <p:cTn id="37"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 grpId="0"/>
      <p:bldP spid="133" grpId="0"/>
      <p:bldP spid="135" grpId="0"/>
      <p:bldP spid="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Freeform: Shape 57">
            <a:extLst>
              <a:ext uri="{FF2B5EF4-FFF2-40B4-BE49-F238E27FC236}">
                <a16:creationId xmlns:a16="http://schemas.microsoft.com/office/drawing/2014/main" id="{9EA589D4-1F53-4DEF-84CF-96CE8EBAFF1F}"/>
              </a:ext>
            </a:extLst>
          </p:cNvPr>
          <p:cNvSpPr/>
          <p:nvPr/>
        </p:nvSpPr>
        <p:spPr>
          <a:xfrm rot="8163918">
            <a:off x="-143435" y="6787401"/>
            <a:ext cx="133323" cy="173982"/>
          </a:xfrm>
          <a:custGeom>
            <a:avLst/>
            <a:gdLst>
              <a:gd name="connsiteX0" fmla="*/ 133323 w 133323"/>
              <a:gd name="connsiteY0" fmla="*/ 173982 h 173982"/>
              <a:gd name="connsiteX1" fmla="*/ 0 w 133323"/>
              <a:gd name="connsiteY1" fmla="*/ 45527 h 173982"/>
              <a:gd name="connsiteX2" fmla="*/ 43865 w 133323"/>
              <a:gd name="connsiteY2" fmla="*/ 0 h 173982"/>
              <a:gd name="connsiteX3" fmla="*/ 81167 w 133323"/>
              <a:gd name="connsiteY3" fmla="*/ 67704 h 173982"/>
              <a:gd name="connsiteX4" fmla="*/ 133323 w 133323"/>
              <a:gd name="connsiteY4" fmla="*/ 173982 h 1739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23" h="173982">
                <a:moveTo>
                  <a:pt x="133323" y="173982"/>
                </a:moveTo>
                <a:lnTo>
                  <a:pt x="0" y="45527"/>
                </a:lnTo>
                <a:lnTo>
                  <a:pt x="43865" y="0"/>
                </a:lnTo>
                <a:lnTo>
                  <a:pt x="81167" y="67704"/>
                </a:lnTo>
                <a:lnTo>
                  <a:pt x="133323" y="173982"/>
                </a:lnTo>
                <a:close/>
              </a:path>
            </a:pathLst>
          </a:custGeom>
          <a:gradFill>
            <a:gsLst>
              <a:gs pos="0">
                <a:schemeClr val="bg1"/>
              </a:gs>
              <a:gs pos="100000">
                <a:srgbClr val="8A2387">
                  <a:alpha val="6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0" name="Freeform: Shape 59">
            <a:extLst>
              <a:ext uri="{FF2B5EF4-FFF2-40B4-BE49-F238E27FC236}">
                <a16:creationId xmlns:a16="http://schemas.microsoft.com/office/drawing/2014/main" id="{E6E528E6-34ED-4721-B1BC-8A93B8FC80AA}"/>
              </a:ext>
            </a:extLst>
          </p:cNvPr>
          <p:cNvSpPr/>
          <p:nvPr/>
        </p:nvSpPr>
        <p:spPr>
          <a:xfrm rot="13436082" flipH="1">
            <a:off x="6973277" y="-728611"/>
            <a:ext cx="6676757" cy="5554973"/>
          </a:xfrm>
          <a:custGeom>
            <a:avLst/>
            <a:gdLst>
              <a:gd name="connsiteX0" fmla="*/ 4582554 w 9340895"/>
              <a:gd name="connsiteY0" fmla="*/ 7771500 h 7771500"/>
              <a:gd name="connsiteX1" fmla="*/ 0 w 9340895"/>
              <a:gd name="connsiteY1" fmla="*/ 3356262 h 7771500"/>
              <a:gd name="connsiteX2" fmla="*/ 9206 w 9340895"/>
              <a:gd name="connsiteY2" fmla="*/ 3331897 h 7771500"/>
              <a:gd name="connsiteX3" fmla="*/ 4825693 w 9340895"/>
              <a:gd name="connsiteY3" fmla="*/ 0 h 7771500"/>
              <a:gd name="connsiteX4" fmla="*/ 6623004 w 9340895"/>
              <a:gd name="connsiteY4" fmla="*/ 331030 h 7771500"/>
              <a:gd name="connsiteX5" fmla="*/ 6834683 w 9340895"/>
              <a:gd name="connsiteY5" fmla="*/ 418135 h 7771500"/>
              <a:gd name="connsiteX6" fmla="*/ 9340895 w 9340895"/>
              <a:gd name="connsiteY6" fmla="*/ 2832842 h 7771500"/>
              <a:gd name="connsiteX7" fmla="*/ 4582554 w 9340895"/>
              <a:gd name="connsiteY7" fmla="*/ 7771500 h 7771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340895" h="7771500">
                <a:moveTo>
                  <a:pt x="4582554" y="7771500"/>
                </a:moveTo>
                <a:lnTo>
                  <a:pt x="0" y="3356262"/>
                </a:lnTo>
                <a:lnTo>
                  <a:pt x="9206" y="3331897"/>
                </a:lnTo>
                <a:cubicBezTo>
                  <a:pt x="802749" y="1373881"/>
                  <a:pt x="2660486" y="0"/>
                  <a:pt x="4825693" y="0"/>
                </a:cubicBezTo>
                <a:cubicBezTo>
                  <a:pt x="5457212" y="0"/>
                  <a:pt x="6062574" y="116875"/>
                  <a:pt x="6623004" y="331030"/>
                </a:cubicBezTo>
                <a:lnTo>
                  <a:pt x="6834683" y="418135"/>
                </a:lnTo>
                <a:lnTo>
                  <a:pt x="9340895" y="2832842"/>
                </a:lnTo>
                <a:lnTo>
                  <a:pt x="4582554" y="7771500"/>
                </a:lnTo>
                <a:close/>
              </a:path>
            </a:pathLst>
          </a:custGeom>
          <a:gradFill>
            <a:gsLst>
              <a:gs pos="0">
                <a:schemeClr val="bg1"/>
              </a:gs>
              <a:gs pos="100000">
                <a:srgbClr val="8A2387">
                  <a:alpha val="6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4" name="Freeform: Shape 73">
            <a:extLst>
              <a:ext uri="{FF2B5EF4-FFF2-40B4-BE49-F238E27FC236}">
                <a16:creationId xmlns:a16="http://schemas.microsoft.com/office/drawing/2014/main" id="{2220083B-E32F-4500-8E75-3BC5294FB227}"/>
              </a:ext>
            </a:extLst>
          </p:cNvPr>
          <p:cNvSpPr/>
          <p:nvPr/>
        </p:nvSpPr>
        <p:spPr>
          <a:xfrm rot="1647953" flipH="1">
            <a:off x="8756552" y="-366503"/>
            <a:ext cx="4402731" cy="4261177"/>
          </a:xfrm>
          <a:custGeom>
            <a:avLst/>
            <a:gdLst>
              <a:gd name="connsiteX0" fmla="*/ 2680913 w 6159495"/>
              <a:gd name="connsiteY0" fmla="*/ 0 h 5961458"/>
              <a:gd name="connsiteX1" fmla="*/ 5902618 w 6159495"/>
              <a:gd name="connsiteY1" fmla="*/ 1674676 h 5961458"/>
              <a:gd name="connsiteX2" fmla="*/ 5993316 w 6159495"/>
              <a:gd name="connsiteY2" fmla="*/ 1885310 h 5961458"/>
              <a:gd name="connsiteX3" fmla="*/ 6159495 w 6159495"/>
              <a:gd name="connsiteY3" fmla="*/ 2819602 h 5961458"/>
              <a:gd name="connsiteX4" fmla="*/ 2463196 w 6159495"/>
              <a:gd name="connsiteY4" fmla="*/ 5961458 h 5961458"/>
              <a:gd name="connsiteX5" fmla="*/ 112007 w 6159495"/>
              <a:gd name="connsiteY5" fmla="*/ 5244011 h 5961458"/>
              <a:gd name="connsiteX6" fmla="*/ 0 w 6159495"/>
              <a:gd name="connsiteY6" fmla="*/ 5157481 h 5961458"/>
              <a:gd name="connsiteX7" fmla="*/ 2680913 w 6159495"/>
              <a:gd name="connsiteY7" fmla="*/ 0 h 59614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59495" h="5961458">
                <a:moveTo>
                  <a:pt x="2680913" y="0"/>
                </a:moveTo>
                <a:lnTo>
                  <a:pt x="5902618" y="1674676"/>
                </a:lnTo>
                <a:lnTo>
                  <a:pt x="5993316" y="1885310"/>
                </a:lnTo>
                <a:cubicBezTo>
                  <a:pt x="6101315" y="2180453"/>
                  <a:pt x="6159495" y="2494252"/>
                  <a:pt x="6159495" y="2819602"/>
                </a:cubicBezTo>
                <a:cubicBezTo>
                  <a:pt x="6159495" y="4554801"/>
                  <a:pt x="4504605" y="5961458"/>
                  <a:pt x="2463196" y="5961458"/>
                </a:cubicBezTo>
                <a:cubicBezTo>
                  <a:pt x="1570079" y="5961458"/>
                  <a:pt x="750945" y="5692215"/>
                  <a:pt x="112007" y="5244011"/>
                </a:cubicBezTo>
                <a:lnTo>
                  <a:pt x="0" y="5157481"/>
                </a:lnTo>
                <a:lnTo>
                  <a:pt x="2680913" y="0"/>
                </a:lnTo>
                <a:close/>
              </a:path>
            </a:pathLst>
          </a:custGeom>
          <a:gradFill>
            <a:gsLst>
              <a:gs pos="50000">
                <a:srgbClr val="E94057"/>
              </a:gs>
              <a:gs pos="0">
                <a:srgbClr val="8A2387"/>
              </a:gs>
              <a:gs pos="100000">
                <a:srgbClr val="F2712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Oval 4">
            <a:extLst>
              <a:ext uri="{FF2B5EF4-FFF2-40B4-BE49-F238E27FC236}">
                <a16:creationId xmlns:a16="http://schemas.microsoft.com/office/drawing/2014/main" id="{40A82660-F94B-42EF-8162-C4A153D9B2AD}"/>
              </a:ext>
            </a:extLst>
          </p:cNvPr>
          <p:cNvSpPr/>
          <p:nvPr/>
        </p:nvSpPr>
        <p:spPr>
          <a:xfrm rot="18757760" flipH="1">
            <a:off x="8328864" y="1099081"/>
            <a:ext cx="3685150" cy="3132378"/>
          </a:xfrm>
          <a:prstGeom prst="ellipse">
            <a:avLst/>
          </a:prstGeom>
          <a:gradFill>
            <a:gsLst>
              <a:gs pos="0">
                <a:srgbClr val="E82050">
                  <a:alpha val="75000"/>
                </a:srgbClr>
              </a:gs>
              <a:gs pos="100000">
                <a:srgbClr val="7030A0">
                  <a:alpha val="75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a:extLst>
              <a:ext uri="{FF2B5EF4-FFF2-40B4-BE49-F238E27FC236}">
                <a16:creationId xmlns:a16="http://schemas.microsoft.com/office/drawing/2014/main" id="{F3043D81-415C-4EA0-8611-3DCAB4DA12A8}"/>
              </a:ext>
            </a:extLst>
          </p:cNvPr>
          <p:cNvGrpSpPr/>
          <p:nvPr/>
        </p:nvGrpSpPr>
        <p:grpSpPr>
          <a:xfrm>
            <a:off x="4766291" y="5240077"/>
            <a:ext cx="781798" cy="179244"/>
            <a:chOff x="10371597" y="3126630"/>
            <a:chExt cx="781798" cy="179244"/>
          </a:xfrm>
        </p:grpSpPr>
        <p:sp>
          <p:nvSpPr>
            <p:cNvPr id="33" name="Oval 32">
              <a:extLst>
                <a:ext uri="{FF2B5EF4-FFF2-40B4-BE49-F238E27FC236}">
                  <a16:creationId xmlns:a16="http://schemas.microsoft.com/office/drawing/2014/main" id="{87CCC502-EF92-4DAD-920B-BFFDA78706CA}"/>
                </a:ext>
              </a:extLst>
            </p:cNvPr>
            <p:cNvSpPr/>
            <p:nvPr/>
          </p:nvSpPr>
          <p:spPr>
            <a:xfrm>
              <a:off x="10371597" y="3126630"/>
              <a:ext cx="179244" cy="179244"/>
            </a:xfrm>
            <a:prstGeom prst="ellipse">
              <a:avLst/>
            </a:prstGeom>
            <a:solidFill>
              <a:srgbClr val="8A23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8429AFCA-E378-4CE8-A659-BD239772C21E}"/>
                </a:ext>
              </a:extLst>
            </p:cNvPr>
            <p:cNvSpPr/>
            <p:nvPr/>
          </p:nvSpPr>
          <p:spPr>
            <a:xfrm>
              <a:off x="10672874" y="3126630"/>
              <a:ext cx="179244" cy="179244"/>
            </a:xfrm>
            <a:prstGeom prst="ellipse">
              <a:avLst/>
            </a:prstGeom>
            <a:solidFill>
              <a:srgbClr val="E940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C31E80B0-4ED6-44B5-8673-CDDC7E52EACB}"/>
                </a:ext>
              </a:extLst>
            </p:cNvPr>
            <p:cNvSpPr/>
            <p:nvPr/>
          </p:nvSpPr>
          <p:spPr>
            <a:xfrm>
              <a:off x="10974151" y="3126630"/>
              <a:ext cx="179244" cy="179244"/>
            </a:xfrm>
            <a:prstGeom prst="ellipse">
              <a:avLst/>
            </a:prstGeom>
            <a:solidFill>
              <a:srgbClr val="F271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 name="Picture 1">
            <a:extLst>
              <a:ext uri="{FF2B5EF4-FFF2-40B4-BE49-F238E27FC236}">
                <a16:creationId xmlns:a16="http://schemas.microsoft.com/office/drawing/2014/main" id="{4D390345-BE3C-67A4-EBCE-EDA284A2B6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896" y="-54185"/>
            <a:ext cx="805284" cy="805284"/>
          </a:xfrm>
          <a:prstGeom prst="rect">
            <a:avLst/>
          </a:prstGeom>
        </p:spPr>
      </p:pic>
      <p:pic>
        <p:nvPicPr>
          <p:cNvPr id="8" name="Picture 7">
            <a:extLst>
              <a:ext uri="{FF2B5EF4-FFF2-40B4-BE49-F238E27FC236}">
                <a16:creationId xmlns:a16="http://schemas.microsoft.com/office/drawing/2014/main" id="{E7737B1D-6782-FA3A-0947-6A7363CC108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8065" y="1572995"/>
            <a:ext cx="9438250" cy="3302752"/>
          </a:xfrm>
          <a:prstGeom prst="rect">
            <a:avLst/>
          </a:prstGeom>
        </p:spPr>
      </p:pic>
    </p:spTree>
    <p:extLst>
      <p:ext uri="{BB962C8B-B14F-4D97-AF65-F5344CB8AC3E}">
        <p14:creationId xmlns:p14="http://schemas.microsoft.com/office/powerpoint/2010/main" val="13601802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Freeform: Shape 156">
            <a:extLst>
              <a:ext uri="{FF2B5EF4-FFF2-40B4-BE49-F238E27FC236}">
                <a16:creationId xmlns:a16="http://schemas.microsoft.com/office/drawing/2014/main" id="{32A5F04B-75A0-4847-8482-2C3159B5676D}"/>
              </a:ext>
            </a:extLst>
          </p:cNvPr>
          <p:cNvSpPr/>
          <p:nvPr/>
        </p:nvSpPr>
        <p:spPr>
          <a:xfrm>
            <a:off x="8360382" y="658889"/>
            <a:ext cx="3831618" cy="6164113"/>
          </a:xfrm>
          <a:custGeom>
            <a:avLst/>
            <a:gdLst>
              <a:gd name="connsiteX0" fmla="*/ 3831618 w 3831618"/>
              <a:gd name="connsiteY0" fmla="*/ 0 h 6164113"/>
              <a:gd name="connsiteX1" fmla="*/ 3831618 w 3831618"/>
              <a:gd name="connsiteY1" fmla="*/ 6164113 h 6164113"/>
              <a:gd name="connsiteX2" fmla="*/ 113064 w 3831618"/>
              <a:gd name="connsiteY2" fmla="*/ 6164113 h 6164113"/>
              <a:gd name="connsiteX3" fmla="*/ 87009 w 3831618"/>
              <a:gd name="connsiteY3" fmla="*/ 6056229 h 6164113"/>
              <a:gd name="connsiteX4" fmla="*/ 2158180 w 3831618"/>
              <a:gd name="connsiteY4" fmla="*/ 987277 h 6164113"/>
              <a:gd name="connsiteX5" fmla="*/ 3711796 w 3831618"/>
              <a:gd name="connsiteY5" fmla="*/ 47286 h 6164113"/>
              <a:gd name="connsiteX6" fmla="*/ 3831618 w 3831618"/>
              <a:gd name="connsiteY6" fmla="*/ 0 h 6164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31618" h="6164113">
                <a:moveTo>
                  <a:pt x="3831618" y="0"/>
                </a:moveTo>
                <a:lnTo>
                  <a:pt x="3831618" y="6164113"/>
                </a:lnTo>
                <a:lnTo>
                  <a:pt x="113064" y="6164113"/>
                </a:lnTo>
                <a:lnTo>
                  <a:pt x="87009" y="6056229"/>
                </a:lnTo>
                <a:cubicBezTo>
                  <a:pt x="-270527" y="4369460"/>
                  <a:pt x="484316" y="2360703"/>
                  <a:pt x="2158180" y="987277"/>
                </a:cubicBezTo>
                <a:cubicBezTo>
                  <a:pt x="2646390" y="586694"/>
                  <a:pt x="3172340" y="273342"/>
                  <a:pt x="3711796" y="47286"/>
                </a:cubicBezTo>
                <a:lnTo>
                  <a:pt x="3831618" y="0"/>
                </a:lnTo>
                <a:close/>
              </a:path>
            </a:pathLst>
          </a:custGeom>
          <a:gradFill flip="none" rotWithShape="1">
            <a:gsLst>
              <a:gs pos="0">
                <a:schemeClr val="bg1"/>
              </a:gs>
              <a:gs pos="100000">
                <a:srgbClr val="8A2387">
                  <a:alpha val="25000"/>
                </a:srgbClr>
              </a:gs>
            </a:gsLst>
            <a:lin ang="16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8" name="Freeform: Shape 57">
            <a:extLst>
              <a:ext uri="{FF2B5EF4-FFF2-40B4-BE49-F238E27FC236}">
                <a16:creationId xmlns:a16="http://schemas.microsoft.com/office/drawing/2014/main" id="{79487BCC-ED37-44A6-81A1-EF2C221EA9FA}"/>
              </a:ext>
            </a:extLst>
          </p:cNvPr>
          <p:cNvSpPr/>
          <p:nvPr/>
        </p:nvSpPr>
        <p:spPr>
          <a:xfrm>
            <a:off x="-25724" y="-5389"/>
            <a:ext cx="5199197" cy="5898570"/>
          </a:xfrm>
          <a:custGeom>
            <a:avLst/>
            <a:gdLst>
              <a:gd name="connsiteX0" fmla="*/ 0 w 5199197"/>
              <a:gd name="connsiteY0" fmla="*/ 0 h 5898570"/>
              <a:gd name="connsiteX1" fmla="*/ 5140257 w 5199197"/>
              <a:gd name="connsiteY1" fmla="*/ 0 h 5898570"/>
              <a:gd name="connsiteX2" fmla="*/ 5157752 w 5199197"/>
              <a:gd name="connsiteY2" fmla="*/ 63195 h 5898570"/>
              <a:gd name="connsiteX3" fmla="*/ 4107543 w 5199197"/>
              <a:gd name="connsiteY3" fmla="*/ 3367314 h 5898570"/>
              <a:gd name="connsiteX4" fmla="*/ 304800 w 5199197"/>
              <a:gd name="connsiteY4" fmla="*/ 5646057 h 5898570"/>
              <a:gd name="connsiteX5" fmla="*/ 134870 w 5199197"/>
              <a:gd name="connsiteY5" fmla="*/ 5774070 h 5898570"/>
              <a:gd name="connsiteX6" fmla="*/ 0 w 5199197"/>
              <a:gd name="connsiteY6" fmla="*/ 5898570 h 5898570"/>
              <a:gd name="connsiteX7" fmla="*/ 0 w 5199197"/>
              <a:gd name="connsiteY7" fmla="*/ 0 h 58985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9197" h="5898570">
                <a:moveTo>
                  <a:pt x="0" y="0"/>
                </a:moveTo>
                <a:lnTo>
                  <a:pt x="5140257" y="0"/>
                </a:lnTo>
                <a:lnTo>
                  <a:pt x="5157752" y="63195"/>
                </a:lnTo>
                <a:cubicBezTo>
                  <a:pt x="5370608" y="978523"/>
                  <a:pt x="4724703" y="2541814"/>
                  <a:pt x="4107543" y="3367314"/>
                </a:cubicBezTo>
                <a:cubicBezTo>
                  <a:pt x="3347962" y="4383314"/>
                  <a:pt x="1228876" y="5034038"/>
                  <a:pt x="304800" y="5646057"/>
                </a:cubicBezTo>
                <a:cubicBezTo>
                  <a:pt x="247045" y="5684308"/>
                  <a:pt x="190387" y="5727313"/>
                  <a:pt x="134870" y="5774070"/>
                </a:cubicBezTo>
                <a:lnTo>
                  <a:pt x="0" y="5898570"/>
                </a:lnTo>
                <a:lnTo>
                  <a:pt x="0" y="0"/>
                </a:lnTo>
                <a:close/>
              </a:path>
            </a:pathLst>
          </a:custGeom>
          <a:gradFill>
            <a:gsLst>
              <a:gs pos="50000">
                <a:srgbClr val="E94057"/>
              </a:gs>
              <a:gs pos="0">
                <a:srgbClr val="8A2387"/>
              </a:gs>
              <a:gs pos="100000">
                <a:srgbClr val="F2712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2" name="Group 131">
            <a:extLst>
              <a:ext uri="{FF2B5EF4-FFF2-40B4-BE49-F238E27FC236}">
                <a16:creationId xmlns:a16="http://schemas.microsoft.com/office/drawing/2014/main" id="{1004AF77-BFD0-454A-9E22-FD974583C15F}"/>
              </a:ext>
            </a:extLst>
          </p:cNvPr>
          <p:cNvGrpSpPr/>
          <p:nvPr/>
        </p:nvGrpSpPr>
        <p:grpSpPr>
          <a:xfrm>
            <a:off x="5272871" y="2115856"/>
            <a:ext cx="287338" cy="276225"/>
            <a:chOff x="9309100" y="1363663"/>
            <a:chExt cx="287338" cy="276225"/>
          </a:xfrm>
          <a:solidFill>
            <a:schemeClr val="bg1"/>
          </a:solidFill>
        </p:grpSpPr>
        <p:sp>
          <p:nvSpPr>
            <p:cNvPr id="133" name="Freeform 77">
              <a:extLst>
                <a:ext uri="{FF2B5EF4-FFF2-40B4-BE49-F238E27FC236}">
                  <a16:creationId xmlns:a16="http://schemas.microsoft.com/office/drawing/2014/main" id="{876D5446-A297-4CAD-A678-D9D2895BDCC9}"/>
                </a:ext>
              </a:extLst>
            </p:cNvPr>
            <p:cNvSpPr>
              <a:spLocks noEditPoints="1"/>
            </p:cNvSpPr>
            <p:nvPr/>
          </p:nvSpPr>
          <p:spPr bwMode="auto">
            <a:xfrm>
              <a:off x="9309100" y="1363663"/>
              <a:ext cx="161925" cy="276225"/>
            </a:xfrm>
            <a:custGeom>
              <a:avLst/>
              <a:gdLst>
                <a:gd name="T0" fmla="*/ 421 w 511"/>
                <a:gd name="T1" fmla="*/ 270 h 872"/>
                <a:gd name="T2" fmla="*/ 361 w 511"/>
                <a:gd name="T3" fmla="*/ 391 h 872"/>
                <a:gd name="T4" fmla="*/ 331 w 511"/>
                <a:gd name="T5" fmla="*/ 511 h 872"/>
                <a:gd name="T6" fmla="*/ 301 w 511"/>
                <a:gd name="T7" fmla="*/ 720 h 872"/>
                <a:gd name="T8" fmla="*/ 331 w 511"/>
                <a:gd name="T9" fmla="*/ 842 h 872"/>
                <a:gd name="T10" fmla="*/ 60 w 511"/>
                <a:gd name="T11" fmla="*/ 750 h 872"/>
                <a:gd name="T12" fmla="*/ 30 w 511"/>
                <a:gd name="T13" fmla="*/ 631 h 872"/>
                <a:gd name="T14" fmla="*/ 30 w 511"/>
                <a:gd name="T15" fmla="*/ 720 h 872"/>
                <a:gd name="T16" fmla="*/ 60 w 511"/>
                <a:gd name="T17" fmla="*/ 601 h 872"/>
                <a:gd name="T18" fmla="*/ 90 w 511"/>
                <a:gd name="T19" fmla="*/ 481 h 872"/>
                <a:gd name="T20" fmla="*/ 135 w 511"/>
                <a:gd name="T21" fmla="*/ 270 h 872"/>
                <a:gd name="T22" fmla="*/ 150 w 511"/>
                <a:gd name="T23" fmla="*/ 150 h 872"/>
                <a:gd name="T24" fmla="*/ 60 w 511"/>
                <a:gd name="T25" fmla="*/ 30 h 872"/>
                <a:gd name="T26" fmla="*/ 391 w 511"/>
                <a:gd name="T27" fmla="*/ 120 h 872"/>
                <a:gd name="T28" fmla="*/ 481 w 511"/>
                <a:gd name="T29" fmla="*/ 240 h 872"/>
                <a:gd name="T30" fmla="*/ 481 w 511"/>
                <a:gd name="T31" fmla="*/ 240 h 872"/>
                <a:gd name="T32" fmla="*/ 150 w 511"/>
                <a:gd name="T33" fmla="*/ 30 h 872"/>
                <a:gd name="T34" fmla="*/ 120 w 511"/>
                <a:gd name="T35" fmla="*/ 481 h 872"/>
                <a:gd name="T36" fmla="*/ 150 w 511"/>
                <a:gd name="T37" fmla="*/ 601 h 872"/>
                <a:gd name="T38" fmla="*/ 120 w 511"/>
                <a:gd name="T39" fmla="*/ 720 h 872"/>
                <a:gd name="T40" fmla="*/ 301 w 511"/>
                <a:gd name="T41" fmla="*/ 750 h 872"/>
                <a:gd name="T42" fmla="*/ 180 w 511"/>
                <a:gd name="T43" fmla="*/ 360 h 872"/>
                <a:gd name="T44" fmla="*/ 241 w 511"/>
                <a:gd name="T45" fmla="*/ 240 h 872"/>
                <a:gd name="T46" fmla="*/ 505 w 511"/>
                <a:gd name="T47" fmla="*/ 267 h 872"/>
                <a:gd name="T48" fmla="*/ 511 w 511"/>
                <a:gd name="T49" fmla="*/ 255 h 872"/>
                <a:gd name="T50" fmla="*/ 507 w 511"/>
                <a:gd name="T51" fmla="*/ 124 h 872"/>
                <a:gd name="T52" fmla="*/ 421 w 511"/>
                <a:gd name="T53" fmla="*/ 120 h 872"/>
                <a:gd name="T54" fmla="*/ 417 w 511"/>
                <a:gd name="T55" fmla="*/ 4 h 872"/>
                <a:gd name="T56" fmla="*/ 45 w 511"/>
                <a:gd name="T57" fmla="*/ 0 h 872"/>
                <a:gd name="T58" fmla="*/ 33 w 511"/>
                <a:gd name="T59" fmla="*/ 6 h 872"/>
                <a:gd name="T60" fmla="*/ 30 w 511"/>
                <a:gd name="T61" fmla="*/ 138 h 872"/>
                <a:gd name="T62" fmla="*/ 40 w 511"/>
                <a:gd name="T63" fmla="*/ 148 h 872"/>
                <a:gd name="T64" fmla="*/ 75 w 511"/>
                <a:gd name="T65" fmla="*/ 240 h 872"/>
                <a:gd name="T66" fmla="*/ 63 w 511"/>
                <a:gd name="T67" fmla="*/ 247 h 872"/>
                <a:gd name="T68" fmla="*/ 15 w 511"/>
                <a:gd name="T69" fmla="*/ 360 h 872"/>
                <a:gd name="T70" fmla="*/ 2 w 511"/>
                <a:gd name="T71" fmla="*/ 367 h 872"/>
                <a:gd name="T72" fmla="*/ 0 w 511"/>
                <a:gd name="T73" fmla="*/ 499 h 872"/>
                <a:gd name="T74" fmla="*/ 10 w 511"/>
                <a:gd name="T75" fmla="*/ 509 h 872"/>
                <a:gd name="T76" fmla="*/ 15 w 511"/>
                <a:gd name="T77" fmla="*/ 601 h 872"/>
                <a:gd name="T78" fmla="*/ 2 w 511"/>
                <a:gd name="T79" fmla="*/ 607 h 872"/>
                <a:gd name="T80" fmla="*/ 0 w 511"/>
                <a:gd name="T81" fmla="*/ 739 h 872"/>
                <a:gd name="T82" fmla="*/ 10 w 511"/>
                <a:gd name="T83" fmla="*/ 749 h 872"/>
                <a:gd name="T84" fmla="*/ 30 w 511"/>
                <a:gd name="T85" fmla="*/ 859 h 872"/>
                <a:gd name="T86" fmla="*/ 40 w 511"/>
                <a:gd name="T87" fmla="*/ 870 h 872"/>
                <a:gd name="T88" fmla="*/ 411 w 511"/>
                <a:gd name="T89" fmla="*/ 870 h 872"/>
                <a:gd name="T90" fmla="*/ 421 w 511"/>
                <a:gd name="T91" fmla="*/ 860 h 872"/>
                <a:gd name="T92" fmla="*/ 419 w 511"/>
                <a:gd name="T93" fmla="*/ 728 h 872"/>
                <a:gd name="T94" fmla="*/ 406 w 511"/>
                <a:gd name="T95" fmla="*/ 720 h 872"/>
                <a:gd name="T96" fmla="*/ 411 w 511"/>
                <a:gd name="T97" fmla="*/ 629 h 872"/>
                <a:gd name="T98" fmla="*/ 421 w 511"/>
                <a:gd name="T99" fmla="*/ 619 h 872"/>
                <a:gd name="T100" fmla="*/ 419 w 511"/>
                <a:gd name="T101" fmla="*/ 487 h 872"/>
                <a:gd name="T102" fmla="*/ 406 w 511"/>
                <a:gd name="T103" fmla="*/ 481 h 872"/>
                <a:gd name="T104" fmla="*/ 442 w 511"/>
                <a:gd name="T105" fmla="*/ 389 h 872"/>
                <a:gd name="T106" fmla="*/ 451 w 511"/>
                <a:gd name="T107" fmla="*/ 378 h 8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11" h="872">
                  <a:moveTo>
                    <a:pt x="421" y="360"/>
                  </a:moveTo>
                  <a:lnTo>
                    <a:pt x="376" y="360"/>
                  </a:lnTo>
                  <a:lnTo>
                    <a:pt x="361" y="360"/>
                  </a:lnTo>
                  <a:lnTo>
                    <a:pt x="361" y="270"/>
                  </a:lnTo>
                  <a:lnTo>
                    <a:pt x="421" y="270"/>
                  </a:lnTo>
                  <a:lnTo>
                    <a:pt x="421" y="360"/>
                  </a:lnTo>
                  <a:close/>
                  <a:moveTo>
                    <a:pt x="361" y="481"/>
                  </a:moveTo>
                  <a:lnTo>
                    <a:pt x="301" y="481"/>
                  </a:lnTo>
                  <a:lnTo>
                    <a:pt x="301" y="391"/>
                  </a:lnTo>
                  <a:lnTo>
                    <a:pt x="361" y="391"/>
                  </a:lnTo>
                  <a:lnTo>
                    <a:pt x="361" y="481"/>
                  </a:lnTo>
                  <a:close/>
                  <a:moveTo>
                    <a:pt x="391" y="601"/>
                  </a:moveTo>
                  <a:lnTo>
                    <a:pt x="376" y="601"/>
                  </a:lnTo>
                  <a:lnTo>
                    <a:pt x="331" y="601"/>
                  </a:lnTo>
                  <a:lnTo>
                    <a:pt x="331" y="511"/>
                  </a:lnTo>
                  <a:lnTo>
                    <a:pt x="376" y="511"/>
                  </a:lnTo>
                  <a:lnTo>
                    <a:pt x="391" y="511"/>
                  </a:lnTo>
                  <a:lnTo>
                    <a:pt x="391" y="601"/>
                  </a:lnTo>
                  <a:close/>
                  <a:moveTo>
                    <a:pt x="361" y="720"/>
                  </a:moveTo>
                  <a:lnTo>
                    <a:pt x="301" y="720"/>
                  </a:lnTo>
                  <a:lnTo>
                    <a:pt x="301" y="631"/>
                  </a:lnTo>
                  <a:lnTo>
                    <a:pt x="361" y="631"/>
                  </a:lnTo>
                  <a:lnTo>
                    <a:pt x="361" y="720"/>
                  </a:lnTo>
                  <a:close/>
                  <a:moveTo>
                    <a:pt x="391" y="842"/>
                  </a:moveTo>
                  <a:lnTo>
                    <a:pt x="331" y="842"/>
                  </a:lnTo>
                  <a:lnTo>
                    <a:pt x="331" y="750"/>
                  </a:lnTo>
                  <a:lnTo>
                    <a:pt x="376" y="750"/>
                  </a:lnTo>
                  <a:lnTo>
                    <a:pt x="391" y="750"/>
                  </a:lnTo>
                  <a:lnTo>
                    <a:pt x="391" y="842"/>
                  </a:lnTo>
                  <a:close/>
                  <a:moveTo>
                    <a:pt x="60" y="750"/>
                  </a:moveTo>
                  <a:lnTo>
                    <a:pt x="120" y="750"/>
                  </a:lnTo>
                  <a:lnTo>
                    <a:pt x="120" y="842"/>
                  </a:lnTo>
                  <a:lnTo>
                    <a:pt x="60" y="842"/>
                  </a:lnTo>
                  <a:lnTo>
                    <a:pt x="60" y="750"/>
                  </a:lnTo>
                  <a:close/>
                  <a:moveTo>
                    <a:pt x="30" y="631"/>
                  </a:moveTo>
                  <a:lnTo>
                    <a:pt x="45" y="631"/>
                  </a:lnTo>
                  <a:lnTo>
                    <a:pt x="90" y="631"/>
                  </a:lnTo>
                  <a:lnTo>
                    <a:pt x="90" y="720"/>
                  </a:lnTo>
                  <a:lnTo>
                    <a:pt x="45" y="720"/>
                  </a:lnTo>
                  <a:lnTo>
                    <a:pt x="30" y="720"/>
                  </a:lnTo>
                  <a:lnTo>
                    <a:pt x="30" y="631"/>
                  </a:lnTo>
                  <a:close/>
                  <a:moveTo>
                    <a:pt x="60" y="511"/>
                  </a:moveTo>
                  <a:lnTo>
                    <a:pt x="120" y="511"/>
                  </a:lnTo>
                  <a:lnTo>
                    <a:pt x="120" y="601"/>
                  </a:lnTo>
                  <a:lnTo>
                    <a:pt x="60" y="601"/>
                  </a:lnTo>
                  <a:lnTo>
                    <a:pt x="60" y="511"/>
                  </a:lnTo>
                  <a:close/>
                  <a:moveTo>
                    <a:pt x="30" y="391"/>
                  </a:moveTo>
                  <a:lnTo>
                    <a:pt x="75" y="391"/>
                  </a:lnTo>
                  <a:lnTo>
                    <a:pt x="90" y="391"/>
                  </a:lnTo>
                  <a:lnTo>
                    <a:pt x="90" y="481"/>
                  </a:lnTo>
                  <a:lnTo>
                    <a:pt x="45" y="481"/>
                  </a:lnTo>
                  <a:lnTo>
                    <a:pt x="30" y="481"/>
                  </a:lnTo>
                  <a:lnTo>
                    <a:pt x="30" y="391"/>
                  </a:lnTo>
                  <a:close/>
                  <a:moveTo>
                    <a:pt x="90" y="270"/>
                  </a:moveTo>
                  <a:lnTo>
                    <a:pt x="135" y="270"/>
                  </a:lnTo>
                  <a:lnTo>
                    <a:pt x="150" y="270"/>
                  </a:lnTo>
                  <a:lnTo>
                    <a:pt x="150" y="360"/>
                  </a:lnTo>
                  <a:lnTo>
                    <a:pt x="90" y="360"/>
                  </a:lnTo>
                  <a:lnTo>
                    <a:pt x="90" y="270"/>
                  </a:lnTo>
                  <a:close/>
                  <a:moveTo>
                    <a:pt x="150" y="150"/>
                  </a:moveTo>
                  <a:lnTo>
                    <a:pt x="211" y="150"/>
                  </a:lnTo>
                  <a:lnTo>
                    <a:pt x="211" y="240"/>
                  </a:lnTo>
                  <a:lnTo>
                    <a:pt x="150" y="240"/>
                  </a:lnTo>
                  <a:lnTo>
                    <a:pt x="150" y="150"/>
                  </a:lnTo>
                  <a:close/>
                  <a:moveTo>
                    <a:pt x="60" y="30"/>
                  </a:moveTo>
                  <a:lnTo>
                    <a:pt x="120" y="30"/>
                  </a:lnTo>
                  <a:lnTo>
                    <a:pt x="120" y="120"/>
                  </a:lnTo>
                  <a:lnTo>
                    <a:pt x="60" y="120"/>
                  </a:lnTo>
                  <a:lnTo>
                    <a:pt x="60" y="30"/>
                  </a:lnTo>
                  <a:close/>
                  <a:moveTo>
                    <a:pt x="391" y="120"/>
                  </a:moveTo>
                  <a:lnTo>
                    <a:pt x="331" y="120"/>
                  </a:lnTo>
                  <a:lnTo>
                    <a:pt x="331" y="30"/>
                  </a:lnTo>
                  <a:lnTo>
                    <a:pt x="391" y="30"/>
                  </a:lnTo>
                  <a:lnTo>
                    <a:pt x="391" y="120"/>
                  </a:lnTo>
                  <a:close/>
                  <a:moveTo>
                    <a:pt x="481" y="240"/>
                  </a:moveTo>
                  <a:lnTo>
                    <a:pt x="436" y="240"/>
                  </a:lnTo>
                  <a:lnTo>
                    <a:pt x="421" y="240"/>
                  </a:lnTo>
                  <a:lnTo>
                    <a:pt x="421" y="150"/>
                  </a:lnTo>
                  <a:lnTo>
                    <a:pt x="481" y="150"/>
                  </a:lnTo>
                  <a:lnTo>
                    <a:pt x="481" y="240"/>
                  </a:lnTo>
                  <a:close/>
                  <a:moveTo>
                    <a:pt x="150" y="30"/>
                  </a:moveTo>
                  <a:lnTo>
                    <a:pt x="301" y="30"/>
                  </a:lnTo>
                  <a:lnTo>
                    <a:pt x="301" y="120"/>
                  </a:lnTo>
                  <a:lnTo>
                    <a:pt x="150" y="120"/>
                  </a:lnTo>
                  <a:lnTo>
                    <a:pt x="150" y="30"/>
                  </a:lnTo>
                  <a:close/>
                  <a:moveTo>
                    <a:pt x="120" y="481"/>
                  </a:moveTo>
                  <a:lnTo>
                    <a:pt x="120" y="391"/>
                  </a:lnTo>
                  <a:lnTo>
                    <a:pt x="271" y="391"/>
                  </a:lnTo>
                  <a:lnTo>
                    <a:pt x="271" y="481"/>
                  </a:lnTo>
                  <a:lnTo>
                    <a:pt x="120" y="481"/>
                  </a:lnTo>
                  <a:close/>
                  <a:moveTo>
                    <a:pt x="150" y="601"/>
                  </a:moveTo>
                  <a:lnTo>
                    <a:pt x="150" y="511"/>
                  </a:lnTo>
                  <a:lnTo>
                    <a:pt x="301" y="511"/>
                  </a:lnTo>
                  <a:lnTo>
                    <a:pt x="301" y="601"/>
                  </a:lnTo>
                  <a:lnTo>
                    <a:pt x="150" y="601"/>
                  </a:lnTo>
                  <a:close/>
                  <a:moveTo>
                    <a:pt x="120" y="720"/>
                  </a:moveTo>
                  <a:lnTo>
                    <a:pt x="120" y="631"/>
                  </a:lnTo>
                  <a:lnTo>
                    <a:pt x="271" y="631"/>
                  </a:lnTo>
                  <a:lnTo>
                    <a:pt x="271" y="720"/>
                  </a:lnTo>
                  <a:lnTo>
                    <a:pt x="120" y="720"/>
                  </a:lnTo>
                  <a:close/>
                  <a:moveTo>
                    <a:pt x="301" y="750"/>
                  </a:moveTo>
                  <a:lnTo>
                    <a:pt x="301" y="842"/>
                  </a:lnTo>
                  <a:lnTo>
                    <a:pt x="150" y="842"/>
                  </a:lnTo>
                  <a:lnTo>
                    <a:pt x="150" y="750"/>
                  </a:lnTo>
                  <a:lnTo>
                    <a:pt x="301" y="750"/>
                  </a:lnTo>
                  <a:close/>
                  <a:moveTo>
                    <a:pt x="180" y="360"/>
                  </a:moveTo>
                  <a:lnTo>
                    <a:pt x="180" y="270"/>
                  </a:lnTo>
                  <a:lnTo>
                    <a:pt x="331" y="270"/>
                  </a:lnTo>
                  <a:lnTo>
                    <a:pt x="331" y="360"/>
                  </a:lnTo>
                  <a:lnTo>
                    <a:pt x="180" y="360"/>
                  </a:lnTo>
                  <a:close/>
                  <a:moveTo>
                    <a:pt x="241" y="240"/>
                  </a:moveTo>
                  <a:lnTo>
                    <a:pt x="241" y="150"/>
                  </a:lnTo>
                  <a:lnTo>
                    <a:pt x="391" y="150"/>
                  </a:lnTo>
                  <a:lnTo>
                    <a:pt x="391" y="240"/>
                  </a:lnTo>
                  <a:lnTo>
                    <a:pt x="241" y="240"/>
                  </a:lnTo>
                  <a:close/>
                  <a:moveTo>
                    <a:pt x="451" y="270"/>
                  </a:moveTo>
                  <a:lnTo>
                    <a:pt x="496" y="270"/>
                  </a:lnTo>
                  <a:lnTo>
                    <a:pt x="499" y="270"/>
                  </a:lnTo>
                  <a:lnTo>
                    <a:pt x="502" y="268"/>
                  </a:lnTo>
                  <a:lnTo>
                    <a:pt x="505" y="267"/>
                  </a:lnTo>
                  <a:lnTo>
                    <a:pt x="507" y="265"/>
                  </a:lnTo>
                  <a:lnTo>
                    <a:pt x="509" y="263"/>
                  </a:lnTo>
                  <a:lnTo>
                    <a:pt x="510" y="261"/>
                  </a:lnTo>
                  <a:lnTo>
                    <a:pt x="511" y="258"/>
                  </a:lnTo>
                  <a:lnTo>
                    <a:pt x="511" y="255"/>
                  </a:lnTo>
                  <a:lnTo>
                    <a:pt x="511" y="135"/>
                  </a:lnTo>
                  <a:lnTo>
                    <a:pt x="511" y="131"/>
                  </a:lnTo>
                  <a:lnTo>
                    <a:pt x="510" y="129"/>
                  </a:lnTo>
                  <a:lnTo>
                    <a:pt x="509" y="126"/>
                  </a:lnTo>
                  <a:lnTo>
                    <a:pt x="507" y="124"/>
                  </a:lnTo>
                  <a:lnTo>
                    <a:pt x="505" y="122"/>
                  </a:lnTo>
                  <a:lnTo>
                    <a:pt x="502" y="121"/>
                  </a:lnTo>
                  <a:lnTo>
                    <a:pt x="499" y="120"/>
                  </a:lnTo>
                  <a:lnTo>
                    <a:pt x="496" y="120"/>
                  </a:lnTo>
                  <a:lnTo>
                    <a:pt x="421" y="120"/>
                  </a:lnTo>
                  <a:lnTo>
                    <a:pt x="421" y="15"/>
                  </a:lnTo>
                  <a:lnTo>
                    <a:pt x="421" y="11"/>
                  </a:lnTo>
                  <a:lnTo>
                    <a:pt x="420" y="8"/>
                  </a:lnTo>
                  <a:lnTo>
                    <a:pt x="419" y="6"/>
                  </a:lnTo>
                  <a:lnTo>
                    <a:pt x="417" y="4"/>
                  </a:lnTo>
                  <a:lnTo>
                    <a:pt x="415" y="2"/>
                  </a:lnTo>
                  <a:lnTo>
                    <a:pt x="411" y="1"/>
                  </a:lnTo>
                  <a:lnTo>
                    <a:pt x="409" y="0"/>
                  </a:lnTo>
                  <a:lnTo>
                    <a:pt x="406" y="0"/>
                  </a:lnTo>
                  <a:lnTo>
                    <a:pt x="45" y="0"/>
                  </a:lnTo>
                  <a:lnTo>
                    <a:pt x="42" y="0"/>
                  </a:lnTo>
                  <a:lnTo>
                    <a:pt x="40" y="1"/>
                  </a:lnTo>
                  <a:lnTo>
                    <a:pt x="36" y="2"/>
                  </a:lnTo>
                  <a:lnTo>
                    <a:pt x="34" y="4"/>
                  </a:lnTo>
                  <a:lnTo>
                    <a:pt x="33" y="6"/>
                  </a:lnTo>
                  <a:lnTo>
                    <a:pt x="31" y="8"/>
                  </a:lnTo>
                  <a:lnTo>
                    <a:pt x="30" y="11"/>
                  </a:lnTo>
                  <a:lnTo>
                    <a:pt x="30" y="15"/>
                  </a:lnTo>
                  <a:lnTo>
                    <a:pt x="30" y="135"/>
                  </a:lnTo>
                  <a:lnTo>
                    <a:pt x="30" y="138"/>
                  </a:lnTo>
                  <a:lnTo>
                    <a:pt x="31" y="140"/>
                  </a:lnTo>
                  <a:lnTo>
                    <a:pt x="33" y="143"/>
                  </a:lnTo>
                  <a:lnTo>
                    <a:pt x="34" y="145"/>
                  </a:lnTo>
                  <a:lnTo>
                    <a:pt x="36" y="147"/>
                  </a:lnTo>
                  <a:lnTo>
                    <a:pt x="40" y="148"/>
                  </a:lnTo>
                  <a:lnTo>
                    <a:pt x="42" y="150"/>
                  </a:lnTo>
                  <a:lnTo>
                    <a:pt x="45" y="150"/>
                  </a:lnTo>
                  <a:lnTo>
                    <a:pt x="120" y="150"/>
                  </a:lnTo>
                  <a:lnTo>
                    <a:pt x="120" y="240"/>
                  </a:lnTo>
                  <a:lnTo>
                    <a:pt x="75" y="240"/>
                  </a:lnTo>
                  <a:lnTo>
                    <a:pt x="72" y="241"/>
                  </a:lnTo>
                  <a:lnTo>
                    <a:pt x="70" y="241"/>
                  </a:lnTo>
                  <a:lnTo>
                    <a:pt x="66" y="243"/>
                  </a:lnTo>
                  <a:lnTo>
                    <a:pt x="64" y="244"/>
                  </a:lnTo>
                  <a:lnTo>
                    <a:pt x="63" y="247"/>
                  </a:lnTo>
                  <a:lnTo>
                    <a:pt x="61" y="249"/>
                  </a:lnTo>
                  <a:lnTo>
                    <a:pt x="60" y="252"/>
                  </a:lnTo>
                  <a:lnTo>
                    <a:pt x="60" y="255"/>
                  </a:lnTo>
                  <a:lnTo>
                    <a:pt x="60" y="360"/>
                  </a:lnTo>
                  <a:lnTo>
                    <a:pt x="15" y="360"/>
                  </a:lnTo>
                  <a:lnTo>
                    <a:pt x="12" y="361"/>
                  </a:lnTo>
                  <a:lnTo>
                    <a:pt x="10" y="362"/>
                  </a:lnTo>
                  <a:lnTo>
                    <a:pt x="6" y="363"/>
                  </a:lnTo>
                  <a:lnTo>
                    <a:pt x="4" y="365"/>
                  </a:lnTo>
                  <a:lnTo>
                    <a:pt x="2" y="367"/>
                  </a:lnTo>
                  <a:lnTo>
                    <a:pt x="1" y="369"/>
                  </a:lnTo>
                  <a:lnTo>
                    <a:pt x="0" y="372"/>
                  </a:lnTo>
                  <a:lnTo>
                    <a:pt x="0" y="376"/>
                  </a:lnTo>
                  <a:lnTo>
                    <a:pt x="0" y="496"/>
                  </a:lnTo>
                  <a:lnTo>
                    <a:pt x="0" y="499"/>
                  </a:lnTo>
                  <a:lnTo>
                    <a:pt x="1" y="501"/>
                  </a:lnTo>
                  <a:lnTo>
                    <a:pt x="2" y="504"/>
                  </a:lnTo>
                  <a:lnTo>
                    <a:pt x="4" y="506"/>
                  </a:lnTo>
                  <a:lnTo>
                    <a:pt x="6" y="508"/>
                  </a:lnTo>
                  <a:lnTo>
                    <a:pt x="10" y="509"/>
                  </a:lnTo>
                  <a:lnTo>
                    <a:pt x="12" y="511"/>
                  </a:lnTo>
                  <a:lnTo>
                    <a:pt x="15" y="511"/>
                  </a:lnTo>
                  <a:lnTo>
                    <a:pt x="30" y="511"/>
                  </a:lnTo>
                  <a:lnTo>
                    <a:pt x="30" y="601"/>
                  </a:lnTo>
                  <a:lnTo>
                    <a:pt x="15" y="601"/>
                  </a:lnTo>
                  <a:lnTo>
                    <a:pt x="12" y="601"/>
                  </a:lnTo>
                  <a:lnTo>
                    <a:pt x="10" y="602"/>
                  </a:lnTo>
                  <a:lnTo>
                    <a:pt x="6" y="603"/>
                  </a:lnTo>
                  <a:lnTo>
                    <a:pt x="4" y="605"/>
                  </a:lnTo>
                  <a:lnTo>
                    <a:pt x="2" y="607"/>
                  </a:lnTo>
                  <a:lnTo>
                    <a:pt x="1" y="610"/>
                  </a:lnTo>
                  <a:lnTo>
                    <a:pt x="0" y="612"/>
                  </a:lnTo>
                  <a:lnTo>
                    <a:pt x="0" y="616"/>
                  </a:lnTo>
                  <a:lnTo>
                    <a:pt x="0" y="735"/>
                  </a:lnTo>
                  <a:lnTo>
                    <a:pt x="0" y="739"/>
                  </a:lnTo>
                  <a:lnTo>
                    <a:pt x="1" y="742"/>
                  </a:lnTo>
                  <a:lnTo>
                    <a:pt x="2" y="744"/>
                  </a:lnTo>
                  <a:lnTo>
                    <a:pt x="4" y="746"/>
                  </a:lnTo>
                  <a:lnTo>
                    <a:pt x="6" y="748"/>
                  </a:lnTo>
                  <a:lnTo>
                    <a:pt x="10" y="749"/>
                  </a:lnTo>
                  <a:lnTo>
                    <a:pt x="12" y="750"/>
                  </a:lnTo>
                  <a:lnTo>
                    <a:pt x="15" y="752"/>
                  </a:lnTo>
                  <a:lnTo>
                    <a:pt x="30" y="750"/>
                  </a:lnTo>
                  <a:lnTo>
                    <a:pt x="30" y="857"/>
                  </a:lnTo>
                  <a:lnTo>
                    <a:pt x="30" y="859"/>
                  </a:lnTo>
                  <a:lnTo>
                    <a:pt x="31" y="862"/>
                  </a:lnTo>
                  <a:lnTo>
                    <a:pt x="33" y="865"/>
                  </a:lnTo>
                  <a:lnTo>
                    <a:pt x="34" y="867"/>
                  </a:lnTo>
                  <a:lnTo>
                    <a:pt x="36" y="868"/>
                  </a:lnTo>
                  <a:lnTo>
                    <a:pt x="40" y="870"/>
                  </a:lnTo>
                  <a:lnTo>
                    <a:pt x="42" y="870"/>
                  </a:lnTo>
                  <a:lnTo>
                    <a:pt x="45" y="872"/>
                  </a:lnTo>
                  <a:lnTo>
                    <a:pt x="406" y="872"/>
                  </a:lnTo>
                  <a:lnTo>
                    <a:pt x="409" y="870"/>
                  </a:lnTo>
                  <a:lnTo>
                    <a:pt x="411" y="870"/>
                  </a:lnTo>
                  <a:lnTo>
                    <a:pt x="415" y="868"/>
                  </a:lnTo>
                  <a:lnTo>
                    <a:pt x="417" y="867"/>
                  </a:lnTo>
                  <a:lnTo>
                    <a:pt x="419" y="865"/>
                  </a:lnTo>
                  <a:lnTo>
                    <a:pt x="420" y="862"/>
                  </a:lnTo>
                  <a:lnTo>
                    <a:pt x="421" y="860"/>
                  </a:lnTo>
                  <a:lnTo>
                    <a:pt x="421" y="857"/>
                  </a:lnTo>
                  <a:lnTo>
                    <a:pt x="421" y="735"/>
                  </a:lnTo>
                  <a:lnTo>
                    <a:pt x="421" y="733"/>
                  </a:lnTo>
                  <a:lnTo>
                    <a:pt x="420" y="730"/>
                  </a:lnTo>
                  <a:lnTo>
                    <a:pt x="419" y="728"/>
                  </a:lnTo>
                  <a:lnTo>
                    <a:pt x="417" y="726"/>
                  </a:lnTo>
                  <a:lnTo>
                    <a:pt x="415" y="724"/>
                  </a:lnTo>
                  <a:lnTo>
                    <a:pt x="411" y="723"/>
                  </a:lnTo>
                  <a:lnTo>
                    <a:pt x="409" y="722"/>
                  </a:lnTo>
                  <a:lnTo>
                    <a:pt x="406" y="720"/>
                  </a:lnTo>
                  <a:lnTo>
                    <a:pt x="391" y="720"/>
                  </a:lnTo>
                  <a:lnTo>
                    <a:pt x="391" y="631"/>
                  </a:lnTo>
                  <a:lnTo>
                    <a:pt x="406" y="631"/>
                  </a:lnTo>
                  <a:lnTo>
                    <a:pt x="409" y="631"/>
                  </a:lnTo>
                  <a:lnTo>
                    <a:pt x="411" y="629"/>
                  </a:lnTo>
                  <a:lnTo>
                    <a:pt x="415" y="628"/>
                  </a:lnTo>
                  <a:lnTo>
                    <a:pt x="417" y="626"/>
                  </a:lnTo>
                  <a:lnTo>
                    <a:pt x="419" y="624"/>
                  </a:lnTo>
                  <a:lnTo>
                    <a:pt x="420" y="622"/>
                  </a:lnTo>
                  <a:lnTo>
                    <a:pt x="421" y="619"/>
                  </a:lnTo>
                  <a:lnTo>
                    <a:pt x="421" y="616"/>
                  </a:lnTo>
                  <a:lnTo>
                    <a:pt x="421" y="496"/>
                  </a:lnTo>
                  <a:lnTo>
                    <a:pt x="421" y="492"/>
                  </a:lnTo>
                  <a:lnTo>
                    <a:pt x="420" y="489"/>
                  </a:lnTo>
                  <a:lnTo>
                    <a:pt x="419" y="487"/>
                  </a:lnTo>
                  <a:lnTo>
                    <a:pt x="417" y="485"/>
                  </a:lnTo>
                  <a:lnTo>
                    <a:pt x="415" y="483"/>
                  </a:lnTo>
                  <a:lnTo>
                    <a:pt x="411" y="482"/>
                  </a:lnTo>
                  <a:lnTo>
                    <a:pt x="409" y="481"/>
                  </a:lnTo>
                  <a:lnTo>
                    <a:pt x="406" y="481"/>
                  </a:lnTo>
                  <a:lnTo>
                    <a:pt x="391" y="481"/>
                  </a:lnTo>
                  <a:lnTo>
                    <a:pt x="391" y="391"/>
                  </a:lnTo>
                  <a:lnTo>
                    <a:pt x="436" y="391"/>
                  </a:lnTo>
                  <a:lnTo>
                    <a:pt x="439" y="389"/>
                  </a:lnTo>
                  <a:lnTo>
                    <a:pt x="442" y="389"/>
                  </a:lnTo>
                  <a:lnTo>
                    <a:pt x="445" y="387"/>
                  </a:lnTo>
                  <a:lnTo>
                    <a:pt x="447" y="386"/>
                  </a:lnTo>
                  <a:lnTo>
                    <a:pt x="449" y="383"/>
                  </a:lnTo>
                  <a:lnTo>
                    <a:pt x="450" y="381"/>
                  </a:lnTo>
                  <a:lnTo>
                    <a:pt x="451" y="378"/>
                  </a:lnTo>
                  <a:lnTo>
                    <a:pt x="451" y="376"/>
                  </a:lnTo>
                  <a:lnTo>
                    <a:pt x="451" y="2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4" name="Freeform 78">
              <a:extLst>
                <a:ext uri="{FF2B5EF4-FFF2-40B4-BE49-F238E27FC236}">
                  <a16:creationId xmlns:a16="http://schemas.microsoft.com/office/drawing/2014/main" id="{AB720779-EBCC-452C-BC76-E7627C04B889}"/>
                </a:ext>
              </a:extLst>
            </p:cNvPr>
            <p:cNvSpPr>
              <a:spLocks noEditPoints="1"/>
            </p:cNvSpPr>
            <p:nvPr/>
          </p:nvSpPr>
          <p:spPr bwMode="auto">
            <a:xfrm>
              <a:off x="9451975" y="1516063"/>
              <a:ext cx="144463" cy="123825"/>
            </a:xfrm>
            <a:custGeom>
              <a:avLst/>
              <a:gdLst>
                <a:gd name="T0" fmla="*/ 376 w 451"/>
                <a:gd name="T1" fmla="*/ 239 h 391"/>
                <a:gd name="T2" fmla="*/ 361 w 451"/>
                <a:gd name="T3" fmla="*/ 150 h 391"/>
                <a:gd name="T4" fmla="*/ 421 w 451"/>
                <a:gd name="T5" fmla="*/ 150 h 391"/>
                <a:gd name="T6" fmla="*/ 361 w 451"/>
                <a:gd name="T7" fmla="*/ 361 h 391"/>
                <a:gd name="T8" fmla="*/ 301 w 451"/>
                <a:gd name="T9" fmla="*/ 269 h 391"/>
                <a:gd name="T10" fmla="*/ 361 w 451"/>
                <a:gd name="T11" fmla="*/ 361 h 391"/>
                <a:gd name="T12" fmla="*/ 75 w 451"/>
                <a:gd name="T13" fmla="*/ 269 h 391"/>
                <a:gd name="T14" fmla="*/ 90 w 451"/>
                <a:gd name="T15" fmla="*/ 361 h 391"/>
                <a:gd name="T16" fmla="*/ 30 w 451"/>
                <a:gd name="T17" fmla="*/ 269 h 391"/>
                <a:gd name="T18" fmla="*/ 150 w 451"/>
                <a:gd name="T19" fmla="*/ 150 h 391"/>
                <a:gd name="T20" fmla="*/ 90 w 451"/>
                <a:gd name="T21" fmla="*/ 239 h 391"/>
                <a:gd name="T22" fmla="*/ 30 w 451"/>
                <a:gd name="T23" fmla="*/ 30 h 391"/>
                <a:gd name="T24" fmla="*/ 90 w 451"/>
                <a:gd name="T25" fmla="*/ 120 h 391"/>
                <a:gd name="T26" fmla="*/ 30 w 451"/>
                <a:gd name="T27" fmla="*/ 120 h 391"/>
                <a:gd name="T28" fmla="*/ 120 w 451"/>
                <a:gd name="T29" fmla="*/ 120 h 391"/>
                <a:gd name="T30" fmla="*/ 271 w 451"/>
                <a:gd name="T31" fmla="*/ 30 h 391"/>
                <a:gd name="T32" fmla="*/ 120 w 451"/>
                <a:gd name="T33" fmla="*/ 120 h 391"/>
                <a:gd name="T34" fmla="*/ 271 w 451"/>
                <a:gd name="T35" fmla="*/ 361 h 391"/>
                <a:gd name="T36" fmla="*/ 120 w 451"/>
                <a:gd name="T37" fmla="*/ 269 h 391"/>
                <a:gd name="T38" fmla="*/ 181 w 451"/>
                <a:gd name="T39" fmla="*/ 239 h 391"/>
                <a:gd name="T40" fmla="*/ 331 w 451"/>
                <a:gd name="T41" fmla="*/ 150 h 391"/>
                <a:gd name="T42" fmla="*/ 181 w 451"/>
                <a:gd name="T43" fmla="*/ 239 h 391"/>
                <a:gd name="T44" fmla="*/ 301 w 451"/>
                <a:gd name="T45" fmla="*/ 120 h 391"/>
                <a:gd name="T46" fmla="*/ 361 w 451"/>
                <a:gd name="T47" fmla="*/ 30 h 391"/>
                <a:gd name="T48" fmla="*/ 436 w 451"/>
                <a:gd name="T49" fmla="*/ 120 h 391"/>
                <a:gd name="T50" fmla="*/ 391 w 451"/>
                <a:gd name="T51" fmla="*/ 15 h 391"/>
                <a:gd name="T52" fmla="*/ 390 w 451"/>
                <a:gd name="T53" fmla="*/ 8 h 391"/>
                <a:gd name="T54" fmla="*/ 387 w 451"/>
                <a:gd name="T55" fmla="*/ 4 h 391"/>
                <a:gd name="T56" fmla="*/ 381 w 451"/>
                <a:gd name="T57" fmla="*/ 1 h 391"/>
                <a:gd name="T58" fmla="*/ 376 w 451"/>
                <a:gd name="T59" fmla="*/ 0 h 391"/>
                <a:gd name="T60" fmla="*/ 12 w 451"/>
                <a:gd name="T61" fmla="*/ 0 h 391"/>
                <a:gd name="T62" fmla="*/ 6 w 451"/>
                <a:gd name="T63" fmla="*/ 2 h 391"/>
                <a:gd name="T64" fmla="*/ 3 w 451"/>
                <a:gd name="T65" fmla="*/ 6 h 391"/>
                <a:gd name="T66" fmla="*/ 0 w 451"/>
                <a:gd name="T67" fmla="*/ 11 h 391"/>
                <a:gd name="T68" fmla="*/ 0 w 451"/>
                <a:gd name="T69" fmla="*/ 135 h 391"/>
                <a:gd name="T70" fmla="*/ 1 w 451"/>
                <a:gd name="T71" fmla="*/ 141 h 391"/>
                <a:gd name="T72" fmla="*/ 4 w 451"/>
                <a:gd name="T73" fmla="*/ 145 h 391"/>
                <a:gd name="T74" fmla="*/ 10 w 451"/>
                <a:gd name="T75" fmla="*/ 148 h 391"/>
                <a:gd name="T76" fmla="*/ 15 w 451"/>
                <a:gd name="T77" fmla="*/ 150 h 391"/>
                <a:gd name="T78" fmla="*/ 60 w 451"/>
                <a:gd name="T79" fmla="*/ 239 h 391"/>
                <a:gd name="T80" fmla="*/ 12 w 451"/>
                <a:gd name="T81" fmla="*/ 241 h 391"/>
                <a:gd name="T82" fmla="*/ 6 w 451"/>
                <a:gd name="T83" fmla="*/ 243 h 391"/>
                <a:gd name="T84" fmla="*/ 3 w 451"/>
                <a:gd name="T85" fmla="*/ 247 h 391"/>
                <a:gd name="T86" fmla="*/ 0 w 451"/>
                <a:gd name="T87" fmla="*/ 252 h 391"/>
                <a:gd name="T88" fmla="*/ 0 w 451"/>
                <a:gd name="T89" fmla="*/ 376 h 391"/>
                <a:gd name="T90" fmla="*/ 1 w 451"/>
                <a:gd name="T91" fmla="*/ 381 h 391"/>
                <a:gd name="T92" fmla="*/ 4 w 451"/>
                <a:gd name="T93" fmla="*/ 386 h 391"/>
                <a:gd name="T94" fmla="*/ 10 w 451"/>
                <a:gd name="T95" fmla="*/ 389 h 391"/>
                <a:gd name="T96" fmla="*/ 15 w 451"/>
                <a:gd name="T97" fmla="*/ 391 h 391"/>
                <a:gd name="T98" fmla="*/ 379 w 451"/>
                <a:gd name="T99" fmla="*/ 389 h 391"/>
                <a:gd name="T100" fmla="*/ 385 w 451"/>
                <a:gd name="T101" fmla="*/ 387 h 391"/>
                <a:gd name="T102" fmla="*/ 389 w 451"/>
                <a:gd name="T103" fmla="*/ 384 h 391"/>
                <a:gd name="T104" fmla="*/ 391 w 451"/>
                <a:gd name="T105" fmla="*/ 379 h 391"/>
                <a:gd name="T106" fmla="*/ 391 w 451"/>
                <a:gd name="T107" fmla="*/ 269 h 391"/>
                <a:gd name="T108" fmla="*/ 439 w 451"/>
                <a:gd name="T109" fmla="*/ 269 h 391"/>
                <a:gd name="T110" fmla="*/ 445 w 451"/>
                <a:gd name="T111" fmla="*/ 267 h 391"/>
                <a:gd name="T112" fmla="*/ 449 w 451"/>
                <a:gd name="T113" fmla="*/ 263 h 391"/>
                <a:gd name="T114" fmla="*/ 451 w 451"/>
                <a:gd name="T115" fmla="*/ 258 h 391"/>
                <a:gd name="T116" fmla="*/ 451 w 451"/>
                <a:gd name="T117" fmla="*/ 135 h 391"/>
                <a:gd name="T118" fmla="*/ 450 w 451"/>
                <a:gd name="T119" fmla="*/ 129 h 391"/>
                <a:gd name="T120" fmla="*/ 447 w 451"/>
                <a:gd name="T121" fmla="*/ 124 h 391"/>
                <a:gd name="T122" fmla="*/ 442 w 451"/>
                <a:gd name="T123" fmla="*/ 121 h 391"/>
                <a:gd name="T124" fmla="*/ 436 w 451"/>
                <a:gd name="T125" fmla="*/ 120 h 3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51" h="391">
                  <a:moveTo>
                    <a:pt x="421" y="239"/>
                  </a:moveTo>
                  <a:lnTo>
                    <a:pt x="376" y="239"/>
                  </a:lnTo>
                  <a:lnTo>
                    <a:pt x="361" y="239"/>
                  </a:lnTo>
                  <a:lnTo>
                    <a:pt x="361" y="150"/>
                  </a:lnTo>
                  <a:lnTo>
                    <a:pt x="376" y="150"/>
                  </a:lnTo>
                  <a:lnTo>
                    <a:pt x="421" y="150"/>
                  </a:lnTo>
                  <a:lnTo>
                    <a:pt x="421" y="239"/>
                  </a:lnTo>
                  <a:close/>
                  <a:moveTo>
                    <a:pt x="361" y="361"/>
                  </a:moveTo>
                  <a:lnTo>
                    <a:pt x="301" y="361"/>
                  </a:lnTo>
                  <a:lnTo>
                    <a:pt x="301" y="269"/>
                  </a:lnTo>
                  <a:lnTo>
                    <a:pt x="361" y="269"/>
                  </a:lnTo>
                  <a:lnTo>
                    <a:pt x="361" y="361"/>
                  </a:lnTo>
                  <a:close/>
                  <a:moveTo>
                    <a:pt x="30" y="269"/>
                  </a:moveTo>
                  <a:lnTo>
                    <a:pt x="75" y="269"/>
                  </a:lnTo>
                  <a:lnTo>
                    <a:pt x="90" y="269"/>
                  </a:lnTo>
                  <a:lnTo>
                    <a:pt x="90" y="361"/>
                  </a:lnTo>
                  <a:lnTo>
                    <a:pt x="30" y="361"/>
                  </a:lnTo>
                  <a:lnTo>
                    <a:pt x="30" y="269"/>
                  </a:lnTo>
                  <a:close/>
                  <a:moveTo>
                    <a:pt x="90" y="150"/>
                  </a:moveTo>
                  <a:lnTo>
                    <a:pt x="150" y="150"/>
                  </a:lnTo>
                  <a:lnTo>
                    <a:pt x="150" y="239"/>
                  </a:lnTo>
                  <a:lnTo>
                    <a:pt x="90" y="239"/>
                  </a:lnTo>
                  <a:lnTo>
                    <a:pt x="90" y="150"/>
                  </a:lnTo>
                  <a:close/>
                  <a:moveTo>
                    <a:pt x="30" y="30"/>
                  </a:moveTo>
                  <a:lnTo>
                    <a:pt x="90" y="30"/>
                  </a:lnTo>
                  <a:lnTo>
                    <a:pt x="90" y="120"/>
                  </a:lnTo>
                  <a:lnTo>
                    <a:pt x="75" y="120"/>
                  </a:lnTo>
                  <a:lnTo>
                    <a:pt x="30" y="120"/>
                  </a:lnTo>
                  <a:lnTo>
                    <a:pt x="30" y="30"/>
                  </a:lnTo>
                  <a:close/>
                  <a:moveTo>
                    <a:pt x="120" y="120"/>
                  </a:moveTo>
                  <a:lnTo>
                    <a:pt x="120" y="30"/>
                  </a:lnTo>
                  <a:lnTo>
                    <a:pt x="271" y="30"/>
                  </a:lnTo>
                  <a:lnTo>
                    <a:pt x="271" y="120"/>
                  </a:lnTo>
                  <a:lnTo>
                    <a:pt x="120" y="120"/>
                  </a:lnTo>
                  <a:close/>
                  <a:moveTo>
                    <a:pt x="271" y="269"/>
                  </a:moveTo>
                  <a:lnTo>
                    <a:pt x="271" y="361"/>
                  </a:lnTo>
                  <a:lnTo>
                    <a:pt x="120" y="361"/>
                  </a:lnTo>
                  <a:lnTo>
                    <a:pt x="120" y="269"/>
                  </a:lnTo>
                  <a:lnTo>
                    <a:pt x="271" y="269"/>
                  </a:lnTo>
                  <a:close/>
                  <a:moveTo>
                    <a:pt x="181" y="239"/>
                  </a:moveTo>
                  <a:lnTo>
                    <a:pt x="181" y="150"/>
                  </a:lnTo>
                  <a:lnTo>
                    <a:pt x="331" y="150"/>
                  </a:lnTo>
                  <a:lnTo>
                    <a:pt x="331" y="239"/>
                  </a:lnTo>
                  <a:lnTo>
                    <a:pt x="181" y="239"/>
                  </a:lnTo>
                  <a:close/>
                  <a:moveTo>
                    <a:pt x="361" y="120"/>
                  </a:moveTo>
                  <a:lnTo>
                    <a:pt x="301" y="120"/>
                  </a:lnTo>
                  <a:lnTo>
                    <a:pt x="301" y="30"/>
                  </a:lnTo>
                  <a:lnTo>
                    <a:pt x="361" y="30"/>
                  </a:lnTo>
                  <a:lnTo>
                    <a:pt x="361" y="120"/>
                  </a:lnTo>
                  <a:close/>
                  <a:moveTo>
                    <a:pt x="436" y="120"/>
                  </a:moveTo>
                  <a:lnTo>
                    <a:pt x="391" y="120"/>
                  </a:lnTo>
                  <a:lnTo>
                    <a:pt x="391" y="15"/>
                  </a:lnTo>
                  <a:lnTo>
                    <a:pt x="391" y="11"/>
                  </a:lnTo>
                  <a:lnTo>
                    <a:pt x="390" y="8"/>
                  </a:lnTo>
                  <a:lnTo>
                    <a:pt x="389" y="6"/>
                  </a:lnTo>
                  <a:lnTo>
                    <a:pt x="387" y="4"/>
                  </a:lnTo>
                  <a:lnTo>
                    <a:pt x="385" y="2"/>
                  </a:lnTo>
                  <a:lnTo>
                    <a:pt x="381" y="1"/>
                  </a:lnTo>
                  <a:lnTo>
                    <a:pt x="379" y="0"/>
                  </a:lnTo>
                  <a:lnTo>
                    <a:pt x="376" y="0"/>
                  </a:lnTo>
                  <a:lnTo>
                    <a:pt x="15" y="0"/>
                  </a:lnTo>
                  <a:lnTo>
                    <a:pt x="12" y="0"/>
                  </a:lnTo>
                  <a:lnTo>
                    <a:pt x="10" y="1"/>
                  </a:lnTo>
                  <a:lnTo>
                    <a:pt x="6" y="2"/>
                  </a:lnTo>
                  <a:lnTo>
                    <a:pt x="4" y="4"/>
                  </a:lnTo>
                  <a:lnTo>
                    <a:pt x="3" y="6"/>
                  </a:lnTo>
                  <a:lnTo>
                    <a:pt x="1" y="8"/>
                  </a:lnTo>
                  <a:lnTo>
                    <a:pt x="0" y="11"/>
                  </a:lnTo>
                  <a:lnTo>
                    <a:pt x="0" y="15"/>
                  </a:lnTo>
                  <a:lnTo>
                    <a:pt x="0" y="135"/>
                  </a:lnTo>
                  <a:lnTo>
                    <a:pt x="0" y="138"/>
                  </a:lnTo>
                  <a:lnTo>
                    <a:pt x="1" y="141"/>
                  </a:lnTo>
                  <a:lnTo>
                    <a:pt x="3" y="143"/>
                  </a:lnTo>
                  <a:lnTo>
                    <a:pt x="4" y="145"/>
                  </a:lnTo>
                  <a:lnTo>
                    <a:pt x="6" y="147"/>
                  </a:lnTo>
                  <a:lnTo>
                    <a:pt x="10" y="148"/>
                  </a:lnTo>
                  <a:lnTo>
                    <a:pt x="12" y="150"/>
                  </a:lnTo>
                  <a:lnTo>
                    <a:pt x="15" y="150"/>
                  </a:lnTo>
                  <a:lnTo>
                    <a:pt x="60" y="150"/>
                  </a:lnTo>
                  <a:lnTo>
                    <a:pt x="60" y="239"/>
                  </a:lnTo>
                  <a:lnTo>
                    <a:pt x="15" y="239"/>
                  </a:lnTo>
                  <a:lnTo>
                    <a:pt x="12" y="241"/>
                  </a:lnTo>
                  <a:lnTo>
                    <a:pt x="10" y="241"/>
                  </a:lnTo>
                  <a:lnTo>
                    <a:pt x="6" y="243"/>
                  </a:lnTo>
                  <a:lnTo>
                    <a:pt x="4" y="245"/>
                  </a:lnTo>
                  <a:lnTo>
                    <a:pt x="3" y="247"/>
                  </a:lnTo>
                  <a:lnTo>
                    <a:pt x="1" y="249"/>
                  </a:lnTo>
                  <a:lnTo>
                    <a:pt x="0" y="252"/>
                  </a:lnTo>
                  <a:lnTo>
                    <a:pt x="0" y="254"/>
                  </a:lnTo>
                  <a:lnTo>
                    <a:pt x="0" y="376"/>
                  </a:lnTo>
                  <a:lnTo>
                    <a:pt x="0" y="378"/>
                  </a:lnTo>
                  <a:lnTo>
                    <a:pt x="1" y="381"/>
                  </a:lnTo>
                  <a:lnTo>
                    <a:pt x="3" y="384"/>
                  </a:lnTo>
                  <a:lnTo>
                    <a:pt x="4" y="386"/>
                  </a:lnTo>
                  <a:lnTo>
                    <a:pt x="6" y="387"/>
                  </a:lnTo>
                  <a:lnTo>
                    <a:pt x="10" y="389"/>
                  </a:lnTo>
                  <a:lnTo>
                    <a:pt x="12" y="389"/>
                  </a:lnTo>
                  <a:lnTo>
                    <a:pt x="15" y="391"/>
                  </a:lnTo>
                  <a:lnTo>
                    <a:pt x="376" y="391"/>
                  </a:lnTo>
                  <a:lnTo>
                    <a:pt x="379" y="389"/>
                  </a:lnTo>
                  <a:lnTo>
                    <a:pt x="381" y="389"/>
                  </a:lnTo>
                  <a:lnTo>
                    <a:pt x="385" y="387"/>
                  </a:lnTo>
                  <a:lnTo>
                    <a:pt x="387" y="386"/>
                  </a:lnTo>
                  <a:lnTo>
                    <a:pt x="389" y="384"/>
                  </a:lnTo>
                  <a:lnTo>
                    <a:pt x="390" y="381"/>
                  </a:lnTo>
                  <a:lnTo>
                    <a:pt x="391" y="379"/>
                  </a:lnTo>
                  <a:lnTo>
                    <a:pt x="391" y="376"/>
                  </a:lnTo>
                  <a:lnTo>
                    <a:pt x="391" y="269"/>
                  </a:lnTo>
                  <a:lnTo>
                    <a:pt x="436" y="269"/>
                  </a:lnTo>
                  <a:lnTo>
                    <a:pt x="439" y="269"/>
                  </a:lnTo>
                  <a:lnTo>
                    <a:pt x="442" y="268"/>
                  </a:lnTo>
                  <a:lnTo>
                    <a:pt x="445" y="267"/>
                  </a:lnTo>
                  <a:lnTo>
                    <a:pt x="447" y="265"/>
                  </a:lnTo>
                  <a:lnTo>
                    <a:pt x="449" y="263"/>
                  </a:lnTo>
                  <a:lnTo>
                    <a:pt x="450" y="261"/>
                  </a:lnTo>
                  <a:lnTo>
                    <a:pt x="451" y="258"/>
                  </a:lnTo>
                  <a:lnTo>
                    <a:pt x="451" y="254"/>
                  </a:lnTo>
                  <a:lnTo>
                    <a:pt x="451" y="135"/>
                  </a:lnTo>
                  <a:lnTo>
                    <a:pt x="451" y="131"/>
                  </a:lnTo>
                  <a:lnTo>
                    <a:pt x="450" y="129"/>
                  </a:lnTo>
                  <a:lnTo>
                    <a:pt x="449" y="126"/>
                  </a:lnTo>
                  <a:lnTo>
                    <a:pt x="447" y="124"/>
                  </a:lnTo>
                  <a:lnTo>
                    <a:pt x="445" y="123"/>
                  </a:lnTo>
                  <a:lnTo>
                    <a:pt x="442" y="121"/>
                  </a:lnTo>
                  <a:lnTo>
                    <a:pt x="439" y="120"/>
                  </a:lnTo>
                  <a:lnTo>
                    <a:pt x="436" y="120"/>
                  </a:lnTo>
                  <a:lnTo>
                    <a:pt x="436" y="1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35" name="Group 134">
            <a:extLst>
              <a:ext uri="{FF2B5EF4-FFF2-40B4-BE49-F238E27FC236}">
                <a16:creationId xmlns:a16="http://schemas.microsoft.com/office/drawing/2014/main" id="{3BE9A04A-AF08-4388-B20A-7810AB7CFCDC}"/>
              </a:ext>
            </a:extLst>
          </p:cNvPr>
          <p:cNvGrpSpPr/>
          <p:nvPr/>
        </p:nvGrpSpPr>
        <p:grpSpPr>
          <a:xfrm>
            <a:off x="5273665" y="4291843"/>
            <a:ext cx="285750" cy="287338"/>
            <a:chOff x="10455275" y="2498725"/>
            <a:chExt cx="285750" cy="287338"/>
          </a:xfrm>
          <a:solidFill>
            <a:schemeClr val="bg1"/>
          </a:solidFill>
        </p:grpSpPr>
        <p:sp>
          <p:nvSpPr>
            <p:cNvPr id="136" name="Freeform 214">
              <a:extLst>
                <a:ext uri="{FF2B5EF4-FFF2-40B4-BE49-F238E27FC236}">
                  <a16:creationId xmlns:a16="http://schemas.microsoft.com/office/drawing/2014/main" id="{70428C00-624A-4032-A2F6-B9898CBDDF40}"/>
                </a:ext>
              </a:extLst>
            </p:cNvPr>
            <p:cNvSpPr>
              <a:spLocks noEditPoints="1"/>
            </p:cNvSpPr>
            <p:nvPr/>
          </p:nvSpPr>
          <p:spPr bwMode="auto">
            <a:xfrm>
              <a:off x="10455275" y="2593975"/>
              <a:ext cx="285750" cy="192088"/>
            </a:xfrm>
            <a:custGeom>
              <a:avLst/>
              <a:gdLst>
                <a:gd name="T0" fmla="*/ 812 w 903"/>
                <a:gd name="T1" fmla="*/ 30 h 601"/>
                <a:gd name="T2" fmla="*/ 512 w 903"/>
                <a:gd name="T3" fmla="*/ 571 h 601"/>
                <a:gd name="T4" fmla="*/ 602 w 903"/>
                <a:gd name="T5" fmla="*/ 571 h 601"/>
                <a:gd name="T6" fmla="*/ 301 w 903"/>
                <a:gd name="T7" fmla="*/ 210 h 601"/>
                <a:gd name="T8" fmla="*/ 301 w 903"/>
                <a:gd name="T9" fmla="*/ 571 h 601"/>
                <a:gd name="T10" fmla="*/ 181 w 903"/>
                <a:gd name="T11" fmla="*/ 421 h 601"/>
                <a:gd name="T12" fmla="*/ 888 w 903"/>
                <a:gd name="T13" fmla="*/ 571 h 601"/>
                <a:gd name="T14" fmla="*/ 842 w 903"/>
                <a:gd name="T15" fmla="*/ 12 h 601"/>
                <a:gd name="T16" fmla="*/ 838 w 903"/>
                <a:gd name="T17" fmla="*/ 5 h 601"/>
                <a:gd name="T18" fmla="*/ 830 w 903"/>
                <a:gd name="T19" fmla="*/ 0 h 601"/>
                <a:gd name="T20" fmla="*/ 704 w 903"/>
                <a:gd name="T21" fmla="*/ 0 h 601"/>
                <a:gd name="T22" fmla="*/ 696 w 903"/>
                <a:gd name="T23" fmla="*/ 5 h 601"/>
                <a:gd name="T24" fmla="*/ 692 w 903"/>
                <a:gd name="T25" fmla="*/ 12 h 601"/>
                <a:gd name="T26" fmla="*/ 632 w 903"/>
                <a:gd name="T27" fmla="*/ 571 h 601"/>
                <a:gd name="T28" fmla="*/ 631 w 903"/>
                <a:gd name="T29" fmla="*/ 280 h 601"/>
                <a:gd name="T30" fmla="*/ 626 w 903"/>
                <a:gd name="T31" fmla="*/ 274 h 601"/>
                <a:gd name="T32" fmla="*/ 617 w 903"/>
                <a:gd name="T33" fmla="*/ 270 h 601"/>
                <a:gd name="T34" fmla="*/ 491 w 903"/>
                <a:gd name="T35" fmla="*/ 271 h 601"/>
                <a:gd name="T36" fmla="*/ 484 w 903"/>
                <a:gd name="T37" fmla="*/ 278 h 601"/>
                <a:gd name="T38" fmla="*/ 482 w 903"/>
                <a:gd name="T39" fmla="*/ 285 h 601"/>
                <a:gd name="T40" fmla="*/ 421 w 903"/>
                <a:gd name="T41" fmla="*/ 195 h 601"/>
                <a:gd name="T42" fmla="*/ 419 w 903"/>
                <a:gd name="T43" fmla="*/ 187 h 601"/>
                <a:gd name="T44" fmla="*/ 412 w 903"/>
                <a:gd name="T45" fmla="*/ 181 h 601"/>
                <a:gd name="T46" fmla="*/ 286 w 903"/>
                <a:gd name="T47" fmla="*/ 180 h 601"/>
                <a:gd name="T48" fmla="*/ 277 w 903"/>
                <a:gd name="T49" fmla="*/ 184 h 601"/>
                <a:gd name="T50" fmla="*/ 272 w 903"/>
                <a:gd name="T51" fmla="*/ 190 h 601"/>
                <a:gd name="T52" fmla="*/ 271 w 903"/>
                <a:gd name="T53" fmla="*/ 571 h 601"/>
                <a:gd name="T54" fmla="*/ 211 w 903"/>
                <a:gd name="T55" fmla="*/ 403 h 601"/>
                <a:gd name="T56" fmla="*/ 207 w 903"/>
                <a:gd name="T57" fmla="*/ 396 h 601"/>
                <a:gd name="T58" fmla="*/ 199 w 903"/>
                <a:gd name="T59" fmla="*/ 391 h 601"/>
                <a:gd name="T60" fmla="*/ 73 w 903"/>
                <a:gd name="T61" fmla="*/ 391 h 601"/>
                <a:gd name="T62" fmla="*/ 65 w 903"/>
                <a:gd name="T63" fmla="*/ 396 h 601"/>
                <a:gd name="T64" fmla="*/ 61 w 903"/>
                <a:gd name="T65" fmla="*/ 403 h 601"/>
                <a:gd name="T66" fmla="*/ 16 w 903"/>
                <a:gd name="T67" fmla="*/ 571 h 601"/>
                <a:gd name="T68" fmla="*/ 7 w 903"/>
                <a:gd name="T69" fmla="*/ 573 h 601"/>
                <a:gd name="T70" fmla="*/ 2 w 903"/>
                <a:gd name="T71" fmla="*/ 581 h 601"/>
                <a:gd name="T72" fmla="*/ 1 w 903"/>
                <a:gd name="T73" fmla="*/ 590 h 601"/>
                <a:gd name="T74" fmla="*/ 5 w 903"/>
                <a:gd name="T75" fmla="*/ 597 h 601"/>
                <a:gd name="T76" fmla="*/ 13 w 903"/>
                <a:gd name="T77" fmla="*/ 601 h 601"/>
                <a:gd name="T78" fmla="*/ 196 w 903"/>
                <a:gd name="T79" fmla="*/ 601 h 601"/>
                <a:gd name="T80" fmla="*/ 497 w 903"/>
                <a:gd name="T81" fmla="*/ 601 h 601"/>
                <a:gd name="T82" fmla="*/ 827 w 903"/>
                <a:gd name="T83" fmla="*/ 601 h 601"/>
                <a:gd name="T84" fmla="*/ 893 w 903"/>
                <a:gd name="T85" fmla="*/ 600 h 601"/>
                <a:gd name="T86" fmla="*/ 900 w 903"/>
                <a:gd name="T87" fmla="*/ 595 h 601"/>
                <a:gd name="T88" fmla="*/ 903 w 903"/>
                <a:gd name="T89" fmla="*/ 586 h 601"/>
                <a:gd name="T90" fmla="*/ 900 w 903"/>
                <a:gd name="T91" fmla="*/ 578 h 601"/>
                <a:gd name="T92" fmla="*/ 893 w 903"/>
                <a:gd name="T93" fmla="*/ 572 h 6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903" h="601">
                  <a:moveTo>
                    <a:pt x="722" y="571"/>
                  </a:moveTo>
                  <a:lnTo>
                    <a:pt x="722" y="30"/>
                  </a:lnTo>
                  <a:lnTo>
                    <a:pt x="812" y="30"/>
                  </a:lnTo>
                  <a:lnTo>
                    <a:pt x="812" y="571"/>
                  </a:lnTo>
                  <a:lnTo>
                    <a:pt x="722" y="571"/>
                  </a:lnTo>
                  <a:close/>
                  <a:moveTo>
                    <a:pt x="512" y="571"/>
                  </a:moveTo>
                  <a:lnTo>
                    <a:pt x="512" y="300"/>
                  </a:lnTo>
                  <a:lnTo>
                    <a:pt x="602" y="300"/>
                  </a:lnTo>
                  <a:lnTo>
                    <a:pt x="602" y="571"/>
                  </a:lnTo>
                  <a:lnTo>
                    <a:pt x="512" y="571"/>
                  </a:lnTo>
                  <a:close/>
                  <a:moveTo>
                    <a:pt x="301" y="571"/>
                  </a:moveTo>
                  <a:lnTo>
                    <a:pt x="301" y="210"/>
                  </a:lnTo>
                  <a:lnTo>
                    <a:pt x="391" y="210"/>
                  </a:lnTo>
                  <a:lnTo>
                    <a:pt x="391" y="571"/>
                  </a:lnTo>
                  <a:lnTo>
                    <a:pt x="301" y="571"/>
                  </a:lnTo>
                  <a:close/>
                  <a:moveTo>
                    <a:pt x="91" y="571"/>
                  </a:moveTo>
                  <a:lnTo>
                    <a:pt x="91" y="421"/>
                  </a:lnTo>
                  <a:lnTo>
                    <a:pt x="181" y="421"/>
                  </a:lnTo>
                  <a:lnTo>
                    <a:pt x="181" y="571"/>
                  </a:lnTo>
                  <a:lnTo>
                    <a:pt x="91" y="571"/>
                  </a:lnTo>
                  <a:close/>
                  <a:moveTo>
                    <a:pt x="888" y="571"/>
                  </a:moveTo>
                  <a:lnTo>
                    <a:pt x="842" y="571"/>
                  </a:lnTo>
                  <a:lnTo>
                    <a:pt x="842" y="15"/>
                  </a:lnTo>
                  <a:lnTo>
                    <a:pt x="842" y="12"/>
                  </a:lnTo>
                  <a:lnTo>
                    <a:pt x="841" y="9"/>
                  </a:lnTo>
                  <a:lnTo>
                    <a:pt x="840" y="7"/>
                  </a:lnTo>
                  <a:lnTo>
                    <a:pt x="838" y="5"/>
                  </a:lnTo>
                  <a:lnTo>
                    <a:pt x="836" y="3"/>
                  </a:lnTo>
                  <a:lnTo>
                    <a:pt x="833" y="1"/>
                  </a:lnTo>
                  <a:lnTo>
                    <a:pt x="830" y="0"/>
                  </a:lnTo>
                  <a:lnTo>
                    <a:pt x="827" y="0"/>
                  </a:lnTo>
                  <a:lnTo>
                    <a:pt x="707" y="0"/>
                  </a:lnTo>
                  <a:lnTo>
                    <a:pt x="704" y="0"/>
                  </a:lnTo>
                  <a:lnTo>
                    <a:pt x="702" y="1"/>
                  </a:lnTo>
                  <a:lnTo>
                    <a:pt x="698" y="3"/>
                  </a:lnTo>
                  <a:lnTo>
                    <a:pt x="696" y="5"/>
                  </a:lnTo>
                  <a:lnTo>
                    <a:pt x="694" y="7"/>
                  </a:lnTo>
                  <a:lnTo>
                    <a:pt x="693" y="9"/>
                  </a:lnTo>
                  <a:lnTo>
                    <a:pt x="692" y="12"/>
                  </a:lnTo>
                  <a:lnTo>
                    <a:pt x="692" y="15"/>
                  </a:lnTo>
                  <a:lnTo>
                    <a:pt x="692" y="571"/>
                  </a:lnTo>
                  <a:lnTo>
                    <a:pt x="632" y="571"/>
                  </a:lnTo>
                  <a:lnTo>
                    <a:pt x="632" y="285"/>
                  </a:lnTo>
                  <a:lnTo>
                    <a:pt x="632" y="283"/>
                  </a:lnTo>
                  <a:lnTo>
                    <a:pt x="631" y="280"/>
                  </a:lnTo>
                  <a:lnTo>
                    <a:pt x="630" y="278"/>
                  </a:lnTo>
                  <a:lnTo>
                    <a:pt x="628" y="275"/>
                  </a:lnTo>
                  <a:lnTo>
                    <a:pt x="626" y="274"/>
                  </a:lnTo>
                  <a:lnTo>
                    <a:pt x="622" y="271"/>
                  </a:lnTo>
                  <a:lnTo>
                    <a:pt x="620" y="271"/>
                  </a:lnTo>
                  <a:lnTo>
                    <a:pt x="617" y="270"/>
                  </a:lnTo>
                  <a:lnTo>
                    <a:pt x="497" y="270"/>
                  </a:lnTo>
                  <a:lnTo>
                    <a:pt x="494" y="271"/>
                  </a:lnTo>
                  <a:lnTo>
                    <a:pt x="491" y="271"/>
                  </a:lnTo>
                  <a:lnTo>
                    <a:pt x="488" y="274"/>
                  </a:lnTo>
                  <a:lnTo>
                    <a:pt x="486" y="275"/>
                  </a:lnTo>
                  <a:lnTo>
                    <a:pt x="484" y="278"/>
                  </a:lnTo>
                  <a:lnTo>
                    <a:pt x="483" y="280"/>
                  </a:lnTo>
                  <a:lnTo>
                    <a:pt x="482" y="283"/>
                  </a:lnTo>
                  <a:lnTo>
                    <a:pt x="482" y="285"/>
                  </a:lnTo>
                  <a:lnTo>
                    <a:pt x="482" y="571"/>
                  </a:lnTo>
                  <a:lnTo>
                    <a:pt x="421" y="571"/>
                  </a:lnTo>
                  <a:lnTo>
                    <a:pt x="421" y="195"/>
                  </a:lnTo>
                  <a:lnTo>
                    <a:pt x="421" y="192"/>
                  </a:lnTo>
                  <a:lnTo>
                    <a:pt x="420" y="190"/>
                  </a:lnTo>
                  <a:lnTo>
                    <a:pt x="419" y="187"/>
                  </a:lnTo>
                  <a:lnTo>
                    <a:pt x="417" y="185"/>
                  </a:lnTo>
                  <a:lnTo>
                    <a:pt x="415" y="184"/>
                  </a:lnTo>
                  <a:lnTo>
                    <a:pt x="412" y="181"/>
                  </a:lnTo>
                  <a:lnTo>
                    <a:pt x="409" y="180"/>
                  </a:lnTo>
                  <a:lnTo>
                    <a:pt x="406" y="180"/>
                  </a:lnTo>
                  <a:lnTo>
                    <a:pt x="286" y="180"/>
                  </a:lnTo>
                  <a:lnTo>
                    <a:pt x="283" y="180"/>
                  </a:lnTo>
                  <a:lnTo>
                    <a:pt x="281" y="181"/>
                  </a:lnTo>
                  <a:lnTo>
                    <a:pt x="277" y="184"/>
                  </a:lnTo>
                  <a:lnTo>
                    <a:pt x="275" y="185"/>
                  </a:lnTo>
                  <a:lnTo>
                    <a:pt x="274" y="187"/>
                  </a:lnTo>
                  <a:lnTo>
                    <a:pt x="272" y="190"/>
                  </a:lnTo>
                  <a:lnTo>
                    <a:pt x="271" y="192"/>
                  </a:lnTo>
                  <a:lnTo>
                    <a:pt x="271" y="195"/>
                  </a:lnTo>
                  <a:lnTo>
                    <a:pt x="271" y="571"/>
                  </a:lnTo>
                  <a:lnTo>
                    <a:pt x="211" y="571"/>
                  </a:lnTo>
                  <a:lnTo>
                    <a:pt x="211" y="406"/>
                  </a:lnTo>
                  <a:lnTo>
                    <a:pt x="211" y="403"/>
                  </a:lnTo>
                  <a:lnTo>
                    <a:pt x="210" y="400"/>
                  </a:lnTo>
                  <a:lnTo>
                    <a:pt x="209" y="398"/>
                  </a:lnTo>
                  <a:lnTo>
                    <a:pt x="207" y="396"/>
                  </a:lnTo>
                  <a:lnTo>
                    <a:pt x="205" y="394"/>
                  </a:lnTo>
                  <a:lnTo>
                    <a:pt x="201" y="392"/>
                  </a:lnTo>
                  <a:lnTo>
                    <a:pt x="199" y="391"/>
                  </a:lnTo>
                  <a:lnTo>
                    <a:pt x="196" y="391"/>
                  </a:lnTo>
                  <a:lnTo>
                    <a:pt x="76" y="391"/>
                  </a:lnTo>
                  <a:lnTo>
                    <a:pt x="73" y="391"/>
                  </a:lnTo>
                  <a:lnTo>
                    <a:pt x="70" y="392"/>
                  </a:lnTo>
                  <a:lnTo>
                    <a:pt x="67" y="394"/>
                  </a:lnTo>
                  <a:lnTo>
                    <a:pt x="65" y="396"/>
                  </a:lnTo>
                  <a:lnTo>
                    <a:pt x="63" y="398"/>
                  </a:lnTo>
                  <a:lnTo>
                    <a:pt x="62" y="400"/>
                  </a:lnTo>
                  <a:lnTo>
                    <a:pt x="61" y="403"/>
                  </a:lnTo>
                  <a:lnTo>
                    <a:pt x="61" y="406"/>
                  </a:lnTo>
                  <a:lnTo>
                    <a:pt x="61" y="571"/>
                  </a:lnTo>
                  <a:lnTo>
                    <a:pt x="16" y="571"/>
                  </a:lnTo>
                  <a:lnTo>
                    <a:pt x="13" y="571"/>
                  </a:lnTo>
                  <a:lnTo>
                    <a:pt x="10" y="572"/>
                  </a:lnTo>
                  <a:lnTo>
                    <a:pt x="7" y="573"/>
                  </a:lnTo>
                  <a:lnTo>
                    <a:pt x="5" y="576"/>
                  </a:lnTo>
                  <a:lnTo>
                    <a:pt x="3" y="578"/>
                  </a:lnTo>
                  <a:lnTo>
                    <a:pt x="2" y="581"/>
                  </a:lnTo>
                  <a:lnTo>
                    <a:pt x="1" y="583"/>
                  </a:lnTo>
                  <a:lnTo>
                    <a:pt x="0" y="586"/>
                  </a:lnTo>
                  <a:lnTo>
                    <a:pt x="1" y="590"/>
                  </a:lnTo>
                  <a:lnTo>
                    <a:pt x="2" y="593"/>
                  </a:lnTo>
                  <a:lnTo>
                    <a:pt x="3" y="595"/>
                  </a:lnTo>
                  <a:lnTo>
                    <a:pt x="5" y="597"/>
                  </a:lnTo>
                  <a:lnTo>
                    <a:pt x="7" y="599"/>
                  </a:lnTo>
                  <a:lnTo>
                    <a:pt x="10" y="600"/>
                  </a:lnTo>
                  <a:lnTo>
                    <a:pt x="13" y="601"/>
                  </a:lnTo>
                  <a:lnTo>
                    <a:pt x="16" y="601"/>
                  </a:lnTo>
                  <a:lnTo>
                    <a:pt x="76" y="601"/>
                  </a:lnTo>
                  <a:lnTo>
                    <a:pt x="196" y="601"/>
                  </a:lnTo>
                  <a:lnTo>
                    <a:pt x="286" y="601"/>
                  </a:lnTo>
                  <a:lnTo>
                    <a:pt x="406" y="601"/>
                  </a:lnTo>
                  <a:lnTo>
                    <a:pt x="497" y="601"/>
                  </a:lnTo>
                  <a:lnTo>
                    <a:pt x="617" y="601"/>
                  </a:lnTo>
                  <a:lnTo>
                    <a:pt x="707" y="601"/>
                  </a:lnTo>
                  <a:lnTo>
                    <a:pt x="827" y="601"/>
                  </a:lnTo>
                  <a:lnTo>
                    <a:pt x="888" y="601"/>
                  </a:lnTo>
                  <a:lnTo>
                    <a:pt x="890" y="601"/>
                  </a:lnTo>
                  <a:lnTo>
                    <a:pt x="893" y="600"/>
                  </a:lnTo>
                  <a:lnTo>
                    <a:pt x="896" y="599"/>
                  </a:lnTo>
                  <a:lnTo>
                    <a:pt x="898" y="597"/>
                  </a:lnTo>
                  <a:lnTo>
                    <a:pt x="900" y="595"/>
                  </a:lnTo>
                  <a:lnTo>
                    <a:pt x="901" y="593"/>
                  </a:lnTo>
                  <a:lnTo>
                    <a:pt x="902" y="590"/>
                  </a:lnTo>
                  <a:lnTo>
                    <a:pt x="903" y="586"/>
                  </a:lnTo>
                  <a:lnTo>
                    <a:pt x="902" y="583"/>
                  </a:lnTo>
                  <a:lnTo>
                    <a:pt x="901" y="581"/>
                  </a:lnTo>
                  <a:lnTo>
                    <a:pt x="900" y="578"/>
                  </a:lnTo>
                  <a:lnTo>
                    <a:pt x="898" y="576"/>
                  </a:lnTo>
                  <a:lnTo>
                    <a:pt x="896" y="573"/>
                  </a:lnTo>
                  <a:lnTo>
                    <a:pt x="893" y="572"/>
                  </a:lnTo>
                  <a:lnTo>
                    <a:pt x="890" y="571"/>
                  </a:lnTo>
                  <a:lnTo>
                    <a:pt x="888" y="57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7" name="Freeform 215">
              <a:extLst>
                <a:ext uri="{FF2B5EF4-FFF2-40B4-BE49-F238E27FC236}">
                  <a16:creationId xmlns:a16="http://schemas.microsoft.com/office/drawing/2014/main" id="{B91B5CD2-3FBA-4D37-AB0F-1010E9688184}"/>
                </a:ext>
              </a:extLst>
            </p:cNvPr>
            <p:cNvSpPr>
              <a:spLocks noEditPoints="1"/>
            </p:cNvSpPr>
            <p:nvPr/>
          </p:nvSpPr>
          <p:spPr bwMode="auto">
            <a:xfrm>
              <a:off x="10474325" y="2498725"/>
              <a:ext cx="252413" cy="157163"/>
            </a:xfrm>
            <a:custGeom>
              <a:avLst/>
              <a:gdLst>
                <a:gd name="T0" fmla="*/ 83 w 796"/>
                <a:gd name="T1" fmla="*/ 417 h 496"/>
                <a:gd name="T2" fmla="*/ 89 w 796"/>
                <a:gd name="T3" fmla="*/ 431 h 496"/>
                <a:gd name="T4" fmla="*/ 76 w 796"/>
                <a:gd name="T5" fmla="*/ 461 h 496"/>
                <a:gd name="T6" fmla="*/ 43 w 796"/>
                <a:gd name="T7" fmla="*/ 461 h 496"/>
                <a:gd name="T8" fmla="*/ 30 w 796"/>
                <a:gd name="T9" fmla="*/ 430 h 496"/>
                <a:gd name="T10" fmla="*/ 54 w 796"/>
                <a:gd name="T11" fmla="*/ 407 h 496"/>
                <a:gd name="T12" fmla="*/ 302 w 796"/>
                <a:gd name="T13" fmla="*/ 216 h 496"/>
                <a:gd name="T14" fmla="*/ 315 w 796"/>
                <a:gd name="T15" fmla="*/ 247 h 496"/>
                <a:gd name="T16" fmla="*/ 291 w 796"/>
                <a:gd name="T17" fmla="*/ 270 h 496"/>
                <a:gd name="T18" fmla="*/ 260 w 796"/>
                <a:gd name="T19" fmla="*/ 257 h 496"/>
                <a:gd name="T20" fmla="*/ 260 w 796"/>
                <a:gd name="T21" fmla="*/ 224 h 496"/>
                <a:gd name="T22" fmla="*/ 511 w 796"/>
                <a:gd name="T23" fmla="*/ 301 h 496"/>
                <a:gd name="T24" fmla="*/ 530 w 796"/>
                <a:gd name="T25" fmla="*/ 308 h 496"/>
                <a:gd name="T26" fmla="*/ 541 w 796"/>
                <a:gd name="T27" fmla="*/ 331 h 496"/>
                <a:gd name="T28" fmla="*/ 523 w 796"/>
                <a:gd name="T29" fmla="*/ 359 h 496"/>
                <a:gd name="T30" fmla="*/ 490 w 796"/>
                <a:gd name="T31" fmla="*/ 353 h 496"/>
                <a:gd name="T32" fmla="*/ 483 w 796"/>
                <a:gd name="T33" fmla="*/ 320 h 496"/>
                <a:gd name="T34" fmla="*/ 511 w 796"/>
                <a:gd name="T35" fmla="*/ 301 h 496"/>
                <a:gd name="T36" fmla="*/ 757 w 796"/>
                <a:gd name="T37" fmla="*/ 39 h 496"/>
                <a:gd name="T38" fmla="*/ 764 w 796"/>
                <a:gd name="T39" fmla="*/ 72 h 496"/>
                <a:gd name="T40" fmla="*/ 736 w 796"/>
                <a:gd name="T41" fmla="*/ 90 h 496"/>
                <a:gd name="T42" fmla="*/ 708 w 796"/>
                <a:gd name="T43" fmla="*/ 72 h 496"/>
                <a:gd name="T44" fmla="*/ 716 w 796"/>
                <a:gd name="T45" fmla="*/ 39 h 496"/>
                <a:gd name="T46" fmla="*/ 60 w 796"/>
                <a:gd name="T47" fmla="*/ 496 h 496"/>
                <a:gd name="T48" fmla="*/ 93 w 796"/>
                <a:gd name="T49" fmla="*/ 487 h 496"/>
                <a:gd name="T50" fmla="*/ 115 w 796"/>
                <a:gd name="T51" fmla="*/ 460 h 496"/>
                <a:gd name="T52" fmla="*/ 118 w 796"/>
                <a:gd name="T53" fmla="*/ 422 h 496"/>
                <a:gd name="T54" fmla="*/ 276 w 796"/>
                <a:gd name="T55" fmla="*/ 300 h 496"/>
                <a:gd name="T56" fmla="*/ 318 w 796"/>
                <a:gd name="T57" fmla="*/ 291 h 496"/>
                <a:gd name="T58" fmla="*/ 451 w 796"/>
                <a:gd name="T59" fmla="*/ 331 h 496"/>
                <a:gd name="T60" fmla="*/ 461 w 796"/>
                <a:gd name="T61" fmla="*/ 365 h 496"/>
                <a:gd name="T62" fmla="*/ 487 w 796"/>
                <a:gd name="T63" fmla="*/ 387 h 496"/>
                <a:gd name="T64" fmla="*/ 523 w 796"/>
                <a:gd name="T65" fmla="*/ 390 h 496"/>
                <a:gd name="T66" fmla="*/ 554 w 796"/>
                <a:gd name="T67" fmla="*/ 373 h 496"/>
                <a:gd name="T68" fmla="*/ 570 w 796"/>
                <a:gd name="T69" fmla="*/ 343 h 496"/>
                <a:gd name="T70" fmla="*/ 559 w 796"/>
                <a:gd name="T71" fmla="*/ 296 h 496"/>
                <a:gd name="T72" fmla="*/ 742 w 796"/>
                <a:gd name="T73" fmla="*/ 120 h 496"/>
                <a:gd name="T74" fmla="*/ 775 w 796"/>
                <a:gd name="T75" fmla="*/ 106 h 496"/>
                <a:gd name="T76" fmla="*/ 794 w 796"/>
                <a:gd name="T77" fmla="*/ 79 h 496"/>
                <a:gd name="T78" fmla="*/ 794 w 796"/>
                <a:gd name="T79" fmla="*/ 43 h 496"/>
                <a:gd name="T80" fmla="*/ 775 w 796"/>
                <a:gd name="T81" fmla="*/ 14 h 496"/>
                <a:gd name="T82" fmla="*/ 742 w 796"/>
                <a:gd name="T83" fmla="*/ 0 h 496"/>
                <a:gd name="T84" fmla="*/ 708 w 796"/>
                <a:gd name="T85" fmla="*/ 8 h 496"/>
                <a:gd name="T86" fmla="*/ 683 w 796"/>
                <a:gd name="T87" fmla="*/ 31 h 496"/>
                <a:gd name="T88" fmla="*/ 677 w 796"/>
                <a:gd name="T89" fmla="*/ 70 h 496"/>
                <a:gd name="T90" fmla="*/ 524 w 796"/>
                <a:gd name="T91" fmla="*/ 272 h 496"/>
                <a:gd name="T92" fmla="*/ 483 w 796"/>
                <a:gd name="T93" fmla="*/ 278 h 496"/>
                <a:gd name="T94" fmla="*/ 345 w 796"/>
                <a:gd name="T95" fmla="*/ 245 h 496"/>
                <a:gd name="T96" fmla="*/ 339 w 796"/>
                <a:gd name="T97" fmla="*/ 212 h 496"/>
                <a:gd name="T98" fmla="*/ 314 w 796"/>
                <a:gd name="T99" fmla="*/ 188 h 496"/>
                <a:gd name="T100" fmla="*/ 280 w 796"/>
                <a:gd name="T101" fmla="*/ 181 h 496"/>
                <a:gd name="T102" fmla="*/ 247 w 796"/>
                <a:gd name="T103" fmla="*/ 194 h 496"/>
                <a:gd name="T104" fmla="*/ 228 w 796"/>
                <a:gd name="T105" fmla="*/ 223 h 496"/>
                <a:gd name="T106" fmla="*/ 229 w 796"/>
                <a:gd name="T107" fmla="*/ 262 h 496"/>
                <a:gd name="T108" fmla="*/ 60 w 796"/>
                <a:gd name="T109" fmla="*/ 376 h 496"/>
                <a:gd name="T110" fmla="*/ 26 w 796"/>
                <a:gd name="T111" fmla="*/ 387 h 496"/>
                <a:gd name="T112" fmla="*/ 4 w 796"/>
                <a:gd name="T113" fmla="*/ 413 h 496"/>
                <a:gd name="T114" fmla="*/ 1 w 796"/>
                <a:gd name="T115" fmla="*/ 448 h 496"/>
                <a:gd name="T116" fmla="*/ 17 w 796"/>
                <a:gd name="T117" fmla="*/ 479 h 496"/>
                <a:gd name="T118" fmla="*/ 47 w 796"/>
                <a:gd name="T119" fmla="*/ 495 h 4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796" h="496">
                  <a:moveTo>
                    <a:pt x="60" y="406"/>
                  </a:moveTo>
                  <a:lnTo>
                    <a:pt x="66" y="407"/>
                  </a:lnTo>
                  <a:lnTo>
                    <a:pt x="73" y="410"/>
                  </a:lnTo>
                  <a:lnTo>
                    <a:pt x="78" y="413"/>
                  </a:lnTo>
                  <a:lnTo>
                    <a:pt x="83" y="417"/>
                  </a:lnTo>
                  <a:lnTo>
                    <a:pt x="83" y="417"/>
                  </a:lnTo>
                  <a:lnTo>
                    <a:pt x="83" y="417"/>
                  </a:lnTo>
                  <a:lnTo>
                    <a:pt x="83" y="417"/>
                  </a:lnTo>
                  <a:lnTo>
                    <a:pt x="83" y="417"/>
                  </a:lnTo>
                  <a:lnTo>
                    <a:pt x="86" y="421"/>
                  </a:lnTo>
                  <a:lnTo>
                    <a:pt x="88" y="426"/>
                  </a:lnTo>
                  <a:lnTo>
                    <a:pt x="89" y="431"/>
                  </a:lnTo>
                  <a:lnTo>
                    <a:pt x="90" y="436"/>
                  </a:lnTo>
                  <a:lnTo>
                    <a:pt x="89" y="443"/>
                  </a:lnTo>
                  <a:lnTo>
                    <a:pt x="88" y="448"/>
                  </a:lnTo>
                  <a:lnTo>
                    <a:pt x="85" y="453"/>
                  </a:lnTo>
                  <a:lnTo>
                    <a:pt x="81" y="458"/>
                  </a:lnTo>
                  <a:lnTo>
                    <a:pt x="76" y="461"/>
                  </a:lnTo>
                  <a:lnTo>
                    <a:pt x="72" y="464"/>
                  </a:lnTo>
                  <a:lnTo>
                    <a:pt x="65" y="466"/>
                  </a:lnTo>
                  <a:lnTo>
                    <a:pt x="60" y="466"/>
                  </a:lnTo>
                  <a:lnTo>
                    <a:pt x="54" y="466"/>
                  </a:lnTo>
                  <a:lnTo>
                    <a:pt x="48" y="464"/>
                  </a:lnTo>
                  <a:lnTo>
                    <a:pt x="43" y="461"/>
                  </a:lnTo>
                  <a:lnTo>
                    <a:pt x="39" y="458"/>
                  </a:lnTo>
                  <a:lnTo>
                    <a:pt x="34" y="453"/>
                  </a:lnTo>
                  <a:lnTo>
                    <a:pt x="32" y="448"/>
                  </a:lnTo>
                  <a:lnTo>
                    <a:pt x="30" y="443"/>
                  </a:lnTo>
                  <a:lnTo>
                    <a:pt x="30" y="436"/>
                  </a:lnTo>
                  <a:lnTo>
                    <a:pt x="30" y="430"/>
                  </a:lnTo>
                  <a:lnTo>
                    <a:pt x="32" y="425"/>
                  </a:lnTo>
                  <a:lnTo>
                    <a:pt x="34" y="419"/>
                  </a:lnTo>
                  <a:lnTo>
                    <a:pt x="39" y="415"/>
                  </a:lnTo>
                  <a:lnTo>
                    <a:pt x="43" y="412"/>
                  </a:lnTo>
                  <a:lnTo>
                    <a:pt x="48" y="409"/>
                  </a:lnTo>
                  <a:lnTo>
                    <a:pt x="54" y="407"/>
                  </a:lnTo>
                  <a:lnTo>
                    <a:pt x="60" y="406"/>
                  </a:lnTo>
                  <a:lnTo>
                    <a:pt x="60" y="406"/>
                  </a:lnTo>
                  <a:close/>
                  <a:moveTo>
                    <a:pt x="285" y="211"/>
                  </a:moveTo>
                  <a:lnTo>
                    <a:pt x="291" y="211"/>
                  </a:lnTo>
                  <a:lnTo>
                    <a:pt x="297" y="214"/>
                  </a:lnTo>
                  <a:lnTo>
                    <a:pt x="302" y="216"/>
                  </a:lnTo>
                  <a:lnTo>
                    <a:pt x="306" y="220"/>
                  </a:lnTo>
                  <a:lnTo>
                    <a:pt x="311" y="224"/>
                  </a:lnTo>
                  <a:lnTo>
                    <a:pt x="313" y="230"/>
                  </a:lnTo>
                  <a:lnTo>
                    <a:pt x="315" y="235"/>
                  </a:lnTo>
                  <a:lnTo>
                    <a:pt x="315" y="241"/>
                  </a:lnTo>
                  <a:lnTo>
                    <a:pt x="315" y="247"/>
                  </a:lnTo>
                  <a:lnTo>
                    <a:pt x="313" y="253"/>
                  </a:lnTo>
                  <a:lnTo>
                    <a:pt x="311" y="257"/>
                  </a:lnTo>
                  <a:lnTo>
                    <a:pt x="306" y="262"/>
                  </a:lnTo>
                  <a:lnTo>
                    <a:pt x="302" y="266"/>
                  </a:lnTo>
                  <a:lnTo>
                    <a:pt x="297" y="268"/>
                  </a:lnTo>
                  <a:lnTo>
                    <a:pt x="291" y="270"/>
                  </a:lnTo>
                  <a:lnTo>
                    <a:pt x="285" y="271"/>
                  </a:lnTo>
                  <a:lnTo>
                    <a:pt x="280" y="270"/>
                  </a:lnTo>
                  <a:lnTo>
                    <a:pt x="273" y="268"/>
                  </a:lnTo>
                  <a:lnTo>
                    <a:pt x="269" y="266"/>
                  </a:lnTo>
                  <a:lnTo>
                    <a:pt x="264" y="262"/>
                  </a:lnTo>
                  <a:lnTo>
                    <a:pt x="260" y="257"/>
                  </a:lnTo>
                  <a:lnTo>
                    <a:pt x="257" y="253"/>
                  </a:lnTo>
                  <a:lnTo>
                    <a:pt x="256" y="247"/>
                  </a:lnTo>
                  <a:lnTo>
                    <a:pt x="255" y="241"/>
                  </a:lnTo>
                  <a:lnTo>
                    <a:pt x="256" y="235"/>
                  </a:lnTo>
                  <a:lnTo>
                    <a:pt x="257" y="230"/>
                  </a:lnTo>
                  <a:lnTo>
                    <a:pt x="260" y="224"/>
                  </a:lnTo>
                  <a:lnTo>
                    <a:pt x="264" y="220"/>
                  </a:lnTo>
                  <a:lnTo>
                    <a:pt x="269" y="216"/>
                  </a:lnTo>
                  <a:lnTo>
                    <a:pt x="273" y="214"/>
                  </a:lnTo>
                  <a:lnTo>
                    <a:pt x="280" y="211"/>
                  </a:lnTo>
                  <a:lnTo>
                    <a:pt x="285" y="211"/>
                  </a:lnTo>
                  <a:close/>
                  <a:moveTo>
                    <a:pt x="511" y="301"/>
                  </a:moveTo>
                  <a:lnTo>
                    <a:pt x="516" y="301"/>
                  </a:lnTo>
                  <a:lnTo>
                    <a:pt x="521" y="302"/>
                  </a:lnTo>
                  <a:lnTo>
                    <a:pt x="526" y="306"/>
                  </a:lnTo>
                  <a:lnTo>
                    <a:pt x="530" y="308"/>
                  </a:lnTo>
                  <a:lnTo>
                    <a:pt x="530" y="308"/>
                  </a:lnTo>
                  <a:lnTo>
                    <a:pt x="530" y="308"/>
                  </a:lnTo>
                  <a:lnTo>
                    <a:pt x="530" y="308"/>
                  </a:lnTo>
                  <a:lnTo>
                    <a:pt x="530" y="308"/>
                  </a:lnTo>
                  <a:lnTo>
                    <a:pt x="535" y="313"/>
                  </a:lnTo>
                  <a:lnTo>
                    <a:pt x="538" y="319"/>
                  </a:lnTo>
                  <a:lnTo>
                    <a:pt x="540" y="325"/>
                  </a:lnTo>
                  <a:lnTo>
                    <a:pt x="541" y="331"/>
                  </a:lnTo>
                  <a:lnTo>
                    <a:pt x="540" y="337"/>
                  </a:lnTo>
                  <a:lnTo>
                    <a:pt x="539" y="343"/>
                  </a:lnTo>
                  <a:lnTo>
                    <a:pt x="536" y="347"/>
                  </a:lnTo>
                  <a:lnTo>
                    <a:pt x="532" y="353"/>
                  </a:lnTo>
                  <a:lnTo>
                    <a:pt x="527" y="356"/>
                  </a:lnTo>
                  <a:lnTo>
                    <a:pt x="523" y="359"/>
                  </a:lnTo>
                  <a:lnTo>
                    <a:pt x="516" y="360"/>
                  </a:lnTo>
                  <a:lnTo>
                    <a:pt x="511" y="361"/>
                  </a:lnTo>
                  <a:lnTo>
                    <a:pt x="505" y="360"/>
                  </a:lnTo>
                  <a:lnTo>
                    <a:pt x="499" y="359"/>
                  </a:lnTo>
                  <a:lnTo>
                    <a:pt x="494" y="356"/>
                  </a:lnTo>
                  <a:lnTo>
                    <a:pt x="490" y="353"/>
                  </a:lnTo>
                  <a:lnTo>
                    <a:pt x="486" y="349"/>
                  </a:lnTo>
                  <a:lnTo>
                    <a:pt x="483" y="343"/>
                  </a:lnTo>
                  <a:lnTo>
                    <a:pt x="481" y="337"/>
                  </a:lnTo>
                  <a:lnTo>
                    <a:pt x="481" y="331"/>
                  </a:lnTo>
                  <a:lnTo>
                    <a:pt x="481" y="325"/>
                  </a:lnTo>
                  <a:lnTo>
                    <a:pt x="483" y="320"/>
                  </a:lnTo>
                  <a:lnTo>
                    <a:pt x="486" y="314"/>
                  </a:lnTo>
                  <a:lnTo>
                    <a:pt x="490" y="310"/>
                  </a:lnTo>
                  <a:lnTo>
                    <a:pt x="494" y="307"/>
                  </a:lnTo>
                  <a:lnTo>
                    <a:pt x="499" y="304"/>
                  </a:lnTo>
                  <a:lnTo>
                    <a:pt x="505" y="301"/>
                  </a:lnTo>
                  <a:lnTo>
                    <a:pt x="511" y="301"/>
                  </a:lnTo>
                  <a:lnTo>
                    <a:pt x="511" y="301"/>
                  </a:lnTo>
                  <a:close/>
                  <a:moveTo>
                    <a:pt x="736" y="30"/>
                  </a:moveTo>
                  <a:lnTo>
                    <a:pt x="742" y="31"/>
                  </a:lnTo>
                  <a:lnTo>
                    <a:pt x="748" y="33"/>
                  </a:lnTo>
                  <a:lnTo>
                    <a:pt x="753" y="36"/>
                  </a:lnTo>
                  <a:lnTo>
                    <a:pt x="757" y="39"/>
                  </a:lnTo>
                  <a:lnTo>
                    <a:pt x="762" y="43"/>
                  </a:lnTo>
                  <a:lnTo>
                    <a:pt x="764" y="49"/>
                  </a:lnTo>
                  <a:lnTo>
                    <a:pt x="766" y="55"/>
                  </a:lnTo>
                  <a:lnTo>
                    <a:pt x="766" y="60"/>
                  </a:lnTo>
                  <a:lnTo>
                    <a:pt x="766" y="67"/>
                  </a:lnTo>
                  <a:lnTo>
                    <a:pt x="764" y="72"/>
                  </a:lnTo>
                  <a:lnTo>
                    <a:pt x="762" y="78"/>
                  </a:lnTo>
                  <a:lnTo>
                    <a:pt x="757" y="82"/>
                  </a:lnTo>
                  <a:lnTo>
                    <a:pt x="753" y="85"/>
                  </a:lnTo>
                  <a:lnTo>
                    <a:pt x="748" y="88"/>
                  </a:lnTo>
                  <a:lnTo>
                    <a:pt x="742" y="90"/>
                  </a:lnTo>
                  <a:lnTo>
                    <a:pt x="736" y="90"/>
                  </a:lnTo>
                  <a:lnTo>
                    <a:pt x="731" y="90"/>
                  </a:lnTo>
                  <a:lnTo>
                    <a:pt x="724" y="88"/>
                  </a:lnTo>
                  <a:lnTo>
                    <a:pt x="720" y="85"/>
                  </a:lnTo>
                  <a:lnTo>
                    <a:pt x="716" y="82"/>
                  </a:lnTo>
                  <a:lnTo>
                    <a:pt x="711" y="78"/>
                  </a:lnTo>
                  <a:lnTo>
                    <a:pt x="708" y="72"/>
                  </a:lnTo>
                  <a:lnTo>
                    <a:pt x="707" y="67"/>
                  </a:lnTo>
                  <a:lnTo>
                    <a:pt x="706" y="60"/>
                  </a:lnTo>
                  <a:lnTo>
                    <a:pt x="707" y="55"/>
                  </a:lnTo>
                  <a:lnTo>
                    <a:pt x="708" y="49"/>
                  </a:lnTo>
                  <a:lnTo>
                    <a:pt x="711" y="43"/>
                  </a:lnTo>
                  <a:lnTo>
                    <a:pt x="716" y="39"/>
                  </a:lnTo>
                  <a:lnTo>
                    <a:pt x="720" y="36"/>
                  </a:lnTo>
                  <a:lnTo>
                    <a:pt x="724" y="33"/>
                  </a:lnTo>
                  <a:lnTo>
                    <a:pt x="731" y="31"/>
                  </a:lnTo>
                  <a:lnTo>
                    <a:pt x="736" y="30"/>
                  </a:lnTo>
                  <a:lnTo>
                    <a:pt x="736" y="30"/>
                  </a:lnTo>
                  <a:close/>
                  <a:moveTo>
                    <a:pt x="60" y="496"/>
                  </a:moveTo>
                  <a:lnTo>
                    <a:pt x="66" y="496"/>
                  </a:lnTo>
                  <a:lnTo>
                    <a:pt x="72" y="495"/>
                  </a:lnTo>
                  <a:lnTo>
                    <a:pt x="77" y="494"/>
                  </a:lnTo>
                  <a:lnTo>
                    <a:pt x="84" y="492"/>
                  </a:lnTo>
                  <a:lnTo>
                    <a:pt x="89" y="489"/>
                  </a:lnTo>
                  <a:lnTo>
                    <a:pt x="93" y="487"/>
                  </a:lnTo>
                  <a:lnTo>
                    <a:pt x="98" y="482"/>
                  </a:lnTo>
                  <a:lnTo>
                    <a:pt x="102" y="479"/>
                  </a:lnTo>
                  <a:lnTo>
                    <a:pt x="106" y="475"/>
                  </a:lnTo>
                  <a:lnTo>
                    <a:pt x="109" y="470"/>
                  </a:lnTo>
                  <a:lnTo>
                    <a:pt x="113" y="465"/>
                  </a:lnTo>
                  <a:lnTo>
                    <a:pt x="115" y="460"/>
                  </a:lnTo>
                  <a:lnTo>
                    <a:pt x="117" y="455"/>
                  </a:lnTo>
                  <a:lnTo>
                    <a:pt x="119" y="448"/>
                  </a:lnTo>
                  <a:lnTo>
                    <a:pt x="120" y="443"/>
                  </a:lnTo>
                  <a:lnTo>
                    <a:pt x="120" y="436"/>
                  </a:lnTo>
                  <a:lnTo>
                    <a:pt x="119" y="429"/>
                  </a:lnTo>
                  <a:lnTo>
                    <a:pt x="118" y="422"/>
                  </a:lnTo>
                  <a:lnTo>
                    <a:pt x="116" y="416"/>
                  </a:lnTo>
                  <a:lnTo>
                    <a:pt x="114" y="410"/>
                  </a:lnTo>
                  <a:lnTo>
                    <a:pt x="251" y="291"/>
                  </a:lnTo>
                  <a:lnTo>
                    <a:pt x="259" y="295"/>
                  </a:lnTo>
                  <a:lnTo>
                    <a:pt x="267" y="298"/>
                  </a:lnTo>
                  <a:lnTo>
                    <a:pt x="276" y="300"/>
                  </a:lnTo>
                  <a:lnTo>
                    <a:pt x="285" y="301"/>
                  </a:lnTo>
                  <a:lnTo>
                    <a:pt x="292" y="300"/>
                  </a:lnTo>
                  <a:lnTo>
                    <a:pt x="300" y="299"/>
                  </a:lnTo>
                  <a:lnTo>
                    <a:pt x="306" y="297"/>
                  </a:lnTo>
                  <a:lnTo>
                    <a:pt x="313" y="294"/>
                  </a:lnTo>
                  <a:lnTo>
                    <a:pt x="318" y="291"/>
                  </a:lnTo>
                  <a:lnTo>
                    <a:pt x="325" y="286"/>
                  </a:lnTo>
                  <a:lnTo>
                    <a:pt x="329" y="282"/>
                  </a:lnTo>
                  <a:lnTo>
                    <a:pt x="333" y="277"/>
                  </a:lnTo>
                  <a:lnTo>
                    <a:pt x="451" y="324"/>
                  </a:lnTo>
                  <a:lnTo>
                    <a:pt x="451" y="327"/>
                  </a:lnTo>
                  <a:lnTo>
                    <a:pt x="451" y="331"/>
                  </a:lnTo>
                  <a:lnTo>
                    <a:pt x="451" y="338"/>
                  </a:lnTo>
                  <a:lnTo>
                    <a:pt x="452" y="343"/>
                  </a:lnTo>
                  <a:lnTo>
                    <a:pt x="453" y="350"/>
                  </a:lnTo>
                  <a:lnTo>
                    <a:pt x="455" y="355"/>
                  </a:lnTo>
                  <a:lnTo>
                    <a:pt x="457" y="360"/>
                  </a:lnTo>
                  <a:lnTo>
                    <a:pt x="461" y="365"/>
                  </a:lnTo>
                  <a:lnTo>
                    <a:pt x="464" y="370"/>
                  </a:lnTo>
                  <a:lnTo>
                    <a:pt x="468" y="374"/>
                  </a:lnTo>
                  <a:lnTo>
                    <a:pt x="472" y="377"/>
                  </a:lnTo>
                  <a:lnTo>
                    <a:pt x="477" y="381"/>
                  </a:lnTo>
                  <a:lnTo>
                    <a:pt x="482" y="384"/>
                  </a:lnTo>
                  <a:lnTo>
                    <a:pt x="487" y="387"/>
                  </a:lnTo>
                  <a:lnTo>
                    <a:pt x="493" y="388"/>
                  </a:lnTo>
                  <a:lnTo>
                    <a:pt x="498" y="390"/>
                  </a:lnTo>
                  <a:lnTo>
                    <a:pt x="505" y="391"/>
                  </a:lnTo>
                  <a:lnTo>
                    <a:pt x="511" y="391"/>
                  </a:lnTo>
                  <a:lnTo>
                    <a:pt x="517" y="391"/>
                  </a:lnTo>
                  <a:lnTo>
                    <a:pt x="523" y="390"/>
                  </a:lnTo>
                  <a:lnTo>
                    <a:pt x="529" y="388"/>
                  </a:lnTo>
                  <a:lnTo>
                    <a:pt x="535" y="387"/>
                  </a:lnTo>
                  <a:lnTo>
                    <a:pt x="540" y="384"/>
                  </a:lnTo>
                  <a:lnTo>
                    <a:pt x="544" y="381"/>
                  </a:lnTo>
                  <a:lnTo>
                    <a:pt x="550" y="377"/>
                  </a:lnTo>
                  <a:lnTo>
                    <a:pt x="554" y="373"/>
                  </a:lnTo>
                  <a:lnTo>
                    <a:pt x="557" y="370"/>
                  </a:lnTo>
                  <a:lnTo>
                    <a:pt x="560" y="365"/>
                  </a:lnTo>
                  <a:lnTo>
                    <a:pt x="564" y="360"/>
                  </a:lnTo>
                  <a:lnTo>
                    <a:pt x="567" y="355"/>
                  </a:lnTo>
                  <a:lnTo>
                    <a:pt x="568" y="350"/>
                  </a:lnTo>
                  <a:lnTo>
                    <a:pt x="570" y="343"/>
                  </a:lnTo>
                  <a:lnTo>
                    <a:pt x="571" y="338"/>
                  </a:lnTo>
                  <a:lnTo>
                    <a:pt x="571" y="331"/>
                  </a:lnTo>
                  <a:lnTo>
                    <a:pt x="570" y="322"/>
                  </a:lnTo>
                  <a:lnTo>
                    <a:pt x="568" y="312"/>
                  </a:lnTo>
                  <a:lnTo>
                    <a:pt x="565" y="304"/>
                  </a:lnTo>
                  <a:lnTo>
                    <a:pt x="559" y="296"/>
                  </a:lnTo>
                  <a:lnTo>
                    <a:pt x="710" y="115"/>
                  </a:lnTo>
                  <a:lnTo>
                    <a:pt x="717" y="117"/>
                  </a:lnTo>
                  <a:lnTo>
                    <a:pt x="723" y="119"/>
                  </a:lnTo>
                  <a:lnTo>
                    <a:pt x="730" y="120"/>
                  </a:lnTo>
                  <a:lnTo>
                    <a:pt x="736" y="120"/>
                  </a:lnTo>
                  <a:lnTo>
                    <a:pt x="742" y="120"/>
                  </a:lnTo>
                  <a:lnTo>
                    <a:pt x="749" y="119"/>
                  </a:lnTo>
                  <a:lnTo>
                    <a:pt x="754" y="118"/>
                  </a:lnTo>
                  <a:lnTo>
                    <a:pt x="760" y="116"/>
                  </a:lnTo>
                  <a:lnTo>
                    <a:pt x="765" y="114"/>
                  </a:lnTo>
                  <a:lnTo>
                    <a:pt x="770" y="111"/>
                  </a:lnTo>
                  <a:lnTo>
                    <a:pt x="775" y="106"/>
                  </a:lnTo>
                  <a:lnTo>
                    <a:pt x="779" y="103"/>
                  </a:lnTo>
                  <a:lnTo>
                    <a:pt x="783" y="99"/>
                  </a:lnTo>
                  <a:lnTo>
                    <a:pt x="786" y="95"/>
                  </a:lnTo>
                  <a:lnTo>
                    <a:pt x="790" y="89"/>
                  </a:lnTo>
                  <a:lnTo>
                    <a:pt x="792" y="84"/>
                  </a:lnTo>
                  <a:lnTo>
                    <a:pt x="794" y="79"/>
                  </a:lnTo>
                  <a:lnTo>
                    <a:pt x="795" y="73"/>
                  </a:lnTo>
                  <a:lnTo>
                    <a:pt x="796" y="67"/>
                  </a:lnTo>
                  <a:lnTo>
                    <a:pt x="796" y="60"/>
                  </a:lnTo>
                  <a:lnTo>
                    <a:pt x="796" y="54"/>
                  </a:lnTo>
                  <a:lnTo>
                    <a:pt x="795" y="49"/>
                  </a:lnTo>
                  <a:lnTo>
                    <a:pt x="794" y="43"/>
                  </a:lnTo>
                  <a:lnTo>
                    <a:pt x="792" y="37"/>
                  </a:lnTo>
                  <a:lnTo>
                    <a:pt x="790" y="31"/>
                  </a:lnTo>
                  <a:lnTo>
                    <a:pt x="786" y="27"/>
                  </a:lnTo>
                  <a:lnTo>
                    <a:pt x="783" y="23"/>
                  </a:lnTo>
                  <a:lnTo>
                    <a:pt x="779" y="19"/>
                  </a:lnTo>
                  <a:lnTo>
                    <a:pt x="775" y="14"/>
                  </a:lnTo>
                  <a:lnTo>
                    <a:pt x="770" y="11"/>
                  </a:lnTo>
                  <a:lnTo>
                    <a:pt x="765" y="8"/>
                  </a:lnTo>
                  <a:lnTo>
                    <a:pt x="760" y="5"/>
                  </a:lnTo>
                  <a:lnTo>
                    <a:pt x="754" y="4"/>
                  </a:lnTo>
                  <a:lnTo>
                    <a:pt x="749" y="1"/>
                  </a:lnTo>
                  <a:lnTo>
                    <a:pt x="742" y="0"/>
                  </a:lnTo>
                  <a:lnTo>
                    <a:pt x="736" y="0"/>
                  </a:lnTo>
                  <a:lnTo>
                    <a:pt x="731" y="0"/>
                  </a:lnTo>
                  <a:lnTo>
                    <a:pt x="724" y="1"/>
                  </a:lnTo>
                  <a:lnTo>
                    <a:pt x="719" y="4"/>
                  </a:lnTo>
                  <a:lnTo>
                    <a:pt x="712" y="5"/>
                  </a:lnTo>
                  <a:lnTo>
                    <a:pt x="708" y="8"/>
                  </a:lnTo>
                  <a:lnTo>
                    <a:pt x="703" y="11"/>
                  </a:lnTo>
                  <a:lnTo>
                    <a:pt x="698" y="14"/>
                  </a:lnTo>
                  <a:lnTo>
                    <a:pt x="694" y="19"/>
                  </a:lnTo>
                  <a:lnTo>
                    <a:pt x="690" y="22"/>
                  </a:lnTo>
                  <a:lnTo>
                    <a:pt x="687" y="27"/>
                  </a:lnTo>
                  <a:lnTo>
                    <a:pt x="683" y="31"/>
                  </a:lnTo>
                  <a:lnTo>
                    <a:pt x="681" y="37"/>
                  </a:lnTo>
                  <a:lnTo>
                    <a:pt x="679" y="43"/>
                  </a:lnTo>
                  <a:lnTo>
                    <a:pt x="677" y="49"/>
                  </a:lnTo>
                  <a:lnTo>
                    <a:pt x="676" y="54"/>
                  </a:lnTo>
                  <a:lnTo>
                    <a:pt x="676" y="60"/>
                  </a:lnTo>
                  <a:lnTo>
                    <a:pt x="677" y="70"/>
                  </a:lnTo>
                  <a:lnTo>
                    <a:pt x="679" y="80"/>
                  </a:lnTo>
                  <a:lnTo>
                    <a:pt x="682" y="88"/>
                  </a:lnTo>
                  <a:lnTo>
                    <a:pt x="688" y="96"/>
                  </a:lnTo>
                  <a:lnTo>
                    <a:pt x="537" y="277"/>
                  </a:lnTo>
                  <a:lnTo>
                    <a:pt x="530" y="275"/>
                  </a:lnTo>
                  <a:lnTo>
                    <a:pt x="524" y="272"/>
                  </a:lnTo>
                  <a:lnTo>
                    <a:pt x="517" y="271"/>
                  </a:lnTo>
                  <a:lnTo>
                    <a:pt x="511" y="271"/>
                  </a:lnTo>
                  <a:lnTo>
                    <a:pt x="504" y="271"/>
                  </a:lnTo>
                  <a:lnTo>
                    <a:pt x="496" y="272"/>
                  </a:lnTo>
                  <a:lnTo>
                    <a:pt x="490" y="275"/>
                  </a:lnTo>
                  <a:lnTo>
                    <a:pt x="483" y="278"/>
                  </a:lnTo>
                  <a:lnTo>
                    <a:pt x="478" y="281"/>
                  </a:lnTo>
                  <a:lnTo>
                    <a:pt x="472" y="285"/>
                  </a:lnTo>
                  <a:lnTo>
                    <a:pt x="467" y="291"/>
                  </a:lnTo>
                  <a:lnTo>
                    <a:pt x="463" y="296"/>
                  </a:lnTo>
                  <a:lnTo>
                    <a:pt x="345" y="249"/>
                  </a:lnTo>
                  <a:lnTo>
                    <a:pt x="345" y="245"/>
                  </a:lnTo>
                  <a:lnTo>
                    <a:pt x="345" y="241"/>
                  </a:lnTo>
                  <a:lnTo>
                    <a:pt x="345" y="235"/>
                  </a:lnTo>
                  <a:lnTo>
                    <a:pt x="344" y="229"/>
                  </a:lnTo>
                  <a:lnTo>
                    <a:pt x="343" y="223"/>
                  </a:lnTo>
                  <a:lnTo>
                    <a:pt x="341" y="218"/>
                  </a:lnTo>
                  <a:lnTo>
                    <a:pt x="339" y="212"/>
                  </a:lnTo>
                  <a:lnTo>
                    <a:pt x="335" y="207"/>
                  </a:lnTo>
                  <a:lnTo>
                    <a:pt x="332" y="203"/>
                  </a:lnTo>
                  <a:lnTo>
                    <a:pt x="328" y="199"/>
                  </a:lnTo>
                  <a:lnTo>
                    <a:pt x="324" y="194"/>
                  </a:lnTo>
                  <a:lnTo>
                    <a:pt x="319" y="191"/>
                  </a:lnTo>
                  <a:lnTo>
                    <a:pt x="314" y="188"/>
                  </a:lnTo>
                  <a:lnTo>
                    <a:pt x="309" y="186"/>
                  </a:lnTo>
                  <a:lnTo>
                    <a:pt x="303" y="184"/>
                  </a:lnTo>
                  <a:lnTo>
                    <a:pt x="298" y="182"/>
                  </a:lnTo>
                  <a:lnTo>
                    <a:pt x="291" y="181"/>
                  </a:lnTo>
                  <a:lnTo>
                    <a:pt x="285" y="180"/>
                  </a:lnTo>
                  <a:lnTo>
                    <a:pt x="280" y="181"/>
                  </a:lnTo>
                  <a:lnTo>
                    <a:pt x="273" y="182"/>
                  </a:lnTo>
                  <a:lnTo>
                    <a:pt x="268" y="184"/>
                  </a:lnTo>
                  <a:lnTo>
                    <a:pt x="261" y="186"/>
                  </a:lnTo>
                  <a:lnTo>
                    <a:pt x="257" y="188"/>
                  </a:lnTo>
                  <a:lnTo>
                    <a:pt x="252" y="191"/>
                  </a:lnTo>
                  <a:lnTo>
                    <a:pt x="247" y="194"/>
                  </a:lnTo>
                  <a:lnTo>
                    <a:pt x="243" y="199"/>
                  </a:lnTo>
                  <a:lnTo>
                    <a:pt x="239" y="203"/>
                  </a:lnTo>
                  <a:lnTo>
                    <a:pt x="236" y="207"/>
                  </a:lnTo>
                  <a:lnTo>
                    <a:pt x="232" y="212"/>
                  </a:lnTo>
                  <a:lnTo>
                    <a:pt x="230" y="218"/>
                  </a:lnTo>
                  <a:lnTo>
                    <a:pt x="228" y="223"/>
                  </a:lnTo>
                  <a:lnTo>
                    <a:pt x="226" y="229"/>
                  </a:lnTo>
                  <a:lnTo>
                    <a:pt x="225" y="235"/>
                  </a:lnTo>
                  <a:lnTo>
                    <a:pt x="225" y="241"/>
                  </a:lnTo>
                  <a:lnTo>
                    <a:pt x="226" y="248"/>
                  </a:lnTo>
                  <a:lnTo>
                    <a:pt x="227" y="255"/>
                  </a:lnTo>
                  <a:lnTo>
                    <a:pt x="229" y="262"/>
                  </a:lnTo>
                  <a:lnTo>
                    <a:pt x="231" y="267"/>
                  </a:lnTo>
                  <a:lnTo>
                    <a:pt x="94" y="387"/>
                  </a:lnTo>
                  <a:lnTo>
                    <a:pt x="86" y="383"/>
                  </a:lnTo>
                  <a:lnTo>
                    <a:pt x="78" y="380"/>
                  </a:lnTo>
                  <a:lnTo>
                    <a:pt x="69" y="377"/>
                  </a:lnTo>
                  <a:lnTo>
                    <a:pt x="60" y="376"/>
                  </a:lnTo>
                  <a:lnTo>
                    <a:pt x="54" y="376"/>
                  </a:lnTo>
                  <a:lnTo>
                    <a:pt x="47" y="377"/>
                  </a:lnTo>
                  <a:lnTo>
                    <a:pt x="42" y="379"/>
                  </a:lnTo>
                  <a:lnTo>
                    <a:pt x="36" y="381"/>
                  </a:lnTo>
                  <a:lnTo>
                    <a:pt x="31" y="384"/>
                  </a:lnTo>
                  <a:lnTo>
                    <a:pt x="26" y="387"/>
                  </a:lnTo>
                  <a:lnTo>
                    <a:pt x="21" y="390"/>
                  </a:lnTo>
                  <a:lnTo>
                    <a:pt x="17" y="394"/>
                  </a:lnTo>
                  <a:lnTo>
                    <a:pt x="13" y="398"/>
                  </a:lnTo>
                  <a:lnTo>
                    <a:pt x="10" y="403"/>
                  </a:lnTo>
                  <a:lnTo>
                    <a:pt x="6" y="407"/>
                  </a:lnTo>
                  <a:lnTo>
                    <a:pt x="4" y="413"/>
                  </a:lnTo>
                  <a:lnTo>
                    <a:pt x="2" y="418"/>
                  </a:lnTo>
                  <a:lnTo>
                    <a:pt x="1" y="425"/>
                  </a:lnTo>
                  <a:lnTo>
                    <a:pt x="0" y="430"/>
                  </a:lnTo>
                  <a:lnTo>
                    <a:pt x="0" y="436"/>
                  </a:lnTo>
                  <a:lnTo>
                    <a:pt x="0" y="443"/>
                  </a:lnTo>
                  <a:lnTo>
                    <a:pt x="1" y="448"/>
                  </a:lnTo>
                  <a:lnTo>
                    <a:pt x="2" y="455"/>
                  </a:lnTo>
                  <a:lnTo>
                    <a:pt x="4" y="460"/>
                  </a:lnTo>
                  <a:lnTo>
                    <a:pt x="6" y="465"/>
                  </a:lnTo>
                  <a:lnTo>
                    <a:pt x="10" y="470"/>
                  </a:lnTo>
                  <a:lnTo>
                    <a:pt x="13" y="475"/>
                  </a:lnTo>
                  <a:lnTo>
                    <a:pt x="17" y="479"/>
                  </a:lnTo>
                  <a:lnTo>
                    <a:pt x="21" y="482"/>
                  </a:lnTo>
                  <a:lnTo>
                    <a:pt x="26" y="487"/>
                  </a:lnTo>
                  <a:lnTo>
                    <a:pt x="31" y="489"/>
                  </a:lnTo>
                  <a:lnTo>
                    <a:pt x="36" y="492"/>
                  </a:lnTo>
                  <a:lnTo>
                    <a:pt x="42" y="494"/>
                  </a:lnTo>
                  <a:lnTo>
                    <a:pt x="47" y="495"/>
                  </a:lnTo>
                  <a:lnTo>
                    <a:pt x="54" y="496"/>
                  </a:lnTo>
                  <a:lnTo>
                    <a:pt x="60" y="4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38" name="Group 137">
            <a:extLst>
              <a:ext uri="{FF2B5EF4-FFF2-40B4-BE49-F238E27FC236}">
                <a16:creationId xmlns:a16="http://schemas.microsoft.com/office/drawing/2014/main" id="{E198C0D0-2C16-4889-82D5-CD076B91AEB3}"/>
              </a:ext>
            </a:extLst>
          </p:cNvPr>
          <p:cNvGrpSpPr/>
          <p:nvPr/>
        </p:nvGrpSpPr>
        <p:grpSpPr>
          <a:xfrm>
            <a:off x="5272871" y="3220121"/>
            <a:ext cx="287338" cy="249238"/>
            <a:chOff x="8736013" y="2536825"/>
            <a:chExt cx="287338" cy="249238"/>
          </a:xfrm>
          <a:solidFill>
            <a:schemeClr val="bg1"/>
          </a:solidFill>
        </p:grpSpPr>
        <p:sp>
          <p:nvSpPr>
            <p:cNvPr id="139" name="Freeform 219">
              <a:extLst>
                <a:ext uri="{FF2B5EF4-FFF2-40B4-BE49-F238E27FC236}">
                  <a16:creationId xmlns:a16="http://schemas.microsoft.com/office/drawing/2014/main" id="{0168039E-85BB-4C9C-86D5-5255FB5EE16D}"/>
                </a:ext>
              </a:extLst>
            </p:cNvPr>
            <p:cNvSpPr>
              <a:spLocks noEditPoints="1"/>
            </p:cNvSpPr>
            <p:nvPr/>
          </p:nvSpPr>
          <p:spPr bwMode="auto">
            <a:xfrm>
              <a:off x="8793163" y="2632075"/>
              <a:ext cx="230188" cy="153988"/>
            </a:xfrm>
            <a:custGeom>
              <a:avLst/>
              <a:gdLst>
                <a:gd name="T0" fmla="*/ 621 w 722"/>
                <a:gd name="T1" fmla="*/ 368 h 481"/>
                <a:gd name="T2" fmla="*/ 588 w 722"/>
                <a:gd name="T3" fmla="*/ 338 h 481"/>
                <a:gd name="T4" fmla="*/ 557 w 722"/>
                <a:gd name="T5" fmla="*/ 331 h 481"/>
                <a:gd name="T6" fmla="*/ 525 w 722"/>
                <a:gd name="T7" fmla="*/ 338 h 481"/>
                <a:gd name="T8" fmla="*/ 493 w 722"/>
                <a:gd name="T9" fmla="*/ 368 h 481"/>
                <a:gd name="T10" fmla="*/ 451 w 722"/>
                <a:gd name="T11" fmla="*/ 391 h 481"/>
                <a:gd name="T12" fmla="*/ 557 w 722"/>
                <a:gd name="T13" fmla="*/ 451 h 481"/>
                <a:gd name="T14" fmla="*/ 520 w 722"/>
                <a:gd name="T15" fmla="*/ 432 h 481"/>
                <a:gd name="T16" fmla="*/ 515 w 722"/>
                <a:gd name="T17" fmla="*/ 389 h 481"/>
                <a:gd name="T18" fmla="*/ 547 w 722"/>
                <a:gd name="T19" fmla="*/ 362 h 481"/>
                <a:gd name="T20" fmla="*/ 588 w 722"/>
                <a:gd name="T21" fmla="*/ 374 h 481"/>
                <a:gd name="T22" fmla="*/ 601 w 722"/>
                <a:gd name="T23" fmla="*/ 415 h 481"/>
                <a:gd name="T24" fmla="*/ 574 w 722"/>
                <a:gd name="T25" fmla="*/ 448 h 481"/>
                <a:gd name="T26" fmla="*/ 451 w 722"/>
                <a:gd name="T27" fmla="*/ 241 h 481"/>
                <a:gd name="T28" fmla="*/ 163 w 722"/>
                <a:gd name="T29" fmla="*/ 448 h 481"/>
                <a:gd name="T30" fmla="*/ 136 w 722"/>
                <a:gd name="T31" fmla="*/ 415 h 481"/>
                <a:gd name="T32" fmla="*/ 149 w 722"/>
                <a:gd name="T33" fmla="*/ 374 h 481"/>
                <a:gd name="T34" fmla="*/ 190 w 722"/>
                <a:gd name="T35" fmla="*/ 362 h 481"/>
                <a:gd name="T36" fmla="*/ 222 w 722"/>
                <a:gd name="T37" fmla="*/ 389 h 481"/>
                <a:gd name="T38" fmla="*/ 219 w 722"/>
                <a:gd name="T39" fmla="*/ 431 h 481"/>
                <a:gd name="T40" fmla="*/ 181 w 722"/>
                <a:gd name="T41" fmla="*/ 451 h 481"/>
                <a:gd name="T42" fmla="*/ 565 w 722"/>
                <a:gd name="T43" fmla="*/ 94 h 481"/>
                <a:gd name="T44" fmla="*/ 451 w 722"/>
                <a:gd name="T45" fmla="*/ 15 h 481"/>
                <a:gd name="T46" fmla="*/ 445 w 722"/>
                <a:gd name="T47" fmla="*/ 3 h 481"/>
                <a:gd name="T48" fmla="*/ 253 w 722"/>
                <a:gd name="T49" fmla="*/ 0 h 481"/>
                <a:gd name="T50" fmla="*/ 242 w 722"/>
                <a:gd name="T51" fmla="*/ 10 h 481"/>
                <a:gd name="T52" fmla="*/ 243 w 722"/>
                <a:gd name="T53" fmla="*/ 24 h 481"/>
                <a:gd name="T54" fmla="*/ 256 w 722"/>
                <a:gd name="T55" fmla="*/ 30 h 481"/>
                <a:gd name="T56" fmla="*/ 251 w 722"/>
                <a:gd name="T57" fmla="*/ 378 h 481"/>
                <a:gd name="T58" fmla="*/ 224 w 722"/>
                <a:gd name="T59" fmla="*/ 344 h 481"/>
                <a:gd name="T60" fmla="*/ 194 w 722"/>
                <a:gd name="T61" fmla="*/ 332 h 481"/>
                <a:gd name="T62" fmla="*/ 161 w 722"/>
                <a:gd name="T63" fmla="*/ 334 h 481"/>
                <a:gd name="T64" fmla="*/ 133 w 722"/>
                <a:gd name="T65" fmla="*/ 349 h 481"/>
                <a:gd name="T66" fmla="*/ 108 w 722"/>
                <a:gd name="T67" fmla="*/ 385 h 481"/>
                <a:gd name="T68" fmla="*/ 29 w 722"/>
                <a:gd name="T69" fmla="*/ 115 h 481"/>
                <a:gd name="T70" fmla="*/ 18 w 722"/>
                <a:gd name="T71" fmla="*/ 106 h 481"/>
                <a:gd name="T72" fmla="*/ 4 w 722"/>
                <a:gd name="T73" fmla="*/ 110 h 481"/>
                <a:gd name="T74" fmla="*/ 0 w 722"/>
                <a:gd name="T75" fmla="*/ 406 h 481"/>
                <a:gd name="T76" fmla="*/ 6 w 722"/>
                <a:gd name="T77" fmla="*/ 419 h 481"/>
                <a:gd name="T78" fmla="*/ 108 w 722"/>
                <a:gd name="T79" fmla="*/ 428 h 481"/>
                <a:gd name="T80" fmla="*/ 133 w 722"/>
                <a:gd name="T81" fmla="*/ 464 h 481"/>
                <a:gd name="T82" fmla="*/ 161 w 722"/>
                <a:gd name="T83" fmla="*/ 479 h 481"/>
                <a:gd name="T84" fmla="*/ 194 w 722"/>
                <a:gd name="T85" fmla="*/ 480 h 481"/>
                <a:gd name="T86" fmla="*/ 224 w 722"/>
                <a:gd name="T87" fmla="*/ 468 h 481"/>
                <a:gd name="T88" fmla="*/ 251 w 722"/>
                <a:gd name="T89" fmla="*/ 434 h 481"/>
                <a:gd name="T90" fmla="*/ 484 w 722"/>
                <a:gd name="T91" fmla="*/ 428 h 481"/>
                <a:gd name="T92" fmla="*/ 509 w 722"/>
                <a:gd name="T93" fmla="*/ 464 h 481"/>
                <a:gd name="T94" fmla="*/ 537 w 722"/>
                <a:gd name="T95" fmla="*/ 479 h 481"/>
                <a:gd name="T96" fmla="*/ 570 w 722"/>
                <a:gd name="T97" fmla="*/ 480 h 481"/>
                <a:gd name="T98" fmla="*/ 599 w 722"/>
                <a:gd name="T99" fmla="*/ 468 h 481"/>
                <a:gd name="T100" fmla="*/ 627 w 722"/>
                <a:gd name="T101" fmla="*/ 434 h 481"/>
                <a:gd name="T102" fmla="*/ 712 w 722"/>
                <a:gd name="T103" fmla="*/ 420 h 481"/>
                <a:gd name="T104" fmla="*/ 722 w 722"/>
                <a:gd name="T105" fmla="*/ 410 h 481"/>
                <a:gd name="T106" fmla="*/ 721 w 722"/>
                <a:gd name="T107" fmla="*/ 250 h 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22" h="481">
                  <a:moveTo>
                    <a:pt x="630" y="391"/>
                  </a:moveTo>
                  <a:lnTo>
                    <a:pt x="629" y="385"/>
                  </a:lnTo>
                  <a:lnTo>
                    <a:pt x="627" y="378"/>
                  </a:lnTo>
                  <a:lnTo>
                    <a:pt x="623" y="373"/>
                  </a:lnTo>
                  <a:lnTo>
                    <a:pt x="621" y="368"/>
                  </a:lnTo>
                  <a:lnTo>
                    <a:pt x="614" y="357"/>
                  </a:lnTo>
                  <a:lnTo>
                    <a:pt x="604" y="349"/>
                  </a:lnTo>
                  <a:lnTo>
                    <a:pt x="599" y="344"/>
                  </a:lnTo>
                  <a:lnTo>
                    <a:pt x="593" y="341"/>
                  </a:lnTo>
                  <a:lnTo>
                    <a:pt x="588" y="338"/>
                  </a:lnTo>
                  <a:lnTo>
                    <a:pt x="583" y="336"/>
                  </a:lnTo>
                  <a:lnTo>
                    <a:pt x="576" y="334"/>
                  </a:lnTo>
                  <a:lnTo>
                    <a:pt x="570" y="332"/>
                  </a:lnTo>
                  <a:lnTo>
                    <a:pt x="563" y="331"/>
                  </a:lnTo>
                  <a:lnTo>
                    <a:pt x="557" y="331"/>
                  </a:lnTo>
                  <a:lnTo>
                    <a:pt x="550" y="331"/>
                  </a:lnTo>
                  <a:lnTo>
                    <a:pt x="543" y="332"/>
                  </a:lnTo>
                  <a:lnTo>
                    <a:pt x="537" y="334"/>
                  </a:lnTo>
                  <a:lnTo>
                    <a:pt x="530" y="336"/>
                  </a:lnTo>
                  <a:lnTo>
                    <a:pt x="525" y="338"/>
                  </a:lnTo>
                  <a:lnTo>
                    <a:pt x="520" y="341"/>
                  </a:lnTo>
                  <a:lnTo>
                    <a:pt x="514" y="344"/>
                  </a:lnTo>
                  <a:lnTo>
                    <a:pt x="509" y="349"/>
                  </a:lnTo>
                  <a:lnTo>
                    <a:pt x="499" y="357"/>
                  </a:lnTo>
                  <a:lnTo>
                    <a:pt x="493" y="368"/>
                  </a:lnTo>
                  <a:lnTo>
                    <a:pt x="490" y="373"/>
                  </a:lnTo>
                  <a:lnTo>
                    <a:pt x="486" y="378"/>
                  </a:lnTo>
                  <a:lnTo>
                    <a:pt x="484" y="385"/>
                  </a:lnTo>
                  <a:lnTo>
                    <a:pt x="483" y="391"/>
                  </a:lnTo>
                  <a:lnTo>
                    <a:pt x="451" y="391"/>
                  </a:lnTo>
                  <a:lnTo>
                    <a:pt x="451" y="271"/>
                  </a:lnTo>
                  <a:lnTo>
                    <a:pt x="692" y="271"/>
                  </a:lnTo>
                  <a:lnTo>
                    <a:pt x="692" y="391"/>
                  </a:lnTo>
                  <a:lnTo>
                    <a:pt x="630" y="391"/>
                  </a:lnTo>
                  <a:close/>
                  <a:moveTo>
                    <a:pt x="557" y="451"/>
                  </a:moveTo>
                  <a:lnTo>
                    <a:pt x="547" y="450"/>
                  </a:lnTo>
                  <a:lnTo>
                    <a:pt x="539" y="448"/>
                  </a:lnTo>
                  <a:lnTo>
                    <a:pt x="531" y="444"/>
                  </a:lnTo>
                  <a:lnTo>
                    <a:pt x="525" y="438"/>
                  </a:lnTo>
                  <a:lnTo>
                    <a:pt x="520" y="432"/>
                  </a:lnTo>
                  <a:lnTo>
                    <a:pt x="515" y="423"/>
                  </a:lnTo>
                  <a:lnTo>
                    <a:pt x="512" y="415"/>
                  </a:lnTo>
                  <a:lnTo>
                    <a:pt x="511" y="406"/>
                  </a:lnTo>
                  <a:lnTo>
                    <a:pt x="512" y="398"/>
                  </a:lnTo>
                  <a:lnTo>
                    <a:pt x="515" y="389"/>
                  </a:lnTo>
                  <a:lnTo>
                    <a:pt x="520" y="381"/>
                  </a:lnTo>
                  <a:lnTo>
                    <a:pt x="525" y="374"/>
                  </a:lnTo>
                  <a:lnTo>
                    <a:pt x="531" y="369"/>
                  </a:lnTo>
                  <a:lnTo>
                    <a:pt x="539" y="365"/>
                  </a:lnTo>
                  <a:lnTo>
                    <a:pt x="547" y="362"/>
                  </a:lnTo>
                  <a:lnTo>
                    <a:pt x="557" y="361"/>
                  </a:lnTo>
                  <a:lnTo>
                    <a:pt x="566" y="362"/>
                  </a:lnTo>
                  <a:lnTo>
                    <a:pt x="574" y="365"/>
                  </a:lnTo>
                  <a:lnTo>
                    <a:pt x="582" y="369"/>
                  </a:lnTo>
                  <a:lnTo>
                    <a:pt x="588" y="374"/>
                  </a:lnTo>
                  <a:lnTo>
                    <a:pt x="593" y="381"/>
                  </a:lnTo>
                  <a:lnTo>
                    <a:pt x="598" y="389"/>
                  </a:lnTo>
                  <a:lnTo>
                    <a:pt x="601" y="398"/>
                  </a:lnTo>
                  <a:lnTo>
                    <a:pt x="602" y="406"/>
                  </a:lnTo>
                  <a:lnTo>
                    <a:pt x="601" y="415"/>
                  </a:lnTo>
                  <a:lnTo>
                    <a:pt x="598" y="423"/>
                  </a:lnTo>
                  <a:lnTo>
                    <a:pt x="593" y="431"/>
                  </a:lnTo>
                  <a:lnTo>
                    <a:pt x="588" y="438"/>
                  </a:lnTo>
                  <a:lnTo>
                    <a:pt x="582" y="444"/>
                  </a:lnTo>
                  <a:lnTo>
                    <a:pt x="574" y="448"/>
                  </a:lnTo>
                  <a:lnTo>
                    <a:pt x="566" y="450"/>
                  </a:lnTo>
                  <a:lnTo>
                    <a:pt x="557" y="451"/>
                  </a:lnTo>
                  <a:close/>
                  <a:moveTo>
                    <a:pt x="551" y="120"/>
                  </a:moveTo>
                  <a:lnTo>
                    <a:pt x="671" y="241"/>
                  </a:lnTo>
                  <a:lnTo>
                    <a:pt x="451" y="241"/>
                  </a:lnTo>
                  <a:lnTo>
                    <a:pt x="451" y="120"/>
                  </a:lnTo>
                  <a:lnTo>
                    <a:pt x="551" y="120"/>
                  </a:lnTo>
                  <a:close/>
                  <a:moveTo>
                    <a:pt x="181" y="451"/>
                  </a:moveTo>
                  <a:lnTo>
                    <a:pt x="171" y="450"/>
                  </a:lnTo>
                  <a:lnTo>
                    <a:pt x="163" y="448"/>
                  </a:lnTo>
                  <a:lnTo>
                    <a:pt x="155" y="444"/>
                  </a:lnTo>
                  <a:lnTo>
                    <a:pt x="149" y="438"/>
                  </a:lnTo>
                  <a:lnTo>
                    <a:pt x="144" y="432"/>
                  </a:lnTo>
                  <a:lnTo>
                    <a:pt x="139" y="423"/>
                  </a:lnTo>
                  <a:lnTo>
                    <a:pt x="136" y="415"/>
                  </a:lnTo>
                  <a:lnTo>
                    <a:pt x="136" y="406"/>
                  </a:lnTo>
                  <a:lnTo>
                    <a:pt x="136" y="398"/>
                  </a:lnTo>
                  <a:lnTo>
                    <a:pt x="139" y="389"/>
                  </a:lnTo>
                  <a:lnTo>
                    <a:pt x="144" y="381"/>
                  </a:lnTo>
                  <a:lnTo>
                    <a:pt x="149" y="374"/>
                  </a:lnTo>
                  <a:lnTo>
                    <a:pt x="155" y="369"/>
                  </a:lnTo>
                  <a:lnTo>
                    <a:pt x="163" y="365"/>
                  </a:lnTo>
                  <a:lnTo>
                    <a:pt x="171" y="362"/>
                  </a:lnTo>
                  <a:lnTo>
                    <a:pt x="181" y="361"/>
                  </a:lnTo>
                  <a:lnTo>
                    <a:pt x="190" y="362"/>
                  </a:lnTo>
                  <a:lnTo>
                    <a:pt x="198" y="365"/>
                  </a:lnTo>
                  <a:lnTo>
                    <a:pt x="206" y="369"/>
                  </a:lnTo>
                  <a:lnTo>
                    <a:pt x="212" y="374"/>
                  </a:lnTo>
                  <a:lnTo>
                    <a:pt x="219" y="381"/>
                  </a:lnTo>
                  <a:lnTo>
                    <a:pt x="222" y="389"/>
                  </a:lnTo>
                  <a:lnTo>
                    <a:pt x="225" y="398"/>
                  </a:lnTo>
                  <a:lnTo>
                    <a:pt x="226" y="406"/>
                  </a:lnTo>
                  <a:lnTo>
                    <a:pt x="225" y="415"/>
                  </a:lnTo>
                  <a:lnTo>
                    <a:pt x="222" y="423"/>
                  </a:lnTo>
                  <a:lnTo>
                    <a:pt x="219" y="431"/>
                  </a:lnTo>
                  <a:lnTo>
                    <a:pt x="212" y="438"/>
                  </a:lnTo>
                  <a:lnTo>
                    <a:pt x="206" y="444"/>
                  </a:lnTo>
                  <a:lnTo>
                    <a:pt x="198" y="448"/>
                  </a:lnTo>
                  <a:lnTo>
                    <a:pt x="190" y="450"/>
                  </a:lnTo>
                  <a:lnTo>
                    <a:pt x="181" y="451"/>
                  </a:lnTo>
                  <a:close/>
                  <a:moveTo>
                    <a:pt x="721" y="250"/>
                  </a:moveTo>
                  <a:lnTo>
                    <a:pt x="720" y="248"/>
                  </a:lnTo>
                  <a:lnTo>
                    <a:pt x="718" y="246"/>
                  </a:lnTo>
                  <a:lnTo>
                    <a:pt x="568" y="95"/>
                  </a:lnTo>
                  <a:lnTo>
                    <a:pt x="565" y="94"/>
                  </a:lnTo>
                  <a:lnTo>
                    <a:pt x="562" y="91"/>
                  </a:lnTo>
                  <a:lnTo>
                    <a:pt x="559" y="91"/>
                  </a:lnTo>
                  <a:lnTo>
                    <a:pt x="557" y="90"/>
                  </a:lnTo>
                  <a:lnTo>
                    <a:pt x="451" y="90"/>
                  </a:lnTo>
                  <a:lnTo>
                    <a:pt x="451" y="15"/>
                  </a:lnTo>
                  <a:lnTo>
                    <a:pt x="451" y="12"/>
                  </a:lnTo>
                  <a:lnTo>
                    <a:pt x="450" y="10"/>
                  </a:lnTo>
                  <a:lnTo>
                    <a:pt x="449" y="7"/>
                  </a:lnTo>
                  <a:lnTo>
                    <a:pt x="447" y="5"/>
                  </a:lnTo>
                  <a:lnTo>
                    <a:pt x="445" y="3"/>
                  </a:lnTo>
                  <a:lnTo>
                    <a:pt x="442" y="1"/>
                  </a:lnTo>
                  <a:lnTo>
                    <a:pt x="439" y="0"/>
                  </a:lnTo>
                  <a:lnTo>
                    <a:pt x="436" y="0"/>
                  </a:lnTo>
                  <a:lnTo>
                    <a:pt x="256" y="0"/>
                  </a:lnTo>
                  <a:lnTo>
                    <a:pt x="253" y="0"/>
                  </a:lnTo>
                  <a:lnTo>
                    <a:pt x="250" y="1"/>
                  </a:lnTo>
                  <a:lnTo>
                    <a:pt x="247" y="3"/>
                  </a:lnTo>
                  <a:lnTo>
                    <a:pt x="245" y="5"/>
                  </a:lnTo>
                  <a:lnTo>
                    <a:pt x="243" y="7"/>
                  </a:lnTo>
                  <a:lnTo>
                    <a:pt x="242" y="10"/>
                  </a:lnTo>
                  <a:lnTo>
                    <a:pt x="241" y="12"/>
                  </a:lnTo>
                  <a:lnTo>
                    <a:pt x="241" y="15"/>
                  </a:lnTo>
                  <a:lnTo>
                    <a:pt x="241" y="19"/>
                  </a:lnTo>
                  <a:lnTo>
                    <a:pt x="242" y="22"/>
                  </a:lnTo>
                  <a:lnTo>
                    <a:pt x="243" y="24"/>
                  </a:lnTo>
                  <a:lnTo>
                    <a:pt x="245" y="26"/>
                  </a:lnTo>
                  <a:lnTo>
                    <a:pt x="247" y="28"/>
                  </a:lnTo>
                  <a:lnTo>
                    <a:pt x="250" y="29"/>
                  </a:lnTo>
                  <a:lnTo>
                    <a:pt x="253" y="30"/>
                  </a:lnTo>
                  <a:lnTo>
                    <a:pt x="256" y="30"/>
                  </a:lnTo>
                  <a:lnTo>
                    <a:pt x="421" y="30"/>
                  </a:lnTo>
                  <a:lnTo>
                    <a:pt x="421" y="391"/>
                  </a:lnTo>
                  <a:lnTo>
                    <a:pt x="254" y="391"/>
                  </a:lnTo>
                  <a:lnTo>
                    <a:pt x="253" y="385"/>
                  </a:lnTo>
                  <a:lnTo>
                    <a:pt x="251" y="378"/>
                  </a:lnTo>
                  <a:lnTo>
                    <a:pt x="249" y="373"/>
                  </a:lnTo>
                  <a:lnTo>
                    <a:pt x="245" y="368"/>
                  </a:lnTo>
                  <a:lnTo>
                    <a:pt x="238" y="357"/>
                  </a:lnTo>
                  <a:lnTo>
                    <a:pt x="228" y="349"/>
                  </a:lnTo>
                  <a:lnTo>
                    <a:pt x="224" y="344"/>
                  </a:lnTo>
                  <a:lnTo>
                    <a:pt x="219" y="341"/>
                  </a:lnTo>
                  <a:lnTo>
                    <a:pt x="212" y="338"/>
                  </a:lnTo>
                  <a:lnTo>
                    <a:pt x="207" y="336"/>
                  </a:lnTo>
                  <a:lnTo>
                    <a:pt x="200" y="334"/>
                  </a:lnTo>
                  <a:lnTo>
                    <a:pt x="194" y="332"/>
                  </a:lnTo>
                  <a:lnTo>
                    <a:pt x="187" y="331"/>
                  </a:lnTo>
                  <a:lnTo>
                    <a:pt x="181" y="331"/>
                  </a:lnTo>
                  <a:lnTo>
                    <a:pt x="174" y="331"/>
                  </a:lnTo>
                  <a:lnTo>
                    <a:pt x="167" y="332"/>
                  </a:lnTo>
                  <a:lnTo>
                    <a:pt x="161" y="334"/>
                  </a:lnTo>
                  <a:lnTo>
                    <a:pt x="155" y="336"/>
                  </a:lnTo>
                  <a:lnTo>
                    <a:pt x="149" y="338"/>
                  </a:lnTo>
                  <a:lnTo>
                    <a:pt x="144" y="341"/>
                  </a:lnTo>
                  <a:lnTo>
                    <a:pt x="138" y="344"/>
                  </a:lnTo>
                  <a:lnTo>
                    <a:pt x="133" y="349"/>
                  </a:lnTo>
                  <a:lnTo>
                    <a:pt x="124" y="357"/>
                  </a:lnTo>
                  <a:lnTo>
                    <a:pt x="117" y="368"/>
                  </a:lnTo>
                  <a:lnTo>
                    <a:pt x="114" y="373"/>
                  </a:lnTo>
                  <a:lnTo>
                    <a:pt x="110" y="378"/>
                  </a:lnTo>
                  <a:lnTo>
                    <a:pt x="108" y="385"/>
                  </a:lnTo>
                  <a:lnTo>
                    <a:pt x="107" y="391"/>
                  </a:lnTo>
                  <a:lnTo>
                    <a:pt x="30" y="391"/>
                  </a:lnTo>
                  <a:lnTo>
                    <a:pt x="30" y="120"/>
                  </a:lnTo>
                  <a:lnTo>
                    <a:pt x="30" y="117"/>
                  </a:lnTo>
                  <a:lnTo>
                    <a:pt x="29" y="115"/>
                  </a:lnTo>
                  <a:lnTo>
                    <a:pt x="28" y="112"/>
                  </a:lnTo>
                  <a:lnTo>
                    <a:pt x="26" y="110"/>
                  </a:lnTo>
                  <a:lnTo>
                    <a:pt x="24" y="109"/>
                  </a:lnTo>
                  <a:lnTo>
                    <a:pt x="21" y="106"/>
                  </a:lnTo>
                  <a:lnTo>
                    <a:pt x="18" y="106"/>
                  </a:lnTo>
                  <a:lnTo>
                    <a:pt x="15" y="105"/>
                  </a:lnTo>
                  <a:lnTo>
                    <a:pt x="12" y="106"/>
                  </a:lnTo>
                  <a:lnTo>
                    <a:pt x="10" y="106"/>
                  </a:lnTo>
                  <a:lnTo>
                    <a:pt x="6" y="109"/>
                  </a:lnTo>
                  <a:lnTo>
                    <a:pt x="4" y="110"/>
                  </a:lnTo>
                  <a:lnTo>
                    <a:pt x="3" y="112"/>
                  </a:lnTo>
                  <a:lnTo>
                    <a:pt x="1" y="115"/>
                  </a:lnTo>
                  <a:lnTo>
                    <a:pt x="1" y="117"/>
                  </a:lnTo>
                  <a:lnTo>
                    <a:pt x="0" y="120"/>
                  </a:lnTo>
                  <a:lnTo>
                    <a:pt x="0" y="406"/>
                  </a:lnTo>
                  <a:lnTo>
                    <a:pt x="1" y="410"/>
                  </a:lnTo>
                  <a:lnTo>
                    <a:pt x="1" y="412"/>
                  </a:lnTo>
                  <a:lnTo>
                    <a:pt x="3" y="415"/>
                  </a:lnTo>
                  <a:lnTo>
                    <a:pt x="4" y="417"/>
                  </a:lnTo>
                  <a:lnTo>
                    <a:pt x="6" y="419"/>
                  </a:lnTo>
                  <a:lnTo>
                    <a:pt x="10" y="420"/>
                  </a:lnTo>
                  <a:lnTo>
                    <a:pt x="12" y="421"/>
                  </a:lnTo>
                  <a:lnTo>
                    <a:pt x="15" y="421"/>
                  </a:lnTo>
                  <a:lnTo>
                    <a:pt x="107" y="421"/>
                  </a:lnTo>
                  <a:lnTo>
                    <a:pt x="108" y="428"/>
                  </a:lnTo>
                  <a:lnTo>
                    <a:pt x="110" y="434"/>
                  </a:lnTo>
                  <a:lnTo>
                    <a:pt x="114" y="440"/>
                  </a:lnTo>
                  <a:lnTo>
                    <a:pt x="117" y="445"/>
                  </a:lnTo>
                  <a:lnTo>
                    <a:pt x="124" y="456"/>
                  </a:lnTo>
                  <a:lnTo>
                    <a:pt x="133" y="464"/>
                  </a:lnTo>
                  <a:lnTo>
                    <a:pt x="138" y="468"/>
                  </a:lnTo>
                  <a:lnTo>
                    <a:pt x="144" y="472"/>
                  </a:lnTo>
                  <a:lnTo>
                    <a:pt x="149" y="475"/>
                  </a:lnTo>
                  <a:lnTo>
                    <a:pt x="155" y="477"/>
                  </a:lnTo>
                  <a:lnTo>
                    <a:pt x="161" y="479"/>
                  </a:lnTo>
                  <a:lnTo>
                    <a:pt x="167" y="480"/>
                  </a:lnTo>
                  <a:lnTo>
                    <a:pt x="174" y="481"/>
                  </a:lnTo>
                  <a:lnTo>
                    <a:pt x="181" y="481"/>
                  </a:lnTo>
                  <a:lnTo>
                    <a:pt x="187" y="481"/>
                  </a:lnTo>
                  <a:lnTo>
                    <a:pt x="194" y="480"/>
                  </a:lnTo>
                  <a:lnTo>
                    <a:pt x="200" y="479"/>
                  </a:lnTo>
                  <a:lnTo>
                    <a:pt x="207" y="477"/>
                  </a:lnTo>
                  <a:lnTo>
                    <a:pt x="212" y="475"/>
                  </a:lnTo>
                  <a:lnTo>
                    <a:pt x="219" y="472"/>
                  </a:lnTo>
                  <a:lnTo>
                    <a:pt x="224" y="468"/>
                  </a:lnTo>
                  <a:lnTo>
                    <a:pt x="228" y="464"/>
                  </a:lnTo>
                  <a:lnTo>
                    <a:pt x="238" y="456"/>
                  </a:lnTo>
                  <a:lnTo>
                    <a:pt x="245" y="445"/>
                  </a:lnTo>
                  <a:lnTo>
                    <a:pt x="249" y="440"/>
                  </a:lnTo>
                  <a:lnTo>
                    <a:pt x="251" y="434"/>
                  </a:lnTo>
                  <a:lnTo>
                    <a:pt x="253" y="428"/>
                  </a:lnTo>
                  <a:lnTo>
                    <a:pt x="254" y="421"/>
                  </a:lnTo>
                  <a:lnTo>
                    <a:pt x="436" y="421"/>
                  </a:lnTo>
                  <a:lnTo>
                    <a:pt x="483" y="421"/>
                  </a:lnTo>
                  <a:lnTo>
                    <a:pt x="484" y="428"/>
                  </a:lnTo>
                  <a:lnTo>
                    <a:pt x="486" y="434"/>
                  </a:lnTo>
                  <a:lnTo>
                    <a:pt x="490" y="440"/>
                  </a:lnTo>
                  <a:lnTo>
                    <a:pt x="493" y="445"/>
                  </a:lnTo>
                  <a:lnTo>
                    <a:pt x="499" y="456"/>
                  </a:lnTo>
                  <a:lnTo>
                    <a:pt x="509" y="464"/>
                  </a:lnTo>
                  <a:lnTo>
                    <a:pt x="514" y="468"/>
                  </a:lnTo>
                  <a:lnTo>
                    <a:pt x="520" y="472"/>
                  </a:lnTo>
                  <a:lnTo>
                    <a:pt x="525" y="475"/>
                  </a:lnTo>
                  <a:lnTo>
                    <a:pt x="530" y="477"/>
                  </a:lnTo>
                  <a:lnTo>
                    <a:pt x="537" y="479"/>
                  </a:lnTo>
                  <a:lnTo>
                    <a:pt x="543" y="480"/>
                  </a:lnTo>
                  <a:lnTo>
                    <a:pt x="550" y="481"/>
                  </a:lnTo>
                  <a:lnTo>
                    <a:pt x="557" y="481"/>
                  </a:lnTo>
                  <a:lnTo>
                    <a:pt x="563" y="481"/>
                  </a:lnTo>
                  <a:lnTo>
                    <a:pt x="570" y="480"/>
                  </a:lnTo>
                  <a:lnTo>
                    <a:pt x="576" y="479"/>
                  </a:lnTo>
                  <a:lnTo>
                    <a:pt x="583" y="477"/>
                  </a:lnTo>
                  <a:lnTo>
                    <a:pt x="588" y="475"/>
                  </a:lnTo>
                  <a:lnTo>
                    <a:pt x="593" y="472"/>
                  </a:lnTo>
                  <a:lnTo>
                    <a:pt x="599" y="468"/>
                  </a:lnTo>
                  <a:lnTo>
                    <a:pt x="604" y="464"/>
                  </a:lnTo>
                  <a:lnTo>
                    <a:pt x="614" y="456"/>
                  </a:lnTo>
                  <a:lnTo>
                    <a:pt x="621" y="445"/>
                  </a:lnTo>
                  <a:lnTo>
                    <a:pt x="623" y="440"/>
                  </a:lnTo>
                  <a:lnTo>
                    <a:pt x="627" y="434"/>
                  </a:lnTo>
                  <a:lnTo>
                    <a:pt x="629" y="428"/>
                  </a:lnTo>
                  <a:lnTo>
                    <a:pt x="630" y="421"/>
                  </a:lnTo>
                  <a:lnTo>
                    <a:pt x="707" y="421"/>
                  </a:lnTo>
                  <a:lnTo>
                    <a:pt x="710" y="421"/>
                  </a:lnTo>
                  <a:lnTo>
                    <a:pt x="712" y="420"/>
                  </a:lnTo>
                  <a:lnTo>
                    <a:pt x="716" y="419"/>
                  </a:lnTo>
                  <a:lnTo>
                    <a:pt x="718" y="417"/>
                  </a:lnTo>
                  <a:lnTo>
                    <a:pt x="720" y="415"/>
                  </a:lnTo>
                  <a:lnTo>
                    <a:pt x="721" y="412"/>
                  </a:lnTo>
                  <a:lnTo>
                    <a:pt x="722" y="410"/>
                  </a:lnTo>
                  <a:lnTo>
                    <a:pt x="722" y="406"/>
                  </a:lnTo>
                  <a:lnTo>
                    <a:pt x="722" y="256"/>
                  </a:lnTo>
                  <a:lnTo>
                    <a:pt x="722" y="253"/>
                  </a:lnTo>
                  <a:lnTo>
                    <a:pt x="721" y="250"/>
                  </a:lnTo>
                  <a:lnTo>
                    <a:pt x="721" y="25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0" name="Freeform 220">
              <a:extLst>
                <a:ext uri="{FF2B5EF4-FFF2-40B4-BE49-F238E27FC236}">
                  <a16:creationId xmlns:a16="http://schemas.microsoft.com/office/drawing/2014/main" id="{894D8CA1-08B0-4230-A508-A2A40073CD20}"/>
                </a:ext>
              </a:extLst>
            </p:cNvPr>
            <p:cNvSpPr>
              <a:spLocks/>
            </p:cNvSpPr>
            <p:nvPr/>
          </p:nvSpPr>
          <p:spPr bwMode="auto">
            <a:xfrm>
              <a:off x="8793163" y="2565400"/>
              <a:ext cx="28575" cy="38100"/>
            </a:xfrm>
            <a:custGeom>
              <a:avLst/>
              <a:gdLst>
                <a:gd name="T0" fmla="*/ 15 w 90"/>
                <a:gd name="T1" fmla="*/ 120 h 120"/>
                <a:gd name="T2" fmla="*/ 75 w 90"/>
                <a:gd name="T3" fmla="*/ 120 h 120"/>
                <a:gd name="T4" fmla="*/ 78 w 90"/>
                <a:gd name="T5" fmla="*/ 120 h 120"/>
                <a:gd name="T6" fmla="*/ 81 w 90"/>
                <a:gd name="T7" fmla="*/ 119 h 120"/>
                <a:gd name="T8" fmla="*/ 84 w 90"/>
                <a:gd name="T9" fmla="*/ 117 h 120"/>
                <a:gd name="T10" fmla="*/ 86 w 90"/>
                <a:gd name="T11" fmla="*/ 116 h 120"/>
                <a:gd name="T12" fmla="*/ 88 w 90"/>
                <a:gd name="T13" fmla="*/ 114 h 120"/>
                <a:gd name="T14" fmla="*/ 89 w 90"/>
                <a:gd name="T15" fmla="*/ 111 h 120"/>
                <a:gd name="T16" fmla="*/ 90 w 90"/>
                <a:gd name="T17" fmla="*/ 109 h 120"/>
                <a:gd name="T18" fmla="*/ 90 w 90"/>
                <a:gd name="T19" fmla="*/ 105 h 120"/>
                <a:gd name="T20" fmla="*/ 90 w 90"/>
                <a:gd name="T21" fmla="*/ 102 h 120"/>
                <a:gd name="T22" fmla="*/ 89 w 90"/>
                <a:gd name="T23" fmla="*/ 99 h 120"/>
                <a:gd name="T24" fmla="*/ 88 w 90"/>
                <a:gd name="T25" fmla="*/ 97 h 120"/>
                <a:gd name="T26" fmla="*/ 86 w 90"/>
                <a:gd name="T27" fmla="*/ 95 h 120"/>
                <a:gd name="T28" fmla="*/ 84 w 90"/>
                <a:gd name="T29" fmla="*/ 93 h 120"/>
                <a:gd name="T30" fmla="*/ 81 w 90"/>
                <a:gd name="T31" fmla="*/ 91 h 120"/>
                <a:gd name="T32" fmla="*/ 78 w 90"/>
                <a:gd name="T33" fmla="*/ 90 h 120"/>
                <a:gd name="T34" fmla="*/ 75 w 90"/>
                <a:gd name="T35" fmla="*/ 90 h 120"/>
                <a:gd name="T36" fmla="*/ 30 w 90"/>
                <a:gd name="T37" fmla="*/ 90 h 120"/>
                <a:gd name="T38" fmla="*/ 30 w 90"/>
                <a:gd name="T39" fmla="*/ 15 h 120"/>
                <a:gd name="T40" fmla="*/ 30 w 90"/>
                <a:gd name="T41" fmla="*/ 12 h 120"/>
                <a:gd name="T42" fmla="*/ 29 w 90"/>
                <a:gd name="T43" fmla="*/ 9 h 120"/>
                <a:gd name="T44" fmla="*/ 28 w 90"/>
                <a:gd name="T45" fmla="*/ 7 h 120"/>
                <a:gd name="T46" fmla="*/ 26 w 90"/>
                <a:gd name="T47" fmla="*/ 5 h 120"/>
                <a:gd name="T48" fmla="*/ 24 w 90"/>
                <a:gd name="T49" fmla="*/ 3 h 120"/>
                <a:gd name="T50" fmla="*/ 21 w 90"/>
                <a:gd name="T51" fmla="*/ 1 h 120"/>
                <a:gd name="T52" fmla="*/ 18 w 90"/>
                <a:gd name="T53" fmla="*/ 0 h 120"/>
                <a:gd name="T54" fmla="*/ 15 w 90"/>
                <a:gd name="T55" fmla="*/ 0 h 120"/>
                <a:gd name="T56" fmla="*/ 12 w 90"/>
                <a:gd name="T57" fmla="*/ 0 h 120"/>
                <a:gd name="T58" fmla="*/ 10 w 90"/>
                <a:gd name="T59" fmla="*/ 1 h 120"/>
                <a:gd name="T60" fmla="*/ 6 w 90"/>
                <a:gd name="T61" fmla="*/ 3 h 120"/>
                <a:gd name="T62" fmla="*/ 4 w 90"/>
                <a:gd name="T63" fmla="*/ 5 h 120"/>
                <a:gd name="T64" fmla="*/ 3 w 90"/>
                <a:gd name="T65" fmla="*/ 7 h 120"/>
                <a:gd name="T66" fmla="*/ 1 w 90"/>
                <a:gd name="T67" fmla="*/ 9 h 120"/>
                <a:gd name="T68" fmla="*/ 1 w 90"/>
                <a:gd name="T69" fmla="*/ 12 h 120"/>
                <a:gd name="T70" fmla="*/ 0 w 90"/>
                <a:gd name="T71" fmla="*/ 15 h 120"/>
                <a:gd name="T72" fmla="*/ 0 w 90"/>
                <a:gd name="T73" fmla="*/ 105 h 120"/>
                <a:gd name="T74" fmla="*/ 1 w 90"/>
                <a:gd name="T75" fmla="*/ 109 h 120"/>
                <a:gd name="T76" fmla="*/ 1 w 90"/>
                <a:gd name="T77" fmla="*/ 111 h 120"/>
                <a:gd name="T78" fmla="*/ 3 w 90"/>
                <a:gd name="T79" fmla="*/ 114 h 120"/>
                <a:gd name="T80" fmla="*/ 4 w 90"/>
                <a:gd name="T81" fmla="*/ 116 h 120"/>
                <a:gd name="T82" fmla="*/ 6 w 90"/>
                <a:gd name="T83" fmla="*/ 117 h 120"/>
                <a:gd name="T84" fmla="*/ 10 w 90"/>
                <a:gd name="T85" fmla="*/ 119 h 120"/>
                <a:gd name="T86" fmla="*/ 13 w 90"/>
                <a:gd name="T87" fmla="*/ 120 h 120"/>
                <a:gd name="T88" fmla="*/ 15 w 90"/>
                <a:gd name="T89" fmla="*/ 12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90" h="120">
                  <a:moveTo>
                    <a:pt x="15" y="120"/>
                  </a:moveTo>
                  <a:lnTo>
                    <a:pt x="75" y="120"/>
                  </a:lnTo>
                  <a:lnTo>
                    <a:pt x="78" y="120"/>
                  </a:lnTo>
                  <a:lnTo>
                    <a:pt x="81" y="119"/>
                  </a:lnTo>
                  <a:lnTo>
                    <a:pt x="84" y="117"/>
                  </a:lnTo>
                  <a:lnTo>
                    <a:pt x="86" y="116"/>
                  </a:lnTo>
                  <a:lnTo>
                    <a:pt x="88" y="114"/>
                  </a:lnTo>
                  <a:lnTo>
                    <a:pt x="89" y="111"/>
                  </a:lnTo>
                  <a:lnTo>
                    <a:pt x="90" y="109"/>
                  </a:lnTo>
                  <a:lnTo>
                    <a:pt x="90" y="105"/>
                  </a:lnTo>
                  <a:lnTo>
                    <a:pt x="90" y="102"/>
                  </a:lnTo>
                  <a:lnTo>
                    <a:pt x="89" y="99"/>
                  </a:lnTo>
                  <a:lnTo>
                    <a:pt x="88" y="97"/>
                  </a:lnTo>
                  <a:lnTo>
                    <a:pt x="86" y="95"/>
                  </a:lnTo>
                  <a:lnTo>
                    <a:pt x="84" y="93"/>
                  </a:lnTo>
                  <a:lnTo>
                    <a:pt x="81" y="91"/>
                  </a:lnTo>
                  <a:lnTo>
                    <a:pt x="78" y="90"/>
                  </a:lnTo>
                  <a:lnTo>
                    <a:pt x="75" y="90"/>
                  </a:lnTo>
                  <a:lnTo>
                    <a:pt x="30" y="90"/>
                  </a:lnTo>
                  <a:lnTo>
                    <a:pt x="30" y="15"/>
                  </a:lnTo>
                  <a:lnTo>
                    <a:pt x="30" y="12"/>
                  </a:lnTo>
                  <a:lnTo>
                    <a:pt x="29" y="9"/>
                  </a:lnTo>
                  <a:lnTo>
                    <a:pt x="28" y="7"/>
                  </a:lnTo>
                  <a:lnTo>
                    <a:pt x="26" y="5"/>
                  </a:lnTo>
                  <a:lnTo>
                    <a:pt x="24" y="3"/>
                  </a:lnTo>
                  <a:lnTo>
                    <a:pt x="21" y="1"/>
                  </a:lnTo>
                  <a:lnTo>
                    <a:pt x="18" y="0"/>
                  </a:lnTo>
                  <a:lnTo>
                    <a:pt x="15" y="0"/>
                  </a:lnTo>
                  <a:lnTo>
                    <a:pt x="12" y="0"/>
                  </a:lnTo>
                  <a:lnTo>
                    <a:pt x="10" y="1"/>
                  </a:lnTo>
                  <a:lnTo>
                    <a:pt x="6" y="3"/>
                  </a:lnTo>
                  <a:lnTo>
                    <a:pt x="4" y="5"/>
                  </a:lnTo>
                  <a:lnTo>
                    <a:pt x="3" y="7"/>
                  </a:lnTo>
                  <a:lnTo>
                    <a:pt x="1" y="9"/>
                  </a:lnTo>
                  <a:lnTo>
                    <a:pt x="1" y="12"/>
                  </a:lnTo>
                  <a:lnTo>
                    <a:pt x="0" y="15"/>
                  </a:lnTo>
                  <a:lnTo>
                    <a:pt x="0" y="105"/>
                  </a:lnTo>
                  <a:lnTo>
                    <a:pt x="1" y="109"/>
                  </a:lnTo>
                  <a:lnTo>
                    <a:pt x="1" y="111"/>
                  </a:lnTo>
                  <a:lnTo>
                    <a:pt x="3" y="114"/>
                  </a:lnTo>
                  <a:lnTo>
                    <a:pt x="4" y="116"/>
                  </a:lnTo>
                  <a:lnTo>
                    <a:pt x="6" y="117"/>
                  </a:lnTo>
                  <a:lnTo>
                    <a:pt x="10" y="119"/>
                  </a:lnTo>
                  <a:lnTo>
                    <a:pt x="13" y="120"/>
                  </a:lnTo>
                  <a:lnTo>
                    <a:pt x="15" y="1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1" name="Freeform 221">
              <a:extLst>
                <a:ext uri="{FF2B5EF4-FFF2-40B4-BE49-F238E27FC236}">
                  <a16:creationId xmlns:a16="http://schemas.microsoft.com/office/drawing/2014/main" id="{E03B1AC0-C2CF-4217-B334-D80A798F4D64}"/>
                </a:ext>
              </a:extLst>
            </p:cNvPr>
            <p:cNvSpPr>
              <a:spLocks/>
            </p:cNvSpPr>
            <p:nvPr/>
          </p:nvSpPr>
          <p:spPr bwMode="auto">
            <a:xfrm>
              <a:off x="8736013" y="2698750"/>
              <a:ext cx="47625" cy="11113"/>
            </a:xfrm>
            <a:custGeom>
              <a:avLst/>
              <a:gdLst>
                <a:gd name="T0" fmla="*/ 135 w 150"/>
                <a:gd name="T1" fmla="*/ 0 h 31"/>
                <a:gd name="T2" fmla="*/ 15 w 150"/>
                <a:gd name="T3" fmla="*/ 0 h 31"/>
                <a:gd name="T4" fmla="*/ 12 w 150"/>
                <a:gd name="T5" fmla="*/ 1 h 31"/>
                <a:gd name="T6" fmla="*/ 9 w 150"/>
                <a:gd name="T7" fmla="*/ 2 h 31"/>
                <a:gd name="T8" fmla="*/ 6 w 150"/>
                <a:gd name="T9" fmla="*/ 4 h 31"/>
                <a:gd name="T10" fmla="*/ 4 w 150"/>
                <a:gd name="T11" fmla="*/ 6 h 31"/>
                <a:gd name="T12" fmla="*/ 2 w 150"/>
                <a:gd name="T13" fmla="*/ 8 h 31"/>
                <a:gd name="T14" fmla="*/ 1 w 150"/>
                <a:gd name="T15" fmla="*/ 10 h 31"/>
                <a:gd name="T16" fmla="*/ 0 w 150"/>
                <a:gd name="T17" fmla="*/ 13 h 31"/>
                <a:gd name="T18" fmla="*/ 0 w 150"/>
                <a:gd name="T19" fmla="*/ 16 h 31"/>
                <a:gd name="T20" fmla="*/ 0 w 150"/>
                <a:gd name="T21" fmla="*/ 19 h 31"/>
                <a:gd name="T22" fmla="*/ 1 w 150"/>
                <a:gd name="T23" fmla="*/ 22 h 31"/>
                <a:gd name="T24" fmla="*/ 2 w 150"/>
                <a:gd name="T25" fmla="*/ 24 h 31"/>
                <a:gd name="T26" fmla="*/ 4 w 150"/>
                <a:gd name="T27" fmla="*/ 26 h 31"/>
                <a:gd name="T28" fmla="*/ 6 w 150"/>
                <a:gd name="T29" fmla="*/ 28 h 31"/>
                <a:gd name="T30" fmla="*/ 9 w 150"/>
                <a:gd name="T31" fmla="*/ 29 h 31"/>
                <a:gd name="T32" fmla="*/ 12 w 150"/>
                <a:gd name="T33" fmla="*/ 30 h 31"/>
                <a:gd name="T34" fmla="*/ 15 w 150"/>
                <a:gd name="T35" fmla="*/ 31 h 31"/>
                <a:gd name="T36" fmla="*/ 135 w 150"/>
                <a:gd name="T37" fmla="*/ 31 h 31"/>
                <a:gd name="T38" fmla="*/ 138 w 150"/>
                <a:gd name="T39" fmla="*/ 30 h 31"/>
                <a:gd name="T40" fmla="*/ 141 w 150"/>
                <a:gd name="T41" fmla="*/ 29 h 31"/>
                <a:gd name="T42" fmla="*/ 144 w 150"/>
                <a:gd name="T43" fmla="*/ 28 h 31"/>
                <a:gd name="T44" fmla="*/ 146 w 150"/>
                <a:gd name="T45" fmla="*/ 26 h 31"/>
                <a:gd name="T46" fmla="*/ 148 w 150"/>
                <a:gd name="T47" fmla="*/ 24 h 31"/>
                <a:gd name="T48" fmla="*/ 149 w 150"/>
                <a:gd name="T49" fmla="*/ 22 h 31"/>
                <a:gd name="T50" fmla="*/ 150 w 150"/>
                <a:gd name="T51" fmla="*/ 19 h 31"/>
                <a:gd name="T52" fmla="*/ 150 w 150"/>
                <a:gd name="T53" fmla="*/ 16 h 31"/>
                <a:gd name="T54" fmla="*/ 150 w 150"/>
                <a:gd name="T55" fmla="*/ 13 h 31"/>
                <a:gd name="T56" fmla="*/ 149 w 150"/>
                <a:gd name="T57" fmla="*/ 10 h 31"/>
                <a:gd name="T58" fmla="*/ 148 w 150"/>
                <a:gd name="T59" fmla="*/ 8 h 31"/>
                <a:gd name="T60" fmla="*/ 146 w 150"/>
                <a:gd name="T61" fmla="*/ 6 h 31"/>
                <a:gd name="T62" fmla="*/ 144 w 150"/>
                <a:gd name="T63" fmla="*/ 4 h 31"/>
                <a:gd name="T64" fmla="*/ 141 w 150"/>
                <a:gd name="T65" fmla="*/ 2 h 31"/>
                <a:gd name="T66" fmla="*/ 138 w 150"/>
                <a:gd name="T67" fmla="*/ 1 h 31"/>
                <a:gd name="T68" fmla="*/ 135 w 150"/>
                <a:gd name="T69"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50" h="31">
                  <a:moveTo>
                    <a:pt x="135" y="0"/>
                  </a:moveTo>
                  <a:lnTo>
                    <a:pt x="15" y="0"/>
                  </a:lnTo>
                  <a:lnTo>
                    <a:pt x="12" y="1"/>
                  </a:lnTo>
                  <a:lnTo>
                    <a:pt x="9" y="2"/>
                  </a:lnTo>
                  <a:lnTo>
                    <a:pt x="6" y="4"/>
                  </a:lnTo>
                  <a:lnTo>
                    <a:pt x="4" y="6"/>
                  </a:lnTo>
                  <a:lnTo>
                    <a:pt x="2" y="8"/>
                  </a:lnTo>
                  <a:lnTo>
                    <a:pt x="1" y="10"/>
                  </a:lnTo>
                  <a:lnTo>
                    <a:pt x="0" y="13"/>
                  </a:lnTo>
                  <a:lnTo>
                    <a:pt x="0" y="16"/>
                  </a:lnTo>
                  <a:lnTo>
                    <a:pt x="0" y="19"/>
                  </a:lnTo>
                  <a:lnTo>
                    <a:pt x="1" y="22"/>
                  </a:lnTo>
                  <a:lnTo>
                    <a:pt x="2" y="24"/>
                  </a:lnTo>
                  <a:lnTo>
                    <a:pt x="4" y="26"/>
                  </a:lnTo>
                  <a:lnTo>
                    <a:pt x="6" y="28"/>
                  </a:lnTo>
                  <a:lnTo>
                    <a:pt x="9" y="29"/>
                  </a:lnTo>
                  <a:lnTo>
                    <a:pt x="12" y="30"/>
                  </a:lnTo>
                  <a:lnTo>
                    <a:pt x="15" y="31"/>
                  </a:lnTo>
                  <a:lnTo>
                    <a:pt x="135" y="31"/>
                  </a:lnTo>
                  <a:lnTo>
                    <a:pt x="138" y="30"/>
                  </a:lnTo>
                  <a:lnTo>
                    <a:pt x="141" y="29"/>
                  </a:lnTo>
                  <a:lnTo>
                    <a:pt x="144" y="28"/>
                  </a:lnTo>
                  <a:lnTo>
                    <a:pt x="146" y="26"/>
                  </a:lnTo>
                  <a:lnTo>
                    <a:pt x="148" y="24"/>
                  </a:lnTo>
                  <a:lnTo>
                    <a:pt x="149" y="22"/>
                  </a:lnTo>
                  <a:lnTo>
                    <a:pt x="150" y="19"/>
                  </a:lnTo>
                  <a:lnTo>
                    <a:pt x="150" y="16"/>
                  </a:lnTo>
                  <a:lnTo>
                    <a:pt x="150" y="13"/>
                  </a:lnTo>
                  <a:lnTo>
                    <a:pt x="149" y="10"/>
                  </a:lnTo>
                  <a:lnTo>
                    <a:pt x="148" y="8"/>
                  </a:lnTo>
                  <a:lnTo>
                    <a:pt x="146" y="6"/>
                  </a:lnTo>
                  <a:lnTo>
                    <a:pt x="144" y="4"/>
                  </a:lnTo>
                  <a:lnTo>
                    <a:pt x="141" y="2"/>
                  </a:lnTo>
                  <a:lnTo>
                    <a:pt x="138" y="1"/>
                  </a:lnTo>
                  <a:lnTo>
                    <a:pt x="13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2" name="Freeform 222">
              <a:extLst>
                <a:ext uri="{FF2B5EF4-FFF2-40B4-BE49-F238E27FC236}">
                  <a16:creationId xmlns:a16="http://schemas.microsoft.com/office/drawing/2014/main" id="{5CE99EE7-6996-4BC4-9B7B-C51D7E830470}"/>
                </a:ext>
              </a:extLst>
            </p:cNvPr>
            <p:cNvSpPr>
              <a:spLocks/>
            </p:cNvSpPr>
            <p:nvPr/>
          </p:nvSpPr>
          <p:spPr bwMode="auto">
            <a:xfrm>
              <a:off x="8755063" y="2719388"/>
              <a:ext cx="28575" cy="9525"/>
            </a:xfrm>
            <a:custGeom>
              <a:avLst/>
              <a:gdLst>
                <a:gd name="T0" fmla="*/ 75 w 90"/>
                <a:gd name="T1" fmla="*/ 0 h 30"/>
                <a:gd name="T2" fmla="*/ 15 w 90"/>
                <a:gd name="T3" fmla="*/ 0 h 30"/>
                <a:gd name="T4" fmla="*/ 12 w 90"/>
                <a:gd name="T5" fmla="*/ 0 h 30"/>
                <a:gd name="T6" fmla="*/ 10 w 90"/>
                <a:gd name="T7" fmla="*/ 1 h 30"/>
                <a:gd name="T8" fmla="*/ 6 w 90"/>
                <a:gd name="T9" fmla="*/ 3 h 30"/>
                <a:gd name="T10" fmla="*/ 4 w 90"/>
                <a:gd name="T11" fmla="*/ 5 h 30"/>
                <a:gd name="T12" fmla="*/ 2 w 90"/>
                <a:gd name="T13" fmla="*/ 7 h 30"/>
                <a:gd name="T14" fmla="*/ 1 w 90"/>
                <a:gd name="T15" fmla="*/ 9 h 30"/>
                <a:gd name="T16" fmla="*/ 0 w 90"/>
                <a:gd name="T17" fmla="*/ 12 h 30"/>
                <a:gd name="T18" fmla="*/ 0 w 90"/>
                <a:gd name="T19" fmla="*/ 15 h 30"/>
                <a:gd name="T20" fmla="*/ 0 w 90"/>
                <a:gd name="T21" fmla="*/ 19 h 30"/>
                <a:gd name="T22" fmla="*/ 1 w 90"/>
                <a:gd name="T23" fmla="*/ 21 h 30"/>
                <a:gd name="T24" fmla="*/ 2 w 90"/>
                <a:gd name="T25" fmla="*/ 24 h 30"/>
                <a:gd name="T26" fmla="*/ 4 w 90"/>
                <a:gd name="T27" fmla="*/ 26 h 30"/>
                <a:gd name="T28" fmla="*/ 6 w 90"/>
                <a:gd name="T29" fmla="*/ 27 h 30"/>
                <a:gd name="T30" fmla="*/ 10 w 90"/>
                <a:gd name="T31" fmla="*/ 29 h 30"/>
                <a:gd name="T32" fmla="*/ 12 w 90"/>
                <a:gd name="T33" fmla="*/ 29 h 30"/>
                <a:gd name="T34" fmla="*/ 15 w 90"/>
                <a:gd name="T35" fmla="*/ 30 h 30"/>
                <a:gd name="T36" fmla="*/ 75 w 90"/>
                <a:gd name="T37" fmla="*/ 30 h 30"/>
                <a:gd name="T38" fmla="*/ 78 w 90"/>
                <a:gd name="T39" fmla="*/ 29 h 30"/>
                <a:gd name="T40" fmla="*/ 81 w 90"/>
                <a:gd name="T41" fmla="*/ 29 h 30"/>
                <a:gd name="T42" fmla="*/ 84 w 90"/>
                <a:gd name="T43" fmla="*/ 27 h 30"/>
                <a:gd name="T44" fmla="*/ 86 w 90"/>
                <a:gd name="T45" fmla="*/ 26 h 30"/>
                <a:gd name="T46" fmla="*/ 88 w 90"/>
                <a:gd name="T47" fmla="*/ 24 h 30"/>
                <a:gd name="T48" fmla="*/ 89 w 90"/>
                <a:gd name="T49" fmla="*/ 21 h 30"/>
                <a:gd name="T50" fmla="*/ 90 w 90"/>
                <a:gd name="T51" fmla="*/ 19 h 30"/>
                <a:gd name="T52" fmla="*/ 90 w 90"/>
                <a:gd name="T53" fmla="*/ 15 h 30"/>
                <a:gd name="T54" fmla="*/ 90 w 90"/>
                <a:gd name="T55" fmla="*/ 12 h 30"/>
                <a:gd name="T56" fmla="*/ 89 w 90"/>
                <a:gd name="T57" fmla="*/ 9 h 30"/>
                <a:gd name="T58" fmla="*/ 88 w 90"/>
                <a:gd name="T59" fmla="*/ 7 h 30"/>
                <a:gd name="T60" fmla="*/ 86 w 90"/>
                <a:gd name="T61" fmla="*/ 5 h 30"/>
                <a:gd name="T62" fmla="*/ 84 w 90"/>
                <a:gd name="T63" fmla="*/ 3 h 30"/>
                <a:gd name="T64" fmla="*/ 81 w 90"/>
                <a:gd name="T65" fmla="*/ 1 h 30"/>
                <a:gd name="T66" fmla="*/ 78 w 90"/>
                <a:gd name="T67" fmla="*/ 0 h 30"/>
                <a:gd name="T68" fmla="*/ 75 w 90"/>
                <a:gd name="T69" fmla="*/ 0 h 30"/>
                <a:gd name="T70" fmla="*/ 75 w 90"/>
                <a:gd name="T71"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90" h="30">
                  <a:moveTo>
                    <a:pt x="75" y="0"/>
                  </a:moveTo>
                  <a:lnTo>
                    <a:pt x="15" y="0"/>
                  </a:lnTo>
                  <a:lnTo>
                    <a:pt x="12" y="0"/>
                  </a:lnTo>
                  <a:lnTo>
                    <a:pt x="10" y="1"/>
                  </a:lnTo>
                  <a:lnTo>
                    <a:pt x="6" y="3"/>
                  </a:lnTo>
                  <a:lnTo>
                    <a:pt x="4" y="5"/>
                  </a:lnTo>
                  <a:lnTo>
                    <a:pt x="2" y="7"/>
                  </a:lnTo>
                  <a:lnTo>
                    <a:pt x="1" y="9"/>
                  </a:lnTo>
                  <a:lnTo>
                    <a:pt x="0" y="12"/>
                  </a:lnTo>
                  <a:lnTo>
                    <a:pt x="0" y="15"/>
                  </a:lnTo>
                  <a:lnTo>
                    <a:pt x="0" y="19"/>
                  </a:lnTo>
                  <a:lnTo>
                    <a:pt x="1" y="21"/>
                  </a:lnTo>
                  <a:lnTo>
                    <a:pt x="2" y="24"/>
                  </a:lnTo>
                  <a:lnTo>
                    <a:pt x="4" y="26"/>
                  </a:lnTo>
                  <a:lnTo>
                    <a:pt x="6" y="27"/>
                  </a:lnTo>
                  <a:lnTo>
                    <a:pt x="10" y="29"/>
                  </a:lnTo>
                  <a:lnTo>
                    <a:pt x="12" y="29"/>
                  </a:lnTo>
                  <a:lnTo>
                    <a:pt x="15" y="30"/>
                  </a:lnTo>
                  <a:lnTo>
                    <a:pt x="75" y="30"/>
                  </a:lnTo>
                  <a:lnTo>
                    <a:pt x="78" y="29"/>
                  </a:lnTo>
                  <a:lnTo>
                    <a:pt x="81" y="29"/>
                  </a:lnTo>
                  <a:lnTo>
                    <a:pt x="84" y="27"/>
                  </a:lnTo>
                  <a:lnTo>
                    <a:pt x="86" y="26"/>
                  </a:lnTo>
                  <a:lnTo>
                    <a:pt x="88" y="24"/>
                  </a:lnTo>
                  <a:lnTo>
                    <a:pt x="89" y="21"/>
                  </a:lnTo>
                  <a:lnTo>
                    <a:pt x="90" y="19"/>
                  </a:lnTo>
                  <a:lnTo>
                    <a:pt x="90" y="15"/>
                  </a:lnTo>
                  <a:lnTo>
                    <a:pt x="90" y="12"/>
                  </a:lnTo>
                  <a:lnTo>
                    <a:pt x="89" y="9"/>
                  </a:lnTo>
                  <a:lnTo>
                    <a:pt x="88" y="7"/>
                  </a:lnTo>
                  <a:lnTo>
                    <a:pt x="86" y="5"/>
                  </a:lnTo>
                  <a:lnTo>
                    <a:pt x="84" y="3"/>
                  </a:lnTo>
                  <a:lnTo>
                    <a:pt x="81" y="1"/>
                  </a:lnTo>
                  <a:lnTo>
                    <a:pt x="78" y="0"/>
                  </a:lnTo>
                  <a:lnTo>
                    <a:pt x="75" y="0"/>
                  </a:lnTo>
                  <a:lnTo>
                    <a:pt x="7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3" name="Freeform 223">
              <a:extLst>
                <a:ext uri="{FF2B5EF4-FFF2-40B4-BE49-F238E27FC236}">
                  <a16:creationId xmlns:a16="http://schemas.microsoft.com/office/drawing/2014/main" id="{E6DCE681-7483-413C-91F3-B32825CD63EB}"/>
                </a:ext>
              </a:extLst>
            </p:cNvPr>
            <p:cNvSpPr>
              <a:spLocks/>
            </p:cNvSpPr>
            <p:nvPr/>
          </p:nvSpPr>
          <p:spPr bwMode="auto">
            <a:xfrm>
              <a:off x="8764588" y="2738438"/>
              <a:ext cx="19050" cy="9525"/>
            </a:xfrm>
            <a:custGeom>
              <a:avLst/>
              <a:gdLst>
                <a:gd name="T0" fmla="*/ 45 w 60"/>
                <a:gd name="T1" fmla="*/ 0 h 30"/>
                <a:gd name="T2" fmla="*/ 15 w 60"/>
                <a:gd name="T3" fmla="*/ 0 h 30"/>
                <a:gd name="T4" fmla="*/ 12 w 60"/>
                <a:gd name="T5" fmla="*/ 0 h 30"/>
                <a:gd name="T6" fmla="*/ 10 w 60"/>
                <a:gd name="T7" fmla="*/ 1 h 30"/>
                <a:gd name="T8" fmla="*/ 6 w 60"/>
                <a:gd name="T9" fmla="*/ 3 h 30"/>
                <a:gd name="T10" fmla="*/ 4 w 60"/>
                <a:gd name="T11" fmla="*/ 5 h 30"/>
                <a:gd name="T12" fmla="*/ 2 w 60"/>
                <a:gd name="T13" fmla="*/ 7 h 30"/>
                <a:gd name="T14" fmla="*/ 1 w 60"/>
                <a:gd name="T15" fmla="*/ 9 h 30"/>
                <a:gd name="T16" fmla="*/ 0 w 60"/>
                <a:gd name="T17" fmla="*/ 12 h 30"/>
                <a:gd name="T18" fmla="*/ 0 w 60"/>
                <a:gd name="T19" fmla="*/ 15 h 30"/>
                <a:gd name="T20" fmla="*/ 0 w 60"/>
                <a:gd name="T21" fmla="*/ 19 h 30"/>
                <a:gd name="T22" fmla="*/ 1 w 60"/>
                <a:gd name="T23" fmla="*/ 21 h 30"/>
                <a:gd name="T24" fmla="*/ 2 w 60"/>
                <a:gd name="T25" fmla="*/ 24 h 30"/>
                <a:gd name="T26" fmla="*/ 4 w 60"/>
                <a:gd name="T27" fmla="*/ 26 h 30"/>
                <a:gd name="T28" fmla="*/ 6 w 60"/>
                <a:gd name="T29" fmla="*/ 27 h 30"/>
                <a:gd name="T30" fmla="*/ 10 w 60"/>
                <a:gd name="T31" fmla="*/ 29 h 30"/>
                <a:gd name="T32" fmla="*/ 12 w 60"/>
                <a:gd name="T33" fmla="*/ 30 h 30"/>
                <a:gd name="T34" fmla="*/ 15 w 60"/>
                <a:gd name="T35" fmla="*/ 30 h 30"/>
                <a:gd name="T36" fmla="*/ 45 w 60"/>
                <a:gd name="T37" fmla="*/ 30 h 30"/>
                <a:gd name="T38" fmla="*/ 48 w 60"/>
                <a:gd name="T39" fmla="*/ 30 h 30"/>
                <a:gd name="T40" fmla="*/ 51 w 60"/>
                <a:gd name="T41" fmla="*/ 29 h 30"/>
                <a:gd name="T42" fmla="*/ 54 w 60"/>
                <a:gd name="T43" fmla="*/ 27 h 30"/>
                <a:gd name="T44" fmla="*/ 56 w 60"/>
                <a:gd name="T45" fmla="*/ 26 h 30"/>
                <a:gd name="T46" fmla="*/ 58 w 60"/>
                <a:gd name="T47" fmla="*/ 24 h 30"/>
                <a:gd name="T48" fmla="*/ 59 w 60"/>
                <a:gd name="T49" fmla="*/ 21 h 30"/>
                <a:gd name="T50" fmla="*/ 60 w 60"/>
                <a:gd name="T51" fmla="*/ 19 h 30"/>
                <a:gd name="T52" fmla="*/ 60 w 60"/>
                <a:gd name="T53" fmla="*/ 15 h 30"/>
                <a:gd name="T54" fmla="*/ 60 w 60"/>
                <a:gd name="T55" fmla="*/ 12 h 30"/>
                <a:gd name="T56" fmla="*/ 59 w 60"/>
                <a:gd name="T57" fmla="*/ 9 h 30"/>
                <a:gd name="T58" fmla="*/ 58 w 60"/>
                <a:gd name="T59" fmla="*/ 7 h 30"/>
                <a:gd name="T60" fmla="*/ 56 w 60"/>
                <a:gd name="T61" fmla="*/ 5 h 30"/>
                <a:gd name="T62" fmla="*/ 54 w 60"/>
                <a:gd name="T63" fmla="*/ 3 h 30"/>
                <a:gd name="T64" fmla="*/ 51 w 60"/>
                <a:gd name="T65" fmla="*/ 1 h 30"/>
                <a:gd name="T66" fmla="*/ 48 w 60"/>
                <a:gd name="T67" fmla="*/ 0 h 30"/>
                <a:gd name="T68" fmla="*/ 45 w 60"/>
                <a:gd name="T69"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0" h="30">
                  <a:moveTo>
                    <a:pt x="45" y="0"/>
                  </a:moveTo>
                  <a:lnTo>
                    <a:pt x="15" y="0"/>
                  </a:lnTo>
                  <a:lnTo>
                    <a:pt x="12" y="0"/>
                  </a:lnTo>
                  <a:lnTo>
                    <a:pt x="10" y="1"/>
                  </a:lnTo>
                  <a:lnTo>
                    <a:pt x="6" y="3"/>
                  </a:lnTo>
                  <a:lnTo>
                    <a:pt x="4" y="5"/>
                  </a:lnTo>
                  <a:lnTo>
                    <a:pt x="2" y="7"/>
                  </a:lnTo>
                  <a:lnTo>
                    <a:pt x="1" y="9"/>
                  </a:lnTo>
                  <a:lnTo>
                    <a:pt x="0" y="12"/>
                  </a:lnTo>
                  <a:lnTo>
                    <a:pt x="0" y="15"/>
                  </a:lnTo>
                  <a:lnTo>
                    <a:pt x="0" y="19"/>
                  </a:lnTo>
                  <a:lnTo>
                    <a:pt x="1" y="21"/>
                  </a:lnTo>
                  <a:lnTo>
                    <a:pt x="2" y="24"/>
                  </a:lnTo>
                  <a:lnTo>
                    <a:pt x="4" y="26"/>
                  </a:lnTo>
                  <a:lnTo>
                    <a:pt x="6" y="27"/>
                  </a:lnTo>
                  <a:lnTo>
                    <a:pt x="10" y="29"/>
                  </a:lnTo>
                  <a:lnTo>
                    <a:pt x="12" y="30"/>
                  </a:lnTo>
                  <a:lnTo>
                    <a:pt x="15" y="30"/>
                  </a:lnTo>
                  <a:lnTo>
                    <a:pt x="45" y="30"/>
                  </a:lnTo>
                  <a:lnTo>
                    <a:pt x="48" y="30"/>
                  </a:lnTo>
                  <a:lnTo>
                    <a:pt x="51" y="29"/>
                  </a:lnTo>
                  <a:lnTo>
                    <a:pt x="54" y="27"/>
                  </a:lnTo>
                  <a:lnTo>
                    <a:pt x="56" y="26"/>
                  </a:lnTo>
                  <a:lnTo>
                    <a:pt x="58" y="24"/>
                  </a:lnTo>
                  <a:lnTo>
                    <a:pt x="59" y="21"/>
                  </a:lnTo>
                  <a:lnTo>
                    <a:pt x="60" y="19"/>
                  </a:lnTo>
                  <a:lnTo>
                    <a:pt x="60" y="15"/>
                  </a:lnTo>
                  <a:lnTo>
                    <a:pt x="60" y="12"/>
                  </a:lnTo>
                  <a:lnTo>
                    <a:pt x="59" y="9"/>
                  </a:lnTo>
                  <a:lnTo>
                    <a:pt x="58" y="7"/>
                  </a:lnTo>
                  <a:lnTo>
                    <a:pt x="56" y="5"/>
                  </a:lnTo>
                  <a:lnTo>
                    <a:pt x="54" y="3"/>
                  </a:lnTo>
                  <a:lnTo>
                    <a:pt x="51" y="1"/>
                  </a:lnTo>
                  <a:lnTo>
                    <a:pt x="48" y="0"/>
                  </a:lnTo>
                  <a:lnTo>
                    <a:pt x="4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 name="Freeform 224">
              <a:extLst>
                <a:ext uri="{FF2B5EF4-FFF2-40B4-BE49-F238E27FC236}">
                  <a16:creationId xmlns:a16="http://schemas.microsoft.com/office/drawing/2014/main" id="{42E94B02-404C-4A25-963A-4EB152557D24}"/>
                </a:ext>
              </a:extLst>
            </p:cNvPr>
            <p:cNvSpPr>
              <a:spLocks noEditPoints="1"/>
            </p:cNvSpPr>
            <p:nvPr/>
          </p:nvSpPr>
          <p:spPr bwMode="auto">
            <a:xfrm>
              <a:off x="8740775" y="2536825"/>
              <a:ext cx="115888" cy="114300"/>
            </a:xfrm>
            <a:custGeom>
              <a:avLst/>
              <a:gdLst>
                <a:gd name="T0" fmla="*/ 211 w 361"/>
                <a:gd name="T1" fmla="*/ 34 h 361"/>
                <a:gd name="T2" fmla="*/ 252 w 361"/>
                <a:gd name="T3" fmla="*/ 49 h 361"/>
                <a:gd name="T4" fmla="*/ 286 w 361"/>
                <a:gd name="T5" fmla="*/ 75 h 361"/>
                <a:gd name="T6" fmla="*/ 313 w 361"/>
                <a:gd name="T7" fmla="*/ 110 h 361"/>
                <a:gd name="T8" fmla="*/ 328 w 361"/>
                <a:gd name="T9" fmla="*/ 151 h 361"/>
                <a:gd name="T10" fmla="*/ 330 w 361"/>
                <a:gd name="T11" fmla="*/ 196 h 361"/>
                <a:gd name="T12" fmla="*/ 319 w 361"/>
                <a:gd name="T13" fmla="*/ 239 h 361"/>
                <a:gd name="T14" fmla="*/ 297 w 361"/>
                <a:gd name="T15" fmla="*/ 277 h 361"/>
                <a:gd name="T16" fmla="*/ 265 w 361"/>
                <a:gd name="T17" fmla="*/ 306 h 361"/>
                <a:gd name="T18" fmla="*/ 225 w 361"/>
                <a:gd name="T19" fmla="*/ 325 h 361"/>
                <a:gd name="T20" fmla="*/ 180 w 361"/>
                <a:gd name="T21" fmla="*/ 331 h 361"/>
                <a:gd name="T22" fmla="*/ 136 w 361"/>
                <a:gd name="T23" fmla="*/ 325 h 361"/>
                <a:gd name="T24" fmla="*/ 96 w 361"/>
                <a:gd name="T25" fmla="*/ 306 h 361"/>
                <a:gd name="T26" fmla="*/ 64 w 361"/>
                <a:gd name="T27" fmla="*/ 277 h 361"/>
                <a:gd name="T28" fmla="*/ 42 w 361"/>
                <a:gd name="T29" fmla="*/ 239 h 361"/>
                <a:gd name="T30" fmla="*/ 31 w 361"/>
                <a:gd name="T31" fmla="*/ 196 h 361"/>
                <a:gd name="T32" fmla="*/ 33 w 361"/>
                <a:gd name="T33" fmla="*/ 151 h 361"/>
                <a:gd name="T34" fmla="*/ 48 w 361"/>
                <a:gd name="T35" fmla="*/ 110 h 361"/>
                <a:gd name="T36" fmla="*/ 74 w 361"/>
                <a:gd name="T37" fmla="*/ 75 h 361"/>
                <a:gd name="T38" fmla="*/ 108 w 361"/>
                <a:gd name="T39" fmla="*/ 49 h 361"/>
                <a:gd name="T40" fmla="*/ 150 w 361"/>
                <a:gd name="T41" fmla="*/ 34 h 361"/>
                <a:gd name="T42" fmla="*/ 180 w 361"/>
                <a:gd name="T43" fmla="*/ 30 h 361"/>
                <a:gd name="T44" fmla="*/ 216 w 361"/>
                <a:gd name="T45" fmla="*/ 358 h 361"/>
                <a:gd name="T46" fmla="*/ 267 w 361"/>
                <a:gd name="T47" fmla="*/ 340 h 361"/>
                <a:gd name="T48" fmla="*/ 307 w 361"/>
                <a:gd name="T49" fmla="*/ 309 h 361"/>
                <a:gd name="T50" fmla="*/ 339 w 361"/>
                <a:gd name="T51" fmla="*/ 267 h 361"/>
                <a:gd name="T52" fmla="*/ 357 w 361"/>
                <a:gd name="T53" fmla="*/ 218 h 361"/>
                <a:gd name="T54" fmla="*/ 360 w 361"/>
                <a:gd name="T55" fmla="*/ 163 h 361"/>
                <a:gd name="T56" fmla="*/ 346 w 361"/>
                <a:gd name="T57" fmla="*/ 111 h 361"/>
                <a:gd name="T58" fmla="*/ 319 w 361"/>
                <a:gd name="T59" fmla="*/ 67 h 361"/>
                <a:gd name="T60" fmla="*/ 281 w 361"/>
                <a:gd name="T61" fmla="*/ 31 h 361"/>
                <a:gd name="T62" fmla="*/ 234 w 361"/>
                <a:gd name="T63" fmla="*/ 9 h 361"/>
                <a:gd name="T64" fmla="*/ 180 w 361"/>
                <a:gd name="T65" fmla="*/ 0 h 361"/>
                <a:gd name="T66" fmla="*/ 126 w 361"/>
                <a:gd name="T67" fmla="*/ 9 h 361"/>
                <a:gd name="T68" fmla="*/ 79 w 361"/>
                <a:gd name="T69" fmla="*/ 31 h 361"/>
                <a:gd name="T70" fmla="*/ 41 w 361"/>
                <a:gd name="T71" fmla="*/ 67 h 361"/>
                <a:gd name="T72" fmla="*/ 14 w 361"/>
                <a:gd name="T73" fmla="*/ 111 h 361"/>
                <a:gd name="T74" fmla="*/ 1 w 361"/>
                <a:gd name="T75" fmla="*/ 163 h 361"/>
                <a:gd name="T76" fmla="*/ 3 w 361"/>
                <a:gd name="T77" fmla="*/ 218 h 361"/>
                <a:gd name="T78" fmla="*/ 21 w 361"/>
                <a:gd name="T79" fmla="*/ 267 h 361"/>
                <a:gd name="T80" fmla="*/ 53 w 361"/>
                <a:gd name="T81" fmla="*/ 309 h 361"/>
                <a:gd name="T82" fmla="*/ 94 w 361"/>
                <a:gd name="T83" fmla="*/ 340 h 361"/>
                <a:gd name="T84" fmla="*/ 144 w 361"/>
                <a:gd name="T85" fmla="*/ 358 h 3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61" h="361">
                  <a:moveTo>
                    <a:pt x="180" y="30"/>
                  </a:moveTo>
                  <a:lnTo>
                    <a:pt x="196" y="31"/>
                  </a:lnTo>
                  <a:lnTo>
                    <a:pt x="211" y="34"/>
                  </a:lnTo>
                  <a:lnTo>
                    <a:pt x="225" y="38"/>
                  </a:lnTo>
                  <a:lnTo>
                    <a:pt x="239" y="42"/>
                  </a:lnTo>
                  <a:lnTo>
                    <a:pt x="252" y="49"/>
                  </a:lnTo>
                  <a:lnTo>
                    <a:pt x="265" y="56"/>
                  </a:lnTo>
                  <a:lnTo>
                    <a:pt x="276" y="65"/>
                  </a:lnTo>
                  <a:lnTo>
                    <a:pt x="286" y="75"/>
                  </a:lnTo>
                  <a:lnTo>
                    <a:pt x="297" y="85"/>
                  </a:lnTo>
                  <a:lnTo>
                    <a:pt x="305" y="97"/>
                  </a:lnTo>
                  <a:lnTo>
                    <a:pt x="313" y="110"/>
                  </a:lnTo>
                  <a:lnTo>
                    <a:pt x="319" y="122"/>
                  </a:lnTo>
                  <a:lnTo>
                    <a:pt x="324" y="136"/>
                  </a:lnTo>
                  <a:lnTo>
                    <a:pt x="328" y="151"/>
                  </a:lnTo>
                  <a:lnTo>
                    <a:pt x="330" y="165"/>
                  </a:lnTo>
                  <a:lnTo>
                    <a:pt x="331" y="181"/>
                  </a:lnTo>
                  <a:lnTo>
                    <a:pt x="330" y="196"/>
                  </a:lnTo>
                  <a:lnTo>
                    <a:pt x="328" y="211"/>
                  </a:lnTo>
                  <a:lnTo>
                    <a:pt x="324" y="225"/>
                  </a:lnTo>
                  <a:lnTo>
                    <a:pt x="319" y="239"/>
                  </a:lnTo>
                  <a:lnTo>
                    <a:pt x="313" y="253"/>
                  </a:lnTo>
                  <a:lnTo>
                    <a:pt x="305" y="265"/>
                  </a:lnTo>
                  <a:lnTo>
                    <a:pt x="297" y="277"/>
                  </a:lnTo>
                  <a:lnTo>
                    <a:pt x="286" y="287"/>
                  </a:lnTo>
                  <a:lnTo>
                    <a:pt x="276" y="297"/>
                  </a:lnTo>
                  <a:lnTo>
                    <a:pt x="265" y="306"/>
                  </a:lnTo>
                  <a:lnTo>
                    <a:pt x="252" y="313"/>
                  </a:lnTo>
                  <a:lnTo>
                    <a:pt x="239" y="320"/>
                  </a:lnTo>
                  <a:lnTo>
                    <a:pt x="225" y="325"/>
                  </a:lnTo>
                  <a:lnTo>
                    <a:pt x="211" y="328"/>
                  </a:lnTo>
                  <a:lnTo>
                    <a:pt x="196" y="330"/>
                  </a:lnTo>
                  <a:lnTo>
                    <a:pt x="180" y="331"/>
                  </a:lnTo>
                  <a:lnTo>
                    <a:pt x="165" y="330"/>
                  </a:lnTo>
                  <a:lnTo>
                    <a:pt x="150" y="328"/>
                  </a:lnTo>
                  <a:lnTo>
                    <a:pt x="136" y="325"/>
                  </a:lnTo>
                  <a:lnTo>
                    <a:pt x="122" y="320"/>
                  </a:lnTo>
                  <a:lnTo>
                    <a:pt x="108" y="313"/>
                  </a:lnTo>
                  <a:lnTo>
                    <a:pt x="96" y="306"/>
                  </a:lnTo>
                  <a:lnTo>
                    <a:pt x="85" y="297"/>
                  </a:lnTo>
                  <a:lnTo>
                    <a:pt x="74" y="287"/>
                  </a:lnTo>
                  <a:lnTo>
                    <a:pt x="64" y="277"/>
                  </a:lnTo>
                  <a:lnTo>
                    <a:pt x="56" y="265"/>
                  </a:lnTo>
                  <a:lnTo>
                    <a:pt x="48" y="253"/>
                  </a:lnTo>
                  <a:lnTo>
                    <a:pt x="42" y="239"/>
                  </a:lnTo>
                  <a:lnTo>
                    <a:pt x="36" y="225"/>
                  </a:lnTo>
                  <a:lnTo>
                    <a:pt x="33" y="211"/>
                  </a:lnTo>
                  <a:lnTo>
                    <a:pt x="31" y="196"/>
                  </a:lnTo>
                  <a:lnTo>
                    <a:pt x="30" y="181"/>
                  </a:lnTo>
                  <a:lnTo>
                    <a:pt x="31" y="165"/>
                  </a:lnTo>
                  <a:lnTo>
                    <a:pt x="33" y="151"/>
                  </a:lnTo>
                  <a:lnTo>
                    <a:pt x="36" y="136"/>
                  </a:lnTo>
                  <a:lnTo>
                    <a:pt x="42" y="122"/>
                  </a:lnTo>
                  <a:lnTo>
                    <a:pt x="48" y="110"/>
                  </a:lnTo>
                  <a:lnTo>
                    <a:pt x="56" y="97"/>
                  </a:lnTo>
                  <a:lnTo>
                    <a:pt x="64" y="86"/>
                  </a:lnTo>
                  <a:lnTo>
                    <a:pt x="74" y="75"/>
                  </a:lnTo>
                  <a:lnTo>
                    <a:pt x="85" y="65"/>
                  </a:lnTo>
                  <a:lnTo>
                    <a:pt x="96" y="56"/>
                  </a:lnTo>
                  <a:lnTo>
                    <a:pt x="108" y="49"/>
                  </a:lnTo>
                  <a:lnTo>
                    <a:pt x="122" y="42"/>
                  </a:lnTo>
                  <a:lnTo>
                    <a:pt x="136" y="38"/>
                  </a:lnTo>
                  <a:lnTo>
                    <a:pt x="150" y="34"/>
                  </a:lnTo>
                  <a:lnTo>
                    <a:pt x="165" y="31"/>
                  </a:lnTo>
                  <a:lnTo>
                    <a:pt x="180" y="30"/>
                  </a:lnTo>
                  <a:lnTo>
                    <a:pt x="180" y="30"/>
                  </a:lnTo>
                  <a:close/>
                  <a:moveTo>
                    <a:pt x="180" y="361"/>
                  </a:moveTo>
                  <a:lnTo>
                    <a:pt x="199" y="360"/>
                  </a:lnTo>
                  <a:lnTo>
                    <a:pt x="216" y="358"/>
                  </a:lnTo>
                  <a:lnTo>
                    <a:pt x="234" y="354"/>
                  </a:lnTo>
                  <a:lnTo>
                    <a:pt x="251" y="347"/>
                  </a:lnTo>
                  <a:lnTo>
                    <a:pt x="267" y="340"/>
                  </a:lnTo>
                  <a:lnTo>
                    <a:pt x="281" y="330"/>
                  </a:lnTo>
                  <a:lnTo>
                    <a:pt x="295" y="321"/>
                  </a:lnTo>
                  <a:lnTo>
                    <a:pt x="307" y="309"/>
                  </a:lnTo>
                  <a:lnTo>
                    <a:pt x="319" y="296"/>
                  </a:lnTo>
                  <a:lnTo>
                    <a:pt x="330" y="282"/>
                  </a:lnTo>
                  <a:lnTo>
                    <a:pt x="339" y="267"/>
                  </a:lnTo>
                  <a:lnTo>
                    <a:pt x="346" y="251"/>
                  </a:lnTo>
                  <a:lnTo>
                    <a:pt x="352" y="235"/>
                  </a:lnTo>
                  <a:lnTo>
                    <a:pt x="357" y="218"/>
                  </a:lnTo>
                  <a:lnTo>
                    <a:pt x="360" y="200"/>
                  </a:lnTo>
                  <a:lnTo>
                    <a:pt x="361" y="181"/>
                  </a:lnTo>
                  <a:lnTo>
                    <a:pt x="360" y="163"/>
                  </a:lnTo>
                  <a:lnTo>
                    <a:pt x="357" y="145"/>
                  </a:lnTo>
                  <a:lnTo>
                    <a:pt x="352" y="128"/>
                  </a:lnTo>
                  <a:lnTo>
                    <a:pt x="346" y="111"/>
                  </a:lnTo>
                  <a:lnTo>
                    <a:pt x="339" y="96"/>
                  </a:lnTo>
                  <a:lnTo>
                    <a:pt x="330" y="81"/>
                  </a:lnTo>
                  <a:lnTo>
                    <a:pt x="319" y="67"/>
                  </a:lnTo>
                  <a:lnTo>
                    <a:pt x="307" y="54"/>
                  </a:lnTo>
                  <a:lnTo>
                    <a:pt x="295" y="42"/>
                  </a:lnTo>
                  <a:lnTo>
                    <a:pt x="281" y="31"/>
                  </a:lnTo>
                  <a:lnTo>
                    <a:pt x="267" y="23"/>
                  </a:lnTo>
                  <a:lnTo>
                    <a:pt x="251" y="15"/>
                  </a:lnTo>
                  <a:lnTo>
                    <a:pt x="234" y="9"/>
                  </a:lnTo>
                  <a:lnTo>
                    <a:pt x="216" y="5"/>
                  </a:lnTo>
                  <a:lnTo>
                    <a:pt x="199" y="1"/>
                  </a:lnTo>
                  <a:lnTo>
                    <a:pt x="180" y="0"/>
                  </a:lnTo>
                  <a:lnTo>
                    <a:pt x="162" y="1"/>
                  </a:lnTo>
                  <a:lnTo>
                    <a:pt x="144" y="5"/>
                  </a:lnTo>
                  <a:lnTo>
                    <a:pt x="126" y="9"/>
                  </a:lnTo>
                  <a:lnTo>
                    <a:pt x="110" y="15"/>
                  </a:lnTo>
                  <a:lnTo>
                    <a:pt x="94" y="23"/>
                  </a:lnTo>
                  <a:lnTo>
                    <a:pt x="79" y="31"/>
                  </a:lnTo>
                  <a:lnTo>
                    <a:pt x="65" y="42"/>
                  </a:lnTo>
                  <a:lnTo>
                    <a:pt x="53" y="54"/>
                  </a:lnTo>
                  <a:lnTo>
                    <a:pt x="41" y="67"/>
                  </a:lnTo>
                  <a:lnTo>
                    <a:pt x="31" y="81"/>
                  </a:lnTo>
                  <a:lnTo>
                    <a:pt x="21" y="96"/>
                  </a:lnTo>
                  <a:lnTo>
                    <a:pt x="14" y="111"/>
                  </a:lnTo>
                  <a:lnTo>
                    <a:pt x="8" y="128"/>
                  </a:lnTo>
                  <a:lnTo>
                    <a:pt x="3" y="145"/>
                  </a:lnTo>
                  <a:lnTo>
                    <a:pt x="1" y="163"/>
                  </a:lnTo>
                  <a:lnTo>
                    <a:pt x="0" y="181"/>
                  </a:lnTo>
                  <a:lnTo>
                    <a:pt x="1" y="200"/>
                  </a:lnTo>
                  <a:lnTo>
                    <a:pt x="3" y="218"/>
                  </a:lnTo>
                  <a:lnTo>
                    <a:pt x="8" y="235"/>
                  </a:lnTo>
                  <a:lnTo>
                    <a:pt x="14" y="251"/>
                  </a:lnTo>
                  <a:lnTo>
                    <a:pt x="21" y="267"/>
                  </a:lnTo>
                  <a:lnTo>
                    <a:pt x="31" y="282"/>
                  </a:lnTo>
                  <a:lnTo>
                    <a:pt x="41" y="296"/>
                  </a:lnTo>
                  <a:lnTo>
                    <a:pt x="53" y="309"/>
                  </a:lnTo>
                  <a:lnTo>
                    <a:pt x="65" y="321"/>
                  </a:lnTo>
                  <a:lnTo>
                    <a:pt x="79" y="330"/>
                  </a:lnTo>
                  <a:lnTo>
                    <a:pt x="94" y="340"/>
                  </a:lnTo>
                  <a:lnTo>
                    <a:pt x="110" y="347"/>
                  </a:lnTo>
                  <a:lnTo>
                    <a:pt x="126" y="354"/>
                  </a:lnTo>
                  <a:lnTo>
                    <a:pt x="144" y="358"/>
                  </a:lnTo>
                  <a:lnTo>
                    <a:pt x="162" y="360"/>
                  </a:lnTo>
                  <a:lnTo>
                    <a:pt x="180" y="3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31" name="Title 37">
            <a:extLst>
              <a:ext uri="{FF2B5EF4-FFF2-40B4-BE49-F238E27FC236}">
                <a16:creationId xmlns:a16="http://schemas.microsoft.com/office/drawing/2014/main" id="{418C0202-DFCC-4E2E-8E94-D84CAFD727AC}"/>
              </a:ext>
            </a:extLst>
          </p:cNvPr>
          <p:cNvSpPr txBox="1">
            <a:spLocks/>
          </p:cNvSpPr>
          <p:nvPr/>
        </p:nvSpPr>
        <p:spPr>
          <a:xfrm>
            <a:off x="7879976" y="391188"/>
            <a:ext cx="3969124" cy="747897"/>
          </a:xfrm>
          <a:prstGeom prst="rect">
            <a:avLst/>
          </a:prstGeom>
        </p:spPr>
        <p:txBody>
          <a:bodyPr wrap="square" lIns="0" tIns="0" rIns="0" bIns="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sz="5400" b="1" dirty="0">
                <a:solidFill>
                  <a:schemeClr val="tx1">
                    <a:lumMod val="75000"/>
                    <a:lumOff val="25000"/>
                  </a:schemeClr>
                </a:solidFill>
              </a:rPr>
              <a:t>OUR TEAM</a:t>
            </a:r>
          </a:p>
        </p:txBody>
      </p:sp>
      <p:grpSp>
        <p:nvGrpSpPr>
          <p:cNvPr id="145" name="Group 144">
            <a:extLst>
              <a:ext uri="{FF2B5EF4-FFF2-40B4-BE49-F238E27FC236}">
                <a16:creationId xmlns:a16="http://schemas.microsoft.com/office/drawing/2014/main" id="{4CA6090E-0F41-4D09-8BC9-C1900ADFDCCD}"/>
              </a:ext>
            </a:extLst>
          </p:cNvPr>
          <p:cNvGrpSpPr/>
          <p:nvPr/>
        </p:nvGrpSpPr>
        <p:grpSpPr>
          <a:xfrm>
            <a:off x="11067302" y="1116641"/>
            <a:ext cx="781798" cy="179244"/>
            <a:chOff x="10371597" y="3126630"/>
            <a:chExt cx="781798" cy="179244"/>
          </a:xfrm>
        </p:grpSpPr>
        <p:sp>
          <p:nvSpPr>
            <p:cNvPr id="148" name="Oval 147">
              <a:extLst>
                <a:ext uri="{FF2B5EF4-FFF2-40B4-BE49-F238E27FC236}">
                  <a16:creationId xmlns:a16="http://schemas.microsoft.com/office/drawing/2014/main" id="{9585C8A3-19AF-4683-9990-00AD999FD6F7}"/>
                </a:ext>
              </a:extLst>
            </p:cNvPr>
            <p:cNvSpPr/>
            <p:nvPr/>
          </p:nvSpPr>
          <p:spPr>
            <a:xfrm>
              <a:off x="10371597" y="3126630"/>
              <a:ext cx="179244" cy="179244"/>
            </a:xfrm>
            <a:prstGeom prst="ellipse">
              <a:avLst/>
            </a:prstGeom>
            <a:solidFill>
              <a:srgbClr val="8A23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Oval 148">
              <a:extLst>
                <a:ext uri="{FF2B5EF4-FFF2-40B4-BE49-F238E27FC236}">
                  <a16:creationId xmlns:a16="http://schemas.microsoft.com/office/drawing/2014/main" id="{BFC5400A-457E-45F3-879D-1BB79C3305E3}"/>
                </a:ext>
              </a:extLst>
            </p:cNvPr>
            <p:cNvSpPr/>
            <p:nvPr/>
          </p:nvSpPr>
          <p:spPr>
            <a:xfrm>
              <a:off x="10672874" y="3126630"/>
              <a:ext cx="179244" cy="179244"/>
            </a:xfrm>
            <a:prstGeom prst="ellipse">
              <a:avLst/>
            </a:prstGeom>
            <a:solidFill>
              <a:srgbClr val="E940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Oval 149">
              <a:extLst>
                <a:ext uri="{FF2B5EF4-FFF2-40B4-BE49-F238E27FC236}">
                  <a16:creationId xmlns:a16="http://schemas.microsoft.com/office/drawing/2014/main" id="{2493DB25-1188-40B2-82CD-7A5375B40CAF}"/>
                </a:ext>
              </a:extLst>
            </p:cNvPr>
            <p:cNvSpPr/>
            <p:nvPr/>
          </p:nvSpPr>
          <p:spPr>
            <a:xfrm>
              <a:off x="10974151" y="3126630"/>
              <a:ext cx="179244" cy="179244"/>
            </a:xfrm>
            <a:prstGeom prst="ellipse">
              <a:avLst/>
            </a:prstGeom>
            <a:solidFill>
              <a:srgbClr val="F271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 name="Picture 3">
            <a:extLst>
              <a:ext uri="{FF2B5EF4-FFF2-40B4-BE49-F238E27FC236}">
                <a16:creationId xmlns:a16="http://schemas.microsoft.com/office/drawing/2014/main" id="{3C0F4D67-A68C-C30F-CC23-94FE58E161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896" y="-54185"/>
            <a:ext cx="805284" cy="805284"/>
          </a:xfrm>
          <a:prstGeom prst="rect">
            <a:avLst/>
          </a:prstGeom>
        </p:spPr>
      </p:pic>
      <p:pic>
        <p:nvPicPr>
          <p:cNvPr id="6" name="Picture 5">
            <a:extLst>
              <a:ext uri="{FF2B5EF4-FFF2-40B4-BE49-F238E27FC236}">
                <a16:creationId xmlns:a16="http://schemas.microsoft.com/office/drawing/2014/main" id="{1E457C6E-53E5-19DD-3D4D-63528E8011F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9729167" y="1487076"/>
            <a:ext cx="1835185" cy="4013681"/>
          </a:xfrm>
          <a:prstGeom prst="rect">
            <a:avLst/>
          </a:prstGeom>
        </p:spPr>
      </p:pic>
      <p:pic>
        <p:nvPicPr>
          <p:cNvPr id="8" name="Picture 7">
            <a:extLst>
              <a:ext uri="{FF2B5EF4-FFF2-40B4-BE49-F238E27FC236}">
                <a16:creationId xmlns:a16="http://schemas.microsoft.com/office/drawing/2014/main" id="{20015B74-CB1F-BED6-9842-46A142E890F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64931" y="1740395"/>
            <a:ext cx="2464780" cy="3810056"/>
          </a:xfrm>
          <a:prstGeom prst="rect">
            <a:avLst/>
          </a:prstGeom>
        </p:spPr>
      </p:pic>
      <p:pic>
        <p:nvPicPr>
          <p:cNvPr id="10" name="Picture 9">
            <a:extLst>
              <a:ext uri="{FF2B5EF4-FFF2-40B4-BE49-F238E27FC236}">
                <a16:creationId xmlns:a16="http://schemas.microsoft.com/office/drawing/2014/main" id="{75E756B6-03A0-4DA6-278A-FD7BA449656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30514" y="1612051"/>
            <a:ext cx="1944737" cy="4208208"/>
          </a:xfrm>
          <a:prstGeom prst="rect">
            <a:avLst/>
          </a:prstGeom>
        </p:spPr>
      </p:pic>
      <p:pic>
        <p:nvPicPr>
          <p:cNvPr id="3" name="Picture 2">
            <a:extLst>
              <a:ext uri="{FF2B5EF4-FFF2-40B4-BE49-F238E27FC236}">
                <a16:creationId xmlns:a16="http://schemas.microsoft.com/office/drawing/2014/main" id="{11A6C41E-4EC6-DE05-EE2B-AE9AF3EC255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flipH="1">
            <a:off x="6514069" y="1855555"/>
            <a:ext cx="2792095" cy="4119352"/>
          </a:xfrm>
          <a:prstGeom prst="rect">
            <a:avLst/>
          </a:prstGeom>
        </p:spPr>
      </p:pic>
      <p:pic>
        <p:nvPicPr>
          <p:cNvPr id="18" name="Picture 17">
            <a:extLst>
              <a:ext uri="{FF2B5EF4-FFF2-40B4-BE49-F238E27FC236}">
                <a16:creationId xmlns:a16="http://schemas.microsoft.com/office/drawing/2014/main" id="{82C184FB-0E09-0C5E-2EF3-8531EF2A728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807742" y="1705557"/>
            <a:ext cx="2134922" cy="3856513"/>
          </a:xfrm>
          <a:prstGeom prst="rect">
            <a:avLst/>
          </a:prstGeom>
        </p:spPr>
      </p:pic>
      <p:pic>
        <p:nvPicPr>
          <p:cNvPr id="20" name="Picture 19">
            <a:extLst>
              <a:ext uri="{FF2B5EF4-FFF2-40B4-BE49-F238E27FC236}">
                <a16:creationId xmlns:a16="http://schemas.microsoft.com/office/drawing/2014/main" id="{78B3639E-CEC0-428B-86DA-1D51F618656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630291" y="1690701"/>
            <a:ext cx="1606544" cy="3810056"/>
          </a:xfrm>
          <a:prstGeom prst="rect">
            <a:avLst/>
          </a:prstGeom>
        </p:spPr>
      </p:pic>
      <p:sp>
        <p:nvSpPr>
          <p:cNvPr id="22" name="TextBox 21">
            <a:extLst>
              <a:ext uri="{FF2B5EF4-FFF2-40B4-BE49-F238E27FC236}">
                <a16:creationId xmlns:a16="http://schemas.microsoft.com/office/drawing/2014/main" id="{B1F926D6-5F46-7F11-B8FD-BEFB389414B6}"/>
              </a:ext>
            </a:extLst>
          </p:cNvPr>
          <p:cNvSpPr txBox="1"/>
          <p:nvPr/>
        </p:nvSpPr>
        <p:spPr>
          <a:xfrm>
            <a:off x="752388" y="5820259"/>
            <a:ext cx="1099441" cy="923330"/>
          </a:xfrm>
          <a:prstGeom prst="rect">
            <a:avLst/>
          </a:prstGeom>
          <a:noFill/>
        </p:spPr>
        <p:txBody>
          <a:bodyPr wrap="square" rtlCol="0">
            <a:spAutoFit/>
          </a:bodyPr>
          <a:lstStyle/>
          <a:p>
            <a:pPr algn="ctr"/>
            <a:r>
              <a:rPr lang="en-US" b="1" dirty="0">
                <a:solidFill>
                  <a:schemeClr val="tx1"/>
                </a:solidFill>
                <a:latin typeface="MV Boli" panose="02000500030200090000" pitchFamily="2" charset="0"/>
                <a:cs typeface="MV Boli" panose="02000500030200090000" pitchFamily="2" charset="0"/>
              </a:rPr>
              <a:t>Umang</a:t>
            </a:r>
          </a:p>
          <a:p>
            <a:pPr algn="ctr"/>
            <a:r>
              <a:rPr lang="en-US" b="1" dirty="0">
                <a:solidFill>
                  <a:schemeClr val="tx1"/>
                </a:solidFill>
                <a:latin typeface="MV Boli" panose="02000500030200090000" pitchFamily="2" charset="0"/>
                <a:cs typeface="MV Boli" panose="02000500030200090000" pitchFamily="2" charset="0"/>
              </a:rPr>
              <a:t>Patel</a:t>
            </a:r>
          </a:p>
          <a:p>
            <a:endParaRPr lang="en-US" dirty="0"/>
          </a:p>
        </p:txBody>
      </p:sp>
      <p:pic>
        <p:nvPicPr>
          <p:cNvPr id="24" name="Picture 23">
            <a:extLst>
              <a:ext uri="{FF2B5EF4-FFF2-40B4-BE49-F238E27FC236}">
                <a16:creationId xmlns:a16="http://schemas.microsoft.com/office/drawing/2014/main" id="{3938E36C-30BF-26D0-42D7-924CB9529180}"/>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57035" y="1553936"/>
            <a:ext cx="1887053" cy="4060265"/>
          </a:xfrm>
          <a:prstGeom prst="rect">
            <a:avLst/>
          </a:prstGeom>
        </p:spPr>
      </p:pic>
      <p:sp>
        <p:nvSpPr>
          <p:cNvPr id="25" name="TextBox 24">
            <a:extLst>
              <a:ext uri="{FF2B5EF4-FFF2-40B4-BE49-F238E27FC236}">
                <a16:creationId xmlns:a16="http://schemas.microsoft.com/office/drawing/2014/main" id="{40FD3520-7A04-6E3B-0599-981D083B211A}"/>
              </a:ext>
            </a:extLst>
          </p:cNvPr>
          <p:cNvSpPr txBox="1"/>
          <p:nvPr/>
        </p:nvSpPr>
        <p:spPr>
          <a:xfrm>
            <a:off x="2467146" y="5855097"/>
            <a:ext cx="1099441" cy="923330"/>
          </a:xfrm>
          <a:prstGeom prst="rect">
            <a:avLst/>
          </a:prstGeom>
          <a:noFill/>
        </p:spPr>
        <p:txBody>
          <a:bodyPr wrap="square" rtlCol="0">
            <a:spAutoFit/>
          </a:bodyPr>
          <a:lstStyle/>
          <a:p>
            <a:pPr algn="ctr"/>
            <a:r>
              <a:rPr lang="en-US" b="1" dirty="0">
                <a:solidFill>
                  <a:schemeClr val="tx1"/>
                </a:solidFill>
                <a:latin typeface="MV Boli" panose="02000500030200090000" pitchFamily="2" charset="0"/>
                <a:cs typeface="MV Boli" panose="02000500030200090000" pitchFamily="2" charset="0"/>
              </a:rPr>
              <a:t>Sakshi Gorivale</a:t>
            </a:r>
          </a:p>
          <a:p>
            <a:endParaRPr lang="en-US" dirty="0"/>
          </a:p>
        </p:txBody>
      </p:sp>
      <p:sp>
        <p:nvSpPr>
          <p:cNvPr id="26" name="TextBox 25">
            <a:extLst>
              <a:ext uri="{FF2B5EF4-FFF2-40B4-BE49-F238E27FC236}">
                <a16:creationId xmlns:a16="http://schemas.microsoft.com/office/drawing/2014/main" id="{7D77811B-F71C-A6E3-916C-BC1FDBC92BB3}"/>
              </a:ext>
            </a:extLst>
          </p:cNvPr>
          <p:cNvSpPr txBox="1"/>
          <p:nvPr/>
        </p:nvSpPr>
        <p:spPr>
          <a:xfrm>
            <a:off x="4032885" y="5874139"/>
            <a:ext cx="1325711" cy="923330"/>
          </a:xfrm>
          <a:prstGeom prst="rect">
            <a:avLst/>
          </a:prstGeom>
          <a:noFill/>
        </p:spPr>
        <p:txBody>
          <a:bodyPr wrap="square" rtlCol="0">
            <a:spAutoFit/>
          </a:bodyPr>
          <a:lstStyle/>
          <a:p>
            <a:pPr algn="ctr"/>
            <a:r>
              <a:rPr lang="en-US" b="1" dirty="0">
                <a:solidFill>
                  <a:schemeClr val="tx1"/>
                </a:solidFill>
                <a:latin typeface="MV Boli" panose="02000500030200090000" pitchFamily="2" charset="0"/>
                <a:cs typeface="MV Boli" panose="02000500030200090000" pitchFamily="2" charset="0"/>
              </a:rPr>
              <a:t>Shubham Pawar</a:t>
            </a:r>
          </a:p>
          <a:p>
            <a:endParaRPr lang="en-US" dirty="0"/>
          </a:p>
        </p:txBody>
      </p:sp>
      <p:sp>
        <p:nvSpPr>
          <p:cNvPr id="27" name="TextBox 26">
            <a:extLst>
              <a:ext uri="{FF2B5EF4-FFF2-40B4-BE49-F238E27FC236}">
                <a16:creationId xmlns:a16="http://schemas.microsoft.com/office/drawing/2014/main" id="{B7273337-5EE3-B1C2-7421-34F8EE99A995}"/>
              </a:ext>
            </a:extLst>
          </p:cNvPr>
          <p:cNvSpPr txBox="1"/>
          <p:nvPr/>
        </p:nvSpPr>
        <p:spPr>
          <a:xfrm>
            <a:off x="5772085" y="5855097"/>
            <a:ext cx="1099441" cy="646331"/>
          </a:xfrm>
          <a:prstGeom prst="rect">
            <a:avLst/>
          </a:prstGeom>
          <a:noFill/>
        </p:spPr>
        <p:txBody>
          <a:bodyPr wrap="square" rtlCol="0">
            <a:spAutoFit/>
          </a:bodyPr>
          <a:lstStyle/>
          <a:p>
            <a:pPr algn="ctr"/>
            <a:r>
              <a:rPr lang="en-US" b="1" dirty="0">
                <a:solidFill>
                  <a:schemeClr val="tx1"/>
                </a:solidFill>
                <a:latin typeface="MV Boli" panose="02000500030200090000" pitchFamily="2" charset="0"/>
                <a:cs typeface="MV Boli" panose="02000500030200090000" pitchFamily="2" charset="0"/>
              </a:rPr>
              <a:t>Nid</a:t>
            </a:r>
            <a:r>
              <a:rPr lang="en-US" b="1" dirty="0">
                <a:latin typeface="MV Boli" panose="02000500030200090000" pitchFamily="2" charset="0"/>
                <a:cs typeface="MV Boli" panose="02000500030200090000" pitchFamily="2" charset="0"/>
              </a:rPr>
              <a:t>hi Kumari</a:t>
            </a:r>
            <a:endParaRPr lang="en-US" b="1" dirty="0">
              <a:solidFill>
                <a:schemeClr val="tx1"/>
              </a:solidFill>
              <a:latin typeface="MV Boli" panose="02000500030200090000" pitchFamily="2" charset="0"/>
              <a:cs typeface="MV Boli" panose="02000500030200090000" pitchFamily="2" charset="0"/>
            </a:endParaRPr>
          </a:p>
        </p:txBody>
      </p:sp>
      <p:sp>
        <p:nvSpPr>
          <p:cNvPr id="28" name="TextBox 27">
            <a:extLst>
              <a:ext uri="{FF2B5EF4-FFF2-40B4-BE49-F238E27FC236}">
                <a16:creationId xmlns:a16="http://schemas.microsoft.com/office/drawing/2014/main" id="{8067D68E-5AB9-BA8E-287A-4978F54BD118}"/>
              </a:ext>
            </a:extLst>
          </p:cNvPr>
          <p:cNvSpPr txBox="1"/>
          <p:nvPr/>
        </p:nvSpPr>
        <p:spPr>
          <a:xfrm>
            <a:off x="7252476" y="5788156"/>
            <a:ext cx="1293029" cy="923330"/>
          </a:xfrm>
          <a:prstGeom prst="rect">
            <a:avLst/>
          </a:prstGeom>
          <a:noFill/>
        </p:spPr>
        <p:txBody>
          <a:bodyPr wrap="square" rtlCol="0">
            <a:spAutoFit/>
          </a:bodyPr>
          <a:lstStyle/>
          <a:p>
            <a:pPr algn="ctr"/>
            <a:r>
              <a:rPr lang="en-US" b="1" dirty="0">
                <a:solidFill>
                  <a:schemeClr val="tx1"/>
                </a:solidFill>
                <a:latin typeface="MV Boli" panose="02000500030200090000" pitchFamily="2" charset="0"/>
                <a:cs typeface="MV Boli" panose="02000500030200090000" pitchFamily="2" charset="0"/>
              </a:rPr>
              <a:t>Vinay Chaudhari</a:t>
            </a:r>
          </a:p>
          <a:p>
            <a:endParaRPr lang="en-US" dirty="0"/>
          </a:p>
        </p:txBody>
      </p:sp>
      <p:sp>
        <p:nvSpPr>
          <p:cNvPr id="29" name="TextBox 28">
            <a:extLst>
              <a:ext uri="{FF2B5EF4-FFF2-40B4-BE49-F238E27FC236}">
                <a16:creationId xmlns:a16="http://schemas.microsoft.com/office/drawing/2014/main" id="{4BAEE442-123F-1BA4-69C0-3E677F63F0EA}"/>
              </a:ext>
            </a:extLst>
          </p:cNvPr>
          <p:cNvSpPr txBox="1"/>
          <p:nvPr/>
        </p:nvSpPr>
        <p:spPr>
          <a:xfrm>
            <a:off x="8809538" y="5791065"/>
            <a:ext cx="1293029" cy="923330"/>
          </a:xfrm>
          <a:prstGeom prst="rect">
            <a:avLst/>
          </a:prstGeom>
          <a:noFill/>
        </p:spPr>
        <p:txBody>
          <a:bodyPr wrap="square" rtlCol="0">
            <a:spAutoFit/>
          </a:bodyPr>
          <a:lstStyle/>
          <a:p>
            <a:pPr algn="ctr"/>
            <a:r>
              <a:rPr lang="en-US" b="1" dirty="0">
                <a:solidFill>
                  <a:schemeClr val="tx1"/>
                </a:solidFill>
                <a:latin typeface="MV Boli" panose="02000500030200090000" pitchFamily="2" charset="0"/>
                <a:cs typeface="MV Boli" panose="02000500030200090000" pitchFamily="2" charset="0"/>
              </a:rPr>
              <a:t>Shubham </a:t>
            </a:r>
            <a:r>
              <a:rPr lang="en-US" b="1" dirty="0" err="1">
                <a:solidFill>
                  <a:schemeClr val="tx1"/>
                </a:solidFill>
                <a:latin typeface="MV Boli" panose="02000500030200090000" pitchFamily="2" charset="0"/>
                <a:cs typeface="MV Boli" panose="02000500030200090000" pitchFamily="2" charset="0"/>
              </a:rPr>
              <a:t>Gorade</a:t>
            </a:r>
            <a:endParaRPr lang="en-US" b="1" dirty="0">
              <a:solidFill>
                <a:schemeClr val="tx1"/>
              </a:solidFill>
              <a:latin typeface="MV Boli" panose="02000500030200090000" pitchFamily="2" charset="0"/>
              <a:cs typeface="MV Boli" panose="02000500030200090000" pitchFamily="2" charset="0"/>
            </a:endParaRPr>
          </a:p>
          <a:p>
            <a:endParaRPr lang="en-US" dirty="0"/>
          </a:p>
        </p:txBody>
      </p:sp>
      <p:sp>
        <p:nvSpPr>
          <p:cNvPr id="30" name="TextBox 29">
            <a:extLst>
              <a:ext uri="{FF2B5EF4-FFF2-40B4-BE49-F238E27FC236}">
                <a16:creationId xmlns:a16="http://schemas.microsoft.com/office/drawing/2014/main" id="{07259664-106C-7870-2376-E240FEFCC2E5}"/>
              </a:ext>
            </a:extLst>
          </p:cNvPr>
          <p:cNvSpPr txBox="1"/>
          <p:nvPr/>
        </p:nvSpPr>
        <p:spPr>
          <a:xfrm>
            <a:off x="10292338" y="5710269"/>
            <a:ext cx="1099441" cy="646331"/>
          </a:xfrm>
          <a:prstGeom prst="rect">
            <a:avLst/>
          </a:prstGeom>
          <a:noFill/>
        </p:spPr>
        <p:txBody>
          <a:bodyPr wrap="square" rtlCol="0">
            <a:spAutoFit/>
          </a:bodyPr>
          <a:lstStyle/>
          <a:p>
            <a:pPr algn="ctr"/>
            <a:r>
              <a:rPr lang="en-US" b="1" dirty="0">
                <a:solidFill>
                  <a:schemeClr val="tx1"/>
                </a:solidFill>
                <a:latin typeface="MV Boli" panose="02000500030200090000" pitchFamily="2" charset="0"/>
                <a:cs typeface="MV Boli" panose="02000500030200090000" pitchFamily="2" charset="0"/>
              </a:rPr>
              <a:t>Bhupesh Pandey</a:t>
            </a:r>
          </a:p>
        </p:txBody>
      </p:sp>
    </p:spTree>
    <p:extLst>
      <p:ext uri="{BB962C8B-B14F-4D97-AF65-F5344CB8AC3E}">
        <p14:creationId xmlns:p14="http://schemas.microsoft.com/office/powerpoint/2010/main" val="640389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randombar(horizontal)">
                                      <p:cBhvr>
                                        <p:cTn id="7" dur="500"/>
                                        <p:tgtEl>
                                          <p:spTgt spid="2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22"/>
                                        </p:tgtEl>
                                        <p:attrNameLst>
                                          <p:attrName>style.visibility</p:attrName>
                                        </p:attrNameLst>
                                      </p:cBhvr>
                                      <p:to>
                                        <p:strVal val="visible"/>
                                      </p:to>
                                    </p:set>
                                    <p:anim calcmode="lin" valueType="num">
                                      <p:cBhvr additive="base">
                                        <p:cTn id="12" dur="500" fill="hold"/>
                                        <p:tgtEl>
                                          <p:spTgt spid="22"/>
                                        </p:tgtEl>
                                        <p:attrNameLst>
                                          <p:attrName>ppt_x</p:attrName>
                                        </p:attrNameLst>
                                      </p:cBhvr>
                                      <p:tavLst>
                                        <p:tav tm="0">
                                          <p:val>
                                            <p:strVal val="#ppt_x"/>
                                          </p:val>
                                        </p:tav>
                                        <p:tav tm="100000">
                                          <p:val>
                                            <p:strVal val="#ppt_x"/>
                                          </p:val>
                                        </p:tav>
                                      </p:tavLst>
                                    </p:anim>
                                    <p:anim calcmode="lin" valueType="num">
                                      <p:cBhvr additive="base">
                                        <p:cTn id="13"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4" presetClass="entr" presetSubtype="10" fill="hold"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randombar(horizontal)">
                                      <p:cBhvr>
                                        <p:cTn id="18" dur="500"/>
                                        <p:tgtEl>
                                          <p:spTgt spid="8"/>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27"/>
                                        </p:tgtEl>
                                        <p:attrNameLst>
                                          <p:attrName>style.visibility</p:attrName>
                                        </p:attrNameLst>
                                      </p:cBhvr>
                                      <p:to>
                                        <p:strVal val="visible"/>
                                      </p:to>
                                    </p:set>
                                    <p:anim calcmode="lin" valueType="num">
                                      <p:cBhvr additive="base">
                                        <p:cTn id="23" dur="500" fill="hold"/>
                                        <p:tgtEl>
                                          <p:spTgt spid="27"/>
                                        </p:tgtEl>
                                        <p:attrNameLst>
                                          <p:attrName>ppt_x</p:attrName>
                                        </p:attrNameLst>
                                      </p:cBhvr>
                                      <p:tavLst>
                                        <p:tav tm="0">
                                          <p:val>
                                            <p:strVal val="#ppt_x"/>
                                          </p:val>
                                        </p:tav>
                                        <p:tav tm="100000">
                                          <p:val>
                                            <p:strVal val="#ppt_x"/>
                                          </p:val>
                                        </p:tav>
                                      </p:tavLst>
                                    </p:anim>
                                    <p:anim calcmode="lin" valueType="num">
                                      <p:cBhvr additive="base">
                                        <p:cTn id="24"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4" presetClass="entr" presetSubtype="10" fill="hold" nodeType="click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randombar(horizontal)">
                                      <p:cBhvr>
                                        <p:cTn id="29" dur="500"/>
                                        <p:tgtEl>
                                          <p:spTgt spid="10"/>
                                        </p:tgtEl>
                                      </p:cBhvr>
                                    </p:animEffect>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grpId="0" nodeType="clickEffect">
                                  <p:stCondLst>
                                    <p:cond delay="0"/>
                                  </p:stCondLst>
                                  <p:childTnLst>
                                    <p:set>
                                      <p:cBhvr>
                                        <p:cTn id="33" dur="1" fill="hold">
                                          <p:stCondLst>
                                            <p:cond delay="0"/>
                                          </p:stCondLst>
                                        </p:cTn>
                                        <p:tgtEl>
                                          <p:spTgt spid="25"/>
                                        </p:tgtEl>
                                        <p:attrNameLst>
                                          <p:attrName>style.visibility</p:attrName>
                                        </p:attrNameLst>
                                      </p:cBhvr>
                                      <p:to>
                                        <p:strVal val="visible"/>
                                      </p:to>
                                    </p:set>
                                    <p:anim calcmode="lin" valueType="num">
                                      <p:cBhvr additive="base">
                                        <p:cTn id="34" dur="500" fill="hold"/>
                                        <p:tgtEl>
                                          <p:spTgt spid="25"/>
                                        </p:tgtEl>
                                        <p:attrNameLst>
                                          <p:attrName>ppt_x</p:attrName>
                                        </p:attrNameLst>
                                      </p:cBhvr>
                                      <p:tavLst>
                                        <p:tav tm="0">
                                          <p:val>
                                            <p:strVal val="#ppt_x"/>
                                          </p:val>
                                        </p:tav>
                                        <p:tav tm="100000">
                                          <p:val>
                                            <p:strVal val="#ppt_x"/>
                                          </p:val>
                                        </p:tav>
                                      </p:tavLst>
                                    </p:anim>
                                    <p:anim calcmode="lin" valueType="num">
                                      <p:cBhvr additive="base">
                                        <p:cTn id="35"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14" presetClass="entr" presetSubtype="10" fill="hold" nodeType="clickEffect">
                                  <p:stCondLst>
                                    <p:cond delay="0"/>
                                  </p:stCondLst>
                                  <p:childTnLst>
                                    <p:set>
                                      <p:cBhvr>
                                        <p:cTn id="39" dur="1" fill="hold">
                                          <p:stCondLst>
                                            <p:cond delay="0"/>
                                          </p:stCondLst>
                                        </p:cTn>
                                        <p:tgtEl>
                                          <p:spTgt spid="3"/>
                                        </p:tgtEl>
                                        <p:attrNameLst>
                                          <p:attrName>style.visibility</p:attrName>
                                        </p:attrNameLst>
                                      </p:cBhvr>
                                      <p:to>
                                        <p:strVal val="visible"/>
                                      </p:to>
                                    </p:set>
                                    <p:animEffect transition="in" filter="randombar(horizontal)">
                                      <p:cBhvr>
                                        <p:cTn id="40" dur="500"/>
                                        <p:tgtEl>
                                          <p:spTgt spid="3"/>
                                        </p:tgtEl>
                                      </p:cBhvr>
                                    </p:animEffect>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28"/>
                                        </p:tgtEl>
                                        <p:attrNameLst>
                                          <p:attrName>style.visibility</p:attrName>
                                        </p:attrNameLst>
                                      </p:cBhvr>
                                      <p:to>
                                        <p:strVal val="visible"/>
                                      </p:to>
                                    </p:set>
                                    <p:anim calcmode="lin" valueType="num">
                                      <p:cBhvr additive="base">
                                        <p:cTn id="45" dur="500" fill="hold"/>
                                        <p:tgtEl>
                                          <p:spTgt spid="28"/>
                                        </p:tgtEl>
                                        <p:attrNameLst>
                                          <p:attrName>ppt_x</p:attrName>
                                        </p:attrNameLst>
                                      </p:cBhvr>
                                      <p:tavLst>
                                        <p:tav tm="0">
                                          <p:val>
                                            <p:strVal val="#ppt_x"/>
                                          </p:val>
                                        </p:tav>
                                        <p:tav tm="100000">
                                          <p:val>
                                            <p:strVal val="#ppt_x"/>
                                          </p:val>
                                        </p:tav>
                                      </p:tavLst>
                                    </p:anim>
                                    <p:anim calcmode="lin" valueType="num">
                                      <p:cBhvr additive="base">
                                        <p:cTn id="46"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14" presetClass="entr" presetSubtype="10" fill="hold" nodeType="clickEffect">
                                  <p:stCondLst>
                                    <p:cond delay="0"/>
                                  </p:stCondLst>
                                  <p:childTnLst>
                                    <p:set>
                                      <p:cBhvr>
                                        <p:cTn id="50" dur="1" fill="hold">
                                          <p:stCondLst>
                                            <p:cond delay="0"/>
                                          </p:stCondLst>
                                        </p:cTn>
                                        <p:tgtEl>
                                          <p:spTgt spid="18"/>
                                        </p:tgtEl>
                                        <p:attrNameLst>
                                          <p:attrName>style.visibility</p:attrName>
                                        </p:attrNameLst>
                                      </p:cBhvr>
                                      <p:to>
                                        <p:strVal val="visible"/>
                                      </p:to>
                                    </p:set>
                                    <p:animEffect transition="in" filter="randombar(horizontal)">
                                      <p:cBhvr>
                                        <p:cTn id="51" dur="500"/>
                                        <p:tgtEl>
                                          <p:spTgt spid="18"/>
                                        </p:tgtEl>
                                      </p:cBhvr>
                                    </p:animEffect>
                                  </p:childTnLst>
                                </p:cTn>
                              </p:par>
                            </p:childTnLst>
                          </p:cTn>
                        </p:par>
                      </p:childTnLst>
                    </p:cTn>
                  </p:par>
                  <p:par>
                    <p:cTn id="52" fill="hold">
                      <p:stCondLst>
                        <p:cond delay="indefinite"/>
                      </p:stCondLst>
                      <p:childTnLst>
                        <p:par>
                          <p:cTn id="53" fill="hold">
                            <p:stCondLst>
                              <p:cond delay="0"/>
                            </p:stCondLst>
                            <p:childTnLst>
                              <p:par>
                                <p:cTn id="54" presetID="2" presetClass="entr" presetSubtype="4" fill="hold" grpId="0" nodeType="clickEffect">
                                  <p:stCondLst>
                                    <p:cond delay="0"/>
                                  </p:stCondLst>
                                  <p:childTnLst>
                                    <p:set>
                                      <p:cBhvr>
                                        <p:cTn id="55" dur="1" fill="hold">
                                          <p:stCondLst>
                                            <p:cond delay="0"/>
                                          </p:stCondLst>
                                        </p:cTn>
                                        <p:tgtEl>
                                          <p:spTgt spid="26"/>
                                        </p:tgtEl>
                                        <p:attrNameLst>
                                          <p:attrName>style.visibility</p:attrName>
                                        </p:attrNameLst>
                                      </p:cBhvr>
                                      <p:to>
                                        <p:strVal val="visible"/>
                                      </p:to>
                                    </p:set>
                                    <p:anim calcmode="lin" valueType="num">
                                      <p:cBhvr additive="base">
                                        <p:cTn id="56" dur="500" fill="hold"/>
                                        <p:tgtEl>
                                          <p:spTgt spid="26"/>
                                        </p:tgtEl>
                                        <p:attrNameLst>
                                          <p:attrName>ppt_x</p:attrName>
                                        </p:attrNameLst>
                                      </p:cBhvr>
                                      <p:tavLst>
                                        <p:tav tm="0">
                                          <p:val>
                                            <p:strVal val="#ppt_x"/>
                                          </p:val>
                                        </p:tav>
                                        <p:tav tm="100000">
                                          <p:val>
                                            <p:strVal val="#ppt_x"/>
                                          </p:val>
                                        </p:tav>
                                      </p:tavLst>
                                    </p:anim>
                                    <p:anim calcmode="lin" valueType="num">
                                      <p:cBhvr additive="base">
                                        <p:cTn id="57"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14" presetClass="entr" presetSubtype="10" fill="hold" nodeType="clickEffect">
                                  <p:stCondLst>
                                    <p:cond delay="0"/>
                                  </p:stCondLst>
                                  <p:childTnLst>
                                    <p:set>
                                      <p:cBhvr>
                                        <p:cTn id="61" dur="1" fill="hold">
                                          <p:stCondLst>
                                            <p:cond delay="0"/>
                                          </p:stCondLst>
                                        </p:cTn>
                                        <p:tgtEl>
                                          <p:spTgt spid="20"/>
                                        </p:tgtEl>
                                        <p:attrNameLst>
                                          <p:attrName>style.visibility</p:attrName>
                                        </p:attrNameLst>
                                      </p:cBhvr>
                                      <p:to>
                                        <p:strVal val="visible"/>
                                      </p:to>
                                    </p:set>
                                    <p:animEffect transition="in" filter="randombar(horizontal)">
                                      <p:cBhvr>
                                        <p:cTn id="62" dur="500"/>
                                        <p:tgtEl>
                                          <p:spTgt spid="20"/>
                                        </p:tgtEl>
                                      </p:cBhvr>
                                    </p:animEffect>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29">
                                            <p:txEl>
                                              <p:pRg st="0" end="0"/>
                                            </p:txEl>
                                          </p:spTgt>
                                        </p:tgtEl>
                                        <p:attrNameLst>
                                          <p:attrName>style.visibility</p:attrName>
                                        </p:attrNameLst>
                                      </p:cBhvr>
                                      <p:to>
                                        <p:strVal val="visible"/>
                                      </p:to>
                                    </p:set>
                                    <p:anim calcmode="lin" valueType="num">
                                      <p:cBhvr additive="base">
                                        <p:cTn id="67" dur="500" fill="hold"/>
                                        <p:tgtEl>
                                          <p:spTgt spid="29">
                                            <p:txEl>
                                              <p:pRg st="0" end="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2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14" presetClass="entr" presetSubtype="10" fill="hold" nodeType="clickEffect">
                                  <p:stCondLst>
                                    <p:cond delay="0"/>
                                  </p:stCondLst>
                                  <p:childTnLst>
                                    <p:set>
                                      <p:cBhvr>
                                        <p:cTn id="72" dur="1" fill="hold">
                                          <p:stCondLst>
                                            <p:cond delay="0"/>
                                          </p:stCondLst>
                                        </p:cTn>
                                        <p:tgtEl>
                                          <p:spTgt spid="6"/>
                                        </p:tgtEl>
                                        <p:attrNameLst>
                                          <p:attrName>style.visibility</p:attrName>
                                        </p:attrNameLst>
                                      </p:cBhvr>
                                      <p:to>
                                        <p:strVal val="visible"/>
                                      </p:to>
                                    </p:set>
                                    <p:animEffect transition="in" filter="randombar(horizontal)">
                                      <p:cBhvr>
                                        <p:cTn id="73" dur="500"/>
                                        <p:tgtEl>
                                          <p:spTgt spid="6"/>
                                        </p:tgtEl>
                                      </p:cBhvr>
                                    </p:animEffect>
                                  </p:childTnLst>
                                </p:cTn>
                              </p:par>
                            </p:childTnLst>
                          </p:cTn>
                        </p:par>
                      </p:childTnLst>
                    </p:cTn>
                  </p:par>
                  <p:par>
                    <p:cTn id="74" fill="hold">
                      <p:stCondLst>
                        <p:cond delay="indefinite"/>
                      </p:stCondLst>
                      <p:childTnLst>
                        <p:par>
                          <p:cTn id="75" fill="hold">
                            <p:stCondLst>
                              <p:cond delay="0"/>
                            </p:stCondLst>
                            <p:childTnLst>
                              <p:par>
                                <p:cTn id="76" presetID="2" presetClass="entr" presetSubtype="4" fill="hold" grpId="0" nodeType="clickEffect">
                                  <p:stCondLst>
                                    <p:cond delay="0"/>
                                  </p:stCondLst>
                                  <p:childTnLst>
                                    <p:set>
                                      <p:cBhvr>
                                        <p:cTn id="77" dur="1" fill="hold">
                                          <p:stCondLst>
                                            <p:cond delay="0"/>
                                          </p:stCondLst>
                                        </p:cTn>
                                        <p:tgtEl>
                                          <p:spTgt spid="30"/>
                                        </p:tgtEl>
                                        <p:attrNameLst>
                                          <p:attrName>style.visibility</p:attrName>
                                        </p:attrNameLst>
                                      </p:cBhvr>
                                      <p:to>
                                        <p:strVal val="visible"/>
                                      </p:to>
                                    </p:set>
                                    <p:anim calcmode="lin" valueType="num">
                                      <p:cBhvr additive="base">
                                        <p:cTn id="78" dur="500" fill="hold"/>
                                        <p:tgtEl>
                                          <p:spTgt spid="30"/>
                                        </p:tgtEl>
                                        <p:attrNameLst>
                                          <p:attrName>ppt_x</p:attrName>
                                        </p:attrNameLst>
                                      </p:cBhvr>
                                      <p:tavLst>
                                        <p:tav tm="0">
                                          <p:val>
                                            <p:strVal val="#ppt_x"/>
                                          </p:val>
                                        </p:tav>
                                        <p:tav tm="100000">
                                          <p:val>
                                            <p:strVal val="#ppt_x"/>
                                          </p:val>
                                        </p:tav>
                                      </p:tavLst>
                                    </p:anim>
                                    <p:anim calcmode="lin" valueType="num">
                                      <p:cBhvr additive="base">
                                        <p:cTn id="79"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5" grpId="0"/>
      <p:bldP spid="26" grpId="0"/>
      <p:bldP spid="27" grpId="0"/>
      <p:bldP spid="28" grpId="0"/>
      <p:bldP spid="3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Freeform: Shape 79">
            <a:extLst>
              <a:ext uri="{FF2B5EF4-FFF2-40B4-BE49-F238E27FC236}">
                <a16:creationId xmlns:a16="http://schemas.microsoft.com/office/drawing/2014/main" id="{188B2A22-E6A7-485A-886C-2FED826F5BD1}"/>
              </a:ext>
            </a:extLst>
          </p:cNvPr>
          <p:cNvSpPr/>
          <p:nvPr/>
        </p:nvSpPr>
        <p:spPr>
          <a:xfrm>
            <a:off x="0" y="0"/>
            <a:ext cx="12211050" cy="6858000"/>
          </a:xfrm>
          <a:custGeom>
            <a:avLst/>
            <a:gdLst>
              <a:gd name="connsiteX0" fmla="*/ 0 w 12211050"/>
              <a:gd name="connsiteY0" fmla="*/ 0 h 6921441"/>
              <a:gd name="connsiteX1" fmla="*/ 44349 w 12211050"/>
              <a:gd name="connsiteY1" fmla="*/ 3462 h 6921441"/>
              <a:gd name="connsiteX2" fmla="*/ 3567598 w 12211050"/>
              <a:gd name="connsiteY2" fmla="*/ 1534626 h 6921441"/>
              <a:gd name="connsiteX3" fmla="*/ 6454252 w 12211050"/>
              <a:gd name="connsiteY3" fmla="*/ 4977480 h 6921441"/>
              <a:gd name="connsiteX4" fmla="*/ 12140386 w 12211050"/>
              <a:gd name="connsiteY4" fmla="*/ 6226188 h 6921441"/>
              <a:gd name="connsiteX5" fmla="*/ 12211050 w 12211050"/>
              <a:gd name="connsiteY5" fmla="*/ 6231024 h 6921441"/>
              <a:gd name="connsiteX6" fmla="*/ 12211050 w 12211050"/>
              <a:gd name="connsiteY6" fmla="*/ 6921441 h 6921441"/>
              <a:gd name="connsiteX7" fmla="*/ 0 w 12211050"/>
              <a:gd name="connsiteY7" fmla="*/ 6921441 h 6921441"/>
              <a:gd name="connsiteX8" fmla="*/ 0 w 12211050"/>
              <a:gd name="connsiteY8" fmla="*/ 0 h 69214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11050" h="6921441">
                <a:moveTo>
                  <a:pt x="0" y="0"/>
                </a:moveTo>
                <a:lnTo>
                  <a:pt x="44349" y="3462"/>
                </a:lnTo>
                <a:cubicBezTo>
                  <a:pt x="893044" y="79086"/>
                  <a:pt x="2268263" y="393818"/>
                  <a:pt x="3567598" y="1534626"/>
                </a:cubicBezTo>
                <a:cubicBezTo>
                  <a:pt x="5643126" y="3363323"/>
                  <a:pt x="4106077" y="3863916"/>
                  <a:pt x="6454252" y="4977480"/>
                </a:cubicBezTo>
                <a:cubicBezTo>
                  <a:pt x="8362145" y="5885018"/>
                  <a:pt x="11158738" y="6156346"/>
                  <a:pt x="12140386" y="6226188"/>
                </a:cubicBezTo>
                <a:lnTo>
                  <a:pt x="12211050" y="6231024"/>
                </a:lnTo>
                <a:lnTo>
                  <a:pt x="12211050" y="6921441"/>
                </a:lnTo>
                <a:lnTo>
                  <a:pt x="0" y="6921441"/>
                </a:lnTo>
                <a:lnTo>
                  <a:pt x="0" y="0"/>
                </a:lnTo>
                <a:close/>
              </a:path>
            </a:pathLst>
          </a:custGeom>
          <a:gradFill>
            <a:gsLst>
              <a:gs pos="50000">
                <a:srgbClr val="E94057"/>
              </a:gs>
              <a:gs pos="0">
                <a:srgbClr val="8A2387"/>
              </a:gs>
              <a:gs pos="100000">
                <a:srgbClr val="F2712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Freeform: Shape 86">
            <a:extLst>
              <a:ext uri="{FF2B5EF4-FFF2-40B4-BE49-F238E27FC236}">
                <a16:creationId xmlns:a16="http://schemas.microsoft.com/office/drawing/2014/main" id="{5B6AD5EF-E083-4F17-88A4-0173F94B5B98}"/>
              </a:ext>
            </a:extLst>
          </p:cNvPr>
          <p:cNvSpPr/>
          <p:nvPr/>
        </p:nvSpPr>
        <p:spPr>
          <a:xfrm rot="13192779">
            <a:off x="7589604" y="-498055"/>
            <a:ext cx="6446670" cy="4316448"/>
          </a:xfrm>
          <a:custGeom>
            <a:avLst/>
            <a:gdLst>
              <a:gd name="connsiteX0" fmla="*/ 6446670 w 6446670"/>
              <a:gd name="connsiteY0" fmla="*/ 1628430 h 4316448"/>
              <a:gd name="connsiteX1" fmla="*/ 3229516 w 6446670"/>
              <a:gd name="connsiteY1" fmla="*/ 4316448 h 4316448"/>
              <a:gd name="connsiteX2" fmla="*/ 0 w 6446670"/>
              <a:gd name="connsiteY2" fmla="*/ 451202 h 4316448"/>
              <a:gd name="connsiteX3" fmla="*/ 73277 w 6446670"/>
              <a:gd name="connsiteY3" fmla="*/ 420579 h 4316448"/>
              <a:gd name="connsiteX4" fmla="*/ 2339516 w 6446670"/>
              <a:gd name="connsiteY4" fmla="*/ 0 h 4316448"/>
              <a:gd name="connsiteX5" fmla="*/ 6373133 w 6446670"/>
              <a:gd name="connsiteY5" fmla="*/ 1552079 h 4316448"/>
              <a:gd name="connsiteX6" fmla="*/ 6446670 w 6446670"/>
              <a:gd name="connsiteY6" fmla="*/ 1628430 h 43164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446670" h="4316448">
                <a:moveTo>
                  <a:pt x="6446670" y="1628430"/>
                </a:moveTo>
                <a:lnTo>
                  <a:pt x="3229516" y="4316448"/>
                </a:lnTo>
                <a:lnTo>
                  <a:pt x="0" y="451202"/>
                </a:lnTo>
                <a:lnTo>
                  <a:pt x="73277" y="420579"/>
                </a:lnTo>
                <a:cubicBezTo>
                  <a:pt x="758849" y="151046"/>
                  <a:pt x="1527563" y="0"/>
                  <a:pt x="2339516" y="0"/>
                </a:cubicBezTo>
                <a:cubicBezTo>
                  <a:pt x="3963422" y="0"/>
                  <a:pt x="5414375" y="604185"/>
                  <a:pt x="6373133" y="1552079"/>
                </a:cubicBezTo>
                <a:lnTo>
                  <a:pt x="6446670" y="1628430"/>
                </a:lnTo>
                <a:close/>
              </a:path>
            </a:pathLst>
          </a:custGeom>
          <a:gradFill>
            <a:gsLst>
              <a:gs pos="0">
                <a:schemeClr val="bg1"/>
              </a:gs>
              <a:gs pos="100000">
                <a:srgbClr val="8A2387">
                  <a:alpha val="25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8" name="Title 37">
            <a:extLst>
              <a:ext uri="{FF2B5EF4-FFF2-40B4-BE49-F238E27FC236}">
                <a16:creationId xmlns:a16="http://schemas.microsoft.com/office/drawing/2014/main" id="{5839B140-206E-44BE-B4F0-8A1262307E6B}"/>
              </a:ext>
            </a:extLst>
          </p:cNvPr>
          <p:cNvSpPr txBox="1">
            <a:spLocks/>
          </p:cNvSpPr>
          <p:nvPr/>
        </p:nvSpPr>
        <p:spPr>
          <a:xfrm>
            <a:off x="6642847" y="394097"/>
            <a:ext cx="5053790" cy="1495794"/>
          </a:xfrm>
          <a:prstGeom prst="rect">
            <a:avLst/>
          </a:prstGeom>
        </p:spPr>
        <p:txBody>
          <a:bodyPr wrap="square" lIns="0" tIns="0" rIns="0" bIns="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sz="5400" b="1" dirty="0">
                <a:solidFill>
                  <a:schemeClr val="tx1">
                    <a:lumMod val="75000"/>
                    <a:lumOff val="25000"/>
                  </a:schemeClr>
                </a:solidFill>
              </a:rPr>
              <a:t>Project  Timeline </a:t>
            </a:r>
          </a:p>
        </p:txBody>
      </p:sp>
      <p:grpSp>
        <p:nvGrpSpPr>
          <p:cNvPr id="89" name="Group 88">
            <a:extLst>
              <a:ext uri="{FF2B5EF4-FFF2-40B4-BE49-F238E27FC236}">
                <a16:creationId xmlns:a16="http://schemas.microsoft.com/office/drawing/2014/main" id="{46939A24-B1F8-4C55-A1D8-6A7773E0685D}"/>
              </a:ext>
            </a:extLst>
          </p:cNvPr>
          <p:cNvGrpSpPr/>
          <p:nvPr/>
        </p:nvGrpSpPr>
        <p:grpSpPr>
          <a:xfrm>
            <a:off x="10812939" y="2022596"/>
            <a:ext cx="781798" cy="179244"/>
            <a:chOff x="10371597" y="3126630"/>
            <a:chExt cx="781798" cy="179244"/>
          </a:xfrm>
        </p:grpSpPr>
        <p:sp>
          <p:nvSpPr>
            <p:cNvPr id="90" name="Oval 89">
              <a:extLst>
                <a:ext uri="{FF2B5EF4-FFF2-40B4-BE49-F238E27FC236}">
                  <a16:creationId xmlns:a16="http://schemas.microsoft.com/office/drawing/2014/main" id="{BC003C5A-5293-4AA6-9006-874CB8ED2210}"/>
                </a:ext>
              </a:extLst>
            </p:cNvPr>
            <p:cNvSpPr/>
            <p:nvPr/>
          </p:nvSpPr>
          <p:spPr>
            <a:xfrm>
              <a:off x="10371597" y="3126630"/>
              <a:ext cx="179244" cy="179244"/>
            </a:xfrm>
            <a:prstGeom prst="ellipse">
              <a:avLst/>
            </a:prstGeom>
            <a:solidFill>
              <a:srgbClr val="8A23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Oval 90">
              <a:extLst>
                <a:ext uri="{FF2B5EF4-FFF2-40B4-BE49-F238E27FC236}">
                  <a16:creationId xmlns:a16="http://schemas.microsoft.com/office/drawing/2014/main" id="{61B226FF-75B1-499C-A07B-3FFCEEC90BBD}"/>
                </a:ext>
              </a:extLst>
            </p:cNvPr>
            <p:cNvSpPr/>
            <p:nvPr/>
          </p:nvSpPr>
          <p:spPr>
            <a:xfrm>
              <a:off x="10672874" y="3126630"/>
              <a:ext cx="179244" cy="179244"/>
            </a:xfrm>
            <a:prstGeom prst="ellipse">
              <a:avLst/>
            </a:prstGeom>
            <a:solidFill>
              <a:srgbClr val="E940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a:extLst>
                <a:ext uri="{FF2B5EF4-FFF2-40B4-BE49-F238E27FC236}">
                  <a16:creationId xmlns:a16="http://schemas.microsoft.com/office/drawing/2014/main" id="{3CE09766-D627-4CDB-97AF-564AAF892F9E}"/>
                </a:ext>
              </a:extLst>
            </p:cNvPr>
            <p:cNvSpPr/>
            <p:nvPr/>
          </p:nvSpPr>
          <p:spPr>
            <a:xfrm>
              <a:off x="10974151" y="3126630"/>
              <a:ext cx="179244" cy="179244"/>
            </a:xfrm>
            <a:prstGeom prst="ellipse">
              <a:avLst/>
            </a:prstGeom>
            <a:solidFill>
              <a:srgbClr val="F271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Oval 3">
            <a:extLst>
              <a:ext uri="{FF2B5EF4-FFF2-40B4-BE49-F238E27FC236}">
                <a16:creationId xmlns:a16="http://schemas.microsoft.com/office/drawing/2014/main" id="{4AF250B6-61C4-47C6-BDF6-97C8A8A479A0}"/>
              </a:ext>
            </a:extLst>
          </p:cNvPr>
          <p:cNvSpPr/>
          <p:nvPr/>
        </p:nvSpPr>
        <p:spPr>
          <a:xfrm>
            <a:off x="1637579" y="1376948"/>
            <a:ext cx="565685" cy="565685"/>
          </a:xfrm>
          <a:prstGeom prst="ellipse">
            <a:avLst/>
          </a:prstGeom>
          <a:solidFill>
            <a:srgbClr val="8A2387"/>
          </a:solidFill>
          <a:ln w="31750">
            <a:solidFill>
              <a:schemeClr val="bg1"/>
            </a:solidFill>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7" name="Oval 96">
            <a:extLst>
              <a:ext uri="{FF2B5EF4-FFF2-40B4-BE49-F238E27FC236}">
                <a16:creationId xmlns:a16="http://schemas.microsoft.com/office/drawing/2014/main" id="{AC0FF475-6FAC-4C49-A947-0485A77F3BF8}"/>
              </a:ext>
            </a:extLst>
          </p:cNvPr>
          <p:cNvSpPr/>
          <p:nvPr/>
        </p:nvSpPr>
        <p:spPr>
          <a:xfrm>
            <a:off x="4344048" y="2684013"/>
            <a:ext cx="565685" cy="565685"/>
          </a:xfrm>
          <a:prstGeom prst="ellipse">
            <a:avLst/>
          </a:prstGeom>
          <a:solidFill>
            <a:srgbClr val="E94057"/>
          </a:solidFill>
          <a:ln w="31750">
            <a:solidFill>
              <a:schemeClr val="bg1"/>
            </a:solidFill>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8" name="Oval 107">
            <a:extLst>
              <a:ext uri="{FF2B5EF4-FFF2-40B4-BE49-F238E27FC236}">
                <a16:creationId xmlns:a16="http://schemas.microsoft.com/office/drawing/2014/main" id="{64862600-215C-4B4E-BD0D-157AED107049}"/>
              </a:ext>
            </a:extLst>
          </p:cNvPr>
          <p:cNvSpPr/>
          <p:nvPr/>
        </p:nvSpPr>
        <p:spPr>
          <a:xfrm>
            <a:off x="6956323" y="4074414"/>
            <a:ext cx="565685" cy="565685"/>
          </a:xfrm>
          <a:prstGeom prst="ellipse">
            <a:avLst/>
          </a:prstGeom>
          <a:solidFill>
            <a:srgbClr val="F27121"/>
          </a:solidFill>
          <a:ln w="31750">
            <a:solidFill>
              <a:schemeClr val="bg1"/>
            </a:solidFill>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9" name="Oval 108">
            <a:extLst>
              <a:ext uri="{FF2B5EF4-FFF2-40B4-BE49-F238E27FC236}">
                <a16:creationId xmlns:a16="http://schemas.microsoft.com/office/drawing/2014/main" id="{6E8C03A3-F4C8-4190-A3CD-2F961E628CCC}"/>
              </a:ext>
            </a:extLst>
          </p:cNvPr>
          <p:cNvSpPr/>
          <p:nvPr/>
        </p:nvSpPr>
        <p:spPr>
          <a:xfrm>
            <a:off x="9633109" y="5355901"/>
            <a:ext cx="565685" cy="565685"/>
          </a:xfrm>
          <a:prstGeom prst="ellipse">
            <a:avLst/>
          </a:prstGeom>
          <a:solidFill>
            <a:srgbClr val="8A2387"/>
          </a:solidFill>
          <a:ln w="31750">
            <a:solidFill>
              <a:schemeClr val="bg1"/>
            </a:solidFill>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8" name="Connector: Elbow 7">
            <a:extLst>
              <a:ext uri="{FF2B5EF4-FFF2-40B4-BE49-F238E27FC236}">
                <a16:creationId xmlns:a16="http://schemas.microsoft.com/office/drawing/2014/main" id="{10ED507D-9FA1-42DB-8BFC-7F097A6F78F4}"/>
              </a:ext>
            </a:extLst>
          </p:cNvPr>
          <p:cNvCxnSpPr>
            <a:cxnSpLocks/>
            <a:stCxn id="4" idx="6"/>
            <a:endCxn id="97" idx="2"/>
          </p:cNvCxnSpPr>
          <p:nvPr/>
        </p:nvCxnSpPr>
        <p:spPr>
          <a:xfrm>
            <a:off x="2203264" y="1659791"/>
            <a:ext cx="2140784" cy="1307065"/>
          </a:xfrm>
          <a:prstGeom prst="bentConnector3">
            <a:avLst>
              <a:gd name="adj1" fmla="val 50000"/>
            </a:avLst>
          </a:prstGeom>
          <a:ln w="381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10" name="Connector: Elbow 109">
            <a:extLst>
              <a:ext uri="{FF2B5EF4-FFF2-40B4-BE49-F238E27FC236}">
                <a16:creationId xmlns:a16="http://schemas.microsoft.com/office/drawing/2014/main" id="{AAC7975F-308B-4061-96B8-D117E1DA93A7}"/>
              </a:ext>
            </a:extLst>
          </p:cNvPr>
          <p:cNvCxnSpPr>
            <a:cxnSpLocks/>
            <a:stCxn id="97" idx="6"/>
            <a:endCxn id="108" idx="2"/>
          </p:cNvCxnSpPr>
          <p:nvPr/>
        </p:nvCxnSpPr>
        <p:spPr>
          <a:xfrm>
            <a:off x="4909733" y="2966856"/>
            <a:ext cx="2046590" cy="1390401"/>
          </a:xfrm>
          <a:prstGeom prst="bentConnector3">
            <a:avLst>
              <a:gd name="adj1" fmla="val 50000"/>
            </a:avLst>
          </a:prstGeom>
          <a:ln w="381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11" name="Connector: Elbow 110">
            <a:extLst>
              <a:ext uri="{FF2B5EF4-FFF2-40B4-BE49-F238E27FC236}">
                <a16:creationId xmlns:a16="http://schemas.microsoft.com/office/drawing/2014/main" id="{FF7841B7-B92A-4E72-B268-F6768D07586F}"/>
              </a:ext>
            </a:extLst>
          </p:cNvPr>
          <p:cNvCxnSpPr>
            <a:cxnSpLocks/>
            <a:stCxn id="108" idx="6"/>
            <a:endCxn id="109" idx="2"/>
          </p:cNvCxnSpPr>
          <p:nvPr/>
        </p:nvCxnSpPr>
        <p:spPr>
          <a:xfrm>
            <a:off x="7522008" y="4357257"/>
            <a:ext cx="2111101" cy="1281487"/>
          </a:xfrm>
          <a:prstGeom prst="bentConnector3">
            <a:avLst>
              <a:gd name="adj1" fmla="val 50000"/>
            </a:avLst>
          </a:prstGeom>
          <a:ln w="381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4B758097-9A8B-4E5F-88FF-EFFCD509F9B0}"/>
              </a:ext>
            </a:extLst>
          </p:cNvPr>
          <p:cNvCxnSpPr>
            <a:cxnSpLocks/>
            <a:endCxn id="4" idx="2"/>
          </p:cNvCxnSpPr>
          <p:nvPr/>
        </p:nvCxnSpPr>
        <p:spPr>
          <a:xfrm>
            <a:off x="0" y="1659790"/>
            <a:ext cx="1637579" cy="1"/>
          </a:xfrm>
          <a:prstGeom prst="line">
            <a:avLst/>
          </a:prstGeom>
          <a:ln w="381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CBED14EC-C53C-422C-8B3D-E77F700CCCD0}"/>
              </a:ext>
            </a:extLst>
          </p:cNvPr>
          <p:cNvCxnSpPr>
            <a:cxnSpLocks/>
            <a:stCxn id="109" idx="6"/>
          </p:cNvCxnSpPr>
          <p:nvPr/>
        </p:nvCxnSpPr>
        <p:spPr>
          <a:xfrm>
            <a:off x="10198794" y="5638744"/>
            <a:ext cx="2010621" cy="0"/>
          </a:xfrm>
          <a:prstGeom prst="line">
            <a:avLst/>
          </a:prstGeom>
          <a:ln w="381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18" name="TextBox 117">
            <a:extLst>
              <a:ext uri="{FF2B5EF4-FFF2-40B4-BE49-F238E27FC236}">
                <a16:creationId xmlns:a16="http://schemas.microsoft.com/office/drawing/2014/main" id="{FE85F446-4299-437D-9435-08C45FECB4ED}"/>
              </a:ext>
            </a:extLst>
          </p:cNvPr>
          <p:cNvSpPr txBox="1"/>
          <p:nvPr/>
        </p:nvSpPr>
        <p:spPr>
          <a:xfrm>
            <a:off x="9262422" y="6103330"/>
            <a:ext cx="1272228" cy="246221"/>
          </a:xfrm>
          <a:prstGeom prst="rect">
            <a:avLst/>
          </a:prstGeom>
          <a:noFill/>
          <a:ln>
            <a:noFill/>
          </a:ln>
        </p:spPr>
        <p:txBody>
          <a:bodyPr wrap="square" lIns="0" tIns="0" rIns="0" bIns="0" rtlCol="0" anchor="t">
            <a:spAutoFit/>
          </a:bodyPr>
          <a:lstStyle/>
          <a:p>
            <a:pPr algn="ctr">
              <a:buClr>
                <a:schemeClr val="accent1"/>
              </a:buClr>
            </a:pPr>
            <a:r>
              <a:rPr lang="en-US" sz="1600" b="1" dirty="0">
                <a:solidFill>
                  <a:schemeClr val="tx1">
                    <a:lumMod val="75000"/>
                    <a:lumOff val="25000"/>
                  </a:schemeClr>
                </a:solidFill>
              </a:rPr>
              <a:t>21-27 July</a:t>
            </a:r>
          </a:p>
        </p:txBody>
      </p:sp>
      <p:sp>
        <p:nvSpPr>
          <p:cNvPr id="119" name="TextBox 118">
            <a:extLst>
              <a:ext uri="{FF2B5EF4-FFF2-40B4-BE49-F238E27FC236}">
                <a16:creationId xmlns:a16="http://schemas.microsoft.com/office/drawing/2014/main" id="{F68BAAEE-49D1-4DEF-B5A2-EB5EC6E2E0C6}"/>
              </a:ext>
            </a:extLst>
          </p:cNvPr>
          <p:cNvSpPr txBox="1"/>
          <p:nvPr/>
        </p:nvSpPr>
        <p:spPr>
          <a:xfrm>
            <a:off x="6597731" y="4739990"/>
            <a:ext cx="1272228" cy="246221"/>
          </a:xfrm>
          <a:prstGeom prst="rect">
            <a:avLst/>
          </a:prstGeom>
          <a:noFill/>
          <a:ln>
            <a:noFill/>
          </a:ln>
        </p:spPr>
        <p:txBody>
          <a:bodyPr wrap="square" lIns="0" tIns="0" rIns="0" bIns="0" rtlCol="0" anchor="t">
            <a:spAutoFit/>
          </a:bodyPr>
          <a:lstStyle/>
          <a:p>
            <a:pPr algn="ctr">
              <a:buClr>
                <a:schemeClr val="accent1"/>
              </a:buClr>
            </a:pPr>
            <a:r>
              <a:rPr lang="en-US" sz="1600" b="1" dirty="0">
                <a:solidFill>
                  <a:schemeClr val="tx1">
                    <a:lumMod val="75000"/>
                    <a:lumOff val="25000"/>
                  </a:schemeClr>
                </a:solidFill>
              </a:rPr>
              <a:t>14-20 July</a:t>
            </a:r>
          </a:p>
        </p:txBody>
      </p:sp>
      <p:sp>
        <p:nvSpPr>
          <p:cNvPr id="126" name="TextBox 125">
            <a:extLst>
              <a:ext uri="{FF2B5EF4-FFF2-40B4-BE49-F238E27FC236}">
                <a16:creationId xmlns:a16="http://schemas.microsoft.com/office/drawing/2014/main" id="{8DA5EAE4-0FC9-4D7A-B075-083CD08865BE}"/>
              </a:ext>
            </a:extLst>
          </p:cNvPr>
          <p:cNvSpPr txBox="1"/>
          <p:nvPr/>
        </p:nvSpPr>
        <p:spPr>
          <a:xfrm>
            <a:off x="3943679" y="3376650"/>
            <a:ext cx="1272228" cy="246221"/>
          </a:xfrm>
          <a:prstGeom prst="rect">
            <a:avLst/>
          </a:prstGeom>
          <a:noFill/>
          <a:ln>
            <a:noFill/>
          </a:ln>
        </p:spPr>
        <p:txBody>
          <a:bodyPr wrap="square" lIns="0" tIns="0" rIns="0" bIns="0" rtlCol="0" anchor="t">
            <a:spAutoFit/>
          </a:bodyPr>
          <a:lstStyle/>
          <a:p>
            <a:pPr algn="ctr">
              <a:buClr>
                <a:schemeClr val="accent1"/>
              </a:buClr>
            </a:pPr>
            <a:r>
              <a:rPr lang="en-US" sz="1600" b="1" dirty="0">
                <a:solidFill>
                  <a:schemeClr val="tx1">
                    <a:lumMod val="75000"/>
                    <a:lumOff val="25000"/>
                  </a:schemeClr>
                </a:solidFill>
              </a:rPr>
              <a:t>7-13 July</a:t>
            </a:r>
          </a:p>
        </p:txBody>
      </p:sp>
      <p:sp>
        <p:nvSpPr>
          <p:cNvPr id="129" name="TextBox 128">
            <a:extLst>
              <a:ext uri="{FF2B5EF4-FFF2-40B4-BE49-F238E27FC236}">
                <a16:creationId xmlns:a16="http://schemas.microsoft.com/office/drawing/2014/main" id="{25D65197-08D9-46F1-ACE1-D22DBEC4F805}"/>
              </a:ext>
            </a:extLst>
          </p:cNvPr>
          <p:cNvSpPr txBox="1"/>
          <p:nvPr/>
        </p:nvSpPr>
        <p:spPr>
          <a:xfrm>
            <a:off x="1268526" y="2041910"/>
            <a:ext cx="1272228" cy="246221"/>
          </a:xfrm>
          <a:prstGeom prst="rect">
            <a:avLst/>
          </a:prstGeom>
          <a:noFill/>
          <a:ln>
            <a:noFill/>
          </a:ln>
        </p:spPr>
        <p:txBody>
          <a:bodyPr wrap="square" lIns="0" tIns="0" rIns="0" bIns="0" rtlCol="0" anchor="t">
            <a:spAutoFit/>
          </a:bodyPr>
          <a:lstStyle/>
          <a:p>
            <a:pPr algn="ctr">
              <a:buClr>
                <a:schemeClr val="accent1"/>
              </a:buClr>
            </a:pPr>
            <a:r>
              <a:rPr lang="en-US" sz="1600" b="1" dirty="0">
                <a:solidFill>
                  <a:schemeClr val="tx1">
                    <a:lumMod val="75000"/>
                    <a:lumOff val="25000"/>
                  </a:schemeClr>
                </a:solidFill>
              </a:rPr>
              <a:t>30June-6July</a:t>
            </a:r>
          </a:p>
        </p:txBody>
      </p:sp>
      <p:sp>
        <p:nvSpPr>
          <p:cNvPr id="150" name="TextBox 149">
            <a:extLst>
              <a:ext uri="{FF2B5EF4-FFF2-40B4-BE49-F238E27FC236}">
                <a16:creationId xmlns:a16="http://schemas.microsoft.com/office/drawing/2014/main" id="{A8CBEB9E-9E03-4A8D-B708-8BD80695405B}"/>
              </a:ext>
            </a:extLst>
          </p:cNvPr>
          <p:cNvSpPr txBox="1"/>
          <p:nvPr/>
        </p:nvSpPr>
        <p:spPr>
          <a:xfrm>
            <a:off x="818789" y="908692"/>
            <a:ext cx="2111818" cy="369332"/>
          </a:xfrm>
          <a:prstGeom prst="rect">
            <a:avLst/>
          </a:prstGeom>
          <a:noFill/>
          <a:ln>
            <a:noFill/>
          </a:ln>
        </p:spPr>
        <p:txBody>
          <a:bodyPr wrap="square" lIns="0" tIns="0" rIns="0" bIns="0" rtlCol="0" anchor="t">
            <a:spAutoFit/>
          </a:bodyPr>
          <a:lstStyle/>
          <a:p>
            <a:pPr algn="ctr">
              <a:buClr>
                <a:schemeClr val="accent1"/>
              </a:buClr>
            </a:pPr>
            <a:r>
              <a:rPr lang="en-US" sz="2400" b="1" dirty="0">
                <a:solidFill>
                  <a:schemeClr val="tx1">
                    <a:lumMod val="75000"/>
                    <a:lumOff val="25000"/>
                  </a:schemeClr>
                </a:solidFill>
              </a:rPr>
              <a:t>Excel Module </a:t>
            </a:r>
          </a:p>
        </p:txBody>
      </p:sp>
      <p:pic>
        <p:nvPicPr>
          <p:cNvPr id="2" name="Graphic 1">
            <a:extLst>
              <a:ext uri="{FF2B5EF4-FFF2-40B4-BE49-F238E27FC236}">
                <a16:creationId xmlns:a16="http://schemas.microsoft.com/office/drawing/2014/main" id="{36D772DC-B5C3-42A3-A822-959192CA2B4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68254" y="3454323"/>
            <a:ext cx="3456375" cy="3240353"/>
          </a:xfrm>
          <a:prstGeom prst="rect">
            <a:avLst/>
          </a:prstGeom>
        </p:spPr>
      </p:pic>
      <p:pic>
        <p:nvPicPr>
          <p:cNvPr id="3" name="Picture 2">
            <a:extLst>
              <a:ext uri="{FF2B5EF4-FFF2-40B4-BE49-F238E27FC236}">
                <a16:creationId xmlns:a16="http://schemas.microsoft.com/office/drawing/2014/main" id="{DC4CC48F-3BA5-A0EE-8931-207804339DE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896" y="-54185"/>
            <a:ext cx="805284" cy="805284"/>
          </a:xfrm>
          <a:prstGeom prst="rect">
            <a:avLst/>
          </a:prstGeom>
        </p:spPr>
      </p:pic>
      <p:sp>
        <p:nvSpPr>
          <p:cNvPr id="145" name="TextBox 144">
            <a:extLst>
              <a:ext uri="{FF2B5EF4-FFF2-40B4-BE49-F238E27FC236}">
                <a16:creationId xmlns:a16="http://schemas.microsoft.com/office/drawing/2014/main" id="{B0C47B27-063E-41EF-943D-452F08E38C11}"/>
              </a:ext>
            </a:extLst>
          </p:cNvPr>
          <p:cNvSpPr txBox="1"/>
          <p:nvPr/>
        </p:nvSpPr>
        <p:spPr>
          <a:xfrm>
            <a:off x="3654203" y="2205492"/>
            <a:ext cx="2416865" cy="369332"/>
          </a:xfrm>
          <a:prstGeom prst="rect">
            <a:avLst/>
          </a:prstGeom>
          <a:noFill/>
          <a:ln>
            <a:noFill/>
          </a:ln>
        </p:spPr>
        <p:txBody>
          <a:bodyPr wrap="square" lIns="0" tIns="0" rIns="0" bIns="0" rtlCol="0" anchor="t">
            <a:spAutoFit/>
          </a:bodyPr>
          <a:lstStyle/>
          <a:p>
            <a:pPr algn="ctr">
              <a:buClr>
                <a:schemeClr val="accent1"/>
              </a:buClr>
            </a:pPr>
            <a:r>
              <a:rPr lang="en-US" sz="2400" b="1" dirty="0">
                <a:solidFill>
                  <a:schemeClr val="tx1">
                    <a:lumMod val="75000"/>
                    <a:lumOff val="25000"/>
                  </a:schemeClr>
                </a:solidFill>
              </a:rPr>
              <a:t>Tableau Module </a:t>
            </a:r>
          </a:p>
        </p:txBody>
      </p:sp>
      <p:sp>
        <p:nvSpPr>
          <p:cNvPr id="6" name="TextBox 5">
            <a:extLst>
              <a:ext uri="{FF2B5EF4-FFF2-40B4-BE49-F238E27FC236}">
                <a16:creationId xmlns:a16="http://schemas.microsoft.com/office/drawing/2014/main" id="{212CEDAB-0AE9-FA7B-906F-F135B0F67AF5}"/>
              </a:ext>
            </a:extLst>
          </p:cNvPr>
          <p:cNvSpPr txBox="1"/>
          <p:nvPr/>
        </p:nvSpPr>
        <p:spPr>
          <a:xfrm>
            <a:off x="6174401" y="3595189"/>
            <a:ext cx="2416865" cy="369332"/>
          </a:xfrm>
          <a:prstGeom prst="rect">
            <a:avLst/>
          </a:prstGeom>
          <a:noFill/>
          <a:ln>
            <a:noFill/>
          </a:ln>
        </p:spPr>
        <p:txBody>
          <a:bodyPr wrap="square" lIns="0" tIns="0" rIns="0" bIns="0" rtlCol="0" anchor="t">
            <a:spAutoFit/>
          </a:bodyPr>
          <a:lstStyle/>
          <a:p>
            <a:pPr algn="ctr">
              <a:buClr>
                <a:schemeClr val="accent1"/>
              </a:buClr>
            </a:pPr>
            <a:r>
              <a:rPr lang="en-US" sz="2400" b="1" dirty="0">
                <a:solidFill>
                  <a:schemeClr val="tx1">
                    <a:lumMod val="75000"/>
                    <a:lumOff val="25000"/>
                  </a:schemeClr>
                </a:solidFill>
              </a:rPr>
              <a:t>PowerBI Module </a:t>
            </a:r>
          </a:p>
        </p:txBody>
      </p:sp>
      <p:sp>
        <p:nvSpPr>
          <p:cNvPr id="7" name="TextBox 6">
            <a:extLst>
              <a:ext uri="{FF2B5EF4-FFF2-40B4-BE49-F238E27FC236}">
                <a16:creationId xmlns:a16="http://schemas.microsoft.com/office/drawing/2014/main" id="{4535353B-181A-8F91-E1F0-F29F20C4C42C}"/>
              </a:ext>
            </a:extLst>
          </p:cNvPr>
          <p:cNvSpPr txBox="1"/>
          <p:nvPr/>
        </p:nvSpPr>
        <p:spPr>
          <a:xfrm>
            <a:off x="8972946" y="4968109"/>
            <a:ext cx="2416865" cy="369332"/>
          </a:xfrm>
          <a:prstGeom prst="rect">
            <a:avLst/>
          </a:prstGeom>
          <a:noFill/>
          <a:ln>
            <a:noFill/>
          </a:ln>
        </p:spPr>
        <p:txBody>
          <a:bodyPr wrap="square" lIns="0" tIns="0" rIns="0" bIns="0" rtlCol="0" anchor="t">
            <a:spAutoFit/>
          </a:bodyPr>
          <a:lstStyle/>
          <a:p>
            <a:pPr algn="ctr">
              <a:buClr>
                <a:schemeClr val="accent1"/>
              </a:buClr>
            </a:pPr>
            <a:r>
              <a:rPr lang="en-US" sz="2400" b="1" dirty="0">
                <a:solidFill>
                  <a:schemeClr val="tx1">
                    <a:lumMod val="75000"/>
                    <a:lumOff val="25000"/>
                  </a:schemeClr>
                </a:solidFill>
              </a:rPr>
              <a:t>SQL Module </a:t>
            </a:r>
          </a:p>
        </p:txBody>
      </p:sp>
      <p:pic>
        <p:nvPicPr>
          <p:cNvPr id="23" name="Picture 22">
            <a:extLst>
              <a:ext uri="{FF2B5EF4-FFF2-40B4-BE49-F238E27FC236}">
                <a16:creationId xmlns:a16="http://schemas.microsoft.com/office/drawing/2014/main" id="{70CA52FE-C8E0-7145-908A-F527F1BC7A4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flipV="1">
            <a:off x="1785626" y="1524995"/>
            <a:ext cx="269590" cy="269590"/>
          </a:xfrm>
          <a:prstGeom prst="rect">
            <a:avLst/>
          </a:prstGeom>
        </p:spPr>
      </p:pic>
      <p:pic>
        <p:nvPicPr>
          <p:cNvPr id="25" name="Picture 24">
            <a:extLst>
              <a:ext uri="{FF2B5EF4-FFF2-40B4-BE49-F238E27FC236}">
                <a16:creationId xmlns:a16="http://schemas.microsoft.com/office/drawing/2014/main" id="{942333A2-331C-CA5C-9C66-CFA77290C41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442158" y="2782122"/>
            <a:ext cx="369465" cy="369465"/>
          </a:xfrm>
          <a:prstGeom prst="rect">
            <a:avLst/>
          </a:prstGeom>
        </p:spPr>
      </p:pic>
      <p:pic>
        <p:nvPicPr>
          <p:cNvPr id="27" name="Picture 26">
            <a:extLst>
              <a:ext uri="{FF2B5EF4-FFF2-40B4-BE49-F238E27FC236}">
                <a16:creationId xmlns:a16="http://schemas.microsoft.com/office/drawing/2014/main" id="{51057C08-5D6F-21AA-F4E3-A05A18DE477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037943" y="4121511"/>
            <a:ext cx="391804" cy="565939"/>
          </a:xfrm>
          <a:prstGeom prst="rect">
            <a:avLst/>
          </a:prstGeom>
        </p:spPr>
      </p:pic>
      <p:pic>
        <p:nvPicPr>
          <p:cNvPr id="29" name="Picture 28">
            <a:extLst>
              <a:ext uri="{FF2B5EF4-FFF2-40B4-BE49-F238E27FC236}">
                <a16:creationId xmlns:a16="http://schemas.microsoft.com/office/drawing/2014/main" id="{2348421A-BF75-5034-E77C-C9191A6D4DFB}"/>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750902" y="5436339"/>
            <a:ext cx="330099" cy="456142"/>
          </a:xfrm>
          <a:prstGeom prst="rect">
            <a:avLst/>
          </a:prstGeom>
        </p:spPr>
      </p:pic>
    </p:spTree>
    <p:extLst>
      <p:ext uri="{BB962C8B-B14F-4D97-AF65-F5344CB8AC3E}">
        <p14:creationId xmlns:p14="http://schemas.microsoft.com/office/powerpoint/2010/main" val="34842442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50"/>
                                        </p:tgtEl>
                                        <p:attrNameLst>
                                          <p:attrName>style.visibility</p:attrName>
                                        </p:attrNameLst>
                                      </p:cBhvr>
                                      <p:to>
                                        <p:strVal val="visible"/>
                                      </p:to>
                                    </p:set>
                                    <p:animEffect transition="in" filter="barn(inVertical)">
                                      <p:cBhvr>
                                        <p:cTn id="7" dur="500"/>
                                        <p:tgtEl>
                                          <p:spTgt spid="150"/>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45"/>
                                        </p:tgtEl>
                                        <p:attrNameLst>
                                          <p:attrName>style.visibility</p:attrName>
                                        </p:attrNameLst>
                                      </p:cBhvr>
                                      <p:to>
                                        <p:strVal val="visible"/>
                                      </p:to>
                                    </p:set>
                                    <p:animEffect transition="in" filter="barn(inVertical)">
                                      <p:cBhvr>
                                        <p:cTn id="12" dur="500"/>
                                        <p:tgtEl>
                                          <p:spTgt spid="145"/>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arn(inVertical)">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arn(inVertical)">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 grpId="0"/>
      <p:bldP spid="145" grpId="0"/>
      <p:bldP spid="6" grpId="0"/>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Shape 2">
            <a:extLst>
              <a:ext uri="{FF2B5EF4-FFF2-40B4-BE49-F238E27FC236}">
                <a16:creationId xmlns:a16="http://schemas.microsoft.com/office/drawing/2014/main" id="{A8F766F1-3D72-47B2-BE40-1BB6F8E51F3C}"/>
              </a:ext>
            </a:extLst>
          </p:cNvPr>
          <p:cNvSpPr/>
          <p:nvPr/>
        </p:nvSpPr>
        <p:spPr>
          <a:xfrm flipV="1">
            <a:off x="7343957" y="0"/>
            <a:ext cx="4848043" cy="6840124"/>
          </a:xfrm>
          <a:custGeom>
            <a:avLst/>
            <a:gdLst>
              <a:gd name="connsiteX0" fmla="*/ 211718 w 4848043"/>
              <a:gd name="connsiteY0" fmla="*/ 0 h 6840124"/>
              <a:gd name="connsiteX1" fmla="*/ 4848043 w 4848043"/>
              <a:gd name="connsiteY1" fmla="*/ 0 h 6840124"/>
              <a:gd name="connsiteX2" fmla="*/ 4848043 w 4848043"/>
              <a:gd name="connsiteY2" fmla="*/ 6840124 h 6840124"/>
              <a:gd name="connsiteX3" fmla="*/ 4749519 w 4848043"/>
              <a:gd name="connsiteY3" fmla="*/ 6830304 h 6840124"/>
              <a:gd name="connsiteX4" fmla="*/ 1235917 w 4848043"/>
              <a:gd name="connsiteY4" fmla="*/ 4742302 h 6840124"/>
              <a:gd name="connsiteX5" fmla="*/ 204001 w 4848043"/>
              <a:gd name="connsiteY5" fmla="*/ 21613 h 6840124"/>
              <a:gd name="connsiteX6" fmla="*/ 211718 w 4848043"/>
              <a:gd name="connsiteY6" fmla="*/ 0 h 68401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48043" h="6840124">
                <a:moveTo>
                  <a:pt x="211718" y="0"/>
                </a:moveTo>
                <a:lnTo>
                  <a:pt x="4848043" y="0"/>
                </a:lnTo>
                <a:lnTo>
                  <a:pt x="4848043" y="6840124"/>
                </a:lnTo>
                <a:lnTo>
                  <a:pt x="4749519" y="6830304"/>
                </a:lnTo>
                <a:cubicBezTo>
                  <a:pt x="3484274" y="6672846"/>
                  <a:pt x="2186297" y="5948610"/>
                  <a:pt x="1235917" y="4742302"/>
                </a:cubicBezTo>
                <a:cubicBezTo>
                  <a:pt x="74341" y="3267925"/>
                  <a:pt x="-265578" y="1457259"/>
                  <a:pt x="204001" y="21613"/>
                </a:cubicBezTo>
                <a:lnTo>
                  <a:pt x="211718" y="0"/>
                </a:lnTo>
                <a:close/>
              </a:path>
            </a:pathLst>
          </a:custGeom>
          <a:gradFill>
            <a:gsLst>
              <a:gs pos="0">
                <a:schemeClr val="bg1"/>
              </a:gs>
              <a:gs pos="100000">
                <a:srgbClr val="8A2387">
                  <a:alpha val="25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Partial Circle 1">
            <a:extLst>
              <a:ext uri="{FF2B5EF4-FFF2-40B4-BE49-F238E27FC236}">
                <a16:creationId xmlns:a16="http://schemas.microsoft.com/office/drawing/2014/main" id="{38CB3F41-6E0F-4A85-90D1-3CC99E36D534}"/>
              </a:ext>
            </a:extLst>
          </p:cNvPr>
          <p:cNvSpPr/>
          <p:nvPr/>
        </p:nvSpPr>
        <p:spPr>
          <a:xfrm>
            <a:off x="-3774852" y="-3774852"/>
            <a:ext cx="7549704" cy="7549704"/>
          </a:xfrm>
          <a:prstGeom prst="pie">
            <a:avLst>
              <a:gd name="adj1" fmla="val 0"/>
              <a:gd name="adj2" fmla="val 5400000"/>
            </a:avLst>
          </a:prstGeom>
          <a:gradFill>
            <a:gsLst>
              <a:gs pos="50000">
                <a:srgbClr val="E94057"/>
              </a:gs>
              <a:gs pos="0">
                <a:srgbClr val="8A2387"/>
              </a:gs>
              <a:gs pos="100000">
                <a:srgbClr val="F2712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itle 37">
            <a:extLst>
              <a:ext uri="{FF2B5EF4-FFF2-40B4-BE49-F238E27FC236}">
                <a16:creationId xmlns:a16="http://schemas.microsoft.com/office/drawing/2014/main" id="{D155598D-54A9-49A2-8163-3D3AAC1FF95D}"/>
              </a:ext>
            </a:extLst>
          </p:cNvPr>
          <p:cNvSpPr txBox="1">
            <a:spLocks/>
          </p:cNvSpPr>
          <p:nvPr/>
        </p:nvSpPr>
        <p:spPr>
          <a:xfrm>
            <a:off x="7225789" y="105600"/>
            <a:ext cx="4673838" cy="1495794"/>
          </a:xfrm>
          <a:prstGeom prst="rect">
            <a:avLst/>
          </a:prstGeom>
        </p:spPr>
        <p:txBody>
          <a:bodyPr wrap="square" lIns="0" tIns="0" rIns="0" bIns="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sz="5400" b="1" dirty="0">
                <a:solidFill>
                  <a:schemeClr val="tx1">
                    <a:lumMod val="75000"/>
                    <a:lumOff val="25000"/>
                  </a:schemeClr>
                </a:solidFill>
              </a:rPr>
              <a:t>Short Intro Insights</a:t>
            </a:r>
          </a:p>
        </p:txBody>
      </p:sp>
      <p:grpSp>
        <p:nvGrpSpPr>
          <p:cNvPr id="31" name="Group 30">
            <a:extLst>
              <a:ext uri="{FF2B5EF4-FFF2-40B4-BE49-F238E27FC236}">
                <a16:creationId xmlns:a16="http://schemas.microsoft.com/office/drawing/2014/main" id="{1820E531-28B1-4357-AC24-287103F64E58}"/>
              </a:ext>
            </a:extLst>
          </p:cNvPr>
          <p:cNvGrpSpPr/>
          <p:nvPr/>
        </p:nvGrpSpPr>
        <p:grpSpPr>
          <a:xfrm>
            <a:off x="11117828" y="1644437"/>
            <a:ext cx="781798" cy="179244"/>
            <a:chOff x="10371597" y="3126630"/>
            <a:chExt cx="781798" cy="179244"/>
          </a:xfrm>
        </p:grpSpPr>
        <p:sp>
          <p:nvSpPr>
            <p:cNvPr id="32" name="Oval 31">
              <a:extLst>
                <a:ext uri="{FF2B5EF4-FFF2-40B4-BE49-F238E27FC236}">
                  <a16:creationId xmlns:a16="http://schemas.microsoft.com/office/drawing/2014/main" id="{0FA21445-DA28-43D0-92AA-EEE7D5F17E7F}"/>
                </a:ext>
              </a:extLst>
            </p:cNvPr>
            <p:cNvSpPr/>
            <p:nvPr/>
          </p:nvSpPr>
          <p:spPr>
            <a:xfrm>
              <a:off x="10371597" y="3126630"/>
              <a:ext cx="179244" cy="179244"/>
            </a:xfrm>
            <a:prstGeom prst="ellipse">
              <a:avLst/>
            </a:prstGeom>
            <a:solidFill>
              <a:srgbClr val="8A23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33220005-0C4D-4DCA-88AB-EB9221F1812A}"/>
                </a:ext>
              </a:extLst>
            </p:cNvPr>
            <p:cNvSpPr/>
            <p:nvPr/>
          </p:nvSpPr>
          <p:spPr>
            <a:xfrm>
              <a:off x="10672874" y="3126630"/>
              <a:ext cx="179244" cy="179244"/>
            </a:xfrm>
            <a:prstGeom prst="ellipse">
              <a:avLst/>
            </a:prstGeom>
            <a:solidFill>
              <a:srgbClr val="E940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16A93178-B21D-4712-A3C2-9D53356E99DF}"/>
                </a:ext>
              </a:extLst>
            </p:cNvPr>
            <p:cNvSpPr/>
            <p:nvPr/>
          </p:nvSpPr>
          <p:spPr>
            <a:xfrm>
              <a:off x="10974151" y="3126630"/>
              <a:ext cx="179244" cy="179244"/>
            </a:xfrm>
            <a:prstGeom prst="ellipse">
              <a:avLst/>
            </a:prstGeom>
            <a:solidFill>
              <a:srgbClr val="F271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a:extLst>
              <a:ext uri="{FF2B5EF4-FFF2-40B4-BE49-F238E27FC236}">
                <a16:creationId xmlns:a16="http://schemas.microsoft.com/office/drawing/2014/main" id="{16D28D7A-AA9B-C4C2-80F9-FB6AA9736B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896" y="-54185"/>
            <a:ext cx="805284" cy="805284"/>
          </a:xfrm>
          <a:prstGeom prst="rect">
            <a:avLst/>
          </a:prstGeom>
        </p:spPr>
      </p:pic>
      <p:sp>
        <p:nvSpPr>
          <p:cNvPr id="4" name="TextBox 3">
            <a:extLst>
              <a:ext uri="{FF2B5EF4-FFF2-40B4-BE49-F238E27FC236}">
                <a16:creationId xmlns:a16="http://schemas.microsoft.com/office/drawing/2014/main" id="{FA86558B-BF3A-56CC-3DDB-A7A5CF44889D}"/>
              </a:ext>
            </a:extLst>
          </p:cNvPr>
          <p:cNvSpPr txBox="1"/>
          <p:nvPr/>
        </p:nvSpPr>
        <p:spPr>
          <a:xfrm>
            <a:off x="455755" y="1670409"/>
            <a:ext cx="8338621" cy="4611199"/>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US" b="1" dirty="0"/>
              <a:t>Utilizing tools such as Power BI, Tableau, and Excel, we created attractive and simple-to-understand dashboards, enabling the client to gain a comprehensive overview of their key performance indicators (KPIs).</a:t>
            </a:r>
          </a:p>
          <a:p>
            <a:pPr marL="285750" indent="-285750" algn="just">
              <a:lnSpc>
                <a:spcPct val="150000"/>
              </a:lnSpc>
              <a:buFont typeface="Arial" panose="020B0604020202020204" pitchFamily="34" charset="0"/>
              <a:buChar char="•"/>
            </a:pPr>
            <a:endParaRPr lang="en-US" b="1" dirty="0"/>
          </a:p>
          <a:p>
            <a:pPr marL="285750" indent="-285750" algn="just">
              <a:lnSpc>
                <a:spcPct val="150000"/>
              </a:lnSpc>
              <a:buFont typeface="Arial" panose="020B0604020202020204" pitchFamily="34" charset="0"/>
              <a:buChar char="•"/>
            </a:pPr>
            <a:r>
              <a:rPr lang="en-US" b="1" dirty="0"/>
              <a:t>Our dashboards are designed to be user-friendly, allowing even non-technical users to easily understand and navigate them.</a:t>
            </a:r>
          </a:p>
          <a:p>
            <a:pPr algn="just">
              <a:lnSpc>
                <a:spcPct val="150000"/>
              </a:lnSpc>
            </a:pPr>
            <a:endParaRPr lang="en-US" b="1" dirty="0"/>
          </a:p>
          <a:p>
            <a:pPr marL="285750" indent="-285750" algn="just">
              <a:lnSpc>
                <a:spcPct val="150000"/>
              </a:lnSpc>
              <a:buFont typeface="Arial" panose="020B0604020202020204" pitchFamily="34" charset="0"/>
              <a:buChar char="•"/>
            </a:pPr>
            <a:r>
              <a:rPr lang="en-US" b="1" dirty="0"/>
              <a:t>Each KPI is accompanied by detailed insights to provide the client with actionable and beneficial information, promoting positive growth when applied to their organization.</a:t>
            </a:r>
          </a:p>
          <a:p>
            <a:pPr marL="285750" indent="-285750" algn="just">
              <a:lnSpc>
                <a:spcPct val="150000"/>
              </a:lnSpc>
              <a:buFont typeface="Arial" panose="020B0604020202020204" pitchFamily="34" charset="0"/>
              <a:buChar char="•"/>
            </a:pPr>
            <a:endParaRPr lang="en-US" dirty="0"/>
          </a:p>
        </p:txBody>
      </p:sp>
      <p:pic>
        <p:nvPicPr>
          <p:cNvPr id="10" name="Picture 9">
            <a:extLst>
              <a:ext uri="{FF2B5EF4-FFF2-40B4-BE49-F238E27FC236}">
                <a16:creationId xmlns:a16="http://schemas.microsoft.com/office/drawing/2014/main" id="{A0466F07-D536-8ED2-7173-5B2B30F8BB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67492" y="3754546"/>
            <a:ext cx="3415579" cy="3081250"/>
          </a:xfrm>
          <a:prstGeom prst="rect">
            <a:avLst/>
          </a:prstGeom>
        </p:spPr>
      </p:pic>
    </p:spTree>
    <p:extLst>
      <p:ext uri="{BB962C8B-B14F-4D97-AF65-F5344CB8AC3E}">
        <p14:creationId xmlns:p14="http://schemas.microsoft.com/office/powerpoint/2010/main" val="1749155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Freeform: Shape 143">
            <a:extLst>
              <a:ext uri="{FF2B5EF4-FFF2-40B4-BE49-F238E27FC236}">
                <a16:creationId xmlns:a16="http://schemas.microsoft.com/office/drawing/2014/main" id="{D6C80CF0-AD3E-43FB-86F6-8D1C4FF081FB}"/>
              </a:ext>
            </a:extLst>
          </p:cNvPr>
          <p:cNvSpPr/>
          <p:nvPr/>
        </p:nvSpPr>
        <p:spPr>
          <a:xfrm>
            <a:off x="7343957" y="0"/>
            <a:ext cx="4848043" cy="6840124"/>
          </a:xfrm>
          <a:custGeom>
            <a:avLst/>
            <a:gdLst>
              <a:gd name="connsiteX0" fmla="*/ 211718 w 4848043"/>
              <a:gd name="connsiteY0" fmla="*/ 0 h 6840124"/>
              <a:gd name="connsiteX1" fmla="*/ 4848043 w 4848043"/>
              <a:gd name="connsiteY1" fmla="*/ 0 h 6840124"/>
              <a:gd name="connsiteX2" fmla="*/ 4848043 w 4848043"/>
              <a:gd name="connsiteY2" fmla="*/ 6840124 h 6840124"/>
              <a:gd name="connsiteX3" fmla="*/ 4749519 w 4848043"/>
              <a:gd name="connsiteY3" fmla="*/ 6830304 h 6840124"/>
              <a:gd name="connsiteX4" fmla="*/ 1235917 w 4848043"/>
              <a:gd name="connsiteY4" fmla="*/ 4742302 h 6840124"/>
              <a:gd name="connsiteX5" fmla="*/ 204001 w 4848043"/>
              <a:gd name="connsiteY5" fmla="*/ 21613 h 6840124"/>
              <a:gd name="connsiteX6" fmla="*/ 211718 w 4848043"/>
              <a:gd name="connsiteY6" fmla="*/ 0 h 68401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48043" h="6840124">
                <a:moveTo>
                  <a:pt x="211718" y="0"/>
                </a:moveTo>
                <a:lnTo>
                  <a:pt x="4848043" y="0"/>
                </a:lnTo>
                <a:lnTo>
                  <a:pt x="4848043" y="6840124"/>
                </a:lnTo>
                <a:lnTo>
                  <a:pt x="4749519" y="6830304"/>
                </a:lnTo>
                <a:cubicBezTo>
                  <a:pt x="3484274" y="6672846"/>
                  <a:pt x="2186297" y="5948610"/>
                  <a:pt x="1235917" y="4742302"/>
                </a:cubicBezTo>
                <a:cubicBezTo>
                  <a:pt x="74341" y="3267925"/>
                  <a:pt x="-265578" y="1457259"/>
                  <a:pt x="204001" y="21613"/>
                </a:cubicBezTo>
                <a:lnTo>
                  <a:pt x="211718" y="0"/>
                </a:lnTo>
                <a:close/>
              </a:path>
            </a:pathLst>
          </a:custGeom>
          <a:gradFill>
            <a:gsLst>
              <a:gs pos="0">
                <a:schemeClr val="bg1"/>
              </a:gs>
              <a:gs pos="100000">
                <a:srgbClr val="8A2387">
                  <a:alpha val="25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6" name="Group 75">
            <a:extLst>
              <a:ext uri="{FF2B5EF4-FFF2-40B4-BE49-F238E27FC236}">
                <a16:creationId xmlns:a16="http://schemas.microsoft.com/office/drawing/2014/main" id="{2D1B1E22-8D14-4590-A033-EC00359EF01E}"/>
              </a:ext>
            </a:extLst>
          </p:cNvPr>
          <p:cNvGrpSpPr/>
          <p:nvPr/>
        </p:nvGrpSpPr>
        <p:grpSpPr>
          <a:xfrm>
            <a:off x="10878981" y="751099"/>
            <a:ext cx="781798" cy="179244"/>
            <a:chOff x="10371597" y="3126630"/>
            <a:chExt cx="781798" cy="179244"/>
          </a:xfrm>
        </p:grpSpPr>
        <p:sp>
          <p:nvSpPr>
            <p:cNvPr id="77" name="Oval 76">
              <a:extLst>
                <a:ext uri="{FF2B5EF4-FFF2-40B4-BE49-F238E27FC236}">
                  <a16:creationId xmlns:a16="http://schemas.microsoft.com/office/drawing/2014/main" id="{9531445C-1305-4A20-91EE-A8D449DEF81B}"/>
                </a:ext>
              </a:extLst>
            </p:cNvPr>
            <p:cNvSpPr/>
            <p:nvPr/>
          </p:nvSpPr>
          <p:spPr>
            <a:xfrm>
              <a:off x="10371597" y="3126630"/>
              <a:ext cx="179244" cy="179244"/>
            </a:xfrm>
            <a:prstGeom prst="ellipse">
              <a:avLst/>
            </a:prstGeom>
            <a:solidFill>
              <a:srgbClr val="8A23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78" name="Oval 77">
              <a:extLst>
                <a:ext uri="{FF2B5EF4-FFF2-40B4-BE49-F238E27FC236}">
                  <a16:creationId xmlns:a16="http://schemas.microsoft.com/office/drawing/2014/main" id="{AA9B051E-E260-4FCB-81BE-9C508B9A0743}"/>
                </a:ext>
              </a:extLst>
            </p:cNvPr>
            <p:cNvSpPr/>
            <p:nvPr/>
          </p:nvSpPr>
          <p:spPr>
            <a:xfrm>
              <a:off x="10672874" y="3126630"/>
              <a:ext cx="179244" cy="179244"/>
            </a:xfrm>
            <a:prstGeom prst="ellipse">
              <a:avLst/>
            </a:prstGeom>
            <a:solidFill>
              <a:srgbClr val="E940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79" name="Oval 78">
              <a:extLst>
                <a:ext uri="{FF2B5EF4-FFF2-40B4-BE49-F238E27FC236}">
                  <a16:creationId xmlns:a16="http://schemas.microsoft.com/office/drawing/2014/main" id="{E4DEA5A9-CAD3-4DD2-BD84-43B0D25D9A2C}"/>
                </a:ext>
              </a:extLst>
            </p:cNvPr>
            <p:cNvSpPr/>
            <p:nvPr/>
          </p:nvSpPr>
          <p:spPr>
            <a:xfrm>
              <a:off x="10974151" y="3126630"/>
              <a:ext cx="179244" cy="179244"/>
            </a:xfrm>
            <a:prstGeom prst="ellipse">
              <a:avLst/>
            </a:prstGeom>
            <a:solidFill>
              <a:srgbClr val="F271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grpSp>
      <p:pic>
        <p:nvPicPr>
          <p:cNvPr id="7" name="Picture 6">
            <a:extLst>
              <a:ext uri="{FF2B5EF4-FFF2-40B4-BE49-F238E27FC236}">
                <a16:creationId xmlns:a16="http://schemas.microsoft.com/office/drawing/2014/main" id="{5ADA0ED3-D0EA-E6CE-996B-3142F4541B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896" y="-54185"/>
            <a:ext cx="805284" cy="805284"/>
          </a:xfrm>
          <a:prstGeom prst="rect">
            <a:avLst/>
          </a:prstGeom>
        </p:spPr>
      </p:pic>
      <p:sp>
        <p:nvSpPr>
          <p:cNvPr id="4" name="Title 37">
            <a:extLst>
              <a:ext uri="{FF2B5EF4-FFF2-40B4-BE49-F238E27FC236}">
                <a16:creationId xmlns:a16="http://schemas.microsoft.com/office/drawing/2014/main" id="{1360C570-7480-BD23-FDF9-4792DA902E28}"/>
              </a:ext>
            </a:extLst>
          </p:cNvPr>
          <p:cNvSpPr txBox="1">
            <a:spLocks/>
          </p:cNvSpPr>
          <p:nvPr/>
        </p:nvSpPr>
        <p:spPr>
          <a:xfrm>
            <a:off x="9744635" y="17876"/>
            <a:ext cx="1916144" cy="747897"/>
          </a:xfrm>
          <a:prstGeom prst="rect">
            <a:avLst/>
          </a:prstGeom>
        </p:spPr>
        <p:txBody>
          <a:bodyPr wrap="square" lIns="0" tIns="0" rIns="0" bIns="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sz="5400" b="1" dirty="0">
                <a:solidFill>
                  <a:schemeClr val="tx1">
                    <a:lumMod val="75000"/>
                    <a:lumOff val="25000"/>
                  </a:schemeClr>
                </a:solidFill>
              </a:rPr>
              <a:t>Excel </a:t>
            </a:r>
          </a:p>
        </p:txBody>
      </p:sp>
      <p:pic>
        <p:nvPicPr>
          <p:cNvPr id="3" name="Picture 2">
            <a:extLst>
              <a:ext uri="{FF2B5EF4-FFF2-40B4-BE49-F238E27FC236}">
                <a16:creationId xmlns:a16="http://schemas.microsoft.com/office/drawing/2014/main" id="{00644C64-6557-2333-75C3-4C2FE3627B9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004047"/>
            <a:ext cx="12192000" cy="5836077"/>
          </a:xfrm>
          <a:prstGeom prst="rect">
            <a:avLst/>
          </a:prstGeom>
        </p:spPr>
      </p:pic>
    </p:spTree>
    <p:extLst>
      <p:ext uri="{BB962C8B-B14F-4D97-AF65-F5344CB8AC3E}">
        <p14:creationId xmlns:p14="http://schemas.microsoft.com/office/powerpoint/2010/main" val="2484370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Freeform: Shape 143">
            <a:extLst>
              <a:ext uri="{FF2B5EF4-FFF2-40B4-BE49-F238E27FC236}">
                <a16:creationId xmlns:a16="http://schemas.microsoft.com/office/drawing/2014/main" id="{D6C80CF0-AD3E-43FB-86F6-8D1C4FF081FB}"/>
              </a:ext>
            </a:extLst>
          </p:cNvPr>
          <p:cNvSpPr/>
          <p:nvPr/>
        </p:nvSpPr>
        <p:spPr>
          <a:xfrm>
            <a:off x="7343957" y="0"/>
            <a:ext cx="4848043" cy="6840124"/>
          </a:xfrm>
          <a:custGeom>
            <a:avLst/>
            <a:gdLst>
              <a:gd name="connsiteX0" fmla="*/ 211718 w 4848043"/>
              <a:gd name="connsiteY0" fmla="*/ 0 h 6840124"/>
              <a:gd name="connsiteX1" fmla="*/ 4848043 w 4848043"/>
              <a:gd name="connsiteY1" fmla="*/ 0 h 6840124"/>
              <a:gd name="connsiteX2" fmla="*/ 4848043 w 4848043"/>
              <a:gd name="connsiteY2" fmla="*/ 6840124 h 6840124"/>
              <a:gd name="connsiteX3" fmla="*/ 4749519 w 4848043"/>
              <a:gd name="connsiteY3" fmla="*/ 6830304 h 6840124"/>
              <a:gd name="connsiteX4" fmla="*/ 1235917 w 4848043"/>
              <a:gd name="connsiteY4" fmla="*/ 4742302 h 6840124"/>
              <a:gd name="connsiteX5" fmla="*/ 204001 w 4848043"/>
              <a:gd name="connsiteY5" fmla="*/ 21613 h 6840124"/>
              <a:gd name="connsiteX6" fmla="*/ 211718 w 4848043"/>
              <a:gd name="connsiteY6" fmla="*/ 0 h 68401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48043" h="6840124">
                <a:moveTo>
                  <a:pt x="211718" y="0"/>
                </a:moveTo>
                <a:lnTo>
                  <a:pt x="4848043" y="0"/>
                </a:lnTo>
                <a:lnTo>
                  <a:pt x="4848043" y="6840124"/>
                </a:lnTo>
                <a:lnTo>
                  <a:pt x="4749519" y="6830304"/>
                </a:lnTo>
                <a:cubicBezTo>
                  <a:pt x="3484274" y="6672846"/>
                  <a:pt x="2186297" y="5948610"/>
                  <a:pt x="1235917" y="4742302"/>
                </a:cubicBezTo>
                <a:cubicBezTo>
                  <a:pt x="74341" y="3267925"/>
                  <a:pt x="-265578" y="1457259"/>
                  <a:pt x="204001" y="21613"/>
                </a:cubicBezTo>
                <a:lnTo>
                  <a:pt x="211718" y="0"/>
                </a:lnTo>
                <a:close/>
              </a:path>
            </a:pathLst>
          </a:custGeom>
          <a:gradFill>
            <a:gsLst>
              <a:gs pos="0">
                <a:schemeClr val="bg1"/>
              </a:gs>
              <a:gs pos="100000">
                <a:srgbClr val="8A2387">
                  <a:alpha val="25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6" name="Group 75">
            <a:extLst>
              <a:ext uri="{FF2B5EF4-FFF2-40B4-BE49-F238E27FC236}">
                <a16:creationId xmlns:a16="http://schemas.microsoft.com/office/drawing/2014/main" id="{2D1B1E22-8D14-4590-A033-EC00359EF01E}"/>
              </a:ext>
            </a:extLst>
          </p:cNvPr>
          <p:cNvGrpSpPr/>
          <p:nvPr/>
        </p:nvGrpSpPr>
        <p:grpSpPr>
          <a:xfrm>
            <a:off x="10878981" y="661477"/>
            <a:ext cx="781798" cy="179244"/>
            <a:chOff x="10371597" y="3126630"/>
            <a:chExt cx="781798" cy="179244"/>
          </a:xfrm>
        </p:grpSpPr>
        <p:sp>
          <p:nvSpPr>
            <p:cNvPr id="77" name="Oval 76">
              <a:extLst>
                <a:ext uri="{FF2B5EF4-FFF2-40B4-BE49-F238E27FC236}">
                  <a16:creationId xmlns:a16="http://schemas.microsoft.com/office/drawing/2014/main" id="{9531445C-1305-4A20-91EE-A8D449DEF81B}"/>
                </a:ext>
              </a:extLst>
            </p:cNvPr>
            <p:cNvSpPr/>
            <p:nvPr/>
          </p:nvSpPr>
          <p:spPr>
            <a:xfrm>
              <a:off x="10371597" y="3126630"/>
              <a:ext cx="179244" cy="179244"/>
            </a:xfrm>
            <a:prstGeom prst="ellipse">
              <a:avLst/>
            </a:prstGeom>
            <a:solidFill>
              <a:srgbClr val="8A23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78" name="Oval 77">
              <a:extLst>
                <a:ext uri="{FF2B5EF4-FFF2-40B4-BE49-F238E27FC236}">
                  <a16:creationId xmlns:a16="http://schemas.microsoft.com/office/drawing/2014/main" id="{AA9B051E-E260-4FCB-81BE-9C508B9A0743}"/>
                </a:ext>
              </a:extLst>
            </p:cNvPr>
            <p:cNvSpPr/>
            <p:nvPr/>
          </p:nvSpPr>
          <p:spPr>
            <a:xfrm>
              <a:off x="10672874" y="3126630"/>
              <a:ext cx="179244" cy="179244"/>
            </a:xfrm>
            <a:prstGeom prst="ellipse">
              <a:avLst/>
            </a:prstGeom>
            <a:solidFill>
              <a:srgbClr val="E940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79" name="Oval 78">
              <a:extLst>
                <a:ext uri="{FF2B5EF4-FFF2-40B4-BE49-F238E27FC236}">
                  <a16:creationId xmlns:a16="http://schemas.microsoft.com/office/drawing/2014/main" id="{E4DEA5A9-CAD3-4DD2-BD84-43B0D25D9A2C}"/>
                </a:ext>
              </a:extLst>
            </p:cNvPr>
            <p:cNvSpPr/>
            <p:nvPr/>
          </p:nvSpPr>
          <p:spPr>
            <a:xfrm>
              <a:off x="10974151" y="3126630"/>
              <a:ext cx="179244" cy="179244"/>
            </a:xfrm>
            <a:prstGeom prst="ellipse">
              <a:avLst/>
            </a:prstGeom>
            <a:solidFill>
              <a:srgbClr val="F271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grpSp>
      <p:pic>
        <p:nvPicPr>
          <p:cNvPr id="7" name="Picture 6">
            <a:extLst>
              <a:ext uri="{FF2B5EF4-FFF2-40B4-BE49-F238E27FC236}">
                <a16:creationId xmlns:a16="http://schemas.microsoft.com/office/drawing/2014/main" id="{5ADA0ED3-D0EA-E6CE-996B-3142F4541B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896" y="-54185"/>
            <a:ext cx="805284" cy="805284"/>
          </a:xfrm>
          <a:prstGeom prst="rect">
            <a:avLst/>
          </a:prstGeom>
        </p:spPr>
      </p:pic>
      <p:sp>
        <p:nvSpPr>
          <p:cNvPr id="4" name="Title 37">
            <a:extLst>
              <a:ext uri="{FF2B5EF4-FFF2-40B4-BE49-F238E27FC236}">
                <a16:creationId xmlns:a16="http://schemas.microsoft.com/office/drawing/2014/main" id="{1360C570-7480-BD23-FDF9-4792DA902E28}"/>
              </a:ext>
            </a:extLst>
          </p:cNvPr>
          <p:cNvSpPr txBox="1">
            <a:spLocks/>
          </p:cNvSpPr>
          <p:nvPr/>
        </p:nvSpPr>
        <p:spPr>
          <a:xfrm>
            <a:off x="8955741" y="17876"/>
            <a:ext cx="2705038" cy="747897"/>
          </a:xfrm>
          <a:prstGeom prst="rect">
            <a:avLst/>
          </a:prstGeom>
        </p:spPr>
        <p:txBody>
          <a:bodyPr wrap="square" lIns="0" tIns="0" rIns="0" bIns="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sz="5400" b="1" dirty="0">
                <a:solidFill>
                  <a:schemeClr val="tx1">
                    <a:lumMod val="75000"/>
                    <a:lumOff val="25000"/>
                  </a:schemeClr>
                </a:solidFill>
              </a:rPr>
              <a:t>Tableau </a:t>
            </a:r>
          </a:p>
        </p:txBody>
      </p:sp>
      <p:pic>
        <p:nvPicPr>
          <p:cNvPr id="3" name="Picture 2">
            <a:extLst>
              <a:ext uri="{FF2B5EF4-FFF2-40B4-BE49-F238E27FC236}">
                <a16:creationId xmlns:a16="http://schemas.microsoft.com/office/drawing/2014/main" id="{6D2501F4-E32E-7333-4174-36F14EEB44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932329"/>
            <a:ext cx="12192000" cy="5973803"/>
          </a:xfrm>
          <a:prstGeom prst="rect">
            <a:avLst/>
          </a:prstGeom>
        </p:spPr>
      </p:pic>
    </p:spTree>
    <p:extLst>
      <p:ext uri="{BB962C8B-B14F-4D97-AF65-F5344CB8AC3E}">
        <p14:creationId xmlns:p14="http://schemas.microsoft.com/office/powerpoint/2010/main" val="2427765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Freeform: Shape 143">
            <a:extLst>
              <a:ext uri="{FF2B5EF4-FFF2-40B4-BE49-F238E27FC236}">
                <a16:creationId xmlns:a16="http://schemas.microsoft.com/office/drawing/2014/main" id="{D6C80CF0-AD3E-43FB-86F6-8D1C4FF081FB}"/>
              </a:ext>
            </a:extLst>
          </p:cNvPr>
          <p:cNvSpPr/>
          <p:nvPr/>
        </p:nvSpPr>
        <p:spPr>
          <a:xfrm>
            <a:off x="7343957" y="0"/>
            <a:ext cx="4848043" cy="6840124"/>
          </a:xfrm>
          <a:custGeom>
            <a:avLst/>
            <a:gdLst>
              <a:gd name="connsiteX0" fmla="*/ 211718 w 4848043"/>
              <a:gd name="connsiteY0" fmla="*/ 0 h 6840124"/>
              <a:gd name="connsiteX1" fmla="*/ 4848043 w 4848043"/>
              <a:gd name="connsiteY1" fmla="*/ 0 h 6840124"/>
              <a:gd name="connsiteX2" fmla="*/ 4848043 w 4848043"/>
              <a:gd name="connsiteY2" fmla="*/ 6840124 h 6840124"/>
              <a:gd name="connsiteX3" fmla="*/ 4749519 w 4848043"/>
              <a:gd name="connsiteY3" fmla="*/ 6830304 h 6840124"/>
              <a:gd name="connsiteX4" fmla="*/ 1235917 w 4848043"/>
              <a:gd name="connsiteY4" fmla="*/ 4742302 h 6840124"/>
              <a:gd name="connsiteX5" fmla="*/ 204001 w 4848043"/>
              <a:gd name="connsiteY5" fmla="*/ 21613 h 6840124"/>
              <a:gd name="connsiteX6" fmla="*/ 211718 w 4848043"/>
              <a:gd name="connsiteY6" fmla="*/ 0 h 68401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48043" h="6840124">
                <a:moveTo>
                  <a:pt x="211718" y="0"/>
                </a:moveTo>
                <a:lnTo>
                  <a:pt x="4848043" y="0"/>
                </a:lnTo>
                <a:lnTo>
                  <a:pt x="4848043" y="6840124"/>
                </a:lnTo>
                <a:lnTo>
                  <a:pt x="4749519" y="6830304"/>
                </a:lnTo>
                <a:cubicBezTo>
                  <a:pt x="3484274" y="6672846"/>
                  <a:pt x="2186297" y="5948610"/>
                  <a:pt x="1235917" y="4742302"/>
                </a:cubicBezTo>
                <a:cubicBezTo>
                  <a:pt x="74341" y="3267925"/>
                  <a:pt x="-265578" y="1457259"/>
                  <a:pt x="204001" y="21613"/>
                </a:cubicBezTo>
                <a:lnTo>
                  <a:pt x="211718" y="0"/>
                </a:lnTo>
                <a:close/>
              </a:path>
            </a:pathLst>
          </a:custGeom>
          <a:gradFill>
            <a:gsLst>
              <a:gs pos="0">
                <a:schemeClr val="bg1"/>
              </a:gs>
              <a:gs pos="100000">
                <a:srgbClr val="8A2387">
                  <a:alpha val="25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6" name="Group 75">
            <a:extLst>
              <a:ext uri="{FF2B5EF4-FFF2-40B4-BE49-F238E27FC236}">
                <a16:creationId xmlns:a16="http://schemas.microsoft.com/office/drawing/2014/main" id="{2D1B1E22-8D14-4590-A033-EC00359EF01E}"/>
              </a:ext>
            </a:extLst>
          </p:cNvPr>
          <p:cNvGrpSpPr/>
          <p:nvPr/>
        </p:nvGrpSpPr>
        <p:grpSpPr>
          <a:xfrm>
            <a:off x="10878981" y="676151"/>
            <a:ext cx="781798" cy="179244"/>
            <a:chOff x="10371597" y="3126630"/>
            <a:chExt cx="781798" cy="179244"/>
          </a:xfrm>
        </p:grpSpPr>
        <p:sp>
          <p:nvSpPr>
            <p:cNvPr id="77" name="Oval 76">
              <a:extLst>
                <a:ext uri="{FF2B5EF4-FFF2-40B4-BE49-F238E27FC236}">
                  <a16:creationId xmlns:a16="http://schemas.microsoft.com/office/drawing/2014/main" id="{9531445C-1305-4A20-91EE-A8D449DEF81B}"/>
                </a:ext>
              </a:extLst>
            </p:cNvPr>
            <p:cNvSpPr/>
            <p:nvPr/>
          </p:nvSpPr>
          <p:spPr>
            <a:xfrm>
              <a:off x="10371597" y="3126630"/>
              <a:ext cx="179244" cy="179244"/>
            </a:xfrm>
            <a:prstGeom prst="ellipse">
              <a:avLst/>
            </a:prstGeom>
            <a:solidFill>
              <a:srgbClr val="8A23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78" name="Oval 77">
              <a:extLst>
                <a:ext uri="{FF2B5EF4-FFF2-40B4-BE49-F238E27FC236}">
                  <a16:creationId xmlns:a16="http://schemas.microsoft.com/office/drawing/2014/main" id="{AA9B051E-E260-4FCB-81BE-9C508B9A0743}"/>
                </a:ext>
              </a:extLst>
            </p:cNvPr>
            <p:cNvSpPr/>
            <p:nvPr/>
          </p:nvSpPr>
          <p:spPr>
            <a:xfrm>
              <a:off x="10672874" y="3126630"/>
              <a:ext cx="179244" cy="179244"/>
            </a:xfrm>
            <a:prstGeom prst="ellipse">
              <a:avLst/>
            </a:prstGeom>
            <a:solidFill>
              <a:srgbClr val="E940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79" name="Oval 78">
              <a:extLst>
                <a:ext uri="{FF2B5EF4-FFF2-40B4-BE49-F238E27FC236}">
                  <a16:creationId xmlns:a16="http://schemas.microsoft.com/office/drawing/2014/main" id="{E4DEA5A9-CAD3-4DD2-BD84-43B0D25D9A2C}"/>
                </a:ext>
              </a:extLst>
            </p:cNvPr>
            <p:cNvSpPr/>
            <p:nvPr/>
          </p:nvSpPr>
          <p:spPr>
            <a:xfrm>
              <a:off x="10974151" y="3126630"/>
              <a:ext cx="179244" cy="179244"/>
            </a:xfrm>
            <a:prstGeom prst="ellipse">
              <a:avLst/>
            </a:prstGeom>
            <a:solidFill>
              <a:srgbClr val="F271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grpSp>
      <p:pic>
        <p:nvPicPr>
          <p:cNvPr id="7" name="Picture 6">
            <a:extLst>
              <a:ext uri="{FF2B5EF4-FFF2-40B4-BE49-F238E27FC236}">
                <a16:creationId xmlns:a16="http://schemas.microsoft.com/office/drawing/2014/main" id="{5ADA0ED3-D0EA-E6CE-996B-3142F4541B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896" y="-54185"/>
            <a:ext cx="805284" cy="805284"/>
          </a:xfrm>
          <a:prstGeom prst="rect">
            <a:avLst/>
          </a:prstGeom>
        </p:spPr>
      </p:pic>
      <p:sp>
        <p:nvSpPr>
          <p:cNvPr id="4" name="Title 37">
            <a:extLst>
              <a:ext uri="{FF2B5EF4-FFF2-40B4-BE49-F238E27FC236}">
                <a16:creationId xmlns:a16="http://schemas.microsoft.com/office/drawing/2014/main" id="{1360C570-7480-BD23-FDF9-4792DA902E28}"/>
              </a:ext>
            </a:extLst>
          </p:cNvPr>
          <p:cNvSpPr txBox="1">
            <a:spLocks/>
          </p:cNvSpPr>
          <p:nvPr/>
        </p:nvSpPr>
        <p:spPr>
          <a:xfrm>
            <a:off x="8955741" y="17876"/>
            <a:ext cx="2705038" cy="747897"/>
          </a:xfrm>
          <a:prstGeom prst="rect">
            <a:avLst/>
          </a:prstGeom>
        </p:spPr>
        <p:txBody>
          <a:bodyPr wrap="square" lIns="0" tIns="0" rIns="0" bIns="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sz="5400" b="1" dirty="0">
                <a:solidFill>
                  <a:schemeClr val="tx1">
                    <a:lumMod val="75000"/>
                    <a:lumOff val="25000"/>
                  </a:schemeClr>
                </a:solidFill>
              </a:rPr>
              <a:t>PowerBI </a:t>
            </a:r>
          </a:p>
        </p:txBody>
      </p:sp>
      <p:pic>
        <p:nvPicPr>
          <p:cNvPr id="3" name="Picture 2">
            <a:extLst>
              <a:ext uri="{FF2B5EF4-FFF2-40B4-BE49-F238E27FC236}">
                <a16:creationId xmlns:a16="http://schemas.microsoft.com/office/drawing/2014/main" id="{3A1C0EC1-9FDC-D777-BE40-FACEA5ECB50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930344"/>
            <a:ext cx="12192000" cy="5909780"/>
          </a:xfrm>
          <a:prstGeom prst="rect">
            <a:avLst/>
          </a:prstGeom>
        </p:spPr>
      </p:pic>
    </p:spTree>
    <p:extLst>
      <p:ext uri="{BB962C8B-B14F-4D97-AF65-F5344CB8AC3E}">
        <p14:creationId xmlns:p14="http://schemas.microsoft.com/office/powerpoint/2010/main" val="422764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Freeform: Shape 143">
            <a:extLst>
              <a:ext uri="{FF2B5EF4-FFF2-40B4-BE49-F238E27FC236}">
                <a16:creationId xmlns:a16="http://schemas.microsoft.com/office/drawing/2014/main" id="{D6C80CF0-AD3E-43FB-86F6-8D1C4FF081FB}"/>
              </a:ext>
            </a:extLst>
          </p:cNvPr>
          <p:cNvSpPr/>
          <p:nvPr/>
        </p:nvSpPr>
        <p:spPr>
          <a:xfrm>
            <a:off x="7343957" y="0"/>
            <a:ext cx="4848043" cy="6840124"/>
          </a:xfrm>
          <a:custGeom>
            <a:avLst/>
            <a:gdLst>
              <a:gd name="connsiteX0" fmla="*/ 211718 w 4848043"/>
              <a:gd name="connsiteY0" fmla="*/ 0 h 6840124"/>
              <a:gd name="connsiteX1" fmla="*/ 4848043 w 4848043"/>
              <a:gd name="connsiteY1" fmla="*/ 0 h 6840124"/>
              <a:gd name="connsiteX2" fmla="*/ 4848043 w 4848043"/>
              <a:gd name="connsiteY2" fmla="*/ 6840124 h 6840124"/>
              <a:gd name="connsiteX3" fmla="*/ 4749519 w 4848043"/>
              <a:gd name="connsiteY3" fmla="*/ 6830304 h 6840124"/>
              <a:gd name="connsiteX4" fmla="*/ 1235917 w 4848043"/>
              <a:gd name="connsiteY4" fmla="*/ 4742302 h 6840124"/>
              <a:gd name="connsiteX5" fmla="*/ 204001 w 4848043"/>
              <a:gd name="connsiteY5" fmla="*/ 21613 h 6840124"/>
              <a:gd name="connsiteX6" fmla="*/ 211718 w 4848043"/>
              <a:gd name="connsiteY6" fmla="*/ 0 h 68401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48043" h="6840124">
                <a:moveTo>
                  <a:pt x="211718" y="0"/>
                </a:moveTo>
                <a:lnTo>
                  <a:pt x="4848043" y="0"/>
                </a:lnTo>
                <a:lnTo>
                  <a:pt x="4848043" y="6840124"/>
                </a:lnTo>
                <a:lnTo>
                  <a:pt x="4749519" y="6830304"/>
                </a:lnTo>
                <a:cubicBezTo>
                  <a:pt x="3484274" y="6672846"/>
                  <a:pt x="2186297" y="5948610"/>
                  <a:pt x="1235917" y="4742302"/>
                </a:cubicBezTo>
                <a:cubicBezTo>
                  <a:pt x="74341" y="3267925"/>
                  <a:pt x="-265578" y="1457259"/>
                  <a:pt x="204001" y="21613"/>
                </a:cubicBezTo>
                <a:lnTo>
                  <a:pt x="211718" y="0"/>
                </a:lnTo>
                <a:close/>
              </a:path>
            </a:pathLst>
          </a:custGeom>
          <a:gradFill>
            <a:gsLst>
              <a:gs pos="0">
                <a:schemeClr val="bg1"/>
              </a:gs>
              <a:gs pos="100000">
                <a:srgbClr val="8A2387">
                  <a:alpha val="25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6" name="Group 75">
            <a:extLst>
              <a:ext uri="{FF2B5EF4-FFF2-40B4-BE49-F238E27FC236}">
                <a16:creationId xmlns:a16="http://schemas.microsoft.com/office/drawing/2014/main" id="{2D1B1E22-8D14-4590-A033-EC00359EF01E}"/>
              </a:ext>
            </a:extLst>
          </p:cNvPr>
          <p:cNvGrpSpPr/>
          <p:nvPr/>
        </p:nvGrpSpPr>
        <p:grpSpPr>
          <a:xfrm>
            <a:off x="10878981" y="751099"/>
            <a:ext cx="781798" cy="179244"/>
            <a:chOff x="10371597" y="3126630"/>
            <a:chExt cx="781798" cy="179244"/>
          </a:xfrm>
        </p:grpSpPr>
        <p:sp>
          <p:nvSpPr>
            <p:cNvPr id="77" name="Oval 76">
              <a:extLst>
                <a:ext uri="{FF2B5EF4-FFF2-40B4-BE49-F238E27FC236}">
                  <a16:creationId xmlns:a16="http://schemas.microsoft.com/office/drawing/2014/main" id="{9531445C-1305-4A20-91EE-A8D449DEF81B}"/>
                </a:ext>
              </a:extLst>
            </p:cNvPr>
            <p:cNvSpPr/>
            <p:nvPr/>
          </p:nvSpPr>
          <p:spPr>
            <a:xfrm>
              <a:off x="10371597" y="3126630"/>
              <a:ext cx="179244" cy="179244"/>
            </a:xfrm>
            <a:prstGeom prst="ellipse">
              <a:avLst/>
            </a:prstGeom>
            <a:solidFill>
              <a:srgbClr val="8A23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78" name="Oval 77">
              <a:extLst>
                <a:ext uri="{FF2B5EF4-FFF2-40B4-BE49-F238E27FC236}">
                  <a16:creationId xmlns:a16="http://schemas.microsoft.com/office/drawing/2014/main" id="{AA9B051E-E260-4FCB-81BE-9C508B9A0743}"/>
                </a:ext>
              </a:extLst>
            </p:cNvPr>
            <p:cNvSpPr/>
            <p:nvPr/>
          </p:nvSpPr>
          <p:spPr>
            <a:xfrm>
              <a:off x="10672874" y="3126630"/>
              <a:ext cx="179244" cy="179244"/>
            </a:xfrm>
            <a:prstGeom prst="ellipse">
              <a:avLst/>
            </a:prstGeom>
            <a:solidFill>
              <a:srgbClr val="E940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79" name="Oval 78">
              <a:extLst>
                <a:ext uri="{FF2B5EF4-FFF2-40B4-BE49-F238E27FC236}">
                  <a16:creationId xmlns:a16="http://schemas.microsoft.com/office/drawing/2014/main" id="{E4DEA5A9-CAD3-4DD2-BD84-43B0D25D9A2C}"/>
                </a:ext>
              </a:extLst>
            </p:cNvPr>
            <p:cNvSpPr/>
            <p:nvPr/>
          </p:nvSpPr>
          <p:spPr>
            <a:xfrm>
              <a:off x="10974151" y="3126630"/>
              <a:ext cx="179244" cy="179244"/>
            </a:xfrm>
            <a:prstGeom prst="ellipse">
              <a:avLst/>
            </a:prstGeom>
            <a:solidFill>
              <a:srgbClr val="F271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grpSp>
      <p:pic>
        <p:nvPicPr>
          <p:cNvPr id="7" name="Picture 6">
            <a:extLst>
              <a:ext uri="{FF2B5EF4-FFF2-40B4-BE49-F238E27FC236}">
                <a16:creationId xmlns:a16="http://schemas.microsoft.com/office/drawing/2014/main" id="{5ADA0ED3-D0EA-E6CE-996B-3142F4541B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896" y="-54185"/>
            <a:ext cx="805284" cy="805284"/>
          </a:xfrm>
          <a:prstGeom prst="rect">
            <a:avLst/>
          </a:prstGeom>
        </p:spPr>
      </p:pic>
      <p:sp>
        <p:nvSpPr>
          <p:cNvPr id="4" name="Title 37">
            <a:extLst>
              <a:ext uri="{FF2B5EF4-FFF2-40B4-BE49-F238E27FC236}">
                <a16:creationId xmlns:a16="http://schemas.microsoft.com/office/drawing/2014/main" id="{1360C570-7480-BD23-FDF9-4792DA902E28}"/>
              </a:ext>
            </a:extLst>
          </p:cNvPr>
          <p:cNvSpPr txBox="1">
            <a:spLocks/>
          </p:cNvSpPr>
          <p:nvPr/>
        </p:nvSpPr>
        <p:spPr>
          <a:xfrm>
            <a:off x="8955741" y="17876"/>
            <a:ext cx="2705038" cy="747897"/>
          </a:xfrm>
          <a:prstGeom prst="rect">
            <a:avLst/>
          </a:prstGeom>
        </p:spPr>
        <p:txBody>
          <a:bodyPr wrap="square" lIns="0" tIns="0" rIns="0" bIns="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sz="5400" b="1" dirty="0">
                <a:solidFill>
                  <a:schemeClr val="tx1">
                    <a:lumMod val="75000"/>
                    <a:lumOff val="25000"/>
                  </a:schemeClr>
                </a:solidFill>
              </a:rPr>
              <a:t>SQL </a:t>
            </a:r>
          </a:p>
        </p:txBody>
      </p:sp>
      <p:grpSp>
        <p:nvGrpSpPr>
          <p:cNvPr id="2" name="Group 1">
            <a:extLst>
              <a:ext uri="{FF2B5EF4-FFF2-40B4-BE49-F238E27FC236}">
                <a16:creationId xmlns:a16="http://schemas.microsoft.com/office/drawing/2014/main" id="{41FA6227-DF73-627F-868C-DE8D062017AA}"/>
              </a:ext>
            </a:extLst>
          </p:cNvPr>
          <p:cNvGrpSpPr/>
          <p:nvPr/>
        </p:nvGrpSpPr>
        <p:grpSpPr>
          <a:xfrm>
            <a:off x="1374353" y="300354"/>
            <a:ext cx="8243134" cy="2886284"/>
            <a:chOff x="1374353" y="300354"/>
            <a:chExt cx="8243134" cy="2886284"/>
          </a:xfrm>
        </p:grpSpPr>
        <p:sp>
          <p:nvSpPr>
            <p:cNvPr id="14" name="TextBox 13">
              <a:extLst>
                <a:ext uri="{FF2B5EF4-FFF2-40B4-BE49-F238E27FC236}">
                  <a16:creationId xmlns:a16="http://schemas.microsoft.com/office/drawing/2014/main" id="{9D17B900-E656-1536-E39A-9D277977921D}"/>
                </a:ext>
              </a:extLst>
            </p:cNvPr>
            <p:cNvSpPr txBox="1"/>
            <p:nvPr/>
          </p:nvSpPr>
          <p:spPr>
            <a:xfrm>
              <a:off x="1374353" y="338891"/>
              <a:ext cx="805284" cy="369332"/>
            </a:xfrm>
            <a:prstGeom prst="rect">
              <a:avLst/>
            </a:prstGeom>
            <a:noFill/>
          </p:spPr>
          <p:txBody>
            <a:bodyPr wrap="square" rtlCol="0">
              <a:spAutoFit/>
            </a:bodyPr>
            <a:lstStyle/>
            <a:p>
              <a:r>
                <a:rPr lang="en-US" b="1" dirty="0">
                  <a:highlight>
                    <a:srgbClr val="CDCCC7"/>
                  </a:highlight>
                </a:rPr>
                <a:t>KPI 1</a:t>
              </a:r>
            </a:p>
          </p:txBody>
        </p:sp>
        <p:sp>
          <p:nvSpPr>
            <p:cNvPr id="15" name="TextBox 14">
              <a:extLst>
                <a:ext uri="{FF2B5EF4-FFF2-40B4-BE49-F238E27FC236}">
                  <a16:creationId xmlns:a16="http://schemas.microsoft.com/office/drawing/2014/main" id="{F3EC618E-B2BA-EA7C-7B56-4A3A6A17B64D}"/>
                </a:ext>
              </a:extLst>
            </p:cNvPr>
            <p:cNvSpPr txBox="1"/>
            <p:nvPr/>
          </p:nvSpPr>
          <p:spPr>
            <a:xfrm>
              <a:off x="1769229" y="2816112"/>
              <a:ext cx="805284" cy="369332"/>
            </a:xfrm>
            <a:prstGeom prst="rect">
              <a:avLst/>
            </a:prstGeom>
            <a:noFill/>
          </p:spPr>
          <p:txBody>
            <a:bodyPr wrap="square" rtlCol="0">
              <a:spAutoFit/>
            </a:bodyPr>
            <a:lstStyle/>
            <a:p>
              <a:r>
                <a:rPr lang="en-US" b="1" dirty="0">
                  <a:highlight>
                    <a:srgbClr val="CDCCC7"/>
                  </a:highlight>
                </a:rPr>
                <a:t>KPI 2</a:t>
              </a:r>
            </a:p>
          </p:txBody>
        </p:sp>
        <p:sp>
          <p:nvSpPr>
            <p:cNvPr id="16" name="TextBox 15">
              <a:extLst>
                <a:ext uri="{FF2B5EF4-FFF2-40B4-BE49-F238E27FC236}">
                  <a16:creationId xmlns:a16="http://schemas.microsoft.com/office/drawing/2014/main" id="{BBBEBC8C-4A49-F719-E534-0011F207BA9E}"/>
                </a:ext>
              </a:extLst>
            </p:cNvPr>
            <p:cNvSpPr txBox="1"/>
            <p:nvPr/>
          </p:nvSpPr>
          <p:spPr>
            <a:xfrm>
              <a:off x="5072272" y="359920"/>
              <a:ext cx="805284" cy="369332"/>
            </a:xfrm>
            <a:prstGeom prst="rect">
              <a:avLst/>
            </a:prstGeom>
            <a:noFill/>
          </p:spPr>
          <p:txBody>
            <a:bodyPr wrap="square" rtlCol="0">
              <a:spAutoFit/>
            </a:bodyPr>
            <a:lstStyle/>
            <a:p>
              <a:r>
                <a:rPr lang="en-US" b="1" dirty="0">
                  <a:highlight>
                    <a:srgbClr val="CDCCC7"/>
                  </a:highlight>
                </a:rPr>
                <a:t>KPI 3</a:t>
              </a:r>
            </a:p>
          </p:txBody>
        </p:sp>
        <p:sp>
          <p:nvSpPr>
            <p:cNvPr id="17" name="TextBox 16">
              <a:extLst>
                <a:ext uri="{FF2B5EF4-FFF2-40B4-BE49-F238E27FC236}">
                  <a16:creationId xmlns:a16="http://schemas.microsoft.com/office/drawing/2014/main" id="{7F0224CC-69B0-FBFB-1682-6FB4EF8C7391}"/>
                </a:ext>
              </a:extLst>
            </p:cNvPr>
            <p:cNvSpPr txBox="1"/>
            <p:nvPr/>
          </p:nvSpPr>
          <p:spPr>
            <a:xfrm>
              <a:off x="5266158" y="2817306"/>
              <a:ext cx="805284" cy="369332"/>
            </a:xfrm>
            <a:prstGeom prst="rect">
              <a:avLst/>
            </a:prstGeom>
            <a:noFill/>
          </p:spPr>
          <p:txBody>
            <a:bodyPr wrap="square" rtlCol="0">
              <a:spAutoFit/>
            </a:bodyPr>
            <a:lstStyle/>
            <a:p>
              <a:r>
                <a:rPr lang="en-US" b="1" dirty="0">
                  <a:highlight>
                    <a:srgbClr val="CDCCC7"/>
                  </a:highlight>
                </a:rPr>
                <a:t>KPI 4</a:t>
              </a:r>
            </a:p>
          </p:txBody>
        </p:sp>
        <p:sp>
          <p:nvSpPr>
            <p:cNvPr id="18" name="TextBox 17">
              <a:extLst>
                <a:ext uri="{FF2B5EF4-FFF2-40B4-BE49-F238E27FC236}">
                  <a16:creationId xmlns:a16="http://schemas.microsoft.com/office/drawing/2014/main" id="{1B03EEAC-629D-E1B7-AC80-3FB9B0991A1E}"/>
                </a:ext>
              </a:extLst>
            </p:cNvPr>
            <p:cNvSpPr txBox="1"/>
            <p:nvPr/>
          </p:nvSpPr>
          <p:spPr>
            <a:xfrm>
              <a:off x="8812203" y="300354"/>
              <a:ext cx="805284" cy="369332"/>
            </a:xfrm>
            <a:prstGeom prst="rect">
              <a:avLst/>
            </a:prstGeom>
            <a:noFill/>
          </p:spPr>
          <p:txBody>
            <a:bodyPr wrap="square" rtlCol="0">
              <a:spAutoFit/>
            </a:bodyPr>
            <a:lstStyle/>
            <a:p>
              <a:r>
                <a:rPr lang="en-US" b="1" dirty="0">
                  <a:highlight>
                    <a:srgbClr val="CDCCC7"/>
                  </a:highlight>
                </a:rPr>
                <a:t>KPI 5</a:t>
              </a:r>
            </a:p>
          </p:txBody>
        </p:sp>
        <p:sp>
          <p:nvSpPr>
            <p:cNvPr id="21" name="TextBox 20">
              <a:extLst>
                <a:ext uri="{FF2B5EF4-FFF2-40B4-BE49-F238E27FC236}">
                  <a16:creationId xmlns:a16="http://schemas.microsoft.com/office/drawing/2014/main" id="{B5EDA300-F891-3B0B-8A83-E8F69F49A4DF}"/>
                </a:ext>
              </a:extLst>
            </p:cNvPr>
            <p:cNvSpPr txBox="1"/>
            <p:nvPr/>
          </p:nvSpPr>
          <p:spPr>
            <a:xfrm>
              <a:off x="8812203" y="2816112"/>
              <a:ext cx="805284" cy="369332"/>
            </a:xfrm>
            <a:prstGeom prst="rect">
              <a:avLst/>
            </a:prstGeom>
            <a:noFill/>
          </p:spPr>
          <p:txBody>
            <a:bodyPr wrap="square" rtlCol="0">
              <a:spAutoFit/>
            </a:bodyPr>
            <a:lstStyle/>
            <a:p>
              <a:r>
                <a:rPr lang="en-US" b="1" dirty="0">
                  <a:highlight>
                    <a:srgbClr val="CDCCC7"/>
                  </a:highlight>
                </a:rPr>
                <a:t>KPI 6</a:t>
              </a:r>
            </a:p>
          </p:txBody>
        </p:sp>
      </p:grpSp>
      <p:grpSp>
        <p:nvGrpSpPr>
          <p:cNvPr id="5" name="Group 4">
            <a:extLst>
              <a:ext uri="{FF2B5EF4-FFF2-40B4-BE49-F238E27FC236}">
                <a16:creationId xmlns:a16="http://schemas.microsoft.com/office/drawing/2014/main" id="{DBD3C65C-01EF-C6E6-3942-BB780352E664}"/>
              </a:ext>
            </a:extLst>
          </p:cNvPr>
          <p:cNvGrpSpPr/>
          <p:nvPr/>
        </p:nvGrpSpPr>
        <p:grpSpPr>
          <a:xfrm>
            <a:off x="285052" y="745655"/>
            <a:ext cx="10497899" cy="5956486"/>
            <a:chOff x="285052" y="745655"/>
            <a:chExt cx="10497899" cy="5956486"/>
          </a:xfrm>
        </p:grpSpPr>
        <p:pic>
          <p:nvPicPr>
            <p:cNvPr id="3" name="Picture 2">
              <a:extLst>
                <a:ext uri="{FF2B5EF4-FFF2-40B4-BE49-F238E27FC236}">
                  <a16:creationId xmlns:a16="http://schemas.microsoft.com/office/drawing/2014/main" id="{C005031A-AABB-C2F2-E828-4E689C3B678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5052" y="751099"/>
              <a:ext cx="3184919" cy="1785529"/>
            </a:xfrm>
            <a:prstGeom prst="rect">
              <a:avLst/>
            </a:prstGeom>
            <a:ln w="38100">
              <a:solidFill>
                <a:schemeClr val="tx1"/>
              </a:solidFill>
            </a:ln>
          </p:spPr>
        </p:pic>
        <p:pic>
          <p:nvPicPr>
            <p:cNvPr id="6" name="Picture 5">
              <a:extLst>
                <a:ext uri="{FF2B5EF4-FFF2-40B4-BE49-F238E27FC236}">
                  <a16:creationId xmlns:a16="http://schemas.microsoft.com/office/drawing/2014/main" id="{4FB4357A-61B2-CA70-ADD0-8C7E2187DE6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5053" y="3225966"/>
              <a:ext cx="3408360" cy="3476175"/>
            </a:xfrm>
            <a:prstGeom prst="rect">
              <a:avLst/>
            </a:prstGeom>
            <a:ln w="38100">
              <a:solidFill>
                <a:schemeClr val="tx1"/>
              </a:solidFill>
            </a:ln>
          </p:spPr>
        </p:pic>
        <p:pic>
          <p:nvPicPr>
            <p:cNvPr id="9" name="Picture 8">
              <a:extLst>
                <a:ext uri="{FF2B5EF4-FFF2-40B4-BE49-F238E27FC236}">
                  <a16:creationId xmlns:a16="http://schemas.microsoft.com/office/drawing/2014/main" id="{82CF7E0A-4E24-CDE5-2BFD-2DDAD836F81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17421" y="751099"/>
              <a:ext cx="3314986" cy="1265960"/>
            </a:xfrm>
            <a:prstGeom prst="rect">
              <a:avLst/>
            </a:prstGeom>
            <a:ln w="38100">
              <a:solidFill>
                <a:schemeClr val="tx1"/>
              </a:solidFill>
            </a:ln>
          </p:spPr>
        </p:pic>
        <p:pic>
          <p:nvPicPr>
            <p:cNvPr id="11" name="Picture 10">
              <a:extLst>
                <a:ext uri="{FF2B5EF4-FFF2-40B4-BE49-F238E27FC236}">
                  <a16:creationId xmlns:a16="http://schemas.microsoft.com/office/drawing/2014/main" id="{15F0CBD4-310C-3C83-58C8-3065D92538A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062861" y="3225966"/>
              <a:ext cx="3408361" cy="3476175"/>
            </a:xfrm>
            <a:prstGeom prst="rect">
              <a:avLst/>
            </a:prstGeom>
            <a:ln w="38100">
              <a:solidFill>
                <a:schemeClr val="tx1"/>
              </a:solidFill>
            </a:ln>
          </p:spPr>
        </p:pic>
        <p:pic>
          <p:nvPicPr>
            <p:cNvPr id="20" name="Picture 19">
              <a:extLst>
                <a:ext uri="{FF2B5EF4-FFF2-40B4-BE49-F238E27FC236}">
                  <a16:creationId xmlns:a16="http://schemas.microsoft.com/office/drawing/2014/main" id="{D1226B9F-303B-CCA1-F751-B4ECA1EF145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840671" y="3189329"/>
              <a:ext cx="2924164" cy="3476175"/>
            </a:xfrm>
            <a:prstGeom prst="rect">
              <a:avLst/>
            </a:prstGeom>
            <a:ln w="38100">
              <a:solidFill>
                <a:schemeClr val="tx1"/>
              </a:solidFill>
            </a:ln>
          </p:spPr>
        </p:pic>
        <p:pic>
          <p:nvPicPr>
            <p:cNvPr id="25" name="Picture 24">
              <a:extLst>
                <a:ext uri="{FF2B5EF4-FFF2-40B4-BE49-F238E27FC236}">
                  <a16:creationId xmlns:a16="http://schemas.microsoft.com/office/drawing/2014/main" id="{5001EBEF-7343-1010-3DC7-DB5D6E85F36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522562" y="745655"/>
              <a:ext cx="3260389" cy="1958510"/>
            </a:xfrm>
            <a:prstGeom prst="rect">
              <a:avLst/>
            </a:prstGeom>
            <a:ln w="38100">
              <a:solidFill>
                <a:schemeClr val="tx1"/>
              </a:solidFill>
            </a:ln>
          </p:spPr>
        </p:pic>
      </p:grpSp>
    </p:spTree>
    <p:extLst>
      <p:ext uri="{BB962C8B-B14F-4D97-AF65-F5344CB8AC3E}">
        <p14:creationId xmlns:p14="http://schemas.microsoft.com/office/powerpoint/2010/main" val="1112134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Shape 2">
            <a:extLst>
              <a:ext uri="{FF2B5EF4-FFF2-40B4-BE49-F238E27FC236}">
                <a16:creationId xmlns:a16="http://schemas.microsoft.com/office/drawing/2014/main" id="{A8F766F1-3D72-47B2-BE40-1BB6F8E51F3C}"/>
              </a:ext>
            </a:extLst>
          </p:cNvPr>
          <p:cNvSpPr/>
          <p:nvPr/>
        </p:nvSpPr>
        <p:spPr>
          <a:xfrm flipV="1">
            <a:off x="7343957" y="0"/>
            <a:ext cx="4848043" cy="6840124"/>
          </a:xfrm>
          <a:custGeom>
            <a:avLst/>
            <a:gdLst>
              <a:gd name="connsiteX0" fmla="*/ 211718 w 4848043"/>
              <a:gd name="connsiteY0" fmla="*/ 0 h 6840124"/>
              <a:gd name="connsiteX1" fmla="*/ 4848043 w 4848043"/>
              <a:gd name="connsiteY1" fmla="*/ 0 h 6840124"/>
              <a:gd name="connsiteX2" fmla="*/ 4848043 w 4848043"/>
              <a:gd name="connsiteY2" fmla="*/ 6840124 h 6840124"/>
              <a:gd name="connsiteX3" fmla="*/ 4749519 w 4848043"/>
              <a:gd name="connsiteY3" fmla="*/ 6830304 h 6840124"/>
              <a:gd name="connsiteX4" fmla="*/ 1235917 w 4848043"/>
              <a:gd name="connsiteY4" fmla="*/ 4742302 h 6840124"/>
              <a:gd name="connsiteX5" fmla="*/ 204001 w 4848043"/>
              <a:gd name="connsiteY5" fmla="*/ 21613 h 6840124"/>
              <a:gd name="connsiteX6" fmla="*/ 211718 w 4848043"/>
              <a:gd name="connsiteY6" fmla="*/ 0 h 68401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48043" h="6840124">
                <a:moveTo>
                  <a:pt x="211718" y="0"/>
                </a:moveTo>
                <a:lnTo>
                  <a:pt x="4848043" y="0"/>
                </a:lnTo>
                <a:lnTo>
                  <a:pt x="4848043" y="6840124"/>
                </a:lnTo>
                <a:lnTo>
                  <a:pt x="4749519" y="6830304"/>
                </a:lnTo>
                <a:cubicBezTo>
                  <a:pt x="3484274" y="6672846"/>
                  <a:pt x="2186297" y="5948610"/>
                  <a:pt x="1235917" y="4742302"/>
                </a:cubicBezTo>
                <a:cubicBezTo>
                  <a:pt x="74341" y="3267925"/>
                  <a:pt x="-265578" y="1457259"/>
                  <a:pt x="204001" y="21613"/>
                </a:cubicBezTo>
                <a:lnTo>
                  <a:pt x="211718" y="0"/>
                </a:lnTo>
                <a:close/>
              </a:path>
            </a:pathLst>
          </a:custGeom>
          <a:gradFill>
            <a:gsLst>
              <a:gs pos="0">
                <a:schemeClr val="bg1"/>
              </a:gs>
              <a:gs pos="100000">
                <a:srgbClr val="8A2387">
                  <a:alpha val="25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Partial Circle 1">
            <a:extLst>
              <a:ext uri="{FF2B5EF4-FFF2-40B4-BE49-F238E27FC236}">
                <a16:creationId xmlns:a16="http://schemas.microsoft.com/office/drawing/2014/main" id="{38CB3F41-6E0F-4A85-90D1-3CC99E36D534}"/>
              </a:ext>
            </a:extLst>
          </p:cNvPr>
          <p:cNvSpPr/>
          <p:nvPr/>
        </p:nvSpPr>
        <p:spPr>
          <a:xfrm>
            <a:off x="-3774852" y="-3774852"/>
            <a:ext cx="7549704" cy="7549704"/>
          </a:xfrm>
          <a:prstGeom prst="pie">
            <a:avLst>
              <a:gd name="adj1" fmla="val 0"/>
              <a:gd name="adj2" fmla="val 5400000"/>
            </a:avLst>
          </a:prstGeom>
          <a:gradFill>
            <a:gsLst>
              <a:gs pos="50000">
                <a:srgbClr val="E94057"/>
              </a:gs>
              <a:gs pos="0">
                <a:srgbClr val="8A2387"/>
              </a:gs>
              <a:gs pos="100000">
                <a:srgbClr val="F2712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itle 37">
            <a:extLst>
              <a:ext uri="{FF2B5EF4-FFF2-40B4-BE49-F238E27FC236}">
                <a16:creationId xmlns:a16="http://schemas.microsoft.com/office/drawing/2014/main" id="{D155598D-54A9-49A2-8163-3D3AAC1FF95D}"/>
              </a:ext>
            </a:extLst>
          </p:cNvPr>
          <p:cNvSpPr txBox="1">
            <a:spLocks/>
          </p:cNvSpPr>
          <p:nvPr/>
        </p:nvSpPr>
        <p:spPr>
          <a:xfrm>
            <a:off x="5363031" y="105600"/>
            <a:ext cx="6536595" cy="1495794"/>
          </a:xfrm>
          <a:prstGeom prst="rect">
            <a:avLst/>
          </a:prstGeom>
        </p:spPr>
        <p:txBody>
          <a:bodyPr wrap="square" lIns="0" tIns="0" rIns="0" bIns="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sz="5400" b="1" dirty="0">
                <a:solidFill>
                  <a:schemeClr val="tx1">
                    <a:lumMod val="75000"/>
                    <a:lumOff val="25000"/>
                  </a:schemeClr>
                </a:solidFill>
              </a:rPr>
              <a:t>Overall Challeges Faced</a:t>
            </a:r>
          </a:p>
        </p:txBody>
      </p:sp>
      <p:grpSp>
        <p:nvGrpSpPr>
          <p:cNvPr id="31" name="Group 30">
            <a:extLst>
              <a:ext uri="{FF2B5EF4-FFF2-40B4-BE49-F238E27FC236}">
                <a16:creationId xmlns:a16="http://schemas.microsoft.com/office/drawing/2014/main" id="{1820E531-28B1-4357-AC24-287103F64E58}"/>
              </a:ext>
            </a:extLst>
          </p:cNvPr>
          <p:cNvGrpSpPr/>
          <p:nvPr/>
        </p:nvGrpSpPr>
        <p:grpSpPr>
          <a:xfrm>
            <a:off x="11117828" y="1644437"/>
            <a:ext cx="781798" cy="179244"/>
            <a:chOff x="10371597" y="3126630"/>
            <a:chExt cx="781798" cy="179244"/>
          </a:xfrm>
        </p:grpSpPr>
        <p:sp>
          <p:nvSpPr>
            <p:cNvPr id="32" name="Oval 31">
              <a:extLst>
                <a:ext uri="{FF2B5EF4-FFF2-40B4-BE49-F238E27FC236}">
                  <a16:creationId xmlns:a16="http://schemas.microsoft.com/office/drawing/2014/main" id="{0FA21445-DA28-43D0-92AA-EEE7D5F17E7F}"/>
                </a:ext>
              </a:extLst>
            </p:cNvPr>
            <p:cNvSpPr/>
            <p:nvPr/>
          </p:nvSpPr>
          <p:spPr>
            <a:xfrm>
              <a:off x="10371597" y="3126630"/>
              <a:ext cx="179244" cy="179244"/>
            </a:xfrm>
            <a:prstGeom prst="ellipse">
              <a:avLst/>
            </a:prstGeom>
            <a:solidFill>
              <a:srgbClr val="8A23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33220005-0C4D-4DCA-88AB-EB9221F1812A}"/>
                </a:ext>
              </a:extLst>
            </p:cNvPr>
            <p:cNvSpPr/>
            <p:nvPr/>
          </p:nvSpPr>
          <p:spPr>
            <a:xfrm>
              <a:off x="10672874" y="3126630"/>
              <a:ext cx="179244" cy="179244"/>
            </a:xfrm>
            <a:prstGeom prst="ellipse">
              <a:avLst/>
            </a:prstGeom>
            <a:solidFill>
              <a:srgbClr val="E940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16A93178-B21D-4712-A3C2-9D53356E99DF}"/>
                </a:ext>
              </a:extLst>
            </p:cNvPr>
            <p:cNvSpPr/>
            <p:nvPr/>
          </p:nvSpPr>
          <p:spPr>
            <a:xfrm>
              <a:off x="10974151" y="3126630"/>
              <a:ext cx="179244" cy="179244"/>
            </a:xfrm>
            <a:prstGeom prst="ellipse">
              <a:avLst/>
            </a:prstGeom>
            <a:solidFill>
              <a:srgbClr val="F271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a:extLst>
              <a:ext uri="{FF2B5EF4-FFF2-40B4-BE49-F238E27FC236}">
                <a16:creationId xmlns:a16="http://schemas.microsoft.com/office/drawing/2014/main" id="{16D28D7A-AA9B-C4C2-80F9-FB6AA9736B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896" y="-54185"/>
            <a:ext cx="805284" cy="805284"/>
          </a:xfrm>
          <a:prstGeom prst="rect">
            <a:avLst/>
          </a:prstGeom>
        </p:spPr>
      </p:pic>
      <p:sp>
        <p:nvSpPr>
          <p:cNvPr id="8" name="TextBox 7">
            <a:extLst>
              <a:ext uri="{FF2B5EF4-FFF2-40B4-BE49-F238E27FC236}">
                <a16:creationId xmlns:a16="http://schemas.microsoft.com/office/drawing/2014/main" id="{FA86558B-BF3A-56CC-3DDB-A7A5CF44889D}"/>
              </a:ext>
            </a:extLst>
          </p:cNvPr>
          <p:cNvSpPr txBox="1"/>
          <p:nvPr/>
        </p:nvSpPr>
        <p:spPr>
          <a:xfrm>
            <a:off x="602768" y="2019423"/>
            <a:ext cx="9913273" cy="3139321"/>
          </a:xfrm>
          <a:prstGeom prst="rect">
            <a:avLst/>
          </a:prstGeom>
          <a:noFill/>
        </p:spPr>
        <p:txBody>
          <a:bodyPr wrap="square" rtlCol="0">
            <a:spAutoFit/>
          </a:bodyPr>
          <a:lstStyle/>
          <a:p>
            <a:pPr marL="285750" indent="-285750" algn="just">
              <a:buFont typeface="Arial" panose="020B0604020202020204" pitchFamily="34" charset="0"/>
              <a:buChar char="•"/>
            </a:pPr>
            <a:r>
              <a:rPr lang="en-IN" b="1" dirty="0"/>
              <a:t>Data Quality and Consistency </a:t>
            </a:r>
            <a:r>
              <a:rPr lang="en-IN" dirty="0"/>
              <a:t>- </a:t>
            </a:r>
            <a:r>
              <a:rPr lang="en-US" dirty="0"/>
              <a:t>One of the primary challenges was dealing with inconsistent data. This included missing values, inconsistent formats, and blank entries that hindered our analysis.</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IN" b="1" dirty="0"/>
              <a:t>Technical Skill Gaps - </a:t>
            </a:r>
            <a:r>
              <a:rPr lang="en-US" dirty="0"/>
              <a:t>The project required proficiency in multiple tools and technologies, and some team members had varying levels of expertise in these areas.</a:t>
            </a:r>
          </a:p>
          <a:p>
            <a:pPr marL="285750" indent="-285750" algn="just">
              <a:buFont typeface="Arial" panose="020B0604020202020204" pitchFamily="34" charset="0"/>
              <a:buChar char="•"/>
            </a:pPr>
            <a:endParaRPr lang="en-US" b="1" dirty="0">
              <a:solidFill>
                <a:schemeClr val="bg1"/>
              </a:solidFill>
            </a:endParaRPr>
          </a:p>
          <a:p>
            <a:pPr marL="285750" indent="-285750" algn="just">
              <a:buFont typeface="Arial" panose="020B0604020202020204" pitchFamily="34" charset="0"/>
              <a:buChar char="•"/>
            </a:pPr>
            <a:r>
              <a:rPr lang="en-US" b="1" dirty="0"/>
              <a:t>Each module presented its own set of challenges, but by leveraging the strengths of our team and employing various strategies, we were able to overcome these obstacles and successfully complete our project.</a:t>
            </a:r>
          </a:p>
          <a:p>
            <a:pPr algn="just"/>
            <a:endParaRPr lang="en-US" dirty="0"/>
          </a:p>
        </p:txBody>
      </p:sp>
      <p:pic>
        <p:nvPicPr>
          <p:cNvPr id="10" name="Picture 9">
            <a:extLst>
              <a:ext uri="{FF2B5EF4-FFF2-40B4-BE49-F238E27FC236}">
                <a16:creationId xmlns:a16="http://schemas.microsoft.com/office/drawing/2014/main" id="{FF8AB919-4C1F-FBB8-86C6-E12542D6BF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64373" y="4087908"/>
            <a:ext cx="4793964" cy="3259895"/>
          </a:xfrm>
          <a:prstGeom prst="rect">
            <a:avLst/>
          </a:prstGeom>
        </p:spPr>
      </p:pic>
    </p:spTree>
    <p:extLst>
      <p:ext uri="{BB962C8B-B14F-4D97-AF65-F5344CB8AC3E}">
        <p14:creationId xmlns:p14="http://schemas.microsoft.com/office/powerpoint/2010/main" val="2730572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1">
      <a:majorFont>
        <a:latin typeface="Century Gothic"/>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1529</TotalTime>
  <Words>369</Words>
  <Application>Microsoft Office PowerPoint</Application>
  <PresentationFormat>Widescreen</PresentationFormat>
  <Paragraphs>63</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Century Gothic</vt:lpstr>
      <vt:lpstr>MV Boli</vt:lpstr>
      <vt:lpstr>Segoe UI</vt:lpstr>
      <vt:lpstr>Office Theme</vt:lpstr>
      <vt:lpstr>BANK ANALYTICS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trisnawanugroho</dc:creator>
  <cp:lastModifiedBy>Umang Patel</cp:lastModifiedBy>
  <cp:revision>74</cp:revision>
  <dcterms:created xsi:type="dcterms:W3CDTF">2018-12-10T08:08:52Z</dcterms:created>
  <dcterms:modified xsi:type="dcterms:W3CDTF">2024-07-27T07:42:16Z</dcterms:modified>
</cp:coreProperties>
</file>