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90" r:id="rId4"/>
    <p:sldId id="270" r:id="rId5"/>
    <p:sldId id="291" r:id="rId6"/>
    <p:sldId id="292" r:id="rId7"/>
    <p:sldId id="293" r:id="rId8"/>
    <p:sldId id="294" r:id="rId9"/>
    <p:sldId id="271" r:id="rId10"/>
    <p:sldId id="295" r:id="rId11"/>
    <p:sldId id="296" r:id="rId12"/>
    <p:sldId id="297" r:id="rId13"/>
    <p:sldId id="298" r:id="rId14"/>
    <p:sldId id="299" r:id="rId15"/>
    <p:sldId id="300" r:id="rId16"/>
  </p:sldIdLst>
  <p:sldSz cx="9144000" cy="5143500" type="screen16x9"/>
  <p:notesSz cx="6858000" cy="9144000"/>
  <p:embeddedFontLst>
    <p:embeddedFont>
      <p:font typeface="Bahnschrift SemiBold SemiConden" panose="020B0502040204020203" pitchFamily="34" charset="0"/>
      <p:bold r:id="rId18"/>
    </p:embeddedFont>
    <p:embeddedFont>
      <p:font typeface="Fira Sans" panose="020B0503050000020004" pitchFamily="34" charset="0"/>
      <p:regular r:id="rId19"/>
      <p:bold r:id="rId20"/>
      <p:italic r:id="rId21"/>
      <p:boldItalic r:id="rId22"/>
    </p:embeddedFont>
    <p:embeddedFont>
      <p:font typeface="Fira Sans Condensed" panose="020B0503050000020004"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A9DD"/>
    <a:srgbClr val="B9D5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OneDrive\Desktop\Manufacturing%20Datasets\Manufacturing\Excel\manufacturing_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OneDrive\Desktop\Manufacturing%20Datasets\Manufacturing\Excel\manufacturing_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OneDrive\Desktop\Manufacturing%20Datasets\Manufacturing\Excel\manufacturing_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OneDrive\Desktop\Manufacturing%20Datasets\Manufacturing\Excel\manufacturing_exce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[manufacturing_excel.xlsx]kpi5!PivotTable7</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b="1"/>
              <a:t>EMP</a:t>
            </a:r>
            <a:r>
              <a:rPr lang="en-US" sz="1000" b="1" baseline="0"/>
              <a:t> vise Rejected Qty</a:t>
            </a:r>
            <a:endParaRPr lang="en-US" sz="1000" b="1"/>
          </a:p>
        </c:rich>
      </c:tx>
      <c:layout>
        <c:manualLayout>
          <c:xMode val="edge"/>
          <c:yMode val="edge"/>
          <c:x val="0.28800930315647716"/>
          <c:y val="2.328785936641641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'kpi5'!$B$3</c:f>
              <c:strCache>
                <c:ptCount val="1"/>
                <c:pt idx="0">
                  <c:v>Total</c:v>
                </c:pt>
              </c:strCache>
            </c:strRef>
          </c:tx>
          <c:spPr>
            <a:solidFill>
              <a:schemeClr val="accent1"/>
            </a:solidFill>
            <a:ln>
              <a:noFill/>
            </a:ln>
            <a:effectLst/>
          </c:spPr>
          <c:invertIfNegative val="0"/>
          <c:dLbls>
            <c:dLbl>
              <c:idx val="9"/>
              <c:tx>
                <c:rich>
                  <a:bodyPr/>
                  <a:lstStyle/>
                  <a:p>
                    <a:r>
                      <a:rPr lang="en-US"/>
                      <a:t>521K</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E59-4834-8A0E-8294F659C77F}"/>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'kpi5'!$A$4:$A$14</c:f>
              <c:strCache>
                <c:ptCount val="10"/>
                <c:pt idx="0">
                  <c:v>Amit Sahu</c:v>
                </c:pt>
                <c:pt idx="1">
                  <c:v>AVINASH</c:v>
                </c:pt>
                <c:pt idx="2">
                  <c:v>BITTU mishra</c:v>
                </c:pt>
                <c:pt idx="3">
                  <c:v>JAY PARKASH</c:v>
                </c:pt>
                <c:pt idx="4">
                  <c:v>raj  kumar</c:v>
                </c:pt>
                <c:pt idx="5">
                  <c:v>RAM JI</c:v>
                </c:pt>
                <c:pt idx="6">
                  <c:v>sanjay  kumar</c:v>
                </c:pt>
                <c:pt idx="7">
                  <c:v>SANTOSH KUMAR</c:v>
                </c:pt>
                <c:pt idx="8">
                  <c:v>SATENDER</c:v>
                </c:pt>
                <c:pt idx="9">
                  <c:v>Shruti Singh</c:v>
                </c:pt>
              </c:strCache>
            </c:strRef>
          </c:cat>
          <c:val>
            <c:numRef>
              <c:f>'kpi5'!$B$4:$B$14</c:f>
              <c:numCache>
                <c:formatCode>General</c:formatCode>
                <c:ptCount val="10"/>
                <c:pt idx="0">
                  <c:v>160</c:v>
                </c:pt>
                <c:pt idx="1">
                  <c:v>245</c:v>
                </c:pt>
                <c:pt idx="2">
                  <c:v>290</c:v>
                </c:pt>
                <c:pt idx="3">
                  <c:v>160</c:v>
                </c:pt>
                <c:pt idx="4">
                  <c:v>250</c:v>
                </c:pt>
                <c:pt idx="5">
                  <c:v>500</c:v>
                </c:pt>
                <c:pt idx="6">
                  <c:v>205</c:v>
                </c:pt>
                <c:pt idx="7">
                  <c:v>350</c:v>
                </c:pt>
                <c:pt idx="8">
                  <c:v>230</c:v>
                </c:pt>
                <c:pt idx="9">
                  <c:v>520867</c:v>
                </c:pt>
              </c:numCache>
            </c:numRef>
          </c:val>
          <c:extLst>
            <c:ext xmlns:c16="http://schemas.microsoft.com/office/drawing/2014/chart" uri="{C3380CC4-5D6E-409C-BE32-E72D297353CC}">
              <c16:uniqueId val="{00000000-8E59-4834-8A0E-8294F659C77F}"/>
            </c:ext>
          </c:extLst>
        </c:ser>
        <c:dLbls>
          <c:dLblPos val="outEnd"/>
          <c:showLegendKey val="0"/>
          <c:showVal val="1"/>
          <c:showCatName val="0"/>
          <c:showSerName val="0"/>
          <c:showPercent val="0"/>
          <c:showBubbleSize val="0"/>
        </c:dLbls>
        <c:gapWidth val="219"/>
        <c:overlap val="-27"/>
        <c:axId val="932616872"/>
        <c:axId val="932613992"/>
      </c:barChart>
      <c:catAx>
        <c:axId val="932616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613992"/>
        <c:crosses val="autoZero"/>
        <c:auto val="1"/>
        <c:lblAlgn val="ctr"/>
        <c:lblOffset val="100"/>
        <c:noMultiLvlLbl val="0"/>
      </c:catAx>
      <c:valAx>
        <c:axId val="932613992"/>
        <c:scaling>
          <c:logBase val="10"/>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616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[manufacturing_excel.xlsx]kpi6!PivotTable1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b="1"/>
              <a:t>Machine</a:t>
            </a:r>
            <a:r>
              <a:rPr lang="en-US" sz="1000" b="1" baseline="0"/>
              <a:t> vise Rejected Qty</a:t>
            </a:r>
            <a:endParaRPr lang="en-US" sz="1000" b="1"/>
          </a:p>
        </c:rich>
      </c:tx>
      <c:layout>
        <c:manualLayout>
          <c:xMode val="edge"/>
          <c:yMode val="edge"/>
          <c:x val="0.26272263932124762"/>
          <c:y val="1.945525291828793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'kpi6'!$B$3</c:f>
              <c:strCache>
                <c:ptCount val="1"/>
                <c:pt idx="0">
                  <c:v>Total</c:v>
                </c:pt>
              </c:strCache>
            </c:strRef>
          </c:tx>
          <c:spPr>
            <a:solidFill>
              <a:schemeClr val="accent1"/>
            </a:solidFill>
            <a:ln>
              <a:noFill/>
            </a:ln>
            <a:effectLst/>
          </c:spPr>
          <c:invertIfNegative val="0"/>
          <c:dLbls>
            <c:dLbl>
              <c:idx val="0"/>
              <c:tx>
                <c:rich>
                  <a:bodyPr/>
                  <a:lstStyle/>
                  <a:p>
                    <a:r>
                      <a:rPr lang="en-US" dirty="0"/>
                      <a:t>33.66K (15.27%)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9D2-44D7-90FB-AA627DA70AD3}"/>
                </c:ext>
              </c:extLst>
            </c:dLbl>
            <c:dLbl>
              <c:idx val="1"/>
              <c:layout>
                <c:manualLayout>
                  <c:x val="-4.7644658897078702E-2"/>
                  <c:y val="4.0202142341635118E-3"/>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r>
                      <a:rPr lang="en-US" dirty="0"/>
                      <a:t>18.91K  (8.58%)</a:t>
                    </a:r>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8445373011617997"/>
                      <c:h val="6.307467807898301E-2"/>
                    </c:manualLayout>
                  </c15:layout>
                  <c15:showDataLabelsRange val="0"/>
                </c:ext>
                <c:ext xmlns:c16="http://schemas.microsoft.com/office/drawing/2014/chart" uri="{C3380CC4-5D6E-409C-BE32-E72D297353CC}">
                  <c16:uniqueId val="{0000000A-B9D2-44D7-90FB-AA627DA70AD3}"/>
                </c:ext>
              </c:extLst>
            </c:dLbl>
            <c:dLbl>
              <c:idx val="2"/>
              <c:layout>
                <c:manualLayout>
                  <c:x val="-8.6626859237492644E-3"/>
                  <c:y val="0"/>
                </c:manualLayout>
              </c:layout>
              <c:tx>
                <c:rich>
                  <a:bodyPr/>
                  <a:lstStyle/>
                  <a:p>
                    <a:r>
                      <a:rPr lang="en-US" dirty="0"/>
                      <a:t>18.25K (8.28%)</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B9D2-44D7-90FB-AA627DA70AD3}"/>
                </c:ext>
              </c:extLst>
            </c:dLbl>
            <c:dLbl>
              <c:idx val="3"/>
              <c:layout>
                <c:manualLayout>
                  <c:x val="2.8875619745830881E-3"/>
                  <c:y val="0"/>
                </c:manualLayout>
              </c:layout>
              <c:tx>
                <c:rich>
                  <a:bodyPr/>
                  <a:lstStyle/>
                  <a:p>
                    <a:r>
                      <a:rPr lang="en-US" dirty="0"/>
                      <a:t>18.74K (8.50%)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B9D2-44D7-90FB-AA627DA70AD3}"/>
                </c:ext>
              </c:extLst>
            </c:dLbl>
            <c:dLbl>
              <c:idx val="4"/>
              <c:layout>
                <c:manualLayout>
                  <c:x val="-2.31003821131224E-2"/>
                  <c:y val="1.5826991985211258E-7"/>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r>
                      <a:rPr lang="en-US" dirty="0"/>
                      <a:t>23.48K (10.65%)</a:t>
                    </a:r>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6712835826868148"/>
                      <c:h val="6.307467807898301E-2"/>
                    </c:manualLayout>
                  </c15:layout>
                  <c15:showDataLabelsRange val="0"/>
                </c:ext>
                <c:ext xmlns:c16="http://schemas.microsoft.com/office/drawing/2014/chart" uri="{C3380CC4-5D6E-409C-BE32-E72D297353CC}">
                  <c16:uniqueId val="{00000007-B9D2-44D7-90FB-AA627DA70AD3}"/>
                </c:ext>
              </c:extLst>
            </c:dLbl>
            <c:dLbl>
              <c:idx val="5"/>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r>
                      <a:rPr lang="en-US" dirty="0"/>
                      <a:t>22.77K (10.33%)</a:t>
                    </a:r>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2092736667535204"/>
                      <c:h val="6.307467807898301E-2"/>
                    </c:manualLayout>
                  </c15:layout>
                  <c15:showDataLabelsRange val="0"/>
                </c:ext>
                <c:ext xmlns:c16="http://schemas.microsoft.com/office/drawing/2014/chart" uri="{C3380CC4-5D6E-409C-BE32-E72D297353CC}">
                  <c16:uniqueId val="{00000006-B9D2-44D7-90FB-AA627DA70AD3}"/>
                </c:ext>
              </c:extLst>
            </c:dLbl>
            <c:dLbl>
              <c:idx val="6"/>
              <c:tx>
                <c:rich>
                  <a:bodyPr/>
                  <a:lstStyle/>
                  <a:p>
                    <a:r>
                      <a:rPr lang="en-US" dirty="0"/>
                      <a:t>18.99K (8.62%)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9D2-44D7-90FB-AA627DA70AD3}"/>
                </c:ext>
              </c:extLst>
            </c:dLbl>
            <c:dLbl>
              <c:idx val="7"/>
              <c:tx>
                <c:rich>
                  <a:bodyPr/>
                  <a:lstStyle/>
                  <a:p>
                    <a:r>
                      <a:rPr lang="en-US" dirty="0"/>
                      <a:t>18.06K (8.20%)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B9D2-44D7-90FB-AA627DA70AD3}"/>
                </c:ext>
              </c:extLst>
            </c:dLbl>
            <c:dLbl>
              <c:idx val="8"/>
              <c:tx>
                <c:rich>
                  <a:bodyPr/>
                  <a:lstStyle/>
                  <a:p>
                    <a:r>
                      <a:rPr lang="en-US" dirty="0"/>
                      <a:t>21.03K (9.54%)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9D2-44D7-90FB-AA627DA70AD3}"/>
                </c:ext>
              </c:extLst>
            </c:dLbl>
            <c:dLbl>
              <c:idx val="9"/>
              <c:layout>
                <c:manualLayout>
                  <c:x val="-2.31003821131224E-2"/>
                  <c:y val="-4.0200559642436778E-3"/>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r>
                      <a:rPr lang="en-US" dirty="0"/>
                      <a:t>26.48K (12.02%)</a:t>
                    </a:r>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6712835826868148"/>
                      <c:h val="5.9054622114739358E-2"/>
                    </c:manualLayout>
                  </c15:layout>
                  <c15:showDataLabelsRange val="0"/>
                </c:ext>
                <c:ext xmlns:c16="http://schemas.microsoft.com/office/drawing/2014/chart" uri="{C3380CC4-5D6E-409C-BE32-E72D297353CC}">
                  <c16:uniqueId val="{00000002-B9D2-44D7-90FB-AA627DA70AD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'kpi6'!$A$4:$A$14</c:f>
              <c:strCache>
                <c:ptCount val="10"/>
                <c:pt idx="0">
                  <c:v>C007</c:v>
                </c:pt>
                <c:pt idx="1">
                  <c:v>C008</c:v>
                </c:pt>
                <c:pt idx="2">
                  <c:v>C018</c:v>
                </c:pt>
                <c:pt idx="3">
                  <c:v>C020</c:v>
                </c:pt>
                <c:pt idx="4">
                  <c:v>C022</c:v>
                </c:pt>
                <c:pt idx="5">
                  <c:v>C023</c:v>
                </c:pt>
                <c:pt idx="6">
                  <c:v>C024</c:v>
                </c:pt>
                <c:pt idx="7">
                  <c:v>C028</c:v>
                </c:pt>
                <c:pt idx="8">
                  <c:v>C037</c:v>
                </c:pt>
                <c:pt idx="9">
                  <c:v>C039</c:v>
                </c:pt>
              </c:strCache>
            </c:strRef>
          </c:cat>
          <c:val>
            <c:numRef>
              <c:f>'kpi6'!$B$4:$B$14</c:f>
              <c:numCache>
                <c:formatCode>General</c:formatCode>
                <c:ptCount val="10"/>
                <c:pt idx="0">
                  <c:v>33660</c:v>
                </c:pt>
                <c:pt idx="1">
                  <c:v>18915</c:v>
                </c:pt>
                <c:pt idx="2">
                  <c:v>18250</c:v>
                </c:pt>
                <c:pt idx="3">
                  <c:v>18740</c:v>
                </c:pt>
                <c:pt idx="4">
                  <c:v>23480</c:v>
                </c:pt>
                <c:pt idx="5">
                  <c:v>22773</c:v>
                </c:pt>
                <c:pt idx="6">
                  <c:v>18990</c:v>
                </c:pt>
                <c:pt idx="7">
                  <c:v>18060</c:v>
                </c:pt>
                <c:pt idx="8">
                  <c:v>21030</c:v>
                </c:pt>
                <c:pt idx="9">
                  <c:v>26480</c:v>
                </c:pt>
              </c:numCache>
            </c:numRef>
          </c:val>
          <c:extLst>
            <c:ext xmlns:c16="http://schemas.microsoft.com/office/drawing/2014/chart" uri="{C3380CC4-5D6E-409C-BE32-E72D297353CC}">
              <c16:uniqueId val="{00000000-B9D2-44D7-90FB-AA627DA70AD3}"/>
            </c:ext>
          </c:extLst>
        </c:ser>
        <c:dLbls>
          <c:dLblPos val="outEnd"/>
          <c:showLegendKey val="0"/>
          <c:showVal val="1"/>
          <c:showCatName val="0"/>
          <c:showSerName val="0"/>
          <c:showPercent val="0"/>
          <c:showBubbleSize val="0"/>
        </c:dLbls>
        <c:gapWidth val="182"/>
        <c:axId val="522622680"/>
        <c:axId val="522613320"/>
      </c:barChart>
      <c:catAx>
        <c:axId val="52262268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2613320"/>
        <c:crosses val="autoZero"/>
        <c:auto val="1"/>
        <c:lblAlgn val="ctr"/>
        <c:lblOffset val="100"/>
        <c:noMultiLvlLbl val="0"/>
      </c:catAx>
      <c:valAx>
        <c:axId val="522613320"/>
        <c:scaling>
          <c:orientation val="minMax"/>
        </c:scaling>
        <c:delete val="1"/>
        <c:axPos val="b"/>
        <c:numFmt formatCode="General" sourceLinked="1"/>
        <c:majorTickMark val="out"/>
        <c:minorTickMark val="none"/>
        <c:tickLblPos val="nextTo"/>
        <c:crossAx val="522622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[manufacturing_excel.xlsx]kpi7!PivotTable2</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a:t>Production</a:t>
            </a:r>
            <a:r>
              <a:rPr lang="en-US" sz="1100" b="1" baseline="0"/>
              <a:t> Comparison</a:t>
            </a:r>
            <a:endParaRPr lang="en-US" sz="1100" b="1"/>
          </a:p>
        </c:rich>
      </c:tx>
      <c:layout>
        <c:manualLayout>
          <c:xMode val="edge"/>
          <c:yMode val="edge"/>
          <c:x val="1.213239093144856E-2"/>
          <c:y val="9.633911368015413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dLblPos val="l"/>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dLblPos val="l"/>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dLblPos val="l"/>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dLblPos val="l"/>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dLblPos val="l"/>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dLblPos val="l"/>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layout>
            <c:manualLayout>
              <c:x val="-2.3030303030303029E-2"/>
              <c:y val="-3.87146728610143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layout>
            <c:manualLayout>
              <c:x val="-6.1928374655647385E-2"/>
              <c:y val="-2.710027100271002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layout>
            <c:manualLayout>
              <c:x val="-5.9173639619833844E-2"/>
              <c:y val="5.37670791151105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layout>
            <c:manualLayout>
              <c:x val="-5.8682541819024756E-2"/>
              <c:y val="4.98336707911511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layout>
            <c:manualLayout>
              <c:x val="-3.2837465564738301E-2"/>
              <c:y val="-4.0650254084093146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2099173553719009"/>
                  <c:h val="3.4785285985593266E-2"/>
                </c:manualLayout>
              </c15:layout>
            </c:ext>
          </c:extLst>
        </c:dLbl>
      </c:pivotFmt>
      <c:pivotFmt>
        <c:idx val="14"/>
        <c:spPr>
          <a:solidFill>
            <a:schemeClr val="accent1"/>
          </a:solidFill>
          <a:ln w="28575" cap="rnd">
            <a:solidFill>
              <a:schemeClr val="accent1"/>
            </a:solidFill>
            <a:round/>
          </a:ln>
          <a:effectLst/>
        </c:spPr>
        <c:marker>
          <c:symbol val="none"/>
        </c:marker>
        <c:dLbl>
          <c:idx val="0"/>
          <c:layout>
            <c:manualLayout>
              <c:x val="-6.4683195592286497E-2"/>
              <c:y val="5.032907471931858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layout>
            <c:manualLayout>
              <c:x val="-7.1404958677685954E-2"/>
              <c:y val="-5.03290747193186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layout>
            <c:manualLayout>
              <c:x val="-4.9035812672176306E-2"/>
              <c:y val="5.42005420054200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layout>
            <c:manualLayout>
              <c:x val="-3.7926696128795956E-2"/>
              <c:y val="-4.57142857142857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layout>
            <c:manualLayout>
              <c:x val="-2.4242424242424242E-2"/>
              <c:y val="5.42005420054200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layout>
            <c:manualLayout>
              <c:x val="-4.3125378558449515E-2"/>
              <c:y val="5.444829396325452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layout>
            <c:manualLayout>
              <c:x val="-4.3526170798898069E-2"/>
              <c:y val="-3.48432055749129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layout>
            <c:manualLayout>
              <c:x val="-5.7300289386903562E-2"/>
              <c:y val="4.896617922759655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layout>
            <c:manualLayout>
              <c:x val="-5.1790721672611437E-2"/>
              <c:y val="-4.52187476565429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layout>
            <c:manualLayout>
              <c:x val="-5.1790721672611437E-2"/>
              <c:y val="-4.52187476565429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layout>
            <c:manualLayout>
              <c:x val="-5.7300289386903562E-2"/>
              <c:y val="4.896617922759655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layout>
            <c:manualLayout>
              <c:x val="-4.3526170798898069E-2"/>
              <c:y val="-3.48432055749129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layout>
            <c:manualLayout>
              <c:x val="-4.3125378558449515E-2"/>
              <c:y val="5.444829396325452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layout>
            <c:manualLayout>
              <c:x val="-2.4242424242424242E-2"/>
              <c:y val="5.42005420054200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layout>
            <c:manualLayout>
              <c:x val="-3.7926696128795956E-2"/>
              <c:y val="-4.57142857142857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layout>
            <c:manualLayout>
              <c:x val="-4.9035812672176306E-2"/>
              <c:y val="5.42005420054200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2"/>
            </a:solidFill>
            <a:round/>
          </a:ln>
          <a:effectLst/>
        </c:spPr>
        <c:marker>
          <c:symbol val="none"/>
        </c:marker>
        <c:dLbl>
          <c:idx val="0"/>
          <c:layout>
            <c:manualLayout>
              <c:x val="-7.1404958677685954E-2"/>
              <c:y val="-5.03290747193186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2"/>
            </a:solidFill>
            <a:round/>
          </a:ln>
          <a:effectLst/>
        </c:spPr>
        <c:marker>
          <c:symbol val="none"/>
        </c:marker>
        <c:dLbl>
          <c:idx val="0"/>
          <c:layout>
            <c:manualLayout>
              <c:x val="-6.4683195592286497E-2"/>
              <c:y val="5.032907471931858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2"/>
            </a:solidFill>
            <a:round/>
          </a:ln>
          <a:effectLst/>
        </c:spPr>
        <c:marker>
          <c:symbol val="none"/>
        </c:marker>
        <c:dLbl>
          <c:idx val="0"/>
          <c:layout>
            <c:manualLayout>
              <c:x val="-3.2837465564738301E-2"/>
              <c:y val="-4.0650254084093146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2099173553719009"/>
                  <c:h val="3.4785285985593266E-2"/>
                </c:manualLayout>
              </c15:layout>
            </c:ext>
          </c:extLst>
        </c:dLbl>
      </c:pivotFmt>
      <c:pivotFmt>
        <c:idx val="35"/>
        <c:spPr>
          <a:solidFill>
            <a:schemeClr val="accent1"/>
          </a:solidFill>
          <a:ln w="28575" cap="rnd">
            <a:solidFill>
              <a:schemeClr val="accent2"/>
            </a:solidFill>
            <a:round/>
          </a:ln>
          <a:effectLst/>
        </c:spPr>
        <c:marker>
          <c:symbol val="none"/>
        </c:marker>
        <c:dLbl>
          <c:idx val="0"/>
          <c:layout>
            <c:manualLayout>
              <c:x val="-5.8682541819024756E-2"/>
              <c:y val="4.98336707911511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2"/>
            </a:solidFill>
            <a:round/>
          </a:ln>
          <a:effectLst/>
        </c:spPr>
        <c:marker>
          <c:symbol val="none"/>
        </c:marker>
        <c:dLbl>
          <c:idx val="0"/>
          <c:layout>
            <c:manualLayout>
              <c:x val="-5.9173639619833844E-2"/>
              <c:y val="5.37670791151105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2"/>
            </a:solidFill>
            <a:round/>
          </a:ln>
          <a:effectLst/>
        </c:spPr>
        <c:marker>
          <c:symbol val="none"/>
        </c:marker>
        <c:dLbl>
          <c:idx val="0"/>
          <c:layout>
            <c:manualLayout>
              <c:x val="-6.1928374655647385E-2"/>
              <c:y val="-2.710027100271002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2"/>
            </a:solidFill>
            <a:round/>
          </a:ln>
          <a:effectLst/>
        </c:spPr>
        <c:marker>
          <c:symbol val="none"/>
        </c:marker>
        <c:dLbl>
          <c:idx val="0"/>
          <c:layout>
            <c:manualLayout>
              <c:x val="-2.3030303030303029E-2"/>
              <c:y val="-3.87146728610143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layout>
            <c:manualLayout>
              <c:x val="-5.1790721672611437E-2"/>
              <c:y val="-4.52187476565429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layout>
            <c:manualLayout>
              <c:x val="-5.7300289386903562E-2"/>
              <c:y val="4.896617922759655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layout>
            <c:manualLayout>
              <c:x val="-4.3526170798898069E-2"/>
              <c:y val="-3.48432055749129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layout>
            <c:manualLayout>
              <c:x val="-4.3125378558449515E-2"/>
              <c:y val="5.444829396325452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layout>
            <c:manualLayout>
              <c:x val="-2.4242424242424242E-2"/>
              <c:y val="5.42005420054200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layout>
            <c:manualLayout>
              <c:x val="-3.7926696128795956E-2"/>
              <c:y val="-4.57142857142857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layout>
            <c:manualLayout>
              <c:x val="-4.9035812672176306E-2"/>
              <c:y val="5.42005420054200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2"/>
            </a:solidFill>
            <a:round/>
          </a:ln>
          <a:effectLst/>
        </c:spPr>
        <c:marker>
          <c:symbol val="none"/>
        </c:marker>
        <c:dLbl>
          <c:idx val="0"/>
          <c:layout>
            <c:manualLayout>
              <c:x val="-7.1404958677685954E-2"/>
              <c:y val="-5.03290747193186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2"/>
            </a:solidFill>
            <a:round/>
          </a:ln>
          <a:effectLst/>
        </c:spPr>
        <c:marker>
          <c:symbol val="none"/>
        </c:marker>
        <c:dLbl>
          <c:idx val="0"/>
          <c:layout>
            <c:manualLayout>
              <c:x val="-6.4683195592286497E-2"/>
              <c:y val="5.032907471931858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2"/>
            </a:solidFill>
            <a:round/>
          </a:ln>
          <a:effectLst/>
        </c:spPr>
        <c:marker>
          <c:symbol val="none"/>
        </c:marker>
        <c:dLbl>
          <c:idx val="0"/>
          <c:layout>
            <c:manualLayout>
              <c:x val="-3.2837465564738301E-2"/>
              <c:y val="-4.0650254084093146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2099173553719009"/>
                  <c:h val="3.4785285985593266E-2"/>
                </c:manualLayout>
              </c15:layout>
            </c:ext>
          </c:extLst>
        </c:dLbl>
      </c:pivotFmt>
      <c:pivotFmt>
        <c:idx val="51"/>
        <c:spPr>
          <a:solidFill>
            <a:schemeClr val="accent1"/>
          </a:solidFill>
          <a:ln w="28575" cap="rnd">
            <a:solidFill>
              <a:schemeClr val="accent2"/>
            </a:solidFill>
            <a:round/>
          </a:ln>
          <a:effectLst/>
        </c:spPr>
        <c:marker>
          <c:symbol val="none"/>
        </c:marker>
        <c:dLbl>
          <c:idx val="0"/>
          <c:layout>
            <c:manualLayout>
              <c:x val="-5.8682541819024756E-2"/>
              <c:y val="4.98336707911511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2"/>
            </a:solidFill>
            <a:round/>
          </a:ln>
          <a:effectLst/>
        </c:spPr>
        <c:marker>
          <c:symbol val="none"/>
        </c:marker>
        <c:dLbl>
          <c:idx val="0"/>
          <c:layout>
            <c:manualLayout>
              <c:x val="-5.9173639619833844E-2"/>
              <c:y val="5.37670791151105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2"/>
            </a:solidFill>
            <a:round/>
          </a:ln>
          <a:effectLst/>
        </c:spPr>
        <c:marker>
          <c:symbol val="none"/>
        </c:marker>
        <c:dLbl>
          <c:idx val="0"/>
          <c:layout>
            <c:manualLayout>
              <c:x val="-6.1928374655647385E-2"/>
              <c:y val="-2.710027100271002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2"/>
            </a:solidFill>
            <a:round/>
          </a:ln>
          <a:effectLst/>
        </c:spPr>
        <c:marker>
          <c:symbol val="none"/>
        </c:marker>
        <c:dLbl>
          <c:idx val="0"/>
          <c:layout>
            <c:manualLayout>
              <c:x val="-2.3030303030303029E-2"/>
              <c:y val="-3.87146728610143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layout>
            <c:manualLayout>
              <c:x val="-5.1790721672611437E-2"/>
              <c:y val="-4.52187476565429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layout>
            <c:manualLayout>
              <c:x val="-5.7300289386903562E-2"/>
              <c:y val="4.896617922759655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layout>
            <c:manualLayout>
              <c:x val="-4.3526170798898069E-2"/>
              <c:y val="-3.48432055749129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layout>
            <c:manualLayout>
              <c:x val="-4.3125378558449515E-2"/>
              <c:y val="5.444829396325452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layout>
            <c:manualLayout>
              <c:x val="-2.4242424242424242E-2"/>
              <c:y val="5.42005420054200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layout>
            <c:manualLayout>
              <c:x val="-3.7926696128795956E-2"/>
              <c:y val="-4.57142857142857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layout>
            <c:manualLayout>
              <c:x val="-4.9035812672176306E-2"/>
              <c:y val="5.42005420054200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2"/>
            </a:solidFill>
            <a:round/>
          </a:ln>
          <a:effectLst/>
        </c:spPr>
        <c:marker>
          <c:symbol val="none"/>
        </c:marker>
        <c:dLbl>
          <c:idx val="0"/>
          <c:layout>
            <c:manualLayout>
              <c:x val="-7.1404958677685954E-2"/>
              <c:y val="-5.03290747193186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chemeClr val="accent2"/>
            </a:solidFill>
            <a:round/>
          </a:ln>
          <a:effectLst/>
        </c:spPr>
        <c:marker>
          <c:symbol val="none"/>
        </c:marker>
        <c:dLbl>
          <c:idx val="0"/>
          <c:layout>
            <c:manualLayout>
              <c:x val="-6.4683195592286497E-2"/>
              <c:y val="5.032907471931858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chemeClr val="accent2"/>
            </a:solidFill>
            <a:round/>
          </a:ln>
          <a:effectLst/>
        </c:spPr>
        <c:marker>
          <c:symbol val="none"/>
        </c:marker>
        <c:dLbl>
          <c:idx val="0"/>
          <c:layout>
            <c:manualLayout>
              <c:x val="-3.2837465564738301E-2"/>
              <c:y val="-4.0650254084093146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2099173553719009"/>
                  <c:h val="3.4785285985593266E-2"/>
                </c:manualLayout>
              </c15:layout>
            </c:ext>
          </c:extLst>
        </c:dLbl>
      </c:pivotFmt>
      <c:pivotFmt>
        <c:idx val="67"/>
        <c:spPr>
          <a:solidFill>
            <a:schemeClr val="accent1"/>
          </a:solidFill>
          <a:ln w="28575" cap="rnd">
            <a:solidFill>
              <a:schemeClr val="accent2"/>
            </a:solidFill>
            <a:round/>
          </a:ln>
          <a:effectLst/>
        </c:spPr>
        <c:marker>
          <c:symbol val="none"/>
        </c:marker>
        <c:dLbl>
          <c:idx val="0"/>
          <c:layout>
            <c:manualLayout>
              <c:x val="-5.8682541819024756E-2"/>
              <c:y val="4.98336707911511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accent2"/>
            </a:solidFill>
            <a:round/>
          </a:ln>
          <a:effectLst/>
        </c:spPr>
        <c:marker>
          <c:symbol val="none"/>
        </c:marker>
        <c:dLbl>
          <c:idx val="0"/>
          <c:layout>
            <c:manualLayout>
              <c:x val="-5.9173639619833844E-2"/>
              <c:y val="5.37670791151105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chemeClr val="accent2"/>
            </a:solidFill>
            <a:round/>
          </a:ln>
          <a:effectLst/>
        </c:spPr>
        <c:marker>
          <c:symbol val="none"/>
        </c:marker>
        <c:dLbl>
          <c:idx val="0"/>
          <c:layout>
            <c:manualLayout>
              <c:x val="-6.1928374655647385E-2"/>
              <c:y val="-2.710027100271002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chemeClr val="accent2"/>
            </a:solidFill>
            <a:round/>
          </a:ln>
          <a:effectLst/>
        </c:spPr>
        <c:marker>
          <c:symbol val="none"/>
        </c:marker>
        <c:dLbl>
          <c:idx val="0"/>
          <c:layout>
            <c:manualLayout>
              <c:x val="-2.3030303030303029E-2"/>
              <c:y val="-3.87146728610143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8575" cap="rnd">
            <a:solidFill>
              <a:schemeClr val="accent1"/>
            </a:solidFill>
            <a:round/>
          </a:ln>
          <a:effectLst/>
        </c:spPr>
        <c:marker>
          <c:symbol val="none"/>
        </c:marker>
        <c:dLbl>
          <c:idx val="0"/>
          <c:layout>
            <c:manualLayout>
              <c:x val="-5.1790721672611437E-2"/>
              <c:y val="-4.52187476565429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8575" cap="rnd">
            <a:solidFill>
              <a:schemeClr val="accent1"/>
            </a:solidFill>
            <a:round/>
          </a:ln>
          <a:effectLst/>
        </c:spPr>
        <c:marker>
          <c:symbol val="none"/>
        </c:marker>
        <c:dLbl>
          <c:idx val="0"/>
          <c:layout>
            <c:manualLayout>
              <c:x val="-5.7300289386903562E-2"/>
              <c:y val="4.896617922759655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4"/>
        <c:spPr>
          <a:solidFill>
            <a:schemeClr val="accent1"/>
          </a:solidFill>
          <a:ln w="28575" cap="rnd">
            <a:solidFill>
              <a:schemeClr val="accent1"/>
            </a:solidFill>
            <a:round/>
          </a:ln>
          <a:effectLst/>
        </c:spPr>
        <c:marker>
          <c:symbol val="none"/>
        </c:marker>
        <c:dLbl>
          <c:idx val="0"/>
          <c:layout>
            <c:manualLayout>
              <c:x val="-4.3526170798898069E-2"/>
              <c:y val="-3.48432055749129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5"/>
        <c:spPr>
          <a:solidFill>
            <a:schemeClr val="accent1"/>
          </a:solidFill>
          <a:ln w="28575" cap="rnd">
            <a:solidFill>
              <a:schemeClr val="accent1"/>
            </a:solidFill>
            <a:round/>
          </a:ln>
          <a:effectLst/>
        </c:spPr>
        <c:marker>
          <c:symbol val="none"/>
        </c:marker>
        <c:dLbl>
          <c:idx val="0"/>
          <c:layout>
            <c:manualLayout>
              <c:x val="-4.3125378558449515E-2"/>
              <c:y val="5.444829396325452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6"/>
        <c:spPr>
          <a:solidFill>
            <a:schemeClr val="accent1"/>
          </a:solidFill>
          <a:ln w="28575" cap="rnd">
            <a:solidFill>
              <a:schemeClr val="accent1"/>
            </a:solidFill>
            <a:round/>
          </a:ln>
          <a:effectLst/>
        </c:spPr>
        <c:marker>
          <c:symbol val="none"/>
        </c:marker>
        <c:dLbl>
          <c:idx val="0"/>
          <c:layout>
            <c:manualLayout>
              <c:x val="-2.4242424242424242E-2"/>
              <c:y val="5.42005420054200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7"/>
        <c:spPr>
          <a:solidFill>
            <a:schemeClr val="accent1"/>
          </a:solidFill>
          <a:ln w="28575" cap="rnd">
            <a:solidFill>
              <a:schemeClr val="accent1"/>
            </a:solidFill>
            <a:round/>
          </a:ln>
          <a:effectLst/>
        </c:spPr>
        <c:marker>
          <c:symbol val="none"/>
        </c:marker>
        <c:dLbl>
          <c:idx val="0"/>
          <c:layout>
            <c:manualLayout>
              <c:x val="-3.7926696128795956E-2"/>
              <c:y val="-4.571428571428571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8575" cap="rnd">
            <a:solidFill>
              <a:schemeClr val="accent1"/>
            </a:solidFill>
            <a:round/>
          </a:ln>
          <a:effectLst/>
        </c:spPr>
        <c:marker>
          <c:symbol val="none"/>
        </c:marker>
        <c:dLbl>
          <c:idx val="0"/>
          <c:layout>
            <c:manualLayout>
              <c:x val="-4.9035812672176306E-2"/>
              <c:y val="5.42005420054200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80"/>
        <c:spPr>
          <a:solidFill>
            <a:schemeClr val="accent1"/>
          </a:solidFill>
          <a:ln w="28575" cap="rnd">
            <a:solidFill>
              <a:schemeClr val="accent2"/>
            </a:solidFill>
            <a:round/>
          </a:ln>
          <a:effectLst/>
        </c:spPr>
        <c:marker>
          <c:symbol val="none"/>
        </c:marker>
        <c:dLbl>
          <c:idx val="0"/>
          <c:layout>
            <c:manualLayout>
              <c:x val="-7.1404958677685954E-2"/>
              <c:y val="-5.03290747193186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81"/>
        <c:spPr>
          <a:solidFill>
            <a:schemeClr val="accent1"/>
          </a:solidFill>
          <a:ln w="28575" cap="rnd">
            <a:solidFill>
              <a:schemeClr val="accent2"/>
            </a:solidFill>
            <a:round/>
          </a:ln>
          <a:effectLst/>
        </c:spPr>
        <c:marker>
          <c:symbol val="none"/>
        </c:marker>
        <c:dLbl>
          <c:idx val="0"/>
          <c:layout>
            <c:manualLayout>
              <c:x val="-6.4683195592286497E-2"/>
              <c:y val="5.032907471931858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8575" cap="rnd">
            <a:solidFill>
              <a:schemeClr val="accent2"/>
            </a:solidFill>
            <a:round/>
          </a:ln>
          <a:effectLst/>
        </c:spPr>
        <c:marker>
          <c:symbol val="none"/>
        </c:marker>
        <c:dLbl>
          <c:idx val="0"/>
          <c:layout>
            <c:manualLayout>
              <c:x val="-3.2837465564738301E-2"/>
              <c:y val="-4.0650254084093146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2099173553719009"/>
                  <c:h val="3.4785285985593266E-2"/>
                </c:manualLayout>
              </c15:layout>
            </c:ext>
          </c:extLst>
        </c:dLbl>
      </c:pivotFmt>
      <c:pivotFmt>
        <c:idx val="83"/>
        <c:spPr>
          <a:solidFill>
            <a:schemeClr val="accent1"/>
          </a:solidFill>
          <a:ln w="28575" cap="rnd">
            <a:solidFill>
              <a:schemeClr val="accent2"/>
            </a:solidFill>
            <a:round/>
          </a:ln>
          <a:effectLst/>
        </c:spPr>
        <c:marker>
          <c:symbol val="none"/>
        </c:marker>
        <c:dLbl>
          <c:idx val="0"/>
          <c:layout>
            <c:manualLayout>
              <c:x val="-5.8682541819024756E-2"/>
              <c:y val="4.98336707911511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84"/>
        <c:spPr>
          <a:solidFill>
            <a:schemeClr val="accent1"/>
          </a:solidFill>
          <a:ln w="28575" cap="rnd">
            <a:solidFill>
              <a:schemeClr val="accent2"/>
            </a:solidFill>
            <a:round/>
          </a:ln>
          <a:effectLst/>
        </c:spPr>
        <c:marker>
          <c:symbol val="none"/>
        </c:marker>
        <c:dLbl>
          <c:idx val="0"/>
          <c:layout>
            <c:manualLayout>
              <c:x val="-5.9173639619833844E-2"/>
              <c:y val="5.37670791151105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85"/>
        <c:spPr>
          <a:solidFill>
            <a:schemeClr val="accent1"/>
          </a:solidFill>
          <a:ln w="28575" cap="rnd">
            <a:solidFill>
              <a:schemeClr val="accent2"/>
            </a:solidFill>
            <a:round/>
          </a:ln>
          <a:effectLst/>
        </c:spPr>
        <c:marker>
          <c:symbol val="none"/>
        </c:marker>
        <c:dLbl>
          <c:idx val="0"/>
          <c:layout>
            <c:manualLayout>
              <c:x val="-6.1928374655647385E-2"/>
              <c:y val="-2.710027100271002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86"/>
        <c:spPr>
          <a:solidFill>
            <a:schemeClr val="accent1"/>
          </a:solidFill>
          <a:ln w="28575" cap="rnd">
            <a:solidFill>
              <a:schemeClr val="accent2"/>
            </a:solidFill>
            <a:round/>
          </a:ln>
          <a:effectLst/>
        </c:spPr>
        <c:marker>
          <c:symbol val="none"/>
        </c:marker>
        <c:dLbl>
          <c:idx val="0"/>
          <c:layout>
            <c:manualLayout>
              <c:x val="-2.3030303030303029E-2"/>
              <c:y val="-3.87146728610143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120970455616126"/>
          <c:y val="0.1269186351706037"/>
          <c:w val="0.82097363363767561"/>
          <c:h val="0.65692268466441694"/>
        </c:manualLayout>
      </c:layout>
      <c:lineChart>
        <c:grouping val="standard"/>
        <c:varyColors val="0"/>
        <c:ser>
          <c:idx val="0"/>
          <c:order val="0"/>
          <c:tx>
            <c:strRef>
              <c:f>'kpi7'!$B$5</c:f>
              <c:strCache>
                <c:ptCount val="1"/>
                <c:pt idx="0">
                  <c:v>Sum of Rejected Qty</c:v>
                </c:pt>
              </c:strCache>
            </c:strRef>
          </c:tx>
          <c:spPr>
            <a:ln w="28575" cap="rnd">
              <a:solidFill>
                <a:schemeClr val="accent1"/>
              </a:solidFill>
              <a:round/>
            </a:ln>
            <a:effectLst/>
          </c:spPr>
          <c:marker>
            <c:symbol val="none"/>
          </c:marker>
          <c:dPt>
            <c:idx val="0"/>
            <c:marker>
              <c:symbol val="none"/>
            </c:marker>
            <c:bubble3D val="0"/>
            <c:spPr>
              <a:ln w="28575" cap="rnd">
                <a:solidFill>
                  <a:schemeClr val="accent1"/>
                </a:solidFill>
                <a:round/>
              </a:ln>
              <a:effectLst/>
            </c:spPr>
            <c:extLst>
              <c:ext xmlns:c16="http://schemas.microsoft.com/office/drawing/2014/chart" uri="{C3380CC4-5D6E-409C-BE32-E72D297353CC}">
                <c16:uniqueId val="{00000001-C3DB-4A7C-88FC-8678CC3FB95A}"/>
              </c:ext>
            </c:extLst>
          </c:dPt>
          <c:dPt>
            <c:idx val="1"/>
            <c:marker>
              <c:symbol val="none"/>
            </c:marker>
            <c:bubble3D val="0"/>
            <c:spPr>
              <a:ln w="28575" cap="rnd">
                <a:solidFill>
                  <a:schemeClr val="accent1"/>
                </a:solidFill>
                <a:round/>
              </a:ln>
              <a:effectLst/>
            </c:spPr>
            <c:extLst>
              <c:ext xmlns:c16="http://schemas.microsoft.com/office/drawing/2014/chart" uri="{C3380CC4-5D6E-409C-BE32-E72D297353CC}">
                <c16:uniqueId val="{00000003-C3DB-4A7C-88FC-8678CC3FB95A}"/>
              </c:ext>
            </c:extLst>
          </c:dPt>
          <c:dPt>
            <c:idx val="2"/>
            <c:marker>
              <c:symbol val="none"/>
            </c:marker>
            <c:bubble3D val="0"/>
            <c:spPr>
              <a:ln w="28575" cap="rnd">
                <a:solidFill>
                  <a:schemeClr val="accent1"/>
                </a:solidFill>
                <a:round/>
              </a:ln>
              <a:effectLst/>
            </c:spPr>
            <c:extLst>
              <c:ext xmlns:c16="http://schemas.microsoft.com/office/drawing/2014/chart" uri="{C3380CC4-5D6E-409C-BE32-E72D297353CC}">
                <c16:uniqueId val="{00000005-C3DB-4A7C-88FC-8678CC3FB95A}"/>
              </c:ext>
            </c:extLst>
          </c:dPt>
          <c:dPt>
            <c:idx val="3"/>
            <c:marker>
              <c:symbol val="none"/>
            </c:marker>
            <c:bubble3D val="0"/>
            <c:spPr>
              <a:ln w="28575" cap="rnd">
                <a:solidFill>
                  <a:schemeClr val="accent1"/>
                </a:solidFill>
                <a:round/>
              </a:ln>
              <a:effectLst/>
            </c:spPr>
            <c:extLst>
              <c:ext xmlns:c16="http://schemas.microsoft.com/office/drawing/2014/chart" uri="{C3380CC4-5D6E-409C-BE32-E72D297353CC}">
                <c16:uniqueId val="{00000007-C3DB-4A7C-88FC-8678CC3FB95A}"/>
              </c:ext>
            </c:extLst>
          </c:dPt>
          <c:dPt>
            <c:idx val="4"/>
            <c:marker>
              <c:symbol val="none"/>
            </c:marker>
            <c:bubble3D val="0"/>
            <c:spPr>
              <a:ln w="28575" cap="rnd">
                <a:solidFill>
                  <a:schemeClr val="accent1"/>
                </a:solidFill>
                <a:round/>
              </a:ln>
              <a:effectLst/>
            </c:spPr>
            <c:extLst>
              <c:ext xmlns:c16="http://schemas.microsoft.com/office/drawing/2014/chart" uri="{C3380CC4-5D6E-409C-BE32-E72D297353CC}">
                <c16:uniqueId val="{00000009-C3DB-4A7C-88FC-8678CC3FB95A}"/>
              </c:ext>
            </c:extLst>
          </c:dPt>
          <c:dPt>
            <c:idx val="5"/>
            <c:marker>
              <c:symbol val="none"/>
            </c:marker>
            <c:bubble3D val="0"/>
            <c:spPr>
              <a:ln w="28575" cap="rnd">
                <a:solidFill>
                  <a:schemeClr val="accent1"/>
                </a:solidFill>
                <a:round/>
              </a:ln>
              <a:effectLst/>
            </c:spPr>
            <c:extLst>
              <c:ext xmlns:c16="http://schemas.microsoft.com/office/drawing/2014/chart" uri="{C3380CC4-5D6E-409C-BE32-E72D297353CC}">
                <c16:uniqueId val="{0000000B-C3DB-4A7C-88FC-8678CC3FB95A}"/>
              </c:ext>
            </c:extLst>
          </c:dPt>
          <c:dPt>
            <c:idx val="6"/>
            <c:marker>
              <c:symbol val="none"/>
            </c:marker>
            <c:bubble3D val="0"/>
            <c:spPr>
              <a:ln w="28575" cap="rnd">
                <a:solidFill>
                  <a:schemeClr val="accent1"/>
                </a:solidFill>
                <a:round/>
              </a:ln>
              <a:effectLst/>
            </c:spPr>
            <c:extLst>
              <c:ext xmlns:c16="http://schemas.microsoft.com/office/drawing/2014/chart" uri="{C3380CC4-5D6E-409C-BE32-E72D297353CC}">
                <c16:uniqueId val="{0000000D-C3DB-4A7C-88FC-8678CC3FB95A}"/>
              </c:ext>
            </c:extLst>
          </c:dPt>
          <c:dLbls>
            <c:dLbl>
              <c:idx val="0"/>
              <c:layout>
                <c:manualLayout>
                  <c:x val="-5.1790721672611437E-2"/>
                  <c:y val="-4.5218747656542935E-2"/>
                </c:manualLayout>
              </c:layout>
              <c:tx>
                <c:rich>
                  <a:bodyPr/>
                  <a:lstStyle/>
                  <a:p>
                    <a:r>
                      <a:rPr lang="en-US" dirty="0"/>
                      <a:t>33.24K</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3DB-4A7C-88FC-8678CC3FB95A}"/>
                </c:ext>
              </c:extLst>
            </c:dLbl>
            <c:dLbl>
              <c:idx val="1"/>
              <c:layout>
                <c:manualLayout>
                  <c:x val="-5.7300289386903562E-2"/>
                  <c:y val="4.8966179227596551E-2"/>
                </c:manualLayout>
              </c:layout>
              <c:tx>
                <c:rich>
                  <a:bodyPr/>
                  <a:lstStyle/>
                  <a:p>
                    <a:r>
                      <a:rPr lang="en-US" dirty="0"/>
                      <a:t>45.46K</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C3DB-4A7C-88FC-8678CC3FB95A}"/>
                </c:ext>
              </c:extLst>
            </c:dLbl>
            <c:dLbl>
              <c:idx val="2"/>
              <c:layout>
                <c:manualLayout>
                  <c:x val="-4.3526170798898069E-2"/>
                  <c:y val="-3.484320557491296E-2"/>
                </c:manualLayout>
              </c:layout>
              <c:tx>
                <c:rich>
                  <a:bodyPr/>
                  <a:lstStyle/>
                  <a:p>
                    <a:r>
                      <a:rPr lang="en-US" dirty="0"/>
                      <a:t>24.86K</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C3DB-4A7C-88FC-8678CC3FB95A}"/>
                </c:ext>
              </c:extLst>
            </c:dLbl>
            <c:dLbl>
              <c:idx val="3"/>
              <c:layout>
                <c:manualLayout>
                  <c:x val="-4.3125378558449515E-2"/>
                  <c:y val="5.4448293963254527E-2"/>
                </c:manualLayout>
              </c:layout>
              <c:tx>
                <c:rich>
                  <a:bodyPr/>
                  <a:lstStyle/>
                  <a:p>
                    <a:r>
                      <a:rPr lang="en-US" dirty="0"/>
                      <a:t>6.27K</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C3DB-4A7C-88FC-8678CC3FB95A}"/>
                </c:ext>
              </c:extLst>
            </c:dLbl>
            <c:dLbl>
              <c:idx val="4"/>
              <c:layout>
                <c:manualLayout>
                  <c:x val="-3.4741149482298964E-2"/>
                  <c:y val="7.0716029218039031E-2"/>
                </c:manualLayout>
              </c:layout>
              <c:tx>
                <c:rich>
                  <a:bodyPr/>
                  <a:lstStyle/>
                  <a:p>
                    <a:r>
                      <a:rPr lang="en-US" dirty="0"/>
                      <a:t>71.19K</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C3DB-4A7C-88FC-8678CC3FB95A}"/>
                </c:ext>
              </c:extLst>
            </c:dLbl>
            <c:dLbl>
              <c:idx val="5"/>
              <c:layout>
                <c:manualLayout>
                  <c:x val="-5.8924091181515696E-2"/>
                  <c:y val="-2.0941133479935068E-2"/>
                </c:manualLayout>
              </c:layout>
              <c:tx>
                <c:rich>
                  <a:bodyPr/>
                  <a:lstStyle/>
                  <a:p>
                    <a:r>
                      <a:rPr lang="en-US" dirty="0"/>
                      <a:t>333.54K</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C3DB-4A7C-88FC-8678CC3FB95A}"/>
                </c:ext>
              </c:extLst>
            </c:dLbl>
            <c:dLbl>
              <c:idx val="6"/>
              <c:layout>
                <c:manualLayout>
                  <c:x val="-4.9035812672176306E-2"/>
                  <c:y val="5.4200542005420058E-2"/>
                </c:manualLayout>
              </c:layout>
              <c:tx>
                <c:rich>
                  <a:bodyPr/>
                  <a:lstStyle/>
                  <a:p>
                    <a:r>
                      <a:rPr lang="en-US" dirty="0"/>
                      <a:t>10.17K</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C3DB-4A7C-88FC-8678CC3FB9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'kpi7'!$A$6:$A$13</c:f>
              <c:strCache>
                <c:ptCount val="7"/>
                <c:pt idx="0">
                  <c:v>Jan</c:v>
                </c:pt>
                <c:pt idx="1">
                  <c:v>Feb</c:v>
                </c:pt>
                <c:pt idx="2">
                  <c:v>Mar</c:v>
                </c:pt>
                <c:pt idx="3">
                  <c:v>Sep</c:v>
                </c:pt>
                <c:pt idx="4">
                  <c:v>Oct</c:v>
                </c:pt>
                <c:pt idx="5">
                  <c:v>Nov</c:v>
                </c:pt>
                <c:pt idx="6">
                  <c:v>Dec</c:v>
                </c:pt>
              </c:strCache>
            </c:strRef>
          </c:cat>
          <c:val>
            <c:numRef>
              <c:f>'kpi7'!$B$6:$B$13</c:f>
              <c:numCache>
                <c:formatCode>General</c:formatCode>
                <c:ptCount val="7"/>
                <c:pt idx="0">
                  <c:v>33243</c:v>
                </c:pt>
                <c:pt idx="1">
                  <c:v>45463</c:v>
                </c:pt>
                <c:pt idx="2">
                  <c:v>24858</c:v>
                </c:pt>
                <c:pt idx="3">
                  <c:v>6270</c:v>
                </c:pt>
                <c:pt idx="4">
                  <c:v>71186</c:v>
                </c:pt>
                <c:pt idx="5">
                  <c:v>333544</c:v>
                </c:pt>
                <c:pt idx="6">
                  <c:v>10165</c:v>
                </c:pt>
              </c:numCache>
            </c:numRef>
          </c:val>
          <c:smooth val="0"/>
          <c:extLst>
            <c:ext xmlns:c16="http://schemas.microsoft.com/office/drawing/2014/chart" uri="{C3380CC4-5D6E-409C-BE32-E72D297353CC}">
              <c16:uniqueId val="{0000000E-C3DB-4A7C-88FC-8678CC3FB95A}"/>
            </c:ext>
          </c:extLst>
        </c:ser>
        <c:ser>
          <c:idx val="1"/>
          <c:order val="1"/>
          <c:tx>
            <c:strRef>
              <c:f>'kpi7'!$C$5</c:f>
              <c:strCache>
                <c:ptCount val="1"/>
                <c:pt idx="0">
                  <c:v>Sum of Produced Qty</c:v>
                </c:pt>
              </c:strCache>
            </c:strRef>
          </c:tx>
          <c:spPr>
            <a:ln w="28575" cap="rnd">
              <a:solidFill>
                <a:schemeClr val="accent6"/>
              </a:solidFill>
              <a:round/>
            </a:ln>
            <a:effectLst/>
          </c:spPr>
          <c:marker>
            <c:symbol val="none"/>
          </c:marker>
          <c:dPt>
            <c:idx val="0"/>
            <c:marker>
              <c:symbol val="none"/>
            </c:marker>
            <c:bubble3D val="0"/>
            <c:spPr>
              <a:ln w="28575" cap="rnd">
                <a:solidFill>
                  <a:schemeClr val="accent6"/>
                </a:solidFill>
                <a:round/>
              </a:ln>
              <a:effectLst/>
            </c:spPr>
            <c:extLst>
              <c:ext xmlns:c16="http://schemas.microsoft.com/office/drawing/2014/chart" uri="{C3380CC4-5D6E-409C-BE32-E72D297353CC}">
                <c16:uniqueId val="{00000010-C3DB-4A7C-88FC-8678CC3FB95A}"/>
              </c:ext>
            </c:extLst>
          </c:dPt>
          <c:dPt>
            <c:idx val="1"/>
            <c:marker>
              <c:symbol val="none"/>
            </c:marker>
            <c:bubble3D val="0"/>
            <c:spPr>
              <a:ln w="28575" cap="rnd">
                <a:solidFill>
                  <a:schemeClr val="accent6"/>
                </a:solidFill>
                <a:round/>
              </a:ln>
              <a:effectLst/>
            </c:spPr>
            <c:extLst>
              <c:ext xmlns:c16="http://schemas.microsoft.com/office/drawing/2014/chart" uri="{C3380CC4-5D6E-409C-BE32-E72D297353CC}">
                <c16:uniqueId val="{00000012-C3DB-4A7C-88FC-8678CC3FB95A}"/>
              </c:ext>
            </c:extLst>
          </c:dPt>
          <c:dPt>
            <c:idx val="2"/>
            <c:marker>
              <c:symbol val="none"/>
            </c:marker>
            <c:bubble3D val="0"/>
            <c:spPr>
              <a:ln w="28575" cap="rnd">
                <a:solidFill>
                  <a:schemeClr val="accent6"/>
                </a:solidFill>
                <a:round/>
              </a:ln>
              <a:effectLst/>
            </c:spPr>
            <c:extLst>
              <c:ext xmlns:c16="http://schemas.microsoft.com/office/drawing/2014/chart" uri="{C3380CC4-5D6E-409C-BE32-E72D297353CC}">
                <c16:uniqueId val="{00000014-C3DB-4A7C-88FC-8678CC3FB95A}"/>
              </c:ext>
            </c:extLst>
          </c:dPt>
          <c:dPt>
            <c:idx val="3"/>
            <c:marker>
              <c:symbol val="none"/>
            </c:marker>
            <c:bubble3D val="0"/>
            <c:spPr>
              <a:ln w="28575" cap="rnd">
                <a:solidFill>
                  <a:schemeClr val="accent6"/>
                </a:solidFill>
                <a:round/>
              </a:ln>
              <a:effectLst/>
            </c:spPr>
            <c:extLst>
              <c:ext xmlns:c16="http://schemas.microsoft.com/office/drawing/2014/chart" uri="{C3380CC4-5D6E-409C-BE32-E72D297353CC}">
                <c16:uniqueId val="{00000016-C3DB-4A7C-88FC-8678CC3FB95A}"/>
              </c:ext>
            </c:extLst>
          </c:dPt>
          <c:dPt>
            <c:idx val="4"/>
            <c:marker>
              <c:symbol val="none"/>
            </c:marker>
            <c:bubble3D val="0"/>
            <c:spPr>
              <a:ln w="28575" cap="rnd">
                <a:solidFill>
                  <a:schemeClr val="accent6"/>
                </a:solidFill>
                <a:round/>
              </a:ln>
              <a:effectLst/>
            </c:spPr>
            <c:extLst>
              <c:ext xmlns:c16="http://schemas.microsoft.com/office/drawing/2014/chart" uri="{C3380CC4-5D6E-409C-BE32-E72D297353CC}">
                <c16:uniqueId val="{00000018-C3DB-4A7C-88FC-8678CC3FB95A}"/>
              </c:ext>
            </c:extLst>
          </c:dPt>
          <c:dPt>
            <c:idx val="5"/>
            <c:marker>
              <c:symbol val="none"/>
            </c:marker>
            <c:bubble3D val="0"/>
            <c:spPr>
              <a:ln w="28575" cap="rnd">
                <a:solidFill>
                  <a:schemeClr val="accent6"/>
                </a:solidFill>
                <a:round/>
              </a:ln>
              <a:effectLst/>
            </c:spPr>
            <c:extLst>
              <c:ext xmlns:c16="http://schemas.microsoft.com/office/drawing/2014/chart" uri="{C3380CC4-5D6E-409C-BE32-E72D297353CC}">
                <c16:uniqueId val="{0000001A-C3DB-4A7C-88FC-8678CC3FB95A}"/>
              </c:ext>
            </c:extLst>
          </c:dPt>
          <c:dPt>
            <c:idx val="6"/>
            <c:marker>
              <c:symbol val="none"/>
            </c:marker>
            <c:bubble3D val="0"/>
            <c:spPr>
              <a:ln w="28575" cap="rnd">
                <a:solidFill>
                  <a:schemeClr val="accent6"/>
                </a:solidFill>
                <a:round/>
              </a:ln>
              <a:effectLst/>
            </c:spPr>
            <c:extLst>
              <c:ext xmlns:c16="http://schemas.microsoft.com/office/drawing/2014/chart" uri="{C3380CC4-5D6E-409C-BE32-E72D297353CC}">
                <c16:uniqueId val="{0000001C-C3DB-4A7C-88FC-8678CC3FB95A}"/>
              </c:ext>
            </c:extLst>
          </c:dPt>
          <c:dLbls>
            <c:dLbl>
              <c:idx val="0"/>
              <c:layout>
                <c:manualLayout>
                  <c:x val="-7.1404958677685954E-2"/>
                  <c:y val="-5.032907471931862E-2"/>
                </c:manualLayout>
              </c:layout>
              <c:tx>
                <c:rich>
                  <a:bodyPr/>
                  <a:lstStyle/>
                  <a:p>
                    <a:r>
                      <a:rPr lang="en-US" dirty="0"/>
                      <a:t>6.59M</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C3DB-4A7C-88FC-8678CC3FB95A}"/>
                </c:ext>
              </c:extLst>
            </c:dLbl>
            <c:dLbl>
              <c:idx val="1"/>
              <c:layout>
                <c:manualLayout>
                  <c:x val="-6.4683195592286497E-2"/>
                  <c:y val="5.0329074719318585E-2"/>
                </c:manualLayout>
              </c:layout>
              <c:tx>
                <c:rich>
                  <a:bodyPr/>
                  <a:lstStyle/>
                  <a:p>
                    <a:r>
                      <a:rPr lang="en-US" dirty="0"/>
                      <a:t>11.80M</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C3DB-4A7C-88FC-8678CC3FB95A}"/>
                </c:ext>
              </c:extLst>
            </c:dLbl>
            <c:dLbl>
              <c:idx val="2"/>
              <c:layout>
                <c:manualLayout>
                  <c:x val="-3.2837465564738301E-2"/>
                  <c:y val="-4.0650254084093146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r>
                      <a:rPr lang="en-US" dirty="0"/>
                      <a:t>9.44M</a:t>
                    </a:r>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2099173553719009"/>
                      <c:h val="3.4785285985593266E-2"/>
                    </c:manualLayout>
                  </c15:layout>
                  <c15:showDataLabelsRange val="0"/>
                </c:ext>
                <c:ext xmlns:c16="http://schemas.microsoft.com/office/drawing/2014/chart" uri="{C3380CC4-5D6E-409C-BE32-E72D297353CC}">
                  <c16:uniqueId val="{00000014-C3DB-4A7C-88FC-8678CC3FB95A}"/>
                </c:ext>
              </c:extLst>
            </c:dLbl>
            <c:dLbl>
              <c:idx val="3"/>
              <c:layout>
                <c:manualLayout>
                  <c:x val="-5.8682541819024756E-2"/>
                  <c:y val="4.9833670791151106E-2"/>
                </c:manualLayout>
              </c:layout>
              <c:tx>
                <c:rich>
                  <a:bodyPr/>
                  <a:lstStyle/>
                  <a:p>
                    <a:r>
                      <a:rPr lang="en-US" dirty="0"/>
                      <a:t>1.61M</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C3DB-4A7C-88FC-8678CC3FB95A}"/>
                </c:ext>
              </c:extLst>
            </c:dLbl>
            <c:dLbl>
              <c:idx val="4"/>
              <c:layout>
                <c:manualLayout>
                  <c:x val="-5.9173639619833844E-2"/>
                  <c:y val="5.3767079115110576E-2"/>
                </c:manualLayout>
              </c:layout>
              <c:tx>
                <c:rich>
                  <a:bodyPr/>
                  <a:lstStyle/>
                  <a:p>
                    <a:r>
                      <a:rPr lang="en-US" dirty="0"/>
                      <a:t>11.45M</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C3DB-4A7C-88FC-8678CC3FB95A}"/>
                </c:ext>
              </c:extLst>
            </c:dLbl>
            <c:dLbl>
              <c:idx val="5"/>
              <c:layout>
                <c:manualLayout>
                  <c:x val="-6.1928374655647385E-2"/>
                  <c:y val="-2.7100271002710029E-2"/>
                </c:manualLayout>
              </c:layout>
              <c:tx>
                <c:rich>
                  <a:bodyPr/>
                  <a:lstStyle/>
                  <a:p>
                    <a:r>
                      <a:rPr lang="en-US" dirty="0"/>
                      <a:t>82.84M</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C3DB-4A7C-88FC-8678CC3FB95A}"/>
                </c:ext>
              </c:extLst>
            </c:dLbl>
            <c:dLbl>
              <c:idx val="6"/>
              <c:layout>
                <c:manualLayout>
                  <c:x val="-2.3030303030303029E-2"/>
                  <c:y val="-3.8714672861014363E-2"/>
                </c:manualLayout>
              </c:layout>
              <c:tx>
                <c:rich>
                  <a:bodyPr/>
                  <a:lstStyle/>
                  <a:p>
                    <a:r>
                      <a:rPr lang="en-US" dirty="0"/>
                      <a:t>0.95M</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C3DB-4A7C-88FC-8678CC3FB95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'kpi7'!$A$6:$A$13</c:f>
              <c:strCache>
                <c:ptCount val="7"/>
                <c:pt idx="0">
                  <c:v>Jan</c:v>
                </c:pt>
                <c:pt idx="1">
                  <c:v>Feb</c:v>
                </c:pt>
                <c:pt idx="2">
                  <c:v>Mar</c:v>
                </c:pt>
                <c:pt idx="3">
                  <c:v>Sep</c:v>
                </c:pt>
                <c:pt idx="4">
                  <c:v>Oct</c:v>
                </c:pt>
                <c:pt idx="5">
                  <c:v>Nov</c:v>
                </c:pt>
                <c:pt idx="6">
                  <c:v>Dec</c:v>
                </c:pt>
              </c:strCache>
            </c:strRef>
          </c:cat>
          <c:val>
            <c:numRef>
              <c:f>'kpi7'!$C$6:$C$13</c:f>
              <c:numCache>
                <c:formatCode>General</c:formatCode>
                <c:ptCount val="7"/>
                <c:pt idx="0">
                  <c:v>6594144</c:v>
                </c:pt>
                <c:pt idx="1">
                  <c:v>11796442</c:v>
                </c:pt>
                <c:pt idx="2">
                  <c:v>9444223</c:v>
                </c:pt>
                <c:pt idx="3">
                  <c:v>1614120</c:v>
                </c:pt>
                <c:pt idx="4">
                  <c:v>11447839</c:v>
                </c:pt>
                <c:pt idx="5">
                  <c:v>82844594</c:v>
                </c:pt>
                <c:pt idx="6">
                  <c:v>953942</c:v>
                </c:pt>
              </c:numCache>
            </c:numRef>
          </c:val>
          <c:smooth val="0"/>
          <c:extLst>
            <c:ext xmlns:c16="http://schemas.microsoft.com/office/drawing/2014/chart" uri="{C3380CC4-5D6E-409C-BE32-E72D297353CC}">
              <c16:uniqueId val="{0000001D-C3DB-4A7C-88FC-8678CC3FB95A}"/>
            </c:ext>
          </c:extLst>
        </c:ser>
        <c:dLbls>
          <c:dLblPos val="l"/>
          <c:showLegendKey val="0"/>
          <c:showVal val="1"/>
          <c:showCatName val="0"/>
          <c:showSerName val="0"/>
          <c:showPercent val="0"/>
          <c:showBubbleSize val="0"/>
        </c:dLbls>
        <c:smooth val="0"/>
        <c:axId val="550241160"/>
        <c:axId val="550242240"/>
      </c:lineChart>
      <c:catAx>
        <c:axId val="550241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0242240"/>
        <c:crosses val="autoZero"/>
        <c:auto val="1"/>
        <c:lblAlgn val="ctr"/>
        <c:lblOffset val="100"/>
        <c:noMultiLvlLbl val="0"/>
      </c:catAx>
      <c:valAx>
        <c:axId val="550242240"/>
        <c:scaling>
          <c:logBase val="10"/>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0241160"/>
        <c:crosses val="autoZero"/>
        <c:crossBetween val="between"/>
      </c:valAx>
      <c:spPr>
        <a:noFill/>
        <a:ln>
          <a:noFill/>
        </a:ln>
        <a:effectLst/>
      </c:spPr>
    </c:plotArea>
    <c:legend>
      <c:legendPos val="r"/>
      <c:layout>
        <c:manualLayout>
          <c:xMode val="edge"/>
          <c:yMode val="edge"/>
          <c:x val="0.24191492623251154"/>
          <c:y val="0.879727934008249"/>
          <c:w val="0.64175079076653874"/>
          <c:h val="7.350126167884019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[manufacturing_excel.xlsx]kpi8!PivotTable3</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b="1"/>
              <a:t> Manufactured</a:t>
            </a:r>
            <a:r>
              <a:rPr lang="en-US" sz="1000" b="1" baseline="0"/>
              <a:t> Vs Rejected</a:t>
            </a:r>
            <a:endParaRPr lang="en-US" sz="1000" b="1"/>
          </a:p>
        </c:rich>
      </c:tx>
      <c:layout>
        <c:manualLayout>
          <c:xMode val="edge"/>
          <c:yMode val="edge"/>
          <c:x val="1.2224264705882353E-2"/>
          <c:y val="2.181540395671641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'kpi8'!$A$3</c:f>
              <c:strCache>
                <c:ptCount val="1"/>
                <c:pt idx="0">
                  <c:v>Sum of Manufactured Qty</c:v>
                </c:pt>
              </c:strCache>
            </c:strRef>
          </c:tx>
          <c:spPr>
            <a:solidFill>
              <a:schemeClr val="tx2">
                <a:lumMod val="75000"/>
              </a:schemeClr>
            </a:solidFill>
            <a:ln>
              <a:noFill/>
            </a:ln>
            <a:effectLst/>
          </c:spPr>
          <c:invertIfNegative val="0"/>
          <c:dLbls>
            <c:dLbl>
              <c:idx val="0"/>
              <c:tx>
                <c:rich>
                  <a:bodyPr/>
                  <a:lstStyle/>
                  <a:p>
                    <a:r>
                      <a:rPr lang="en-US"/>
                      <a:t>87M</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CAA-4771-BBF2-8C6AA2EE67F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'kpi8'!$A$4</c:f>
              <c:strCache>
                <c:ptCount val="1"/>
                <c:pt idx="0">
                  <c:v>Total</c:v>
                </c:pt>
              </c:strCache>
            </c:strRef>
          </c:cat>
          <c:val>
            <c:numRef>
              <c:f>'kpi8'!$A$4</c:f>
              <c:numCache>
                <c:formatCode>General</c:formatCode>
                <c:ptCount val="1"/>
                <c:pt idx="0">
                  <c:v>86766796</c:v>
                </c:pt>
              </c:numCache>
            </c:numRef>
          </c:val>
          <c:extLst>
            <c:ext xmlns:c16="http://schemas.microsoft.com/office/drawing/2014/chart" uri="{C3380CC4-5D6E-409C-BE32-E72D297353CC}">
              <c16:uniqueId val="{00000000-7CAA-4771-BBF2-8C6AA2EE67F5}"/>
            </c:ext>
          </c:extLst>
        </c:ser>
        <c:ser>
          <c:idx val="1"/>
          <c:order val="1"/>
          <c:tx>
            <c:strRef>
              <c:f>'kpi8'!$B$3</c:f>
              <c:strCache>
                <c:ptCount val="1"/>
                <c:pt idx="0">
                  <c:v>Sum of Rejected Qty</c:v>
                </c:pt>
              </c:strCache>
            </c:strRef>
          </c:tx>
          <c:spPr>
            <a:solidFill>
              <a:schemeClr val="accent3">
                <a:lumMod val="60000"/>
                <a:lumOff val="40000"/>
              </a:schemeClr>
            </a:solidFill>
            <a:ln>
              <a:noFill/>
            </a:ln>
            <a:effectLst/>
          </c:spPr>
          <c:invertIfNegative val="0"/>
          <c:dLbls>
            <c:dLbl>
              <c:idx val="0"/>
              <c:tx>
                <c:rich>
                  <a:bodyPr/>
                  <a:lstStyle/>
                  <a:p>
                    <a:r>
                      <a:rPr lang="en-US"/>
                      <a:t>525K</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CAA-4771-BBF2-8C6AA2EE67F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'kpi8'!$A$4</c:f>
              <c:strCache>
                <c:ptCount val="1"/>
                <c:pt idx="0">
                  <c:v>Total</c:v>
                </c:pt>
              </c:strCache>
            </c:strRef>
          </c:cat>
          <c:val>
            <c:numRef>
              <c:f>'kpi8'!$B$4</c:f>
              <c:numCache>
                <c:formatCode>General</c:formatCode>
                <c:ptCount val="1"/>
                <c:pt idx="0">
                  <c:v>524729</c:v>
                </c:pt>
              </c:numCache>
            </c:numRef>
          </c:val>
          <c:extLst>
            <c:ext xmlns:c16="http://schemas.microsoft.com/office/drawing/2014/chart" uri="{C3380CC4-5D6E-409C-BE32-E72D297353CC}">
              <c16:uniqueId val="{00000001-7CAA-4771-BBF2-8C6AA2EE67F5}"/>
            </c:ext>
          </c:extLst>
        </c:ser>
        <c:dLbls>
          <c:dLblPos val="outEnd"/>
          <c:showLegendKey val="0"/>
          <c:showVal val="1"/>
          <c:showCatName val="0"/>
          <c:showSerName val="0"/>
          <c:showPercent val="0"/>
          <c:showBubbleSize val="0"/>
        </c:dLbls>
        <c:gapWidth val="219"/>
        <c:overlap val="-27"/>
        <c:axId val="899758120"/>
        <c:axId val="899758840"/>
      </c:barChart>
      <c:catAx>
        <c:axId val="899758120"/>
        <c:scaling>
          <c:orientation val="minMax"/>
        </c:scaling>
        <c:delete val="1"/>
        <c:axPos val="b"/>
        <c:numFmt formatCode="General" sourceLinked="1"/>
        <c:majorTickMark val="none"/>
        <c:minorTickMark val="none"/>
        <c:tickLblPos val="nextTo"/>
        <c:crossAx val="899758840"/>
        <c:crosses val="autoZero"/>
        <c:auto val="1"/>
        <c:lblAlgn val="ctr"/>
        <c:lblOffset val="100"/>
        <c:noMultiLvlLbl val="0"/>
      </c:catAx>
      <c:valAx>
        <c:axId val="899758840"/>
        <c:scaling>
          <c:logBase val="10"/>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758120"/>
        <c:crosses val="autoZero"/>
        <c:crossBetween val="between"/>
      </c:valAx>
      <c:spPr>
        <a:noFill/>
        <a:ln>
          <a:solidFill>
            <a:schemeClr val="bg1"/>
          </a:solidFill>
        </a:ln>
        <a:effectLst/>
      </c:spPr>
    </c:plotArea>
    <c:legend>
      <c:legendPos val="tr"/>
      <c:layout>
        <c:manualLayout>
          <c:xMode val="edge"/>
          <c:yMode val="edge"/>
          <c:x val="0.59928229168719793"/>
          <c:y val="4.5127270614131014E-3"/>
          <c:w val="0.38694421305205245"/>
          <c:h val="0.22676841632247122"/>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a:extLst>
            <a:ext uri="{FF2B5EF4-FFF2-40B4-BE49-F238E27FC236}">
              <a16:creationId xmlns:a16="http://schemas.microsoft.com/office/drawing/2014/main" id="{B0AF808E-6C82-5ED0-A53A-68196314525C}"/>
            </a:ext>
          </a:extLst>
        </p:cNvPr>
        <p:cNvGrpSpPr/>
        <p:nvPr/>
      </p:nvGrpSpPr>
      <p:grpSpPr>
        <a:xfrm>
          <a:off x="0" y="0"/>
          <a:ext cx="0" cy="0"/>
          <a:chOff x="0" y="0"/>
          <a:chExt cx="0" cy="0"/>
        </a:xfrm>
      </p:grpSpPr>
      <p:sp>
        <p:nvSpPr>
          <p:cNvPr id="764" name="Google Shape;764;g9610e40198_0_85:notes">
            <a:extLst>
              <a:ext uri="{FF2B5EF4-FFF2-40B4-BE49-F238E27FC236}">
                <a16:creationId xmlns:a16="http://schemas.microsoft.com/office/drawing/2014/main" id="{004407C8-A207-CFAD-5247-85211DD948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9610e40198_0_85:notes">
            <a:extLst>
              <a:ext uri="{FF2B5EF4-FFF2-40B4-BE49-F238E27FC236}">
                <a16:creationId xmlns:a16="http://schemas.microsoft.com/office/drawing/2014/main" id="{E539CAB6-9498-EBE8-CFCA-0F892DEB8C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5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a:extLst>
            <a:ext uri="{FF2B5EF4-FFF2-40B4-BE49-F238E27FC236}">
              <a16:creationId xmlns:a16="http://schemas.microsoft.com/office/drawing/2014/main" id="{8CB9B429-6AA7-AE8A-6582-F30AA2240ACE}"/>
            </a:ext>
          </a:extLst>
        </p:cNvPr>
        <p:cNvGrpSpPr/>
        <p:nvPr/>
      </p:nvGrpSpPr>
      <p:grpSpPr>
        <a:xfrm>
          <a:off x="0" y="0"/>
          <a:ext cx="0" cy="0"/>
          <a:chOff x="0" y="0"/>
          <a:chExt cx="0" cy="0"/>
        </a:xfrm>
      </p:grpSpPr>
      <p:sp>
        <p:nvSpPr>
          <p:cNvPr id="764" name="Google Shape;764;g9610e40198_0_85:notes">
            <a:extLst>
              <a:ext uri="{FF2B5EF4-FFF2-40B4-BE49-F238E27FC236}">
                <a16:creationId xmlns:a16="http://schemas.microsoft.com/office/drawing/2014/main" id="{C78320CF-7F77-B169-6DA7-D476376F63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9610e40198_0_85:notes">
            <a:extLst>
              <a:ext uri="{FF2B5EF4-FFF2-40B4-BE49-F238E27FC236}">
                <a16:creationId xmlns:a16="http://schemas.microsoft.com/office/drawing/2014/main" id="{4DE19923-5E73-5B3F-829E-5C4DC74995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841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a:extLst>
            <a:ext uri="{FF2B5EF4-FFF2-40B4-BE49-F238E27FC236}">
              <a16:creationId xmlns:a16="http://schemas.microsoft.com/office/drawing/2014/main" id="{D95414B0-469B-666F-50B7-CB3AA49732BA}"/>
            </a:ext>
          </a:extLst>
        </p:cNvPr>
        <p:cNvGrpSpPr/>
        <p:nvPr/>
      </p:nvGrpSpPr>
      <p:grpSpPr>
        <a:xfrm>
          <a:off x="0" y="0"/>
          <a:ext cx="0" cy="0"/>
          <a:chOff x="0" y="0"/>
          <a:chExt cx="0" cy="0"/>
        </a:xfrm>
      </p:grpSpPr>
      <p:sp>
        <p:nvSpPr>
          <p:cNvPr id="764" name="Google Shape;764;g9610e40198_0_85:notes">
            <a:extLst>
              <a:ext uri="{FF2B5EF4-FFF2-40B4-BE49-F238E27FC236}">
                <a16:creationId xmlns:a16="http://schemas.microsoft.com/office/drawing/2014/main" id="{4BAC7236-7281-844C-4DE3-8A3A5BC6B6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9610e40198_0_85:notes">
            <a:extLst>
              <a:ext uri="{FF2B5EF4-FFF2-40B4-BE49-F238E27FC236}">
                <a16:creationId xmlns:a16="http://schemas.microsoft.com/office/drawing/2014/main" id="{C5513B9C-5FC7-03AD-1689-B1AF3687C4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186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a:extLst>
            <a:ext uri="{FF2B5EF4-FFF2-40B4-BE49-F238E27FC236}">
              <a16:creationId xmlns:a16="http://schemas.microsoft.com/office/drawing/2014/main" id="{D1EE23CE-C98C-8BB7-31A9-28BBCAEDC0F2}"/>
            </a:ext>
          </a:extLst>
        </p:cNvPr>
        <p:cNvGrpSpPr/>
        <p:nvPr/>
      </p:nvGrpSpPr>
      <p:grpSpPr>
        <a:xfrm>
          <a:off x="0" y="0"/>
          <a:ext cx="0" cy="0"/>
          <a:chOff x="0" y="0"/>
          <a:chExt cx="0" cy="0"/>
        </a:xfrm>
      </p:grpSpPr>
      <p:sp>
        <p:nvSpPr>
          <p:cNvPr id="764" name="Google Shape;764;g9610e40198_0_85:notes">
            <a:extLst>
              <a:ext uri="{FF2B5EF4-FFF2-40B4-BE49-F238E27FC236}">
                <a16:creationId xmlns:a16="http://schemas.microsoft.com/office/drawing/2014/main" id="{AED88885-0E2E-AFB4-59F5-D50854EEA0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9610e40198_0_85:notes">
            <a:extLst>
              <a:ext uri="{FF2B5EF4-FFF2-40B4-BE49-F238E27FC236}">
                <a16:creationId xmlns:a16="http://schemas.microsoft.com/office/drawing/2014/main" id="{6C996AC2-B412-2D58-E18C-273B3332A6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40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a:extLst>
            <a:ext uri="{FF2B5EF4-FFF2-40B4-BE49-F238E27FC236}">
              <a16:creationId xmlns:a16="http://schemas.microsoft.com/office/drawing/2014/main" id="{C164A048-3ED3-2AE9-B767-859B16E7A7A8}"/>
            </a:ext>
          </a:extLst>
        </p:cNvPr>
        <p:cNvGrpSpPr/>
        <p:nvPr/>
      </p:nvGrpSpPr>
      <p:grpSpPr>
        <a:xfrm>
          <a:off x="0" y="0"/>
          <a:ext cx="0" cy="0"/>
          <a:chOff x="0" y="0"/>
          <a:chExt cx="0" cy="0"/>
        </a:xfrm>
      </p:grpSpPr>
      <p:sp>
        <p:nvSpPr>
          <p:cNvPr id="707" name="Google Shape;707;g95fd3a3dc4_0_75:notes">
            <a:extLst>
              <a:ext uri="{FF2B5EF4-FFF2-40B4-BE49-F238E27FC236}">
                <a16:creationId xmlns:a16="http://schemas.microsoft.com/office/drawing/2014/main" id="{74C1D9B0-D535-BA24-044F-5D44DEE648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95fd3a3dc4_0_75:notes">
            <a:extLst>
              <a:ext uri="{FF2B5EF4-FFF2-40B4-BE49-F238E27FC236}">
                <a16:creationId xmlns:a16="http://schemas.microsoft.com/office/drawing/2014/main" id="{E1D64214-E0BA-0F43-92FC-4B67E75A98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940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a:extLst>
            <a:ext uri="{FF2B5EF4-FFF2-40B4-BE49-F238E27FC236}">
              <a16:creationId xmlns:a16="http://schemas.microsoft.com/office/drawing/2014/main" id="{28E16784-E56A-08EF-1A46-7358E073153A}"/>
            </a:ext>
          </a:extLst>
        </p:cNvPr>
        <p:cNvGrpSpPr/>
        <p:nvPr/>
      </p:nvGrpSpPr>
      <p:grpSpPr>
        <a:xfrm>
          <a:off x="0" y="0"/>
          <a:ext cx="0" cy="0"/>
          <a:chOff x="0" y="0"/>
          <a:chExt cx="0" cy="0"/>
        </a:xfrm>
      </p:grpSpPr>
      <p:sp>
        <p:nvSpPr>
          <p:cNvPr id="707" name="Google Shape;707;g95fd3a3dc4_0_75:notes">
            <a:extLst>
              <a:ext uri="{FF2B5EF4-FFF2-40B4-BE49-F238E27FC236}">
                <a16:creationId xmlns:a16="http://schemas.microsoft.com/office/drawing/2014/main" id="{71A623DF-E7E4-B4C8-5B87-94F63EDDB2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95fd3a3dc4_0_75:notes">
            <a:extLst>
              <a:ext uri="{FF2B5EF4-FFF2-40B4-BE49-F238E27FC236}">
                <a16:creationId xmlns:a16="http://schemas.microsoft.com/office/drawing/2014/main" id="{4C4B5F58-A8C9-B8B1-0D5F-C98AAA6492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325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15d9629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15d9629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B41FD50E-7B9A-4B5A-8FE4-3171C745FC2A}"/>
            </a:ext>
          </a:extLst>
        </p:cNvPr>
        <p:cNvGrpSpPr/>
        <p:nvPr/>
      </p:nvGrpSpPr>
      <p:grpSpPr>
        <a:xfrm>
          <a:off x="0" y="0"/>
          <a:ext cx="0" cy="0"/>
          <a:chOff x="0" y="0"/>
          <a:chExt cx="0" cy="0"/>
        </a:xfrm>
      </p:grpSpPr>
      <p:sp>
        <p:nvSpPr>
          <p:cNvPr id="72" name="Google Shape;72;g915d962962_0_0:notes">
            <a:extLst>
              <a:ext uri="{FF2B5EF4-FFF2-40B4-BE49-F238E27FC236}">
                <a16:creationId xmlns:a16="http://schemas.microsoft.com/office/drawing/2014/main" id="{B206CDDE-80B6-E4A5-168C-7B3FC76AE0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15d962962_0_0:notes">
            <a:extLst>
              <a:ext uri="{FF2B5EF4-FFF2-40B4-BE49-F238E27FC236}">
                <a16:creationId xmlns:a16="http://schemas.microsoft.com/office/drawing/2014/main" id="{4434183A-5184-3584-814D-3A226BDBF4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380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95fd3a3dc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95fd3a3dc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a:extLst>
            <a:ext uri="{FF2B5EF4-FFF2-40B4-BE49-F238E27FC236}">
              <a16:creationId xmlns:a16="http://schemas.microsoft.com/office/drawing/2014/main" id="{C6D26E30-995A-B736-44CC-2718EDCB885F}"/>
            </a:ext>
          </a:extLst>
        </p:cNvPr>
        <p:cNvGrpSpPr/>
        <p:nvPr/>
      </p:nvGrpSpPr>
      <p:grpSpPr>
        <a:xfrm>
          <a:off x="0" y="0"/>
          <a:ext cx="0" cy="0"/>
          <a:chOff x="0" y="0"/>
          <a:chExt cx="0" cy="0"/>
        </a:xfrm>
      </p:grpSpPr>
      <p:sp>
        <p:nvSpPr>
          <p:cNvPr id="707" name="Google Shape;707;g95fd3a3dc4_0_75:notes">
            <a:extLst>
              <a:ext uri="{FF2B5EF4-FFF2-40B4-BE49-F238E27FC236}">
                <a16:creationId xmlns:a16="http://schemas.microsoft.com/office/drawing/2014/main" id="{463BAA23-746F-C4D0-6127-3AFD59F239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95fd3a3dc4_0_75:notes">
            <a:extLst>
              <a:ext uri="{FF2B5EF4-FFF2-40B4-BE49-F238E27FC236}">
                <a16:creationId xmlns:a16="http://schemas.microsoft.com/office/drawing/2014/main" id="{33ED95CC-CFB6-1DA5-2726-86CF2E9BC0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305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a:extLst>
            <a:ext uri="{FF2B5EF4-FFF2-40B4-BE49-F238E27FC236}">
              <a16:creationId xmlns:a16="http://schemas.microsoft.com/office/drawing/2014/main" id="{D2A3CA43-1CD9-F1D4-9152-670B815D2051}"/>
            </a:ext>
          </a:extLst>
        </p:cNvPr>
        <p:cNvGrpSpPr/>
        <p:nvPr/>
      </p:nvGrpSpPr>
      <p:grpSpPr>
        <a:xfrm>
          <a:off x="0" y="0"/>
          <a:ext cx="0" cy="0"/>
          <a:chOff x="0" y="0"/>
          <a:chExt cx="0" cy="0"/>
        </a:xfrm>
      </p:grpSpPr>
      <p:sp>
        <p:nvSpPr>
          <p:cNvPr id="707" name="Google Shape;707;g95fd3a3dc4_0_75:notes">
            <a:extLst>
              <a:ext uri="{FF2B5EF4-FFF2-40B4-BE49-F238E27FC236}">
                <a16:creationId xmlns:a16="http://schemas.microsoft.com/office/drawing/2014/main" id="{4E12476D-F7EA-DEAA-B25C-1D4AF91813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95fd3a3dc4_0_75:notes">
            <a:extLst>
              <a:ext uri="{FF2B5EF4-FFF2-40B4-BE49-F238E27FC236}">
                <a16:creationId xmlns:a16="http://schemas.microsoft.com/office/drawing/2014/main" id="{FBBABAB9-71B2-5C0E-5447-F71728ED96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285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a:extLst>
            <a:ext uri="{FF2B5EF4-FFF2-40B4-BE49-F238E27FC236}">
              <a16:creationId xmlns:a16="http://schemas.microsoft.com/office/drawing/2014/main" id="{390FCE06-3511-3F4F-54B0-25BF38821704}"/>
            </a:ext>
          </a:extLst>
        </p:cNvPr>
        <p:cNvGrpSpPr/>
        <p:nvPr/>
      </p:nvGrpSpPr>
      <p:grpSpPr>
        <a:xfrm>
          <a:off x="0" y="0"/>
          <a:ext cx="0" cy="0"/>
          <a:chOff x="0" y="0"/>
          <a:chExt cx="0" cy="0"/>
        </a:xfrm>
      </p:grpSpPr>
      <p:sp>
        <p:nvSpPr>
          <p:cNvPr id="707" name="Google Shape;707;g95fd3a3dc4_0_75:notes">
            <a:extLst>
              <a:ext uri="{FF2B5EF4-FFF2-40B4-BE49-F238E27FC236}">
                <a16:creationId xmlns:a16="http://schemas.microsoft.com/office/drawing/2014/main" id="{011B8770-7493-4B3D-CCEC-8A41C52E93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95fd3a3dc4_0_75:notes">
            <a:extLst>
              <a:ext uri="{FF2B5EF4-FFF2-40B4-BE49-F238E27FC236}">
                <a16:creationId xmlns:a16="http://schemas.microsoft.com/office/drawing/2014/main" id="{6B6B2D37-5BD6-9B8E-5DD9-3BCB3FC7D1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27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a:extLst>
            <a:ext uri="{FF2B5EF4-FFF2-40B4-BE49-F238E27FC236}">
              <a16:creationId xmlns:a16="http://schemas.microsoft.com/office/drawing/2014/main" id="{FF984358-10E9-17F5-5039-CFF7711C9E1E}"/>
            </a:ext>
          </a:extLst>
        </p:cNvPr>
        <p:cNvGrpSpPr/>
        <p:nvPr/>
      </p:nvGrpSpPr>
      <p:grpSpPr>
        <a:xfrm>
          <a:off x="0" y="0"/>
          <a:ext cx="0" cy="0"/>
          <a:chOff x="0" y="0"/>
          <a:chExt cx="0" cy="0"/>
        </a:xfrm>
      </p:grpSpPr>
      <p:sp>
        <p:nvSpPr>
          <p:cNvPr id="707" name="Google Shape;707;g95fd3a3dc4_0_75:notes">
            <a:extLst>
              <a:ext uri="{FF2B5EF4-FFF2-40B4-BE49-F238E27FC236}">
                <a16:creationId xmlns:a16="http://schemas.microsoft.com/office/drawing/2014/main" id="{43B3EC4F-C3CD-5BFF-85D2-150E9CA712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95fd3a3dc4_0_75:notes">
            <a:extLst>
              <a:ext uri="{FF2B5EF4-FFF2-40B4-BE49-F238E27FC236}">
                <a16:creationId xmlns:a16="http://schemas.microsoft.com/office/drawing/2014/main" id="{26C2F8B6-9330-96DD-65E2-952F2589F4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598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9610e40198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9610e40198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226525" y="926350"/>
            <a:ext cx="4403700" cy="1187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761525" y="2277063"/>
            <a:ext cx="3333600" cy="242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chemeClr val="dk1"/>
                </a:solidFill>
                <a:latin typeface="Fira Sans"/>
                <a:ea typeface="Fira Sans"/>
                <a:cs typeface="Fira Sans"/>
                <a:sym typeface="Fira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11475"/>
            <a:ext cx="8229600" cy="32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a:buNone/>
              <a:defRPr sz="2800" b="1">
                <a:solidFill>
                  <a:schemeClr val="dk1"/>
                </a:solidFill>
                <a:latin typeface="Fira Sans Condensed"/>
                <a:ea typeface="Fira Sans Condensed"/>
                <a:cs typeface="Fira Sans Condensed"/>
                <a:sym typeface="Fira Sans Condensed"/>
              </a:defRPr>
            </a:lvl1pPr>
            <a:lvl2pPr lvl="1">
              <a:spcBef>
                <a:spcPts val="0"/>
              </a:spcBef>
              <a:spcAft>
                <a:spcPts val="0"/>
              </a:spcAft>
              <a:buClr>
                <a:schemeClr val="dk1"/>
              </a:buClr>
              <a:buSzPts val="2800"/>
              <a:buFont typeface="Fira Sans Condensed"/>
              <a:buNone/>
              <a:defRPr sz="2800" b="1">
                <a:solidFill>
                  <a:schemeClr val="dk1"/>
                </a:solidFill>
                <a:latin typeface="Fira Sans Condensed"/>
                <a:ea typeface="Fira Sans Condensed"/>
                <a:cs typeface="Fira Sans Condensed"/>
                <a:sym typeface="Fira Sans Condensed"/>
              </a:defRPr>
            </a:lvl2pPr>
            <a:lvl3pPr lvl="2">
              <a:spcBef>
                <a:spcPts val="0"/>
              </a:spcBef>
              <a:spcAft>
                <a:spcPts val="0"/>
              </a:spcAft>
              <a:buClr>
                <a:schemeClr val="dk1"/>
              </a:buClr>
              <a:buSzPts val="2800"/>
              <a:buFont typeface="Fira Sans Condensed"/>
              <a:buNone/>
              <a:defRPr sz="2800" b="1">
                <a:solidFill>
                  <a:schemeClr val="dk1"/>
                </a:solidFill>
                <a:latin typeface="Fira Sans Condensed"/>
                <a:ea typeface="Fira Sans Condensed"/>
                <a:cs typeface="Fira Sans Condensed"/>
                <a:sym typeface="Fira Sans Condensed"/>
              </a:defRPr>
            </a:lvl3pPr>
            <a:lvl4pPr lvl="3">
              <a:spcBef>
                <a:spcPts val="0"/>
              </a:spcBef>
              <a:spcAft>
                <a:spcPts val="0"/>
              </a:spcAft>
              <a:buClr>
                <a:schemeClr val="dk1"/>
              </a:buClr>
              <a:buSzPts val="2800"/>
              <a:buFont typeface="Fira Sans Condensed"/>
              <a:buNone/>
              <a:defRPr sz="2800" b="1">
                <a:solidFill>
                  <a:schemeClr val="dk1"/>
                </a:solidFill>
                <a:latin typeface="Fira Sans Condensed"/>
                <a:ea typeface="Fira Sans Condensed"/>
                <a:cs typeface="Fira Sans Condensed"/>
                <a:sym typeface="Fira Sans Condensed"/>
              </a:defRPr>
            </a:lvl4pPr>
            <a:lvl5pPr lvl="4">
              <a:spcBef>
                <a:spcPts val="0"/>
              </a:spcBef>
              <a:spcAft>
                <a:spcPts val="0"/>
              </a:spcAft>
              <a:buClr>
                <a:schemeClr val="dk1"/>
              </a:buClr>
              <a:buSzPts val="2800"/>
              <a:buFont typeface="Fira Sans Condensed"/>
              <a:buNone/>
              <a:defRPr sz="2800" b="1">
                <a:solidFill>
                  <a:schemeClr val="dk1"/>
                </a:solidFill>
                <a:latin typeface="Fira Sans Condensed"/>
                <a:ea typeface="Fira Sans Condensed"/>
                <a:cs typeface="Fira Sans Condensed"/>
                <a:sym typeface="Fira Sans Condensed"/>
              </a:defRPr>
            </a:lvl5pPr>
            <a:lvl6pPr lvl="5">
              <a:spcBef>
                <a:spcPts val="0"/>
              </a:spcBef>
              <a:spcAft>
                <a:spcPts val="0"/>
              </a:spcAft>
              <a:buClr>
                <a:schemeClr val="dk1"/>
              </a:buClr>
              <a:buSzPts val="2800"/>
              <a:buFont typeface="Fira Sans Condensed"/>
              <a:buNone/>
              <a:defRPr sz="2800" b="1">
                <a:solidFill>
                  <a:schemeClr val="dk1"/>
                </a:solidFill>
                <a:latin typeface="Fira Sans Condensed"/>
                <a:ea typeface="Fira Sans Condensed"/>
                <a:cs typeface="Fira Sans Condensed"/>
                <a:sym typeface="Fira Sans Condensed"/>
              </a:defRPr>
            </a:lvl6pPr>
            <a:lvl7pPr lvl="6">
              <a:spcBef>
                <a:spcPts val="0"/>
              </a:spcBef>
              <a:spcAft>
                <a:spcPts val="0"/>
              </a:spcAft>
              <a:buClr>
                <a:schemeClr val="dk1"/>
              </a:buClr>
              <a:buSzPts val="2800"/>
              <a:buFont typeface="Fira Sans Condensed"/>
              <a:buNone/>
              <a:defRPr sz="2800" b="1">
                <a:solidFill>
                  <a:schemeClr val="dk1"/>
                </a:solidFill>
                <a:latin typeface="Fira Sans Condensed"/>
                <a:ea typeface="Fira Sans Condensed"/>
                <a:cs typeface="Fira Sans Condensed"/>
                <a:sym typeface="Fira Sans Condensed"/>
              </a:defRPr>
            </a:lvl7pPr>
            <a:lvl8pPr lvl="7">
              <a:spcBef>
                <a:spcPts val="0"/>
              </a:spcBef>
              <a:spcAft>
                <a:spcPts val="0"/>
              </a:spcAft>
              <a:buClr>
                <a:schemeClr val="dk1"/>
              </a:buClr>
              <a:buSzPts val="2800"/>
              <a:buFont typeface="Fira Sans Condensed"/>
              <a:buNone/>
              <a:defRPr sz="2800" b="1">
                <a:solidFill>
                  <a:schemeClr val="dk1"/>
                </a:solidFill>
                <a:latin typeface="Fira Sans Condensed"/>
                <a:ea typeface="Fira Sans Condensed"/>
                <a:cs typeface="Fira Sans Condensed"/>
                <a:sym typeface="Fira Sans Condensed"/>
              </a:defRPr>
            </a:lvl8pPr>
            <a:lvl9pPr lvl="8">
              <a:spcBef>
                <a:spcPts val="0"/>
              </a:spcBef>
              <a:spcAft>
                <a:spcPts val="0"/>
              </a:spcAft>
              <a:buClr>
                <a:schemeClr val="dk1"/>
              </a:buClr>
              <a:buSzPts val="2800"/>
              <a:buFont typeface="Fira Sans Condensed"/>
              <a:buNone/>
              <a:defRPr sz="2800" b="1">
                <a:solidFill>
                  <a:schemeClr val="dk1"/>
                </a:solidFill>
                <a:latin typeface="Fira Sans Condensed"/>
                <a:ea typeface="Fira Sans Condensed"/>
                <a:cs typeface="Fira Sans Condensed"/>
                <a:sym typeface="Fira Sans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13" name="Group 12">
            <a:extLst>
              <a:ext uri="{FF2B5EF4-FFF2-40B4-BE49-F238E27FC236}">
                <a16:creationId xmlns:a16="http://schemas.microsoft.com/office/drawing/2014/main" id="{0A9A6988-3F8E-EC11-2808-349DC09CA575}"/>
              </a:ext>
            </a:extLst>
          </p:cNvPr>
          <p:cNvGrpSpPr/>
          <p:nvPr/>
        </p:nvGrpSpPr>
        <p:grpSpPr>
          <a:xfrm>
            <a:off x="5907881" y="-2675"/>
            <a:ext cx="3236119" cy="5146175"/>
            <a:chOff x="5907881" y="-2675"/>
            <a:chExt cx="3236119" cy="5146175"/>
          </a:xfrm>
        </p:grpSpPr>
        <p:sp>
          <p:nvSpPr>
            <p:cNvPr id="9" name="Rectangle 8">
              <a:extLst>
                <a:ext uri="{FF2B5EF4-FFF2-40B4-BE49-F238E27FC236}">
                  <a16:creationId xmlns:a16="http://schemas.microsoft.com/office/drawing/2014/main" id="{AC636019-8EF8-4B1B-5700-60F84103D0C0}"/>
                </a:ext>
              </a:extLst>
            </p:cNvPr>
            <p:cNvSpPr/>
            <p:nvPr/>
          </p:nvSpPr>
          <p:spPr>
            <a:xfrm>
              <a:off x="7579519" y="-4"/>
              <a:ext cx="1564481" cy="514350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Double Wave 7">
              <a:extLst>
                <a:ext uri="{FF2B5EF4-FFF2-40B4-BE49-F238E27FC236}">
                  <a16:creationId xmlns:a16="http://schemas.microsoft.com/office/drawing/2014/main" id="{6000DC29-7251-7D21-D962-258374992BD8}"/>
                </a:ext>
              </a:extLst>
            </p:cNvPr>
            <p:cNvSpPr/>
            <p:nvPr/>
          </p:nvSpPr>
          <p:spPr>
            <a:xfrm rot="16200000">
              <a:off x="4961908" y="1359360"/>
              <a:ext cx="5143503" cy="2424775"/>
            </a:xfrm>
            <a:prstGeom prst="doubleWav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uble Wave 9">
              <a:extLst>
                <a:ext uri="{FF2B5EF4-FFF2-40B4-BE49-F238E27FC236}">
                  <a16:creationId xmlns:a16="http://schemas.microsoft.com/office/drawing/2014/main" id="{5C1AF8F4-C325-5540-7776-36E859DE3374}"/>
                </a:ext>
              </a:extLst>
            </p:cNvPr>
            <p:cNvSpPr/>
            <p:nvPr/>
          </p:nvSpPr>
          <p:spPr>
            <a:xfrm rot="16200000">
              <a:off x="4424989" y="1480217"/>
              <a:ext cx="5143503" cy="2177719"/>
            </a:xfrm>
            <a:prstGeom prst="doubleWave">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Google Shape;58;p15"/>
          <p:cNvSpPr txBox="1">
            <a:spLocks noGrp="1"/>
          </p:cNvSpPr>
          <p:nvPr>
            <p:ph type="ctrTitle"/>
          </p:nvPr>
        </p:nvSpPr>
        <p:spPr>
          <a:xfrm>
            <a:off x="25655" y="331167"/>
            <a:ext cx="5897663" cy="118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Manufacturing </a:t>
            </a:r>
            <a:br>
              <a:rPr lang="en" sz="5400" dirty="0"/>
            </a:br>
            <a:r>
              <a:rPr lang="en" sz="5400" dirty="0"/>
              <a:t>Analysis</a:t>
            </a:r>
            <a:r>
              <a:rPr lang="en" sz="1100" dirty="0"/>
              <a:t>(P639)</a:t>
            </a:r>
            <a:endParaRPr sz="1100" dirty="0"/>
          </a:p>
        </p:txBody>
      </p:sp>
      <p:pic>
        <p:nvPicPr>
          <p:cNvPr id="17" name="Picture 16">
            <a:extLst>
              <a:ext uri="{FF2B5EF4-FFF2-40B4-BE49-F238E27FC236}">
                <a16:creationId xmlns:a16="http://schemas.microsoft.com/office/drawing/2014/main" id="{F12E3B62-F222-4FB5-0707-3481DEADEFB4}"/>
              </a:ext>
            </a:extLst>
          </p:cNvPr>
          <p:cNvPicPr>
            <a:picLocks noChangeAspect="1"/>
          </p:cNvPicPr>
          <p:nvPr/>
        </p:nvPicPr>
        <p:blipFill>
          <a:blip r:embed="rId3"/>
          <a:srcRect b="15064"/>
          <a:stretch/>
        </p:blipFill>
        <p:spPr>
          <a:xfrm>
            <a:off x="0" y="2070894"/>
            <a:ext cx="4236902" cy="3077078"/>
          </a:xfrm>
          <a:prstGeom prst="rect">
            <a:avLst/>
          </a:prstGeom>
        </p:spPr>
      </p:pic>
      <p:grpSp>
        <p:nvGrpSpPr>
          <p:cNvPr id="21" name="Google Shape;60;p15">
            <a:extLst>
              <a:ext uri="{FF2B5EF4-FFF2-40B4-BE49-F238E27FC236}">
                <a16:creationId xmlns:a16="http://schemas.microsoft.com/office/drawing/2014/main" id="{119A0857-EE9D-DE6B-321E-93DA83BBE84D}"/>
              </a:ext>
            </a:extLst>
          </p:cNvPr>
          <p:cNvGrpSpPr/>
          <p:nvPr/>
        </p:nvGrpSpPr>
        <p:grpSpPr>
          <a:xfrm rot="6291051">
            <a:off x="4273574" y="2601121"/>
            <a:ext cx="2855225" cy="2583909"/>
            <a:chOff x="-874985" y="98360"/>
            <a:chExt cx="7151443" cy="5555607"/>
          </a:xfrm>
        </p:grpSpPr>
        <p:sp>
          <p:nvSpPr>
            <p:cNvPr id="22" name="Google Shape;61;p15">
              <a:extLst>
                <a:ext uri="{FF2B5EF4-FFF2-40B4-BE49-F238E27FC236}">
                  <a16:creationId xmlns:a16="http://schemas.microsoft.com/office/drawing/2014/main" id="{9A4C9FDD-1FB5-DEF9-2650-BAAABF511E6D}"/>
                </a:ext>
              </a:extLst>
            </p:cNvPr>
            <p:cNvSpPr/>
            <p:nvPr/>
          </p:nvSpPr>
          <p:spPr>
            <a:xfrm rot="308875">
              <a:off x="839311" y="2527723"/>
              <a:ext cx="3130107" cy="3126244"/>
            </a:xfrm>
            <a:custGeom>
              <a:avLst/>
              <a:gdLst/>
              <a:ahLst/>
              <a:cxnLst/>
              <a:rect l="l" t="t" r="r" b="b"/>
              <a:pathLst>
                <a:path w="68045" h="67961" extrusionOk="0">
                  <a:moveTo>
                    <a:pt x="68044" y="34148"/>
                  </a:moveTo>
                  <a:cubicBezTo>
                    <a:pt x="68044" y="34106"/>
                    <a:pt x="68044" y="34064"/>
                    <a:pt x="68044" y="34023"/>
                  </a:cubicBezTo>
                  <a:cubicBezTo>
                    <a:pt x="68044" y="32453"/>
                    <a:pt x="67940" y="30926"/>
                    <a:pt x="67730" y="29399"/>
                  </a:cubicBezTo>
                  <a:lnTo>
                    <a:pt x="64131" y="29147"/>
                  </a:lnTo>
                  <a:cubicBezTo>
                    <a:pt x="63943" y="28038"/>
                    <a:pt x="63713" y="26950"/>
                    <a:pt x="63420" y="25883"/>
                  </a:cubicBezTo>
                  <a:lnTo>
                    <a:pt x="66579" y="24084"/>
                  </a:lnTo>
                  <a:cubicBezTo>
                    <a:pt x="66119" y="22556"/>
                    <a:pt x="65533" y="21092"/>
                    <a:pt x="64885" y="19669"/>
                  </a:cubicBezTo>
                  <a:lnTo>
                    <a:pt x="61349" y="20485"/>
                  </a:lnTo>
                  <a:cubicBezTo>
                    <a:pt x="60846" y="19481"/>
                    <a:pt x="60281" y="18497"/>
                    <a:pt x="59675" y="17535"/>
                  </a:cubicBezTo>
                  <a:lnTo>
                    <a:pt x="62165" y="14878"/>
                  </a:lnTo>
                  <a:cubicBezTo>
                    <a:pt x="61265" y="13580"/>
                    <a:pt x="60302" y="12346"/>
                    <a:pt x="59256" y="11195"/>
                  </a:cubicBezTo>
                  <a:lnTo>
                    <a:pt x="56118" y="13015"/>
                  </a:lnTo>
                  <a:cubicBezTo>
                    <a:pt x="55323" y="12178"/>
                    <a:pt x="54507" y="11404"/>
                    <a:pt x="53628" y="10672"/>
                  </a:cubicBezTo>
                  <a:lnTo>
                    <a:pt x="55218" y="7408"/>
                  </a:lnTo>
                  <a:cubicBezTo>
                    <a:pt x="53983" y="6424"/>
                    <a:pt x="52707" y="5546"/>
                    <a:pt x="51347" y="4750"/>
                  </a:cubicBezTo>
                  <a:lnTo>
                    <a:pt x="48899" y="7408"/>
                  </a:lnTo>
                  <a:cubicBezTo>
                    <a:pt x="47895" y="6843"/>
                    <a:pt x="46849" y="6341"/>
                    <a:pt x="45802" y="5901"/>
                  </a:cubicBezTo>
                  <a:lnTo>
                    <a:pt x="46346" y="2302"/>
                  </a:lnTo>
                  <a:cubicBezTo>
                    <a:pt x="44903" y="1737"/>
                    <a:pt x="43417" y="1277"/>
                    <a:pt x="41890" y="921"/>
                  </a:cubicBezTo>
                  <a:lnTo>
                    <a:pt x="40320" y="4186"/>
                  </a:lnTo>
                  <a:cubicBezTo>
                    <a:pt x="39190" y="3955"/>
                    <a:pt x="38061" y="3788"/>
                    <a:pt x="36889" y="3683"/>
                  </a:cubicBezTo>
                  <a:lnTo>
                    <a:pt x="36366" y="85"/>
                  </a:lnTo>
                  <a:cubicBezTo>
                    <a:pt x="35592" y="43"/>
                    <a:pt x="34817" y="1"/>
                    <a:pt x="34022" y="1"/>
                  </a:cubicBezTo>
                  <a:cubicBezTo>
                    <a:pt x="33248" y="1"/>
                    <a:pt x="32453" y="43"/>
                    <a:pt x="31679" y="85"/>
                  </a:cubicBezTo>
                  <a:lnTo>
                    <a:pt x="31156" y="3683"/>
                  </a:lnTo>
                  <a:cubicBezTo>
                    <a:pt x="30005" y="3788"/>
                    <a:pt x="28854" y="3955"/>
                    <a:pt x="27724" y="4186"/>
                  </a:cubicBezTo>
                  <a:lnTo>
                    <a:pt x="26176" y="921"/>
                  </a:lnTo>
                  <a:cubicBezTo>
                    <a:pt x="24649" y="1277"/>
                    <a:pt x="23142" y="1737"/>
                    <a:pt x="21698" y="2302"/>
                  </a:cubicBezTo>
                  <a:lnTo>
                    <a:pt x="22263" y="5901"/>
                  </a:lnTo>
                  <a:cubicBezTo>
                    <a:pt x="21196" y="6341"/>
                    <a:pt x="20150" y="6843"/>
                    <a:pt x="19167" y="7408"/>
                  </a:cubicBezTo>
                  <a:lnTo>
                    <a:pt x="16698" y="4750"/>
                  </a:lnTo>
                  <a:cubicBezTo>
                    <a:pt x="15358" y="5546"/>
                    <a:pt x="14061" y="6424"/>
                    <a:pt x="12848" y="7408"/>
                  </a:cubicBezTo>
                  <a:lnTo>
                    <a:pt x="14438" y="10672"/>
                  </a:lnTo>
                  <a:cubicBezTo>
                    <a:pt x="13559" y="11404"/>
                    <a:pt x="12722" y="12178"/>
                    <a:pt x="11927" y="13015"/>
                  </a:cubicBezTo>
                  <a:lnTo>
                    <a:pt x="8809" y="11195"/>
                  </a:lnTo>
                  <a:cubicBezTo>
                    <a:pt x="7742" y="12346"/>
                    <a:pt x="6780" y="13580"/>
                    <a:pt x="5901" y="14878"/>
                  </a:cubicBezTo>
                  <a:lnTo>
                    <a:pt x="8370" y="17535"/>
                  </a:lnTo>
                  <a:cubicBezTo>
                    <a:pt x="7763" y="18497"/>
                    <a:pt x="7198" y="19481"/>
                    <a:pt x="6696" y="20485"/>
                  </a:cubicBezTo>
                  <a:lnTo>
                    <a:pt x="3181" y="19669"/>
                  </a:lnTo>
                  <a:cubicBezTo>
                    <a:pt x="2511" y="21092"/>
                    <a:pt x="1946" y="22556"/>
                    <a:pt x="1486" y="24084"/>
                  </a:cubicBezTo>
                  <a:lnTo>
                    <a:pt x="4646" y="25883"/>
                  </a:lnTo>
                  <a:cubicBezTo>
                    <a:pt x="4353" y="26950"/>
                    <a:pt x="4102" y="28038"/>
                    <a:pt x="3934" y="29147"/>
                  </a:cubicBezTo>
                  <a:lnTo>
                    <a:pt x="314" y="29399"/>
                  </a:lnTo>
                  <a:cubicBezTo>
                    <a:pt x="105" y="30926"/>
                    <a:pt x="1" y="32453"/>
                    <a:pt x="1" y="34023"/>
                  </a:cubicBezTo>
                  <a:cubicBezTo>
                    <a:pt x="1" y="34064"/>
                    <a:pt x="1" y="34106"/>
                    <a:pt x="1" y="34148"/>
                  </a:cubicBezTo>
                  <a:lnTo>
                    <a:pt x="3558" y="34943"/>
                  </a:lnTo>
                  <a:cubicBezTo>
                    <a:pt x="3578" y="36052"/>
                    <a:pt x="3683" y="37140"/>
                    <a:pt x="3830" y="38207"/>
                  </a:cubicBezTo>
                  <a:lnTo>
                    <a:pt x="440" y="39526"/>
                  </a:lnTo>
                  <a:cubicBezTo>
                    <a:pt x="691" y="41116"/>
                    <a:pt x="1068" y="42664"/>
                    <a:pt x="1528" y="44171"/>
                  </a:cubicBezTo>
                  <a:lnTo>
                    <a:pt x="5169" y="43899"/>
                  </a:lnTo>
                  <a:cubicBezTo>
                    <a:pt x="5524" y="44924"/>
                    <a:pt x="5922" y="45928"/>
                    <a:pt x="6382" y="46891"/>
                  </a:cubicBezTo>
                  <a:lnTo>
                    <a:pt x="3537" y="49150"/>
                  </a:lnTo>
                  <a:cubicBezTo>
                    <a:pt x="4248" y="50594"/>
                    <a:pt x="5064" y="51975"/>
                    <a:pt x="5964" y="53293"/>
                  </a:cubicBezTo>
                  <a:lnTo>
                    <a:pt x="9353" y="51933"/>
                  </a:lnTo>
                  <a:cubicBezTo>
                    <a:pt x="9981" y="52812"/>
                    <a:pt x="10651" y="53628"/>
                    <a:pt x="11362" y="54423"/>
                  </a:cubicBezTo>
                  <a:lnTo>
                    <a:pt x="9312" y="57415"/>
                  </a:lnTo>
                  <a:cubicBezTo>
                    <a:pt x="10421" y="58587"/>
                    <a:pt x="11592" y="59675"/>
                    <a:pt x="12848" y="60679"/>
                  </a:cubicBezTo>
                  <a:lnTo>
                    <a:pt x="15693" y="58399"/>
                  </a:lnTo>
                  <a:cubicBezTo>
                    <a:pt x="16530" y="59026"/>
                    <a:pt x="17409" y="59612"/>
                    <a:pt x="18309" y="60156"/>
                  </a:cubicBezTo>
                  <a:lnTo>
                    <a:pt x="17221" y="63630"/>
                  </a:lnTo>
                  <a:cubicBezTo>
                    <a:pt x="18623" y="64425"/>
                    <a:pt x="20087" y="65115"/>
                    <a:pt x="21594" y="65722"/>
                  </a:cubicBezTo>
                  <a:lnTo>
                    <a:pt x="23623" y="62709"/>
                  </a:lnTo>
                  <a:cubicBezTo>
                    <a:pt x="24607" y="63065"/>
                    <a:pt x="25611" y="63358"/>
                    <a:pt x="26636" y="63609"/>
                  </a:cubicBezTo>
                  <a:lnTo>
                    <a:pt x="26615" y="67249"/>
                  </a:lnTo>
                  <a:cubicBezTo>
                    <a:pt x="28185" y="67584"/>
                    <a:pt x="29775" y="67835"/>
                    <a:pt x="31407" y="67961"/>
                  </a:cubicBezTo>
                  <a:lnTo>
                    <a:pt x="32453" y="64487"/>
                  </a:lnTo>
                  <a:cubicBezTo>
                    <a:pt x="32976" y="64508"/>
                    <a:pt x="33499" y="64529"/>
                    <a:pt x="34022" y="64529"/>
                  </a:cubicBezTo>
                  <a:cubicBezTo>
                    <a:pt x="34545" y="64529"/>
                    <a:pt x="35069" y="64508"/>
                    <a:pt x="35592" y="64487"/>
                  </a:cubicBezTo>
                  <a:lnTo>
                    <a:pt x="36659" y="67961"/>
                  </a:lnTo>
                  <a:cubicBezTo>
                    <a:pt x="38291" y="67835"/>
                    <a:pt x="39881" y="67584"/>
                    <a:pt x="41429" y="67249"/>
                  </a:cubicBezTo>
                  <a:lnTo>
                    <a:pt x="41429" y="63609"/>
                  </a:lnTo>
                  <a:cubicBezTo>
                    <a:pt x="42455" y="63358"/>
                    <a:pt x="43459" y="63065"/>
                    <a:pt x="44421" y="62709"/>
                  </a:cubicBezTo>
                  <a:lnTo>
                    <a:pt x="46472" y="65722"/>
                  </a:lnTo>
                  <a:cubicBezTo>
                    <a:pt x="47978" y="65115"/>
                    <a:pt x="49422" y="64425"/>
                    <a:pt x="50824" y="63630"/>
                  </a:cubicBezTo>
                  <a:lnTo>
                    <a:pt x="49736" y="60156"/>
                  </a:lnTo>
                  <a:cubicBezTo>
                    <a:pt x="50657" y="59612"/>
                    <a:pt x="51514" y="59026"/>
                    <a:pt x="52351" y="58399"/>
                  </a:cubicBezTo>
                  <a:lnTo>
                    <a:pt x="55197" y="60679"/>
                  </a:lnTo>
                  <a:cubicBezTo>
                    <a:pt x="56452" y="59675"/>
                    <a:pt x="57645" y="58587"/>
                    <a:pt x="58754" y="57415"/>
                  </a:cubicBezTo>
                  <a:lnTo>
                    <a:pt x="56704" y="54423"/>
                  </a:lnTo>
                  <a:cubicBezTo>
                    <a:pt x="57415" y="53628"/>
                    <a:pt x="58085" y="52812"/>
                    <a:pt x="58712" y="51933"/>
                  </a:cubicBezTo>
                  <a:lnTo>
                    <a:pt x="62081" y="53293"/>
                  </a:lnTo>
                  <a:cubicBezTo>
                    <a:pt x="62981" y="51975"/>
                    <a:pt x="63797" y="50594"/>
                    <a:pt x="64508" y="49150"/>
                  </a:cubicBezTo>
                  <a:lnTo>
                    <a:pt x="61683" y="46891"/>
                  </a:lnTo>
                  <a:cubicBezTo>
                    <a:pt x="62123" y="45928"/>
                    <a:pt x="62541" y="44924"/>
                    <a:pt x="62897" y="43899"/>
                  </a:cubicBezTo>
                  <a:lnTo>
                    <a:pt x="66517" y="44171"/>
                  </a:lnTo>
                  <a:cubicBezTo>
                    <a:pt x="66977" y="42664"/>
                    <a:pt x="67354" y="41116"/>
                    <a:pt x="67605" y="39526"/>
                  </a:cubicBezTo>
                  <a:lnTo>
                    <a:pt x="64236" y="38207"/>
                  </a:lnTo>
                  <a:cubicBezTo>
                    <a:pt x="64383" y="37140"/>
                    <a:pt x="64466" y="36052"/>
                    <a:pt x="64508" y="34943"/>
                  </a:cubicBezTo>
                  <a:close/>
                  <a:moveTo>
                    <a:pt x="34022" y="59194"/>
                  </a:moveTo>
                  <a:cubicBezTo>
                    <a:pt x="20087" y="59194"/>
                    <a:pt x="8809" y="47916"/>
                    <a:pt x="8809" y="33981"/>
                  </a:cubicBezTo>
                  <a:cubicBezTo>
                    <a:pt x="8809" y="20046"/>
                    <a:pt x="20087" y="8768"/>
                    <a:pt x="34022" y="8768"/>
                  </a:cubicBezTo>
                  <a:cubicBezTo>
                    <a:pt x="47957" y="8768"/>
                    <a:pt x="59256" y="20046"/>
                    <a:pt x="59256" y="33981"/>
                  </a:cubicBezTo>
                  <a:cubicBezTo>
                    <a:pt x="59256" y="47916"/>
                    <a:pt x="47957" y="59194"/>
                    <a:pt x="34022" y="591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23" name="Google Shape;62;p15">
              <a:extLst>
                <a:ext uri="{FF2B5EF4-FFF2-40B4-BE49-F238E27FC236}">
                  <a16:creationId xmlns:a16="http://schemas.microsoft.com/office/drawing/2014/main" id="{2C51BBBC-BC19-A3DE-70EA-4B80944AFD3E}"/>
                </a:ext>
              </a:extLst>
            </p:cNvPr>
            <p:cNvSpPr/>
            <p:nvPr/>
          </p:nvSpPr>
          <p:spPr>
            <a:xfrm rot="308875">
              <a:off x="1539675" y="3222465"/>
              <a:ext cx="1786431" cy="1786431"/>
            </a:xfrm>
            <a:custGeom>
              <a:avLst/>
              <a:gdLst/>
              <a:ahLst/>
              <a:cxnLst/>
              <a:rect l="l" t="t" r="r" b="b"/>
              <a:pathLst>
                <a:path w="38835" h="38835" extrusionOk="0">
                  <a:moveTo>
                    <a:pt x="19417" y="1"/>
                  </a:moveTo>
                  <a:cubicBezTo>
                    <a:pt x="8704" y="1"/>
                    <a:pt x="0" y="8705"/>
                    <a:pt x="0" y="19418"/>
                  </a:cubicBezTo>
                  <a:cubicBezTo>
                    <a:pt x="0" y="30152"/>
                    <a:pt x="8704" y="38835"/>
                    <a:pt x="19417" y="38835"/>
                  </a:cubicBezTo>
                  <a:cubicBezTo>
                    <a:pt x="30151" y="38835"/>
                    <a:pt x="38834" y="30152"/>
                    <a:pt x="38834" y="19418"/>
                  </a:cubicBezTo>
                  <a:cubicBezTo>
                    <a:pt x="38834" y="8705"/>
                    <a:pt x="30151" y="1"/>
                    <a:pt x="19417" y="1"/>
                  </a:cubicBezTo>
                  <a:close/>
                </a:path>
              </a:pathLst>
            </a:custGeom>
            <a:no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3;p15">
              <a:extLst>
                <a:ext uri="{FF2B5EF4-FFF2-40B4-BE49-F238E27FC236}">
                  <a16:creationId xmlns:a16="http://schemas.microsoft.com/office/drawing/2014/main" id="{B10F31BE-C70E-9C6B-7EE0-467E1A411B63}"/>
                </a:ext>
              </a:extLst>
            </p:cNvPr>
            <p:cNvSpPr/>
            <p:nvPr/>
          </p:nvSpPr>
          <p:spPr>
            <a:xfrm>
              <a:off x="-551875" y="3372643"/>
              <a:ext cx="1466848" cy="1486122"/>
            </a:xfrm>
            <a:custGeom>
              <a:avLst/>
              <a:gdLst/>
              <a:ahLst/>
              <a:cxnLst/>
              <a:rect l="l" t="t" r="r" b="b"/>
              <a:pathLst>
                <a:path w="31888" h="32307" extrusionOk="0">
                  <a:moveTo>
                    <a:pt x="31888" y="18141"/>
                  </a:moveTo>
                  <a:lnTo>
                    <a:pt x="31888" y="13936"/>
                  </a:lnTo>
                  <a:lnTo>
                    <a:pt x="28749" y="13475"/>
                  </a:lnTo>
                  <a:cubicBezTo>
                    <a:pt x="28456" y="12136"/>
                    <a:pt x="27975" y="10881"/>
                    <a:pt x="27327" y="9709"/>
                  </a:cubicBezTo>
                  <a:lnTo>
                    <a:pt x="29398" y="7366"/>
                  </a:lnTo>
                  <a:lnTo>
                    <a:pt x="26699" y="4143"/>
                  </a:lnTo>
                  <a:lnTo>
                    <a:pt x="23958" y="5817"/>
                  </a:lnTo>
                  <a:cubicBezTo>
                    <a:pt x="22912" y="5022"/>
                    <a:pt x="21740" y="4353"/>
                    <a:pt x="20485" y="3892"/>
                  </a:cubicBezTo>
                  <a:lnTo>
                    <a:pt x="20568" y="733"/>
                  </a:lnTo>
                  <a:lnTo>
                    <a:pt x="16425" y="0"/>
                  </a:lnTo>
                  <a:lnTo>
                    <a:pt x="15379" y="3097"/>
                  </a:lnTo>
                  <a:cubicBezTo>
                    <a:pt x="14040" y="3139"/>
                    <a:pt x="12743" y="3411"/>
                    <a:pt x="11550" y="3829"/>
                  </a:cubicBezTo>
                  <a:lnTo>
                    <a:pt x="9521" y="1298"/>
                  </a:lnTo>
                  <a:lnTo>
                    <a:pt x="5880" y="3411"/>
                  </a:lnTo>
                  <a:lnTo>
                    <a:pt x="7114" y="6508"/>
                  </a:lnTo>
                  <a:cubicBezTo>
                    <a:pt x="6152" y="7386"/>
                    <a:pt x="5336" y="8391"/>
                    <a:pt x="4687" y="9500"/>
                  </a:cubicBezTo>
                  <a:lnTo>
                    <a:pt x="1444" y="8851"/>
                  </a:lnTo>
                  <a:lnTo>
                    <a:pt x="0" y="12785"/>
                  </a:lnTo>
                  <a:lnTo>
                    <a:pt x="2971" y="14417"/>
                  </a:lnTo>
                  <a:cubicBezTo>
                    <a:pt x="2909" y="14982"/>
                    <a:pt x="2867" y="15568"/>
                    <a:pt x="2867" y="16153"/>
                  </a:cubicBezTo>
                  <a:cubicBezTo>
                    <a:pt x="2867" y="16865"/>
                    <a:pt x="2930" y="17555"/>
                    <a:pt x="3034" y="18225"/>
                  </a:cubicBezTo>
                  <a:lnTo>
                    <a:pt x="84" y="19815"/>
                  </a:lnTo>
                  <a:lnTo>
                    <a:pt x="1528" y="23770"/>
                  </a:lnTo>
                  <a:lnTo>
                    <a:pt x="4855" y="23100"/>
                  </a:lnTo>
                  <a:cubicBezTo>
                    <a:pt x="5545" y="24167"/>
                    <a:pt x="6361" y="25151"/>
                    <a:pt x="7324" y="25988"/>
                  </a:cubicBezTo>
                  <a:lnTo>
                    <a:pt x="6110" y="29084"/>
                  </a:lnTo>
                  <a:lnTo>
                    <a:pt x="9751" y="31198"/>
                  </a:lnTo>
                  <a:lnTo>
                    <a:pt x="11843" y="28582"/>
                  </a:lnTo>
                  <a:cubicBezTo>
                    <a:pt x="13036" y="28980"/>
                    <a:pt x="14312" y="29189"/>
                    <a:pt x="15651" y="29231"/>
                  </a:cubicBezTo>
                  <a:lnTo>
                    <a:pt x="16697" y="32306"/>
                  </a:lnTo>
                  <a:lnTo>
                    <a:pt x="20819" y="31595"/>
                  </a:lnTo>
                  <a:lnTo>
                    <a:pt x="20736" y="28310"/>
                  </a:lnTo>
                  <a:cubicBezTo>
                    <a:pt x="21991" y="27829"/>
                    <a:pt x="23121" y="27159"/>
                    <a:pt x="24146" y="26343"/>
                  </a:cubicBezTo>
                  <a:lnTo>
                    <a:pt x="26866" y="27996"/>
                  </a:lnTo>
                  <a:lnTo>
                    <a:pt x="29565" y="24774"/>
                  </a:lnTo>
                  <a:lnTo>
                    <a:pt x="27452" y="22368"/>
                  </a:lnTo>
                  <a:cubicBezTo>
                    <a:pt x="28080" y="21217"/>
                    <a:pt x="28540" y="19941"/>
                    <a:pt x="28791" y="18601"/>
                  </a:cubicBezTo>
                  <a:close/>
                  <a:moveTo>
                    <a:pt x="15944" y="25716"/>
                  </a:moveTo>
                  <a:cubicBezTo>
                    <a:pt x="10650" y="25716"/>
                    <a:pt x="6382" y="21447"/>
                    <a:pt x="6382" y="16153"/>
                  </a:cubicBezTo>
                  <a:cubicBezTo>
                    <a:pt x="6382" y="10881"/>
                    <a:pt x="10650" y="6591"/>
                    <a:pt x="15944" y="6591"/>
                  </a:cubicBezTo>
                  <a:cubicBezTo>
                    <a:pt x="21217" y="6591"/>
                    <a:pt x="25506" y="10881"/>
                    <a:pt x="25506" y="16153"/>
                  </a:cubicBezTo>
                  <a:cubicBezTo>
                    <a:pt x="25506" y="21447"/>
                    <a:pt x="21217" y="25716"/>
                    <a:pt x="15944" y="257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p15">
              <a:extLst>
                <a:ext uri="{FF2B5EF4-FFF2-40B4-BE49-F238E27FC236}">
                  <a16:creationId xmlns:a16="http://schemas.microsoft.com/office/drawing/2014/main" id="{599FEAEF-C599-D92B-7371-78C880DC69E1}"/>
                </a:ext>
              </a:extLst>
            </p:cNvPr>
            <p:cNvSpPr/>
            <p:nvPr/>
          </p:nvSpPr>
          <p:spPr>
            <a:xfrm>
              <a:off x="-148586" y="3785545"/>
              <a:ext cx="660284" cy="660330"/>
            </a:xfrm>
            <a:custGeom>
              <a:avLst/>
              <a:gdLst/>
              <a:ahLst/>
              <a:cxnLst/>
              <a:rect l="l" t="t" r="r" b="b"/>
              <a:pathLst>
                <a:path w="14354" h="14355" extrusionOk="0">
                  <a:moveTo>
                    <a:pt x="7177" y="1"/>
                  </a:moveTo>
                  <a:cubicBezTo>
                    <a:pt x="3223" y="1"/>
                    <a:pt x="0" y="3223"/>
                    <a:pt x="0" y="7177"/>
                  </a:cubicBezTo>
                  <a:cubicBezTo>
                    <a:pt x="0" y="11132"/>
                    <a:pt x="3223" y="14354"/>
                    <a:pt x="7177" y="14354"/>
                  </a:cubicBezTo>
                  <a:cubicBezTo>
                    <a:pt x="11132" y="14354"/>
                    <a:pt x="14354" y="11132"/>
                    <a:pt x="14354" y="7177"/>
                  </a:cubicBezTo>
                  <a:cubicBezTo>
                    <a:pt x="14354" y="3223"/>
                    <a:pt x="11132" y="1"/>
                    <a:pt x="7177" y="1"/>
                  </a:cubicBezTo>
                  <a:close/>
                </a:path>
              </a:pathLst>
            </a:cu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p15">
              <a:extLst>
                <a:ext uri="{FF2B5EF4-FFF2-40B4-BE49-F238E27FC236}">
                  <a16:creationId xmlns:a16="http://schemas.microsoft.com/office/drawing/2014/main" id="{8E4CFFD9-45CF-1DAB-B2F2-05E687666051}"/>
                </a:ext>
              </a:extLst>
            </p:cNvPr>
            <p:cNvSpPr/>
            <p:nvPr/>
          </p:nvSpPr>
          <p:spPr>
            <a:xfrm rot="268952">
              <a:off x="1419778" y="98360"/>
              <a:ext cx="2499496" cy="2491814"/>
            </a:xfrm>
            <a:custGeom>
              <a:avLst/>
              <a:gdLst/>
              <a:ahLst/>
              <a:cxnLst/>
              <a:rect l="l" t="t" r="r" b="b"/>
              <a:pathLst>
                <a:path w="54339" h="54172" extrusionOk="0">
                  <a:moveTo>
                    <a:pt x="53879" y="32432"/>
                  </a:moveTo>
                  <a:cubicBezTo>
                    <a:pt x="54130" y="31135"/>
                    <a:pt x="54276" y="29796"/>
                    <a:pt x="54339" y="28457"/>
                  </a:cubicBezTo>
                  <a:lnTo>
                    <a:pt x="49736" y="26992"/>
                  </a:lnTo>
                  <a:cubicBezTo>
                    <a:pt x="49736" y="25799"/>
                    <a:pt x="49631" y="24628"/>
                    <a:pt x="49443" y="23477"/>
                  </a:cubicBezTo>
                  <a:lnTo>
                    <a:pt x="53669" y="21070"/>
                  </a:lnTo>
                  <a:cubicBezTo>
                    <a:pt x="53376" y="19773"/>
                    <a:pt x="53000" y="18518"/>
                    <a:pt x="52519" y="17304"/>
                  </a:cubicBezTo>
                  <a:lnTo>
                    <a:pt x="47727" y="17848"/>
                  </a:lnTo>
                  <a:cubicBezTo>
                    <a:pt x="47204" y="16739"/>
                    <a:pt x="46597" y="15651"/>
                    <a:pt x="45928" y="14647"/>
                  </a:cubicBezTo>
                  <a:lnTo>
                    <a:pt x="48815" y="10734"/>
                  </a:lnTo>
                  <a:cubicBezTo>
                    <a:pt x="48041" y="9709"/>
                    <a:pt x="47183" y="8726"/>
                    <a:pt x="46262" y="7826"/>
                  </a:cubicBezTo>
                  <a:lnTo>
                    <a:pt x="42099" y="10274"/>
                  </a:lnTo>
                  <a:cubicBezTo>
                    <a:pt x="41157" y="9437"/>
                    <a:pt x="40132" y="8684"/>
                    <a:pt x="39065" y="8014"/>
                  </a:cubicBezTo>
                  <a:lnTo>
                    <a:pt x="40111" y="3264"/>
                  </a:lnTo>
                  <a:cubicBezTo>
                    <a:pt x="39002" y="2658"/>
                    <a:pt x="37830" y="2135"/>
                    <a:pt x="36617" y="1695"/>
                  </a:cubicBezTo>
                  <a:lnTo>
                    <a:pt x="33813" y="5629"/>
                  </a:lnTo>
                  <a:cubicBezTo>
                    <a:pt x="32599" y="5252"/>
                    <a:pt x="31344" y="4980"/>
                    <a:pt x="30047" y="4813"/>
                  </a:cubicBezTo>
                  <a:lnTo>
                    <a:pt x="29084" y="63"/>
                  </a:lnTo>
                  <a:cubicBezTo>
                    <a:pt x="28456" y="21"/>
                    <a:pt x="27829" y="0"/>
                    <a:pt x="27180" y="0"/>
                  </a:cubicBezTo>
                  <a:cubicBezTo>
                    <a:pt x="26531" y="0"/>
                    <a:pt x="25904" y="21"/>
                    <a:pt x="25255" y="63"/>
                  </a:cubicBezTo>
                  <a:lnTo>
                    <a:pt x="24293" y="4813"/>
                  </a:lnTo>
                  <a:cubicBezTo>
                    <a:pt x="23016" y="4980"/>
                    <a:pt x="21761" y="5252"/>
                    <a:pt x="20547" y="5629"/>
                  </a:cubicBezTo>
                  <a:lnTo>
                    <a:pt x="17744" y="1695"/>
                  </a:lnTo>
                  <a:cubicBezTo>
                    <a:pt x="16530" y="2135"/>
                    <a:pt x="15358" y="2658"/>
                    <a:pt x="14249" y="3264"/>
                  </a:cubicBezTo>
                  <a:lnTo>
                    <a:pt x="15295" y="8014"/>
                  </a:lnTo>
                  <a:cubicBezTo>
                    <a:pt x="14228" y="8684"/>
                    <a:pt x="13203" y="9437"/>
                    <a:pt x="12262" y="10274"/>
                  </a:cubicBezTo>
                  <a:lnTo>
                    <a:pt x="8098" y="7826"/>
                  </a:lnTo>
                  <a:cubicBezTo>
                    <a:pt x="7177" y="8726"/>
                    <a:pt x="6319" y="9709"/>
                    <a:pt x="5524" y="10734"/>
                  </a:cubicBezTo>
                  <a:lnTo>
                    <a:pt x="8433" y="14647"/>
                  </a:lnTo>
                  <a:cubicBezTo>
                    <a:pt x="7742" y="15651"/>
                    <a:pt x="7156" y="16739"/>
                    <a:pt x="6633" y="17848"/>
                  </a:cubicBezTo>
                  <a:lnTo>
                    <a:pt x="1842" y="17304"/>
                  </a:lnTo>
                  <a:cubicBezTo>
                    <a:pt x="1360" y="18518"/>
                    <a:pt x="963" y="19773"/>
                    <a:pt x="670" y="21070"/>
                  </a:cubicBezTo>
                  <a:lnTo>
                    <a:pt x="4917" y="23477"/>
                  </a:lnTo>
                  <a:cubicBezTo>
                    <a:pt x="4729" y="24628"/>
                    <a:pt x="4624" y="25799"/>
                    <a:pt x="4624" y="26992"/>
                  </a:cubicBezTo>
                  <a:lnTo>
                    <a:pt x="0" y="28457"/>
                  </a:lnTo>
                  <a:cubicBezTo>
                    <a:pt x="63" y="29796"/>
                    <a:pt x="230" y="31135"/>
                    <a:pt x="482" y="32432"/>
                  </a:cubicBezTo>
                  <a:lnTo>
                    <a:pt x="5336" y="32892"/>
                  </a:lnTo>
                  <a:cubicBezTo>
                    <a:pt x="5629" y="34001"/>
                    <a:pt x="6005" y="35089"/>
                    <a:pt x="6445" y="36115"/>
                  </a:cubicBezTo>
                  <a:lnTo>
                    <a:pt x="2825" y="39316"/>
                  </a:lnTo>
                  <a:cubicBezTo>
                    <a:pt x="3432" y="40529"/>
                    <a:pt x="4122" y="41701"/>
                    <a:pt x="4917" y="42810"/>
                  </a:cubicBezTo>
                  <a:lnTo>
                    <a:pt x="9541" y="41262"/>
                  </a:lnTo>
                  <a:cubicBezTo>
                    <a:pt x="10211" y="42120"/>
                    <a:pt x="10964" y="42936"/>
                    <a:pt x="11759" y="43668"/>
                  </a:cubicBezTo>
                  <a:lnTo>
                    <a:pt x="9751" y="48083"/>
                  </a:lnTo>
                  <a:cubicBezTo>
                    <a:pt x="10818" y="48962"/>
                    <a:pt x="11927" y="49757"/>
                    <a:pt x="13119" y="50489"/>
                  </a:cubicBezTo>
                  <a:lnTo>
                    <a:pt x="16697" y="47183"/>
                  </a:lnTo>
                  <a:cubicBezTo>
                    <a:pt x="17639" y="47685"/>
                    <a:pt x="18622" y="48104"/>
                    <a:pt x="19627" y="48460"/>
                  </a:cubicBezTo>
                  <a:lnTo>
                    <a:pt x="19585" y="53314"/>
                  </a:lnTo>
                  <a:cubicBezTo>
                    <a:pt x="20903" y="53711"/>
                    <a:pt x="22263" y="53983"/>
                    <a:pt x="23665" y="54172"/>
                  </a:cubicBezTo>
                  <a:lnTo>
                    <a:pt x="25590" y="49715"/>
                  </a:lnTo>
                  <a:cubicBezTo>
                    <a:pt x="26113" y="49736"/>
                    <a:pt x="26636" y="49757"/>
                    <a:pt x="27180" y="49757"/>
                  </a:cubicBezTo>
                  <a:cubicBezTo>
                    <a:pt x="27703" y="49757"/>
                    <a:pt x="28226" y="49736"/>
                    <a:pt x="28749" y="49715"/>
                  </a:cubicBezTo>
                  <a:lnTo>
                    <a:pt x="30695" y="54172"/>
                  </a:lnTo>
                  <a:cubicBezTo>
                    <a:pt x="32097" y="53983"/>
                    <a:pt x="33457" y="53711"/>
                    <a:pt x="34775" y="53314"/>
                  </a:cubicBezTo>
                  <a:lnTo>
                    <a:pt x="34734" y="48460"/>
                  </a:lnTo>
                  <a:cubicBezTo>
                    <a:pt x="35738" y="48104"/>
                    <a:pt x="36721" y="47685"/>
                    <a:pt x="37642" y="47183"/>
                  </a:cubicBezTo>
                  <a:lnTo>
                    <a:pt x="41241" y="50489"/>
                  </a:lnTo>
                  <a:cubicBezTo>
                    <a:pt x="42433" y="49757"/>
                    <a:pt x="43542" y="48962"/>
                    <a:pt x="44609" y="48083"/>
                  </a:cubicBezTo>
                  <a:lnTo>
                    <a:pt x="42601" y="43668"/>
                  </a:lnTo>
                  <a:cubicBezTo>
                    <a:pt x="43396" y="42936"/>
                    <a:pt x="44128" y="42120"/>
                    <a:pt x="44819" y="41262"/>
                  </a:cubicBezTo>
                  <a:lnTo>
                    <a:pt x="49443" y="42810"/>
                  </a:lnTo>
                  <a:cubicBezTo>
                    <a:pt x="50217" y="41701"/>
                    <a:pt x="50928" y="40529"/>
                    <a:pt x="51535" y="39316"/>
                  </a:cubicBezTo>
                  <a:lnTo>
                    <a:pt x="47915" y="36115"/>
                  </a:lnTo>
                  <a:cubicBezTo>
                    <a:pt x="48355" y="35089"/>
                    <a:pt x="48731" y="34001"/>
                    <a:pt x="49024" y="32892"/>
                  </a:cubicBezTo>
                  <a:close/>
                  <a:moveTo>
                    <a:pt x="27180" y="45237"/>
                  </a:moveTo>
                  <a:cubicBezTo>
                    <a:pt x="17158" y="45237"/>
                    <a:pt x="9018" y="37119"/>
                    <a:pt x="9018" y="27076"/>
                  </a:cubicBezTo>
                  <a:cubicBezTo>
                    <a:pt x="9018" y="17053"/>
                    <a:pt x="17158" y="8935"/>
                    <a:pt x="27180" y="8935"/>
                  </a:cubicBezTo>
                  <a:cubicBezTo>
                    <a:pt x="37203" y="8935"/>
                    <a:pt x="45321" y="17053"/>
                    <a:pt x="45321" y="27076"/>
                  </a:cubicBezTo>
                  <a:cubicBezTo>
                    <a:pt x="45321" y="37119"/>
                    <a:pt x="37203" y="45237"/>
                    <a:pt x="27180" y="452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6;p15">
              <a:extLst>
                <a:ext uri="{FF2B5EF4-FFF2-40B4-BE49-F238E27FC236}">
                  <a16:creationId xmlns:a16="http://schemas.microsoft.com/office/drawing/2014/main" id="{3D4DA8A3-12EA-D91F-F4CE-AABDCF81E061}"/>
                </a:ext>
              </a:extLst>
            </p:cNvPr>
            <p:cNvSpPr/>
            <p:nvPr/>
          </p:nvSpPr>
          <p:spPr>
            <a:xfrm rot="268952">
              <a:off x="2007001" y="693182"/>
              <a:ext cx="1323414" cy="1323414"/>
            </a:xfrm>
            <a:custGeom>
              <a:avLst/>
              <a:gdLst/>
              <a:ahLst/>
              <a:cxnLst/>
              <a:rect l="l" t="t" r="r" b="b"/>
              <a:pathLst>
                <a:path w="28771" h="28771" extrusionOk="0">
                  <a:moveTo>
                    <a:pt x="14396" y="0"/>
                  </a:moveTo>
                  <a:cubicBezTo>
                    <a:pt x="6445" y="0"/>
                    <a:pt x="1" y="6445"/>
                    <a:pt x="1" y="14375"/>
                  </a:cubicBezTo>
                  <a:cubicBezTo>
                    <a:pt x="1" y="22326"/>
                    <a:pt x="6445" y="28770"/>
                    <a:pt x="14396" y="28770"/>
                  </a:cubicBezTo>
                  <a:cubicBezTo>
                    <a:pt x="22347" y="28770"/>
                    <a:pt x="28771" y="22326"/>
                    <a:pt x="28771" y="14375"/>
                  </a:cubicBezTo>
                  <a:cubicBezTo>
                    <a:pt x="28771" y="6445"/>
                    <a:pt x="22347" y="0"/>
                    <a:pt x="14396" y="0"/>
                  </a:cubicBezTo>
                  <a:close/>
                </a:path>
              </a:pathLst>
            </a:cu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67;p15">
              <a:extLst>
                <a:ext uri="{FF2B5EF4-FFF2-40B4-BE49-F238E27FC236}">
                  <a16:creationId xmlns:a16="http://schemas.microsoft.com/office/drawing/2014/main" id="{84F2979C-D323-C590-F3F1-5946DA9399F5}"/>
                </a:ext>
              </a:extLst>
            </p:cNvPr>
            <p:cNvSpPr/>
            <p:nvPr/>
          </p:nvSpPr>
          <p:spPr>
            <a:xfrm rot="134590">
              <a:off x="3994447" y="2901288"/>
              <a:ext cx="2282011" cy="2275748"/>
            </a:xfrm>
            <a:custGeom>
              <a:avLst/>
              <a:gdLst/>
              <a:ahLst/>
              <a:cxnLst/>
              <a:rect l="l" t="t" r="r" b="b"/>
              <a:pathLst>
                <a:path w="53565" h="53418" extrusionOk="0">
                  <a:moveTo>
                    <a:pt x="49757" y="27787"/>
                  </a:moveTo>
                  <a:lnTo>
                    <a:pt x="53565" y="26719"/>
                  </a:lnTo>
                  <a:cubicBezTo>
                    <a:pt x="53565" y="25297"/>
                    <a:pt x="53439" y="23916"/>
                    <a:pt x="53230" y="22556"/>
                  </a:cubicBezTo>
                  <a:lnTo>
                    <a:pt x="49317" y="22221"/>
                  </a:lnTo>
                  <a:cubicBezTo>
                    <a:pt x="49129" y="21237"/>
                    <a:pt x="48878" y="20296"/>
                    <a:pt x="48564" y="19354"/>
                  </a:cubicBezTo>
                  <a:lnTo>
                    <a:pt x="51724" y="16990"/>
                  </a:lnTo>
                  <a:cubicBezTo>
                    <a:pt x="51221" y="15714"/>
                    <a:pt x="50615" y="14458"/>
                    <a:pt x="49924" y="13266"/>
                  </a:cubicBezTo>
                  <a:lnTo>
                    <a:pt x="46158" y="14375"/>
                  </a:lnTo>
                  <a:cubicBezTo>
                    <a:pt x="45593" y="13517"/>
                    <a:pt x="44986" y="12701"/>
                    <a:pt x="44338" y="11926"/>
                  </a:cubicBezTo>
                  <a:lnTo>
                    <a:pt x="46430" y="8579"/>
                  </a:lnTo>
                  <a:cubicBezTo>
                    <a:pt x="45509" y="7574"/>
                    <a:pt x="44505" y="6654"/>
                    <a:pt x="43438" y="5796"/>
                  </a:cubicBezTo>
                  <a:lnTo>
                    <a:pt x="40320" y="8181"/>
                  </a:lnTo>
                  <a:cubicBezTo>
                    <a:pt x="39483" y="7574"/>
                    <a:pt x="38604" y="7030"/>
                    <a:pt x="37684" y="6528"/>
                  </a:cubicBezTo>
                  <a:lnTo>
                    <a:pt x="38437" y="2657"/>
                  </a:lnTo>
                  <a:cubicBezTo>
                    <a:pt x="37223" y="2071"/>
                    <a:pt x="35947" y="1569"/>
                    <a:pt x="34650" y="1172"/>
                  </a:cubicBezTo>
                  <a:lnTo>
                    <a:pt x="32599" y="4520"/>
                  </a:lnTo>
                  <a:cubicBezTo>
                    <a:pt x="31595" y="4268"/>
                    <a:pt x="30570" y="4059"/>
                    <a:pt x="29524" y="3934"/>
                  </a:cubicBezTo>
                  <a:lnTo>
                    <a:pt x="28812" y="63"/>
                  </a:lnTo>
                  <a:cubicBezTo>
                    <a:pt x="28143" y="21"/>
                    <a:pt x="27473" y="0"/>
                    <a:pt x="26783" y="0"/>
                  </a:cubicBezTo>
                  <a:cubicBezTo>
                    <a:pt x="26092" y="0"/>
                    <a:pt x="25423" y="21"/>
                    <a:pt x="24753" y="63"/>
                  </a:cubicBezTo>
                  <a:lnTo>
                    <a:pt x="24042" y="3934"/>
                  </a:lnTo>
                  <a:cubicBezTo>
                    <a:pt x="22995" y="4059"/>
                    <a:pt x="21970" y="4268"/>
                    <a:pt x="20966" y="4520"/>
                  </a:cubicBezTo>
                  <a:lnTo>
                    <a:pt x="18915" y="1172"/>
                  </a:lnTo>
                  <a:cubicBezTo>
                    <a:pt x="17618" y="1569"/>
                    <a:pt x="16342" y="2071"/>
                    <a:pt x="15128" y="2657"/>
                  </a:cubicBezTo>
                  <a:lnTo>
                    <a:pt x="15881" y="6528"/>
                  </a:lnTo>
                  <a:cubicBezTo>
                    <a:pt x="14961" y="7030"/>
                    <a:pt x="14082" y="7574"/>
                    <a:pt x="13245" y="8181"/>
                  </a:cubicBezTo>
                  <a:lnTo>
                    <a:pt x="10127" y="5796"/>
                  </a:lnTo>
                  <a:cubicBezTo>
                    <a:pt x="9060" y="6654"/>
                    <a:pt x="8056" y="7574"/>
                    <a:pt x="7114" y="8579"/>
                  </a:cubicBezTo>
                  <a:lnTo>
                    <a:pt x="9228" y="11926"/>
                  </a:lnTo>
                  <a:cubicBezTo>
                    <a:pt x="8558" y="12701"/>
                    <a:pt x="7972" y="13517"/>
                    <a:pt x="7407" y="14375"/>
                  </a:cubicBezTo>
                  <a:lnTo>
                    <a:pt x="3641" y="13266"/>
                  </a:lnTo>
                  <a:cubicBezTo>
                    <a:pt x="2951" y="14458"/>
                    <a:pt x="2344" y="15714"/>
                    <a:pt x="1842" y="16990"/>
                  </a:cubicBezTo>
                  <a:lnTo>
                    <a:pt x="5001" y="19354"/>
                  </a:lnTo>
                  <a:cubicBezTo>
                    <a:pt x="4687" y="20296"/>
                    <a:pt x="4436" y="21237"/>
                    <a:pt x="4248" y="22221"/>
                  </a:cubicBezTo>
                  <a:lnTo>
                    <a:pt x="335" y="22556"/>
                  </a:lnTo>
                  <a:cubicBezTo>
                    <a:pt x="126" y="23916"/>
                    <a:pt x="0" y="25297"/>
                    <a:pt x="0" y="26719"/>
                  </a:cubicBezTo>
                  <a:lnTo>
                    <a:pt x="3808" y="27787"/>
                  </a:lnTo>
                  <a:cubicBezTo>
                    <a:pt x="3850" y="28749"/>
                    <a:pt x="3955" y="29691"/>
                    <a:pt x="4101" y="30632"/>
                  </a:cubicBezTo>
                  <a:lnTo>
                    <a:pt x="586" y="32369"/>
                  </a:lnTo>
                  <a:cubicBezTo>
                    <a:pt x="879" y="33750"/>
                    <a:pt x="1277" y="35110"/>
                    <a:pt x="1779" y="36407"/>
                  </a:cubicBezTo>
                  <a:lnTo>
                    <a:pt x="5733" y="36030"/>
                  </a:lnTo>
                  <a:cubicBezTo>
                    <a:pt x="6089" y="36867"/>
                    <a:pt x="6529" y="37704"/>
                    <a:pt x="6989" y="38499"/>
                  </a:cubicBezTo>
                  <a:lnTo>
                    <a:pt x="4332" y="41387"/>
                  </a:lnTo>
                  <a:cubicBezTo>
                    <a:pt x="5106" y="42580"/>
                    <a:pt x="5985" y="43709"/>
                    <a:pt x="6947" y="44756"/>
                  </a:cubicBezTo>
                  <a:lnTo>
                    <a:pt x="10462" y="42977"/>
                  </a:lnTo>
                  <a:cubicBezTo>
                    <a:pt x="11111" y="43626"/>
                    <a:pt x="11780" y="44233"/>
                    <a:pt x="12492" y="44777"/>
                  </a:cubicBezTo>
                  <a:lnTo>
                    <a:pt x="11048" y="48438"/>
                  </a:lnTo>
                  <a:cubicBezTo>
                    <a:pt x="12199" y="49275"/>
                    <a:pt x="13412" y="50028"/>
                    <a:pt x="14710" y="50677"/>
                  </a:cubicBezTo>
                  <a:lnTo>
                    <a:pt x="17346" y="47748"/>
                  </a:lnTo>
                  <a:cubicBezTo>
                    <a:pt x="18162" y="48103"/>
                    <a:pt x="18978" y="48438"/>
                    <a:pt x="19836" y="48710"/>
                  </a:cubicBezTo>
                  <a:lnTo>
                    <a:pt x="19815" y="52644"/>
                  </a:lnTo>
                  <a:cubicBezTo>
                    <a:pt x="21196" y="53000"/>
                    <a:pt x="22598" y="53272"/>
                    <a:pt x="24063" y="53418"/>
                  </a:cubicBezTo>
                  <a:lnTo>
                    <a:pt x="25464" y="49735"/>
                  </a:lnTo>
                  <a:cubicBezTo>
                    <a:pt x="25904" y="49756"/>
                    <a:pt x="26343" y="49777"/>
                    <a:pt x="26783" y="49777"/>
                  </a:cubicBezTo>
                  <a:cubicBezTo>
                    <a:pt x="27222" y="49777"/>
                    <a:pt x="27661" y="49756"/>
                    <a:pt x="28101" y="49735"/>
                  </a:cubicBezTo>
                  <a:lnTo>
                    <a:pt x="29503" y="53418"/>
                  </a:lnTo>
                  <a:cubicBezTo>
                    <a:pt x="30967" y="53272"/>
                    <a:pt x="32369" y="53000"/>
                    <a:pt x="33750" y="52644"/>
                  </a:cubicBezTo>
                  <a:lnTo>
                    <a:pt x="33729" y="48710"/>
                  </a:lnTo>
                  <a:cubicBezTo>
                    <a:pt x="34566" y="48438"/>
                    <a:pt x="35403" y="48103"/>
                    <a:pt x="36219" y="47748"/>
                  </a:cubicBezTo>
                  <a:lnTo>
                    <a:pt x="38856" y="50677"/>
                  </a:lnTo>
                  <a:cubicBezTo>
                    <a:pt x="40132" y="50028"/>
                    <a:pt x="41366" y="49275"/>
                    <a:pt x="42517" y="48438"/>
                  </a:cubicBezTo>
                  <a:lnTo>
                    <a:pt x="41073" y="44777"/>
                  </a:lnTo>
                  <a:cubicBezTo>
                    <a:pt x="41785" y="44233"/>
                    <a:pt x="42454" y="43626"/>
                    <a:pt x="43103" y="42977"/>
                  </a:cubicBezTo>
                  <a:lnTo>
                    <a:pt x="46618" y="44756"/>
                  </a:lnTo>
                  <a:cubicBezTo>
                    <a:pt x="47581" y="43709"/>
                    <a:pt x="48439" y="42580"/>
                    <a:pt x="49234" y="41387"/>
                  </a:cubicBezTo>
                  <a:lnTo>
                    <a:pt x="46555" y="38499"/>
                  </a:lnTo>
                  <a:cubicBezTo>
                    <a:pt x="47037" y="37704"/>
                    <a:pt x="47455" y="36867"/>
                    <a:pt x="47832" y="36030"/>
                  </a:cubicBezTo>
                  <a:lnTo>
                    <a:pt x="51765" y="36407"/>
                  </a:lnTo>
                  <a:cubicBezTo>
                    <a:pt x="52268" y="35110"/>
                    <a:pt x="52686" y="33750"/>
                    <a:pt x="52979" y="32369"/>
                  </a:cubicBezTo>
                  <a:lnTo>
                    <a:pt x="49443" y="30632"/>
                  </a:lnTo>
                  <a:cubicBezTo>
                    <a:pt x="49610" y="29712"/>
                    <a:pt x="49715" y="28749"/>
                    <a:pt x="49757" y="27787"/>
                  </a:cubicBezTo>
                  <a:close/>
                  <a:moveTo>
                    <a:pt x="26783" y="46011"/>
                  </a:moveTo>
                  <a:cubicBezTo>
                    <a:pt x="16112" y="46011"/>
                    <a:pt x="7470" y="37370"/>
                    <a:pt x="7470" y="26699"/>
                  </a:cubicBezTo>
                  <a:cubicBezTo>
                    <a:pt x="7470" y="16048"/>
                    <a:pt x="16112" y="7386"/>
                    <a:pt x="26783" y="7386"/>
                  </a:cubicBezTo>
                  <a:cubicBezTo>
                    <a:pt x="37454" y="7386"/>
                    <a:pt x="46095" y="16048"/>
                    <a:pt x="46095" y="26699"/>
                  </a:cubicBezTo>
                  <a:cubicBezTo>
                    <a:pt x="46095" y="37370"/>
                    <a:pt x="37454" y="46011"/>
                    <a:pt x="26783" y="4601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p15">
              <a:extLst>
                <a:ext uri="{FF2B5EF4-FFF2-40B4-BE49-F238E27FC236}">
                  <a16:creationId xmlns:a16="http://schemas.microsoft.com/office/drawing/2014/main" id="{7DBF4C90-E1FB-ABB5-F3D8-5F7F9CA1BB91}"/>
                </a:ext>
              </a:extLst>
            </p:cNvPr>
            <p:cNvSpPr/>
            <p:nvPr/>
          </p:nvSpPr>
          <p:spPr>
            <a:xfrm rot="134590">
              <a:off x="4465822" y="3373700"/>
              <a:ext cx="1338959" cy="1338916"/>
            </a:xfrm>
            <a:custGeom>
              <a:avLst/>
              <a:gdLst/>
              <a:ahLst/>
              <a:cxnLst/>
              <a:rect l="l" t="t" r="r" b="b"/>
              <a:pathLst>
                <a:path w="31429" h="31428" extrusionOk="0">
                  <a:moveTo>
                    <a:pt x="15715" y="1"/>
                  </a:moveTo>
                  <a:cubicBezTo>
                    <a:pt x="7031" y="1"/>
                    <a:pt x="1" y="7031"/>
                    <a:pt x="1" y="15714"/>
                  </a:cubicBezTo>
                  <a:cubicBezTo>
                    <a:pt x="1" y="24397"/>
                    <a:pt x="7031" y="31428"/>
                    <a:pt x="15715" y="31428"/>
                  </a:cubicBezTo>
                  <a:cubicBezTo>
                    <a:pt x="24398" y="31428"/>
                    <a:pt x="31428" y="24397"/>
                    <a:pt x="31428" y="15714"/>
                  </a:cubicBezTo>
                  <a:cubicBezTo>
                    <a:pt x="31428" y="7031"/>
                    <a:pt x="24398" y="1"/>
                    <a:pt x="15715" y="1"/>
                  </a:cubicBezTo>
                  <a:close/>
                </a:path>
              </a:pathLst>
            </a:cu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9;p15">
              <a:extLst>
                <a:ext uri="{FF2B5EF4-FFF2-40B4-BE49-F238E27FC236}">
                  <a16:creationId xmlns:a16="http://schemas.microsoft.com/office/drawing/2014/main" id="{CF775AEE-86C4-A0F2-B19F-1E4F560F90E4}"/>
                </a:ext>
              </a:extLst>
            </p:cNvPr>
            <p:cNvSpPr/>
            <p:nvPr/>
          </p:nvSpPr>
          <p:spPr>
            <a:xfrm rot="265757">
              <a:off x="-874985" y="905687"/>
              <a:ext cx="2464030" cy="2457268"/>
            </a:xfrm>
            <a:custGeom>
              <a:avLst/>
              <a:gdLst/>
              <a:ahLst/>
              <a:cxnLst/>
              <a:rect l="l" t="t" r="r" b="b"/>
              <a:pathLst>
                <a:path w="53566" h="53419" extrusionOk="0">
                  <a:moveTo>
                    <a:pt x="49736" y="27787"/>
                  </a:moveTo>
                  <a:lnTo>
                    <a:pt x="53565" y="26720"/>
                  </a:lnTo>
                  <a:cubicBezTo>
                    <a:pt x="53544" y="25297"/>
                    <a:pt x="53440" y="23916"/>
                    <a:pt x="53231" y="22556"/>
                  </a:cubicBezTo>
                  <a:lnTo>
                    <a:pt x="49318" y="22221"/>
                  </a:lnTo>
                  <a:cubicBezTo>
                    <a:pt x="49130" y="21238"/>
                    <a:pt x="48858" y="20296"/>
                    <a:pt x="48544" y="19355"/>
                  </a:cubicBezTo>
                  <a:lnTo>
                    <a:pt x="51724" y="16991"/>
                  </a:lnTo>
                  <a:cubicBezTo>
                    <a:pt x="51201" y="15714"/>
                    <a:pt x="50594" y="14459"/>
                    <a:pt x="49904" y="13266"/>
                  </a:cubicBezTo>
                  <a:lnTo>
                    <a:pt x="46137" y="14375"/>
                  </a:lnTo>
                  <a:cubicBezTo>
                    <a:pt x="45593" y="13517"/>
                    <a:pt x="44987" y="12701"/>
                    <a:pt x="44338" y="11927"/>
                  </a:cubicBezTo>
                  <a:lnTo>
                    <a:pt x="46430" y="8579"/>
                  </a:lnTo>
                  <a:cubicBezTo>
                    <a:pt x="45510" y="7575"/>
                    <a:pt x="44505" y="6654"/>
                    <a:pt x="43417" y="5796"/>
                  </a:cubicBezTo>
                  <a:lnTo>
                    <a:pt x="40300" y="8182"/>
                  </a:lnTo>
                  <a:cubicBezTo>
                    <a:pt x="39463" y="7575"/>
                    <a:pt x="38605" y="7031"/>
                    <a:pt x="37684" y="6529"/>
                  </a:cubicBezTo>
                  <a:lnTo>
                    <a:pt x="38438" y="2658"/>
                  </a:lnTo>
                  <a:cubicBezTo>
                    <a:pt x="37224" y="2072"/>
                    <a:pt x="35948" y="1570"/>
                    <a:pt x="34629" y="1172"/>
                  </a:cubicBezTo>
                  <a:lnTo>
                    <a:pt x="32579" y="4520"/>
                  </a:lnTo>
                  <a:cubicBezTo>
                    <a:pt x="31596" y="4269"/>
                    <a:pt x="30549" y="4060"/>
                    <a:pt x="29503" y="3934"/>
                  </a:cubicBezTo>
                  <a:lnTo>
                    <a:pt x="28813" y="63"/>
                  </a:lnTo>
                  <a:cubicBezTo>
                    <a:pt x="28143" y="21"/>
                    <a:pt x="27453" y="1"/>
                    <a:pt x="26783" y="1"/>
                  </a:cubicBezTo>
                  <a:cubicBezTo>
                    <a:pt x="26093" y="1"/>
                    <a:pt x="25402" y="21"/>
                    <a:pt x="24733" y="63"/>
                  </a:cubicBezTo>
                  <a:lnTo>
                    <a:pt x="24042" y="3934"/>
                  </a:lnTo>
                  <a:cubicBezTo>
                    <a:pt x="22996" y="4060"/>
                    <a:pt x="21971" y="4269"/>
                    <a:pt x="20966" y="4520"/>
                  </a:cubicBezTo>
                  <a:lnTo>
                    <a:pt x="18916" y="1172"/>
                  </a:lnTo>
                  <a:cubicBezTo>
                    <a:pt x="17598" y="1570"/>
                    <a:pt x="16342" y="2072"/>
                    <a:pt x="15108" y="2658"/>
                  </a:cubicBezTo>
                  <a:lnTo>
                    <a:pt x="15861" y="6529"/>
                  </a:lnTo>
                  <a:cubicBezTo>
                    <a:pt x="14961" y="7031"/>
                    <a:pt x="14082" y="7575"/>
                    <a:pt x="13246" y="8182"/>
                  </a:cubicBezTo>
                  <a:lnTo>
                    <a:pt x="10128" y="5796"/>
                  </a:lnTo>
                  <a:cubicBezTo>
                    <a:pt x="9061" y="6654"/>
                    <a:pt x="8056" y="7575"/>
                    <a:pt x="7115" y="8579"/>
                  </a:cubicBezTo>
                  <a:lnTo>
                    <a:pt x="9207" y="11927"/>
                  </a:lnTo>
                  <a:cubicBezTo>
                    <a:pt x="8559" y="12701"/>
                    <a:pt x="7952" y="13517"/>
                    <a:pt x="7408" y="14375"/>
                  </a:cubicBezTo>
                  <a:lnTo>
                    <a:pt x="3642" y="13266"/>
                  </a:lnTo>
                  <a:cubicBezTo>
                    <a:pt x="2951" y="14459"/>
                    <a:pt x="2344" y="15714"/>
                    <a:pt x="1842" y="16991"/>
                  </a:cubicBezTo>
                  <a:lnTo>
                    <a:pt x="5002" y="19355"/>
                  </a:lnTo>
                  <a:cubicBezTo>
                    <a:pt x="4688" y="20296"/>
                    <a:pt x="4437" y="21238"/>
                    <a:pt x="4227" y="22221"/>
                  </a:cubicBezTo>
                  <a:lnTo>
                    <a:pt x="315" y="22556"/>
                  </a:lnTo>
                  <a:cubicBezTo>
                    <a:pt x="105" y="23916"/>
                    <a:pt x="1" y="25297"/>
                    <a:pt x="1" y="26720"/>
                  </a:cubicBezTo>
                  <a:lnTo>
                    <a:pt x="3809" y="27787"/>
                  </a:lnTo>
                  <a:cubicBezTo>
                    <a:pt x="3851" y="28750"/>
                    <a:pt x="3955" y="29691"/>
                    <a:pt x="4102" y="30633"/>
                  </a:cubicBezTo>
                  <a:lnTo>
                    <a:pt x="587" y="32369"/>
                  </a:lnTo>
                  <a:cubicBezTo>
                    <a:pt x="880" y="33750"/>
                    <a:pt x="1277" y="35110"/>
                    <a:pt x="1779" y="36408"/>
                  </a:cubicBezTo>
                  <a:lnTo>
                    <a:pt x="5713" y="36031"/>
                  </a:lnTo>
                  <a:cubicBezTo>
                    <a:pt x="6090" y="36868"/>
                    <a:pt x="6508" y="37705"/>
                    <a:pt x="6989" y="38500"/>
                  </a:cubicBezTo>
                  <a:lnTo>
                    <a:pt x="4332" y="41387"/>
                  </a:lnTo>
                  <a:cubicBezTo>
                    <a:pt x="5106" y="42580"/>
                    <a:pt x="5985" y="43710"/>
                    <a:pt x="6927" y="44756"/>
                  </a:cubicBezTo>
                  <a:lnTo>
                    <a:pt x="10463" y="42978"/>
                  </a:lnTo>
                  <a:cubicBezTo>
                    <a:pt x="11090" y="43626"/>
                    <a:pt x="11781" y="44233"/>
                    <a:pt x="12471" y="44777"/>
                  </a:cubicBezTo>
                  <a:lnTo>
                    <a:pt x="11028" y="48439"/>
                  </a:lnTo>
                  <a:cubicBezTo>
                    <a:pt x="12199" y="49276"/>
                    <a:pt x="13413" y="50029"/>
                    <a:pt x="14689" y="50678"/>
                  </a:cubicBezTo>
                  <a:lnTo>
                    <a:pt x="17347" y="47748"/>
                  </a:lnTo>
                  <a:cubicBezTo>
                    <a:pt x="18142" y="48125"/>
                    <a:pt x="18979" y="48439"/>
                    <a:pt x="19836" y="48711"/>
                  </a:cubicBezTo>
                  <a:lnTo>
                    <a:pt x="19816" y="52644"/>
                  </a:lnTo>
                  <a:cubicBezTo>
                    <a:pt x="21176" y="53000"/>
                    <a:pt x="22598" y="53272"/>
                    <a:pt x="24042" y="53419"/>
                  </a:cubicBezTo>
                  <a:lnTo>
                    <a:pt x="25444" y="49736"/>
                  </a:lnTo>
                  <a:cubicBezTo>
                    <a:pt x="25883" y="49757"/>
                    <a:pt x="26323" y="49778"/>
                    <a:pt x="26783" y="49778"/>
                  </a:cubicBezTo>
                  <a:cubicBezTo>
                    <a:pt x="27222" y="49778"/>
                    <a:pt x="27662" y="49757"/>
                    <a:pt x="28101" y="49736"/>
                  </a:cubicBezTo>
                  <a:lnTo>
                    <a:pt x="29503" y="53419"/>
                  </a:lnTo>
                  <a:cubicBezTo>
                    <a:pt x="30947" y="53272"/>
                    <a:pt x="32370" y="53000"/>
                    <a:pt x="33730" y="52644"/>
                  </a:cubicBezTo>
                  <a:lnTo>
                    <a:pt x="33709" y="48711"/>
                  </a:lnTo>
                  <a:cubicBezTo>
                    <a:pt x="34567" y="48439"/>
                    <a:pt x="35404" y="48125"/>
                    <a:pt x="36199" y="47748"/>
                  </a:cubicBezTo>
                  <a:lnTo>
                    <a:pt x="38856" y="50678"/>
                  </a:lnTo>
                  <a:cubicBezTo>
                    <a:pt x="40132" y="50029"/>
                    <a:pt x="41367" y="49276"/>
                    <a:pt x="42518" y="48439"/>
                  </a:cubicBezTo>
                  <a:lnTo>
                    <a:pt x="41074" y="44777"/>
                  </a:lnTo>
                  <a:cubicBezTo>
                    <a:pt x="41785" y="44233"/>
                    <a:pt x="42455" y="43626"/>
                    <a:pt x="43083" y="42978"/>
                  </a:cubicBezTo>
                  <a:lnTo>
                    <a:pt x="46619" y="44756"/>
                  </a:lnTo>
                  <a:cubicBezTo>
                    <a:pt x="47581" y="43710"/>
                    <a:pt x="48439" y="42580"/>
                    <a:pt x="49213" y="41387"/>
                  </a:cubicBezTo>
                  <a:lnTo>
                    <a:pt x="46556" y="38500"/>
                  </a:lnTo>
                  <a:cubicBezTo>
                    <a:pt x="47037" y="37705"/>
                    <a:pt x="47456" y="36868"/>
                    <a:pt x="47832" y="36031"/>
                  </a:cubicBezTo>
                  <a:lnTo>
                    <a:pt x="51766" y="36408"/>
                  </a:lnTo>
                  <a:cubicBezTo>
                    <a:pt x="52268" y="35110"/>
                    <a:pt x="52666" y="33750"/>
                    <a:pt x="52979" y="32369"/>
                  </a:cubicBezTo>
                  <a:lnTo>
                    <a:pt x="49443" y="30633"/>
                  </a:lnTo>
                  <a:cubicBezTo>
                    <a:pt x="49611" y="29691"/>
                    <a:pt x="49694" y="28750"/>
                    <a:pt x="49736" y="27787"/>
                  </a:cubicBezTo>
                  <a:close/>
                  <a:moveTo>
                    <a:pt x="26783" y="45405"/>
                  </a:moveTo>
                  <a:cubicBezTo>
                    <a:pt x="16447" y="45405"/>
                    <a:pt x="8077" y="37035"/>
                    <a:pt x="8077" y="26699"/>
                  </a:cubicBezTo>
                  <a:cubicBezTo>
                    <a:pt x="8077" y="16384"/>
                    <a:pt x="16447" y="8014"/>
                    <a:pt x="26783" y="8014"/>
                  </a:cubicBezTo>
                  <a:cubicBezTo>
                    <a:pt x="37098" y="8014"/>
                    <a:pt x="45468" y="16384"/>
                    <a:pt x="45468" y="26699"/>
                  </a:cubicBezTo>
                  <a:cubicBezTo>
                    <a:pt x="45468" y="37035"/>
                    <a:pt x="37098" y="45405"/>
                    <a:pt x="26783" y="454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0;p15">
              <a:extLst>
                <a:ext uri="{FF2B5EF4-FFF2-40B4-BE49-F238E27FC236}">
                  <a16:creationId xmlns:a16="http://schemas.microsoft.com/office/drawing/2014/main" id="{07797E4A-C179-1949-69F2-6932E3818C1E}"/>
                </a:ext>
              </a:extLst>
            </p:cNvPr>
            <p:cNvSpPr/>
            <p:nvPr/>
          </p:nvSpPr>
          <p:spPr>
            <a:xfrm rot="265757">
              <a:off x="-257737" y="1515918"/>
              <a:ext cx="1229163" cy="1229117"/>
            </a:xfrm>
            <a:custGeom>
              <a:avLst/>
              <a:gdLst/>
              <a:ahLst/>
              <a:cxnLst/>
              <a:rect l="l" t="t" r="r" b="b"/>
              <a:pathLst>
                <a:path w="26721" h="26720" extrusionOk="0">
                  <a:moveTo>
                    <a:pt x="13371" y="0"/>
                  </a:moveTo>
                  <a:cubicBezTo>
                    <a:pt x="5985" y="0"/>
                    <a:pt x="1" y="5984"/>
                    <a:pt x="1" y="13370"/>
                  </a:cubicBezTo>
                  <a:cubicBezTo>
                    <a:pt x="1" y="20735"/>
                    <a:pt x="5985" y="26720"/>
                    <a:pt x="13371" y="26720"/>
                  </a:cubicBezTo>
                  <a:cubicBezTo>
                    <a:pt x="20736" y="26720"/>
                    <a:pt x="26720" y="20735"/>
                    <a:pt x="26720" y="13370"/>
                  </a:cubicBezTo>
                  <a:cubicBezTo>
                    <a:pt x="26720" y="5984"/>
                    <a:pt x="20736" y="0"/>
                    <a:pt x="13371" y="0"/>
                  </a:cubicBezTo>
                  <a:close/>
                </a:path>
              </a:pathLst>
            </a:cu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anim calcmode="lin" valueType="num">
                                      <p:cBhvr>
                                        <p:cTn id="8" dur="1000" fill="hold"/>
                                        <p:tgtEl>
                                          <p:spTgt spid="58"/>
                                        </p:tgtEl>
                                        <p:attrNameLst>
                                          <p:attrName>ppt_x</p:attrName>
                                        </p:attrNameLst>
                                      </p:cBhvr>
                                      <p:tavLst>
                                        <p:tav tm="0">
                                          <p:val>
                                            <p:strVal val="#ppt_x"/>
                                          </p:val>
                                        </p:tav>
                                        <p:tav tm="100000">
                                          <p:val>
                                            <p:strVal val="#ppt_x"/>
                                          </p:val>
                                        </p:tav>
                                      </p:tavLst>
                                    </p:anim>
                                    <p:anim calcmode="lin" valueType="num">
                                      <p:cBhvr>
                                        <p:cTn id="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6">
          <a:extLst>
            <a:ext uri="{FF2B5EF4-FFF2-40B4-BE49-F238E27FC236}">
              <a16:creationId xmlns:a16="http://schemas.microsoft.com/office/drawing/2014/main" id="{E71B4C29-E0A8-0AAC-B733-9F4BA0510D3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180E1C-85A2-DAF3-E9A8-D1762C4BEA12}"/>
              </a:ext>
            </a:extLst>
          </p:cNvPr>
          <p:cNvSpPr/>
          <p:nvPr/>
        </p:nvSpPr>
        <p:spPr>
          <a:xfrm>
            <a:off x="0" y="-1"/>
            <a:ext cx="9144000" cy="41365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67" name="Google Shape;767;p30">
            <a:extLst>
              <a:ext uri="{FF2B5EF4-FFF2-40B4-BE49-F238E27FC236}">
                <a16:creationId xmlns:a16="http://schemas.microsoft.com/office/drawing/2014/main" id="{47F604E6-8142-5E3E-D5D3-83EA5F03E1E1}"/>
              </a:ext>
            </a:extLst>
          </p:cNvPr>
          <p:cNvSpPr txBox="1">
            <a:spLocks noGrp="1"/>
          </p:cNvSpPr>
          <p:nvPr>
            <p:ph type="title"/>
          </p:nvPr>
        </p:nvSpPr>
        <p:spPr>
          <a:xfrm>
            <a:off x="341085" y="41977"/>
            <a:ext cx="8229600" cy="32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Power BI</a:t>
            </a:r>
            <a:endParaRPr dirty="0"/>
          </a:p>
        </p:txBody>
      </p:sp>
      <p:pic>
        <p:nvPicPr>
          <p:cNvPr id="3" name="Picture 2">
            <a:extLst>
              <a:ext uri="{FF2B5EF4-FFF2-40B4-BE49-F238E27FC236}">
                <a16:creationId xmlns:a16="http://schemas.microsoft.com/office/drawing/2014/main" id="{993AFFC9-899B-2584-9A0A-CAAEF6E0907B}"/>
              </a:ext>
            </a:extLst>
          </p:cNvPr>
          <p:cNvPicPr>
            <a:picLocks noChangeAspect="1"/>
          </p:cNvPicPr>
          <p:nvPr/>
        </p:nvPicPr>
        <p:blipFill>
          <a:blip r:embed="rId3"/>
          <a:srcRect l="1349" t="4040" r="17063" b="12920"/>
          <a:stretch/>
        </p:blipFill>
        <p:spPr>
          <a:xfrm>
            <a:off x="1" y="413654"/>
            <a:ext cx="9144000" cy="4729845"/>
          </a:xfrm>
          <a:prstGeom prst="rect">
            <a:avLst/>
          </a:prstGeom>
        </p:spPr>
      </p:pic>
    </p:spTree>
    <p:extLst>
      <p:ext uri="{BB962C8B-B14F-4D97-AF65-F5344CB8AC3E}">
        <p14:creationId xmlns:p14="http://schemas.microsoft.com/office/powerpoint/2010/main" val="306333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6">
          <a:extLst>
            <a:ext uri="{FF2B5EF4-FFF2-40B4-BE49-F238E27FC236}">
              <a16:creationId xmlns:a16="http://schemas.microsoft.com/office/drawing/2014/main" id="{5F5E03D3-FFCB-EB49-462F-4915A30CCDC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18103D6-B395-6E66-00CB-EBE3C3FD081A}"/>
              </a:ext>
            </a:extLst>
          </p:cNvPr>
          <p:cNvSpPr/>
          <p:nvPr/>
        </p:nvSpPr>
        <p:spPr>
          <a:xfrm>
            <a:off x="0" y="-1"/>
            <a:ext cx="9144000" cy="413657"/>
          </a:xfrm>
          <a:prstGeom prst="rect">
            <a:avLst/>
          </a:prstGeom>
          <a:solidFill>
            <a:srgbClr val="D1A9DD"/>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67" name="Google Shape;767;p30">
            <a:extLst>
              <a:ext uri="{FF2B5EF4-FFF2-40B4-BE49-F238E27FC236}">
                <a16:creationId xmlns:a16="http://schemas.microsoft.com/office/drawing/2014/main" id="{216AC574-36F3-4BC9-67D9-D44C084F7788}"/>
              </a:ext>
            </a:extLst>
          </p:cNvPr>
          <p:cNvSpPr txBox="1">
            <a:spLocks noGrp="1"/>
          </p:cNvSpPr>
          <p:nvPr>
            <p:ph type="title"/>
          </p:nvPr>
        </p:nvSpPr>
        <p:spPr>
          <a:xfrm>
            <a:off x="341085" y="41977"/>
            <a:ext cx="8229600" cy="32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Tableau</a:t>
            </a:r>
            <a:endParaRPr dirty="0"/>
          </a:p>
        </p:txBody>
      </p:sp>
      <p:pic>
        <p:nvPicPr>
          <p:cNvPr id="6" name="Picture 5">
            <a:extLst>
              <a:ext uri="{FF2B5EF4-FFF2-40B4-BE49-F238E27FC236}">
                <a16:creationId xmlns:a16="http://schemas.microsoft.com/office/drawing/2014/main" id="{86477C09-A873-F6FC-41C1-1AD79D22D31B}"/>
              </a:ext>
            </a:extLst>
          </p:cNvPr>
          <p:cNvPicPr>
            <a:picLocks noChangeAspect="1"/>
          </p:cNvPicPr>
          <p:nvPr/>
        </p:nvPicPr>
        <p:blipFill>
          <a:blip r:embed="rId3"/>
          <a:stretch>
            <a:fillRect/>
          </a:stretch>
        </p:blipFill>
        <p:spPr>
          <a:xfrm>
            <a:off x="0" y="455633"/>
            <a:ext cx="9144000" cy="4645889"/>
          </a:xfrm>
          <a:prstGeom prst="rect">
            <a:avLst/>
          </a:prstGeom>
        </p:spPr>
      </p:pic>
    </p:spTree>
    <p:extLst>
      <p:ext uri="{BB962C8B-B14F-4D97-AF65-F5344CB8AC3E}">
        <p14:creationId xmlns:p14="http://schemas.microsoft.com/office/powerpoint/2010/main" val="249232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6">
          <a:extLst>
            <a:ext uri="{FF2B5EF4-FFF2-40B4-BE49-F238E27FC236}">
              <a16:creationId xmlns:a16="http://schemas.microsoft.com/office/drawing/2014/main" id="{F1A57E2F-AEB0-575F-F4B4-DACA7DB77C9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50210C-2A7C-D729-752E-B5D7C12F1BB4}"/>
              </a:ext>
            </a:extLst>
          </p:cNvPr>
          <p:cNvSpPr/>
          <p:nvPr/>
        </p:nvSpPr>
        <p:spPr>
          <a:xfrm>
            <a:off x="0" y="-1"/>
            <a:ext cx="9144000" cy="413657"/>
          </a:xfrm>
          <a:prstGeom prst="rect">
            <a:avLst/>
          </a:prstGeom>
          <a:solidFill>
            <a:schemeClr val="bg1">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67" name="Google Shape;767;p30">
            <a:extLst>
              <a:ext uri="{FF2B5EF4-FFF2-40B4-BE49-F238E27FC236}">
                <a16:creationId xmlns:a16="http://schemas.microsoft.com/office/drawing/2014/main" id="{60019C36-3E73-A43A-2E29-BB125581E9E0}"/>
              </a:ext>
            </a:extLst>
          </p:cNvPr>
          <p:cNvSpPr txBox="1">
            <a:spLocks noGrp="1"/>
          </p:cNvSpPr>
          <p:nvPr>
            <p:ph type="title"/>
          </p:nvPr>
        </p:nvSpPr>
        <p:spPr>
          <a:xfrm>
            <a:off x="341085" y="41977"/>
            <a:ext cx="8229600" cy="32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SQL</a:t>
            </a:r>
            <a:endParaRPr dirty="0"/>
          </a:p>
        </p:txBody>
      </p:sp>
      <p:grpSp>
        <p:nvGrpSpPr>
          <p:cNvPr id="17" name="Group 16">
            <a:extLst>
              <a:ext uri="{FF2B5EF4-FFF2-40B4-BE49-F238E27FC236}">
                <a16:creationId xmlns:a16="http://schemas.microsoft.com/office/drawing/2014/main" id="{4308A925-720B-0597-B01F-82508E1F1510}"/>
              </a:ext>
            </a:extLst>
          </p:cNvPr>
          <p:cNvGrpSpPr/>
          <p:nvPr/>
        </p:nvGrpSpPr>
        <p:grpSpPr>
          <a:xfrm>
            <a:off x="153541" y="651695"/>
            <a:ext cx="8847584" cy="4199622"/>
            <a:chOff x="153541" y="651695"/>
            <a:chExt cx="8847584" cy="4199622"/>
          </a:xfrm>
        </p:grpSpPr>
        <p:pic>
          <p:nvPicPr>
            <p:cNvPr id="3" name="Picture 2">
              <a:extLst>
                <a:ext uri="{FF2B5EF4-FFF2-40B4-BE49-F238E27FC236}">
                  <a16:creationId xmlns:a16="http://schemas.microsoft.com/office/drawing/2014/main" id="{01BACF87-412E-DF88-CC21-4074BC3D9C9C}"/>
                </a:ext>
              </a:extLst>
            </p:cNvPr>
            <p:cNvPicPr>
              <a:picLocks noChangeAspect="1"/>
            </p:cNvPicPr>
            <p:nvPr/>
          </p:nvPicPr>
          <p:blipFill>
            <a:blip r:embed="rId3"/>
            <a:stretch>
              <a:fillRect/>
            </a:stretch>
          </p:blipFill>
          <p:spPr>
            <a:xfrm>
              <a:off x="153541" y="651695"/>
              <a:ext cx="6251139" cy="657317"/>
            </a:xfrm>
            <a:prstGeom prst="rect">
              <a:avLst/>
            </a:prstGeom>
          </p:spPr>
        </p:pic>
        <p:pic>
          <p:nvPicPr>
            <p:cNvPr id="6" name="Picture 5">
              <a:extLst>
                <a:ext uri="{FF2B5EF4-FFF2-40B4-BE49-F238E27FC236}">
                  <a16:creationId xmlns:a16="http://schemas.microsoft.com/office/drawing/2014/main" id="{7320618E-08DB-B005-38E1-5C1EF62C9AC7}"/>
                </a:ext>
              </a:extLst>
            </p:cNvPr>
            <p:cNvPicPr>
              <a:picLocks noChangeAspect="1"/>
            </p:cNvPicPr>
            <p:nvPr/>
          </p:nvPicPr>
          <p:blipFill>
            <a:blip r:embed="rId4"/>
            <a:stretch>
              <a:fillRect/>
            </a:stretch>
          </p:blipFill>
          <p:spPr>
            <a:xfrm>
              <a:off x="217132" y="1378812"/>
              <a:ext cx="4315427" cy="514422"/>
            </a:xfrm>
            <a:prstGeom prst="rect">
              <a:avLst/>
            </a:prstGeom>
          </p:spPr>
        </p:pic>
        <p:pic>
          <p:nvPicPr>
            <p:cNvPr id="8" name="Picture 7">
              <a:extLst>
                <a:ext uri="{FF2B5EF4-FFF2-40B4-BE49-F238E27FC236}">
                  <a16:creationId xmlns:a16="http://schemas.microsoft.com/office/drawing/2014/main" id="{A14C02BE-B565-EA65-AC0C-BFF027315D18}"/>
                </a:ext>
              </a:extLst>
            </p:cNvPr>
            <p:cNvPicPr>
              <a:picLocks noChangeAspect="1"/>
            </p:cNvPicPr>
            <p:nvPr/>
          </p:nvPicPr>
          <p:blipFill>
            <a:blip r:embed="rId5"/>
            <a:stretch>
              <a:fillRect/>
            </a:stretch>
          </p:blipFill>
          <p:spPr>
            <a:xfrm>
              <a:off x="192580" y="2133069"/>
              <a:ext cx="3086531" cy="543001"/>
            </a:xfrm>
            <a:prstGeom prst="rect">
              <a:avLst/>
            </a:prstGeom>
          </p:spPr>
        </p:pic>
        <p:pic>
          <p:nvPicPr>
            <p:cNvPr id="10" name="Picture 9">
              <a:extLst>
                <a:ext uri="{FF2B5EF4-FFF2-40B4-BE49-F238E27FC236}">
                  <a16:creationId xmlns:a16="http://schemas.microsoft.com/office/drawing/2014/main" id="{DAF0526C-918A-188A-15F3-FB0520758ED3}"/>
                </a:ext>
              </a:extLst>
            </p:cNvPr>
            <p:cNvPicPr>
              <a:picLocks noChangeAspect="1"/>
            </p:cNvPicPr>
            <p:nvPr/>
          </p:nvPicPr>
          <p:blipFill>
            <a:blip r:embed="rId6"/>
            <a:stretch>
              <a:fillRect/>
            </a:stretch>
          </p:blipFill>
          <p:spPr>
            <a:xfrm>
              <a:off x="192580" y="2914021"/>
              <a:ext cx="8679958" cy="506465"/>
            </a:xfrm>
            <a:prstGeom prst="rect">
              <a:avLst/>
            </a:prstGeom>
          </p:spPr>
        </p:pic>
        <p:pic>
          <p:nvPicPr>
            <p:cNvPr id="12" name="Picture 11">
              <a:extLst>
                <a:ext uri="{FF2B5EF4-FFF2-40B4-BE49-F238E27FC236}">
                  <a16:creationId xmlns:a16="http://schemas.microsoft.com/office/drawing/2014/main" id="{2B23CD07-B7F1-6EE0-A2B9-0DCE7C76416A}"/>
                </a:ext>
              </a:extLst>
            </p:cNvPr>
            <p:cNvPicPr>
              <a:picLocks noChangeAspect="1"/>
            </p:cNvPicPr>
            <p:nvPr/>
          </p:nvPicPr>
          <p:blipFill>
            <a:blip r:embed="rId7"/>
            <a:stretch>
              <a:fillRect/>
            </a:stretch>
          </p:blipFill>
          <p:spPr>
            <a:xfrm>
              <a:off x="192580" y="3667465"/>
              <a:ext cx="8594233" cy="466790"/>
            </a:xfrm>
            <a:prstGeom prst="rect">
              <a:avLst/>
            </a:prstGeom>
          </p:spPr>
        </p:pic>
        <p:pic>
          <p:nvPicPr>
            <p:cNvPr id="14" name="Picture 13">
              <a:extLst>
                <a:ext uri="{FF2B5EF4-FFF2-40B4-BE49-F238E27FC236}">
                  <a16:creationId xmlns:a16="http://schemas.microsoft.com/office/drawing/2014/main" id="{AF6158C3-FAFA-94A7-CB89-5A0D33ED70D7}"/>
                </a:ext>
              </a:extLst>
            </p:cNvPr>
            <p:cNvPicPr>
              <a:picLocks noChangeAspect="1"/>
            </p:cNvPicPr>
            <p:nvPr/>
          </p:nvPicPr>
          <p:blipFill>
            <a:blip r:embed="rId8"/>
            <a:stretch>
              <a:fillRect/>
            </a:stretch>
          </p:blipFill>
          <p:spPr>
            <a:xfrm>
              <a:off x="192580" y="4407074"/>
              <a:ext cx="8808545" cy="444243"/>
            </a:xfrm>
            <a:prstGeom prst="rect">
              <a:avLst/>
            </a:prstGeom>
          </p:spPr>
        </p:pic>
      </p:grpSp>
    </p:spTree>
    <p:extLst>
      <p:ext uri="{BB962C8B-B14F-4D97-AF65-F5344CB8AC3E}">
        <p14:creationId xmlns:p14="http://schemas.microsoft.com/office/powerpoint/2010/main" val="216177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6">
          <a:extLst>
            <a:ext uri="{FF2B5EF4-FFF2-40B4-BE49-F238E27FC236}">
              <a16:creationId xmlns:a16="http://schemas.microsoft.com/office/drawing/2014/main" id="{59B3C194-C53F-CF40-1E3B-426FEAD4E71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E905456-AEA3-7398-F874-70D94881B0BC}"/>
              </a:ext>
            </a:extLst>
          </p:cNvPr>
          <p:cNvSpPr/>
          <p:nvPr/>
        </p:nvSpPr>
        <p:spPr>
          <a:xfrm>
            <a:off x="0" y="-1"/>
            <a:ext cx="9144000" cy="413657"/>
          </a:xfrm>
          <a:prstGeom prst="rect">
            <a:avLst/>
          </a:prstGeom>
          <a:solidFill>
            <a:schemeClr val="bg1">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67" name="Google Shape;767;p30">
            <a:extLst>
              <a:ext uri="{FF2B5EF4-FFF2-40B4-BE49-F238E27FC236}">
                <a16:creationId xmlns:a16="http://schemas.microsoft.com/office/drawing/2014/main" id="{BAED3D96-B3CA-4F77-A885-2B056E39EE1F}"/>
              </a:ext>
            </a:extLst>
          </p:cNvPr>
          <p:cNvSpPr txBox="1">
            <a:spLocks noGrp="1"/>
          </p:cNvSpPr>
          <p:nvPr>
            <p:ph type="title"/>
          </p:nvPr>
        </p:nvSpPr>
        <p:spPr>
          <a:xfrm>
            <a:off x="341085" y="41977"/>
            <a:ext cx="8229600" cy="32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SQL</a:t>
            </a:r>
            <a:endParaRPr dirty="0"/>
          </a:p>
        </p:txBody>
      </p:sp>
      <p:grpSp>
        <p:nvGrpSpPr>
          <p:cNvPr id="17" name="Group 16">
            <a:extLst>
              <a:ext uri="{FF2B5EF4-FFF2-40B4-BE49-F238E27FC236}">
                <a16:creationId xmlns:a16="http://schemas.microsoft.com/office/drawing/2014/main" id="{136D6FA4-9BD7-9235-6477-6C808A5122CB}"/>
              </a:ext>
            </a:extLst>
          </p:cNvPr>
          <p:cNvGrpSpPr/>
          <p:nvPr/>
        </p:nvGrpSpPr>
        <p:grpSpPr>
          <a:xfrm>
            <a:off x="150018" y="661039"/>
            <a:ext cx="8908257" cy="4023230"/>
            <a:chOff x="150018" y="661039"/>
            <a:chExt cx="8908257" cy="4023230"/>
          </a:xfrm>
        </p:grpSpPr>
        <p:pic>
          <p:nvPicPr>
            <p:cNvPr id="9" name="Picture 8">
              <a:extLst>
                <a:ext uri="{FF2B5EF4-FFF2-40B4-BE49-F238E27FC236}">
                  <a16:creationId xmlns:a16="http://schemas.microsoft.com/office/drawing/2014/main" id="{378B338F-602A-509A-F19C-8F157D6AD12A}"/>
                </a:ext>
              </a:extLst>
            </p:cNvPr>
            <p:cNvPicPr>
              <a:picLocks noChangeAspect="1"/>
            </p:cNvPicPr>
            <p:nvPr/>
          </p:nvPicPr>
          <p:blipFill>
            <a:blip r:embed="rId3"/>
            <a:stretch>
              <a:fillRect/>
            </a:stretch>
          </p:blipFill>
          <p:spPr>
            <a:xfrm>
              <a:off x="150018" y="661039"/>
              <a:ext cx="8908257" cy="1718976"/>
            </a:xfrm>
            <a:prstGeom prst="rect">
              <a:avLst/>
            </a:prstGeom>
          </p:spPr>
        </p:pic>
        <p:pic>
          <p:nvPicPr>
            <p:cNvPr id="13" name="Picture 12">
              <a:extLst>
                <a:ext uri="{FF2B5EF4-FFF2-40B4-BE49-F238E27FC236}">
                  <a16:creationId xmlns:a16="http://schemas.microsoft.com/office/drawing/2014/main" id="{3123C3E7-7615-980A-AE1C-A03A5A7DD8C5}"/>
                </a:ext>
              </a:extLst>
            </p:cNvPr>
            <p:cNvPicPr>
              <a:picLocks noChangeAspect="1"/>
            </p:cNvPicPr>
            <p:nvPr/>
          </p:nvPicPr>
          <p:blipFill>
            <a:blip r:embed="rId4"/>
            <a:stretch>
              <a:fillRect/>
            </a:stretch>
          </p:blipFill>
          <p:spPr>
            <a:xfrm>
              <a:off x="150018" y="2690284"/>
              <a:ext cx="6965157" cy="826346"/>
            </a:xfrm>
            <a:prstGeom prst="rect">
              <a:avLst/>
            </a:prstGeom>
          </p:spPr>
        </p:pic>
        <p:pic>
          <p:nvPicPr>
            <p:cNvPr id="16" name="Picture 15">
              <a:extLst>
                <a:ext uri="{FF2B5EF4-FFF2-40B4-BE49-F238E27FC236}">
                  <a16:creationId xmlns:a16="http://schemas.microsoft.com/office/drawing/2014/main" id="{8B1BB773-BA1C-B5E1-46CD-A9B2FBC1545B}"/>
                </a:ext>
              </a:extLst>
            </p:cNvPr>
            <p:cNvPicPr>
              <a:picLocks noChangeAspect="1"/>
            </p:cNvPicPr>
            <p:nvPr/>
          </p:nvPicPr>
          <p:blipFill>
            <a:blip r:embed="rId5"/>
            <a:stretch>
              <a:fillRect/>
            </a:stretch>
          </p:blipFill>
          <p:spPr>
            <a:xfrm>
              <a:off x="150018" y="3826899"/>
              <a:ext cx="6754168" cy="857370"/>
            </a:xfrm>
            <a:prstGeom prst="rect">
              <a:avLst/>
            </a:prstGeom>
          </p:spPr>
        </p:pic>
      </p:grpSp>
    </p:spTree>
    <p:extLst>
      <p:ext uri="{BB962C8B-B14F-4D97-AF65-F5344CB8AC3E}">
        <p14:creationId xmlns:p14="http://schemas.microsoft.com/office/powerpoint/2010/main" val="355728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9">
          <a:extLst>
            <a:ext uri="{FF2B5EF4-FFF2-40B4-BE49-F238E27FC236}">
              <a16:creationId xmlns:a16="http://schemas.microsoft.com/office/drawing/2014/main" id="{26D2CCDC-2E06-C284-8460-4879B17C1B7D}"/>
            </a:ext>
          </a:extLst>
        </p:cNvPr>
        <p:cNvGrpSpPr/>
        <p:nvPr/>
      </p:nvGrpSpPr>
      <p:grpSpPr>
        <a:xfrm>
          <a:off x="0" y="0"/>
          <a:ext cx="0" cy="0"/>
          <a:chOff x="0" y="0"/>
          <a:chExt cx="0" cy="0"/>
        </a:xfrm>
      </p:grpSpPr>
      <p:sp>
        <p:nvSpPr>
          <p:cNvPr id="710" name="Google Shape;710;p29">
            <a:extLst>
              <a:ext uri="{FF2B5EF4-FFF2-40B4-BE49-F238E27FC236}">
                <a16:creationId xmlns:a16="http://schemas.microsoft.com/office/drawing/2014/main" id="{6F9AB346-F886-AB7E-F05A-81462126304B}"/>
              </a:ext>
            </a:extLst>
          </p:cNvPr>
          <p:cNvSpPr txBox="1">
            <a:spLocks noGrp="1"/>
          </p:cNvSpPr>
          <p:nvPr>
            <p:ph type="title"/>
          </p:nvPr>
        </p:nvSpPr>
        <p:spPr>
          <a:xfrm>
            <a:off x="457200" y="411475"/>
            <a:ext cx="8229600" cy="32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6" name="Google Shape;724;p29">
            <a:extLst>
              <a:ext uri="{FF2B5EF4-FFF2-40B4-BE49-F238E27FC236}">
                <a16:creationId xmlns:a16="http://schemas.microsoft.com/office/drawing/2014/main" id="{9B2FF720-01DE-C0FC-FE68-BA011FD784F7}"/>
              </a:ext>
            </a:extLst>
          </p:cNvPr>
          <p:cNvSpPr/>
          <p:nvPr/>
        </p:nvSpPr>
        <p:spPr>
          <a:xfrm>
            <a:off x="7213223" y="2873687"/>
            <a:ext cx="193646" cy="193646"/>
          </a:xfrm>
          <a:custGeom>
            <a:avLst/>
            <a:gdLst/>
            <a:ahLst/>
            <a:cxnLst/>
            <a:rect l="l" t="t" r="r" b="b"/>
            <a:pathLst>
              <a:path w="6392" h="6392" extrusionOk="0">
                <a:moveTo>
                  <a:pt x="3196" y="0"/>
                </a:moveTo>
                <a:cubicBezTo>
                  <a:pt x="1438" y="0"/>
                  <a:pt x="0" y="1438"/>
                  <a:pt x="0" y="3196"/>
                </a:cubicBezTo>
                <a:cubicBezTo>
                  <a:pt x="0" y="4953"/>
                  <a:pt x="1438" y="6391"/>
                  <a:pt x="3196" y="6391"/>
                </a:cubicBezTo>
                <a:cubicBezTo>
                  <a:pt x="4953" y="6391"/>
                  <a:pt x="6391" y="4953"/>
                  <a:pt x="6391" y="3196"/>
                </a:cubicBezTo>
                <a:cubicBezTo>
                  <a:pt x="6391" y="1438"/>
                  <a:pt x="4953"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Rectangle 30">
            <a:extLst>
              <a:ext uri="{FF2B5EF4-FFF2-40B4-BE49-F238E27FC236}">
                <a16:creationId xmlns:a16="http://schemas.microsoft.com/office/drawing/2014/main" id="{13F05E01-C6D3-8674-8C21-960CC3CA9201}"/>
              </a:ext>
            </a:extLst>
          </p:cNvPr>
          <p:cNvSpPr/>
          <p:nvPr/>
        </p:nvSpPr>
        <p:spPr>
          <a:xfrm>
            <a:off x="0" y="4914900"/>
            <a:ext cx="9144000" cy="2286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Double Wave 706">
            <a:extLst>
              <a:ext uri="{FF2B5EF4-FFF2-40B4-BE49-F238E27FC236}">
                <a16:creationId xmlns:a16="http://schemas.microsoft.com/office/drawing/2014/main" id="{A304DD60-A468-8CC1-54A2-D73544A76C37}"/>
              </a:ext>
            </a:extLst>
          </p:cNvPr>
          <p:cNvSpPr/>
          <p:nvPr/>
        </p:nvSpPr>
        <p:spPr>
          <a:xfrm>
            <a:off x="0" y="4379762"/>
            <a:ext cx="9191614" cy="665791"/>
          </a:xfrm>
          <a:custGeom>
            <a:avLst/>
            <a:gdLst>
              <a:gd name="connsiteX0" fmla="*/ 0 w 9144000"/>
              <a:gd name="connsiteY0" fmla="*/ 42485 h 679764"/>
              <a:gd name="connsiteX1" fmla="*/ 4572000 w 9144000"/>
              <a:gd name="connsiteY1" fmla="*/ 42485 h 679764"/>
              <a:gd name="connsiteX2" fmla="*/ 9144000 w 9144000"/>
              <a:gd name="connsiteY2" fmla="*/ 42485 h 679764"/>
              <a:gd name="connsiteX3" fmla="*/ 9144000 w 9144000"/>
              <a:gd name="connsiteY3" fmla="*/ 637279 h 679764"/>
              <a:gd name="connsiteX4" fmla="*/ 4572000 w 9144000"/>
              <a:gd name="connsiteY4" fmla="*/ 637279 h 679764"/>
              <a:gd name="connsiteX5" fmla="*/ 0 w 9144000"/>
              <a:gd name="connsiteY5" fmla="*/ 637279 h 679764"/>
              <a:gd name="connsiteX6" fmla="*/ 0 w 9144000"/>
              <a:gd name="connsiteY6" fmla="*/ 42485 h 679764"/>
              <a:gd name="connsiteX0" fmla="*/ 0 w 9144000"/>
              <a:gd name="connsiteY0" fmla="*/ 22114 h 657789"/>
              <a:gd name="connsiteX1" fmla="*/ 4572000 w 9144000"/>
              <a:gd name="connsiteY1" fmla="*/ 329296 h 657789"/>
              <a:gd name="connsiteX2" fmla="*/ 9144000 w 9144000"/>
              <a:gd name="connsiteY2" fmla="*/ 22114 h 657789"/>
              <a:gd name="connsiteX3" fmla="*/ 9144000 w 9144000"/>
              <a:gd name="connsiteY3" fmla="*/ 616908 h 657789"/>
              <a:gd name="connsiteX4" fmla="*/ 4572000 w 9144000"/>
              <a:gd name="connsiteY4" fmla="*/ 616908 h 657789"/>
              <a:gd name="connsiteX5" fmla="*/ 0 w 9144000"/>
              <a:gd name="connsiteY5" fmla="*/ 616908 h 657789"/>
              <a:gd name="connsiteX6" fmla="*/ 0 w 9144000"/>
              <a:gd name="connsiteY6" fmla="*/ 22114 h 657789"/>
              <a:gd name="connsiteX0" fmla="*/ 0 w 9144000"/>
              <a:gd name="connsiteY0" fmla="*/ 13752 h 649427"/>
              <a:gd name="connsiteX1" fmla="*/ 4572000 w 9144000"/>
              <a:gd name="connsiteY1" fmla="*/ 320934 h 649427"/>
              <a:gd name="connsiteX2" fmla="*/ 9144000 w 9144000"/>
              <a:gd name="connsiteY2" fmla="*/ 13752 h 649427"/>
              <a:gd name="connsiteX3" fmla="*/ 9144000 w 9144000"/>
              <a:gd name="connsiteY3" fmla="*/ 608546 h 649427"/>
              <a:gd name="connsiteX4" fmla="*/ 4572000 w 9144000"/>
              <a:gd name="connsiteY4" fmla="*/ 608546 h 649427"/>
              <a:gd name="connsiteX5" fmla="*/ 0 w 9144000"/>
              <a:gd name="connsiteY5" fmla="*/ 608546 h 649427"/>
              <a:gd name="connsiteX6" fmla="*/ 0 w 9144000"/>
              <a:gd name="connsiteY6" fmla="*/ 13752 h 649427"/>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665791">
                <a:moveTo>
                  <a:pt x="0" y="30116"/>
                </a:moveTo>
                <a:cubicBezTo>
                  <a:pt x="1524000" y="-111501"/>
                  <a:pt x="3051572" y="289673"/>
                  <a:pt x="4572000" y="337298"/>
                </a:cubicBezTo>
                <a:cubicBezTo>
                  <a:pt x="6092428" y="384923"/>
                  <a:pt x="7277100" y="-242604"/>
                  <a:pt x="9122569" y="315866"/>
                </a:cubicBezTo>
                <a:lnTo>
                  <a:pt x="9144000" y="624910"/>
                </a:lnTo>
                <a:cubicBezTo>
                  <a:pt x="7620000" y="766527"/>
                  <a:pt x="6096000" y="483292"/>
                  <a:pt x="4572000" y="624910"/>
                </a:cubicBezTo>
                <a:cubicBezTo>
                  <a:pt x="3048000" y="766527"/>
                  <a:pt x="1524000" y="483292"/>
                  <a:pt x="0" y="624910"/>
                </a:cubicBezTo>
                <a:lnTo>
                  <a:pt x="0" y="30116"/>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240E809-A15F-2078-D644-5C98D973B512}"/>
              </a:ext>
            </a:extLst>
          </p:cNvPr>
          <p:cNvSpPr txBox="1"/>
          <p:nvPr/>
        </p:nvSpPr>
        <p:spPr>
          <a:xfrm>
            <a:off x="457200" y="835580"/>
            <a:ext cx="8379619" cy="2062103"/>
          </a:xfrm>
          <a:prstGeom prst="rect">
            <a:avLst/>
          </a:prstGeom>
          <a:noFill/>
        </p:spPr>
        <p:txBody>
          <a:bodyPr wrap="square" rtlCol="0">
            <a:spAutoFit/>
          </a:bodyPr>
          <a:lstStyle/>
          <a:p>
            <a:pPr algn="just"/>
            <a:r>
              <a:rPr lang="en-US" sz="1600" dirty="0">
                <a:latin typeface="Fira Sans" panose="020B0503050000020004" pitchFamily="34" charset="0"/>
              </a:rPr>
              <a:t>The textile manufacturing facility demonstrates strong production capabilities with over 86.8M units manufactured, but faces quality control challenges, especially during high-output months like November, where higher rejection rates were observed. Improving quality checks during peak production, addressing employee and machine performance discrepancies, and optimizing operations in months with lower production (September and December) can help reduce wastage and enhance overall efficiency. By focusing on these areas, the facility can increase both production and profitability while maintaining high standards of quality.</a:t>
            </a:r>
          </a:p>
        </p:txBody>
      </p:sp>
      <p:pic>
        <p:nvPicPr>
          <p:cNvPr id="7" name="Picture 6">
            <a:extLst>
              <a:ext uri="{FF2B5EF4-FFF2-40B4-BE49-F238E27FC236}">
                <a16:creationId xmlns:a16="http://schemas.microsoft.com/office/drawing/2014/main" id="{3F76D740-3193-2C34-83B4-BF4E8F6F3AAD}"/>
              </a:ext>
            </a:extLst>
          </p:cNvPr>
          <p:cNvPicPr>
            <a:picLocks noChangeAspect="1"/>
          </p:cNvPicPr>
          <p:nvPr/>
        </p:nvPicPr>
        <p:blipFill>
          <a:blip r:embed="rId3">
            <a:duotone>
              <a:schemeClr val="accent4">
                <a:shade val="45000"/>
                <a:satMod val="135000"/>
              </a:schemeClr>
              <a:prstClr val="white"/>
            </a:duotone>
          </a:blip>
          <a:stretch>
            <a:fillRect/>
          </a:stretch>
        </p:blipFill>
        <p:spPr>
          <a:xfrm>
            <a:off x="5713418" y="2321719"/>
            <a:ext cx="3193256" cy="3193256"/>
          </a:xfrm>
          <a:prstGeom prst="rect">
            <a:avLst/>
          </a:prstGeom>
        </p:spPr>
      </p:pic>
    </p:spTree>
    <p:extLst>
      <p:ext uri="{BB962C8B-B14F-4D97-AF65-F5344CB8AC3E}">
        <p14:creationId xmlns:p14="http://schemas.microsoft.com/office/powerpoint/2010/main" val="335893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0"/>
                                        </p:tgtEl>
                                        <p:attrNameLst>
                                          <p:attrName>style.visibility</p:attrName>
                                        </p:attrNameLst>
                                      </p:cBhvr>
                                      <p:to>
                                        <p:strVal val="visible"/>
                                      </p:to>
                                    </p:set>
                                    <p:animEffect transition="in" filter="fade">
                                      <p:cBhvr>
                                        <p:cTn id="7" dur="1000"/>
                                        <p:tgtEl>
                                          <p:spTgt spid="710"/>
                                        </p:tgtEl>
                                      </p:cBhvr>
                                    </p:animEffect>
                                    <p:anim calcmode="lin" valueType="num">
                                      <p:cBhvr>
                                        <p:cTn id="8" dur="1000" fill="hold"/>
                                        <p:tgtEl>
                                          <p:spTgt spid="710"/>
                                        </p:tgtEl>
                                        <p:attrNameLst>
                                          <p:attrName>ppt_x</p:attrName>
                                        </p:attrNameLst>
                                      </p:cBhvr>
                                      <p:tavLst>
                                        <p:tav tm="0">
                                          <p:val>
                                            <p:strVal val="#ppt_x"/>
                                          </p:val>
                                        </p:tav>
                                        <p:tav tm="100000">
                                          <p:val>
                                            <p:strVal val="#ppt_x"/>
                                          </p:val>
                                        </p:tav>
                                      </p:tavLst>
                                    </p:anim>
                                    <p:anim calcmode="lin" valueType="num">
                                      <p:cBhvr>
                                        <p:cTn id="9" dur="1000" fill="hold"/>
                                        <p:tgtEl>
                                          <p:spTgt spid="7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9">
          <a:extLst>
            <a:ext uri="{FF2B5EF4-FFF2-40B4-BE49-F238E27FC236}">
              <a16:creationId xmlns:a16="http://schemas.microsoft.com/office/drawing/2014/main" id="{E49782B8-EE86-6B2A-0D74-03737D8B65A1}"/>
            </a:ext>
          </a:extLst>
        </p:cNvPr>
        <p:cNvGrpSpPr/>
        <p:nvPr/>
      </p:nvGrpSpPr>
      <p:grpSpPr>
        <a:xfrm>
          <a:off x="0" y="0"/>
          <a:ext cx="0" cy="0"/>
          <a:chOff x="0" y="0"/>
          <a:chExt cx="0" cy="0"/>
        </a:xfrm>
      </p:grpSpPr>
      <p:sp>
        <p:nvSpPr>
          <p:cNvPr id="6" name="Google Shape;724;p29">
            <a:extLst>
              <a:ext uri="{FF2B5EF4-FFF2-40B4-BE49-F238E27FC236}">
                <a16:creationId xmlns:a16="http://schemas.microsoft.com/office/drawing/2014/main" id="{8BB880C0-5183-C5CA-C6F9-2723781CE73F}"/>
              </a:ext>
            </a:extLst>
          </p:cNvPr>
          <p:cNvSpPr/>
          <p:nvPr/>
        </p:nvSpPr>
        <p:spPr>
          <a:xfrm>
            <a:off x="7213223" y="2873687"/>
            <a:ext cx="193646" cy="193646"/>
          </a:xfrm>
          <a:custGeom>
            <a:avLst/>
            <a:gdLst/>
            <a:ahLst/>
            <a:cxnLst/>
            <a:rect l="l" t="t" r="r" b="b"/>
            <a:pathLst>
              <a:path w="6392" h="6392" extrusionOk="0">
                <a:moveTo>
                  <a:pt x="3196" y="0"/>
                </a:moveTo>
                <a:cubicBezTo>
                  <a:pt x="1438" y="0"/>
                  <a:pt x="0" y="1438"/>
                  <a:pt x="0" y="3196"/>
                </a:cubicBezTo>
                <a:cubicBezTo>
                  <a:pt x="0" y="4953"/>
                  <a:pt x="1438" y="6391"/>
                  <a:pt x="3196" y="6391"/>
                </a:cubicBezTo>
                <a:cubicBezTo>
                  <a:pt x="4953" y="6391"/>
                  <a:pt x="6391" y="4953"/>
                  <a:pt x="6391" y="3196"/>
                </a:cubicBezTo>
                <a:cubicBezTo>
                  <a:pt x="6391" y="1438"/>
                  <a:pt x="4953"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Rectangle 30">
            <a:extLst>
              <a:ext uri="{FF2B5EF4-FFF2-40B4-BE49-F238E27FC236}">
                <a16:creationId xmlns:a16="http://schemas.microsoft.com/office/drawing/2014/main" id="{DFAB28E4-EE88-D141-804F-961C1AFB1C89}"/>
              </a:ext>
            </a:extLst>
          </p:cNvPr>
          <p:cNvSpPr/>
          <p:nvPr/>
        </p:nvSpPr>
        <p:spPr>
          <a:xfrm>
            <a:off x="0" y="4914900"/>
            <a:ext cx="9144000" cy="228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Double Wave 706">
            <a:extLst>
              <a:ext uri="{FF2B5EF4-FFF2-40B4-BE49-F238E27FC236}">
                <a16:creationId xmlns:a16="http://schemas.microsoft.com/office/drawing/2014/main" id="{98C35F15-41BC-E518-D60A-04A799F769FC}"/>
              </a:ext>
            </a:extLst>
          </p:cNvPr>
          <p:cNvSpPr/>
          <p:nvPr/>
        </p:nvSpPr>
        <p:spPr>
          <a:xfrm>
            <a:off x="0" y="4379762"/>
            <a:ext cx="9191614" cy="665791"/>
          </a:xfrm>
          <a:custGeom>
            <a:avLst/>
            <a:gdLst>
              <a:gd name="connsiteX0" fmla="*/ 0 w 9144000"/>
              <a:gd name="connsiteY0" fmla="*/ 42485 h 679764"/>
              <a:gd name="connsiteX1" fmla="*/ 4572000 w 9144000"/>
              <a:gd name="connsiteY1" fmla="*/ 42485 h 679764"/>
              <a:gd name="connsiteX2" fmla="*/ 9144000 w 9144000"/>
              <a:gd name="connsiteY2" fmla="*/ 42485 h 679764"/>
              <a:gd name="connsiteX3" fmla="*/ 9144000 w 9144000"/>
              <a:gd name="connsiteY3" fmla="*/ 637279 h 679764"/>
              <a:gd name="connsiteX4" fmla="*/ 4572000 w 9144000"/>
              <a:gd name="connsiteY4" fmla="*/ 637279 h 679764"/>
              <a:gd name="connsiteX5" fmla="*/ 0 w 9144000"/>
              <a:gd name="connsiteY5" fmla="*/ 637279 h 679764"/>
              <a:gd name="connsiteX6" fmla="*/ 0 w 9144000"/>
              <a:gd name="connsiteY6" fmla="*/ 42485 h 679764"/>
              <a:gd name="connsiteX0" fmla="*/ 0 w 9144000"/>
              <a:gd name="connsiteY0" fmla="*/ 22114 h 657789"/>
              <a:gd name="connsiteX1" fmla="*/ 4572000 w 9144000"/>
              <a:gd name="connsiteY1" fmla="*/ 329296 h 657789"/>
              <a:gd name="connsiteX2" fmla="*/ 9144000 w 9144000"/>
              <a:gd name="connsiteY2" fmla="*/ 22114 h 657789"/>
              <a:gd name="connsiteX3" fmla="*/ 9144000 w 9144000"/>
              <a:gd name="connsiteY3" fmla="*/ 616908 h 657789"/>
              <a:gd name="connsiteX4" fmla="*/ 4572000 w 9144000"/>
              <a:gd name="connsiteY4" fmla="*/ 616908 h 657789"/>
              <a:gd name="connsiteX5" fmla="*/ 0 w 9144000"/>
              <a:gd name="connsiteY5" fmla="*/ 616908 h 657789"/>
              <a:gd name="connsiteX6" fmla="*/ 0 w 9144000"/>
              <a:gd name="connsiteY6" fmla="*/ 22114 h 657789"/>
              <a:gd name="connsiteX0" fmla="*/ 0 w 9144000"/>
              <a:gd name="connsiteY0" fmla="*/ 13752 h 649427"/>
              <a:gd name="connsiteX1" fmla="*/ 4572000 w 9144000"/>
              <a:gd name="connsiteY1" fmla="*/ 320934 h 649427"/>
              <a:gd name="connsiteX2" fmla="*/ 9144000 w 9144000"/>
              <a:gd name="connsiteY2" fmla="*/ 13752 h 649427"/>
              <a:gd name="connsiteX3" fmla="*/ 9144000 w 9144000"/>
              <a:gd name="connsiteY3" fmla="*/ 608546 h 649427"/>
              <a:gd name="connsiteX4" fmla="*/ 4572000 w 9144000"/>
              <a:gd name="connsiteY4" fmla="*/ 608546 h 649427"/>
              <a:gd name="connsiteX5" fmla="*/ 0 w 9144000"/>
              <a:gd name="connsiteY5" fmla="*/ 608546 h 649427"/>
              <a:gd name="connsiteX6" fmla="*/ 0 w 9144000"/>
              <a:gd name="connsiteY6" fmla="*/ 13752 h 649427"/>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665791">
                <a:moveTo>
                  <a:pt x="0" y="30116"/>
                </a:moveTo>
                <a:cubicBezTo>
                  <a:pt x="1524000" y="-111501"/>
                  <a:pt x="3051572" y="289673"/>
                  <a:pt x="4572000" y="337298"/>
                </a:cubicBezTo>
                <a:cubicBezTo>
                  <a:pt x="6092428" y="384923"/>
                  <a:pt x="7277100" y="-242604"/>
                  <a:pt x="9122569" y="315866"/>
                </a:cubicBezTo>
                <a:lnTo>
                  <a:pt x="9144000" y="624910"/>
                </a:lnTo>
                <a:cubicBezTo>
                  <a:pt x="7620000" y="766527"/>
                  <a:pt x="6096000" y="483292"/>
                  <a:pt x="4572000" y="624910"/>
                </a:cubicBezTo>
                <a:cubicBezTo>
                  <a:pt x="3048000" y="766527"/>
                  <a:pt x="1524000" y="483292"/>
                  <a:pt x="0" y="624910"/>
                </a:cubicBezTo>
                <a:lnTo>
                  <a:pt x="0" y="30116"/>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B3723A4-B911-1726-9040-CAC074C8855D}"/>
              </a:ext>
            </a:extLst>
          </p:cNvPr>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saturation sat="33000"/>
                    </a14:imgEffect>
                  </a14:imgLayer>
                </a14:imgProps>
              </a:ext>
            </a:extLst>
          </a:blip>
          <a:srcRect b="2698"/>
          <a:stretch/>
        </p:blipFill>
        <p:spPr>
          <a:xfrm>
            <a:off x="1111342" y="-7144"/>
            <a:ext cx="6768215" cy="4386906"/>
          </a:xfrm>
          <a:prstGeom prst="rect">
            <a:avLst/>
          </a:prstGeom>
        </p:spPr>
      </p:pic>
    </p:spTree>
    <p:extLst>
      <p:ext uri="{BB962C8B-B14F-4D97-AF65-F5344CB8AC3E}">
        <p14:creationId xmlns:p14="http://schemas.microsoft.com/office/powerpoint/2010/main" val="137946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pSp>
        <p:nvGrpSpPr>
          <p:cNvPr id="97" name="Google Shape;97;p16"/>
          <p:cNvGrpSpPr/>
          <p:nvPr/>
        </p:nvGrpSpPr>
        <p:grpSpPr>
          <a:xfrm>
            <a:off x="4986487" y="1600283"/>
            <a:ext cx="397946" cy="401120"/>
            <a:chOff x="1777925" y="1953700"/>
            <a:chExt cx="294600" cy="296950"/>
          </a:xfrm>
        </p:grpSpPr>
        <p:sp>
          <p:nvSpPr>
            <p:cNvPr id="98" name="Google Shape;98;p16"/>
            <p:cNvSpPr/>
            <p:nvPr/>
          </p:nvSpPr>
          <p:spPr>
            <a:xfrm>
              <a:off x="1794450" y="2052125"/>
              <a:ext cx="278075" cy="198525"/>
            </a:xfrm>
            <a:custGeom>
              <a:avLst/>
              <a:gdLst/>
              <a:ahLst/>
              <a:cxnLst/>
              <a:rect l="l" t="t" r="r" b="b"/>
              <a:pathLst>
                <a:path w="11123" h="7941" extrusionOk="0">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1777925" y="1953700"/>
              <a:ext cx="278050" cy="198675"/>
            </a:xfrm>
            <a:custGeom>
              <a:avLst/>
              <a:gdLst/>
              <a:ahLst/>
              <a:cxnLst/>
              <a:rect l="l" t="t" r="r" b="b"/>
              <a:pathLst>
                <a:path w="11122" h="7947" extrusionOk="0">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1829125" y="2006475"/>
              <a:ext cx="191400" cy="191400"/>
            </a:xfrm>
            <a:custGeom>
              <a:avLst/>
              <a:gdLst/>
              <a:ahLst/>
              <a:cxnLst/>
              <a:rect l="l" t="t" r="r" b="b"/>
              <a:pathLst>
                <a:path w="7656" h="7656" extrusionOk="0">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1915750" y="2058450"/>
              <a:ext cx="35475" cy="52800"/>
            </a:xfrm>
            <a:custGeom>
              <a:avLst/>
              <a:gdLst/>
              <a:ahLst/>
              <a:cxnLst/>
              <a:rect l="l" t="t" r="r" b="b"/>
              <a:pathLst>
                <a:path w="1419" h="2112" extrusionOk="0">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16"/>
          <p:cNvGrpSpPr/>
          <p:nvPr/>
        </p:nvGrpSpPr>
        <p:grpSpPr>
          <a:xfrm>
            <a:off x="5549212" y="2646362"/>
            <a:ext cx="361744" cy="397946"/>
            <a:chOff x="1790525" y="2319150"/>
            <a:chExt cx="267800" cy="294600"/>
          </a:xfrm>
        </p:grpSpPr>
        <p:sp>
          <p:nvSpPr>
            <p:cNvPr id="106" name="Google Shape;106;p16"/>
            <p:cNvSpPr/>
            <p:nvPr/>
          </p:nvSpPr>
          <p:spPr>
            <a:xfrm>
              <a:off x="1881100" y="2423125"/>
              <a:ext cx="88225" cy="155175"/>
            </a:xfrm>
            <a:custGeom>
              <a:avLst/>
              <a:gdLst/>
              <a:ahLst/>
              <a:cxnLst/>
              <a:rect l="l" t="t" r="r" b="b"/>
              <a:pathLst>
                <a:path w="3529" h="6207" extrusionOk="0">
                  <a:moveTo>
                    <a:pt x="1418" y="1323"/>
                  </a:moveTo>
                  <a:lnTo>
                    <a:pt x="1418" y="2741"/>
                  </a:lnTo>
                  <a:lnTo>
                    <a:pt x="1072" y="2741"/>
                  </a:lnTo>
                  <a:cubicBezTo>
                    <a:pt x="882" y="2741"/>
                    <a:pt x="725" y="2583"/>
                    <a:pt x="725" y="2394"/>
                  </a:cubicBezTo>
                  <a:lnTo>
                    <a:pt x="725" y="1701"/>
                  </a:lnTo>
                  <a:cubicBezTo>
                    <a:pt x="725" y="1481"/>
                    <a:pt x="882" y="1323"/>
                    <a:pt x="1072" y="1323"/>
                  </a:cubicBezTo>
                  <a:close/>
                  <a:moveTo>
                    <a:pt x="2458" y="3466"/>
                  </a:moveTo>
                  <a:cubicBezTo>
                    <a:pt x="2647" y="3466"/>
                    <a:pt x="2804" y="3623"/>
                    <a:pt x="2804" y="3812"/>
                  </a:cubicBezTo>
                  <a:lnTo>
                    <a:pt x="2804" y="4537"/>
                  </a:lnTo>
                  <a:cubicBezTo>
                    <a:pt x="2804" y="4726"/>
                    <a:pt x="2647" y="4883"/>
                    <a:pt x="2458" y="4883"/>
                  </a:cubicBezTo>
                  <a:lnTo>
                    <a:pt x="2111" y="4883"/>
                  </a:lnTo>
                  <a:lnTo>
                    <a:pt x="2111" y="3466"/>
                  </a:lnTo>
                  <a:close/>
                  <a:moveTo>
                    <a:pt x="1796" y="0"/>
                  </a:moveTo>
                  <a:cubicBezTo>
                    <a:pt x="1576" y="0"/>
                    <a:pt x="1418" y="158"/>
                    <a:pt x="1418" y="347"/>
                  </a:cubicBezTo>
                  <a:lnTo>
                    <a:pt x="1418" y="693"/>
                  </a:lnTo>
                  <a:lnTo>
                    <a:pt x="1072" y="693"/>
                  </a:lnTo>
                  <a:cubicBezTo>
                    <a:pt x="473" y="693"/>
                    <a:pt x="63" y="1166"/>
                    <a:pt x="63" y="1733"/>
                  </a:cubicBezTo>
                  <a:lnTo>
                    <a:pt x="63" y="2426"/>
                  </a:lnTo>
                  <a:cubicBezTo>
                    <a:pt x="63" y="3025"/>
                    <a:pt x="536" y="3466"/>
                    <a:pt x="1072" y="3466"/>
                  </a:cubicBezTo>
                  <a:lnTo>
                    <a:pt x="1418" y="3466"/>
                  </a:lnTo>
                  <a:lnTo>
                    <a:pt x="1418" y="4852"/>
                  </a:lnTo>
                  <a:lnTo>
                    <a:pt x="1072" y="4852"/>
                  </a:lnTo>
                  <a:cubicBezTo>
                    <a:pt x="882" y="4852"/>
                    <a:pt x="725" y="4694"/>
                    <a:pt x="725" y="4474"/>
                  </a:cubicBezTo>
                  <a:cubicBezTo>
                    <a:pt x="725" y="4285"/>
                    <a:pt x="567" y="4127"/>
                    <a:pt x="378" y="4127"/>
                  </a:cubicBezTo>
                  <a:cubicBezTo>
                    <a:pt x="158" y="4127"/>
                    <a:pt x="0" y="4285"/>
                    <a:pt x="0" y="4474"/>
                  </a:cubicBezTo>
                  <a:cubicBezTo>
                    <a:pt x="0" y="5072"/>
                    <a:pt x="473" y="5513"/>
                    <a:pt x="1040" y="5513"/>
                  </a:cubicBezTo>
                  <a:lnTo>
                    <a:pt x="1387" y="5513"/>
                  </a:lnTo>
                  <a:lnTo>
                    <a:pt x="1387" y="5860"/>
                  </a:lnTo>
                  <a:cubicBezTo>
                    <a:pt x="1387" y="6049"/>
                    <a:pt x="1544" y="6207"/>
                    <a:pt x="1733" y="6207"/>
                  </a:cubicBezTo>
                  <a:cubicBezTo>
                    <a:pt x="1954" y="6207"/>
                    <a:pt x="2111" y="6049"/>
                    <a:pt x="2111" y="5860"/>
                  </a:cubicBezTo>
                  <a:lnTo>
                    <a:pt x="2111" y="5545"/>
                  </a:lnTo>
                  <a:lnTo>
                    <a:pt x="2458" y="5545"/>
                  </a:lnTo>
                  <a:cubicBezTo>
                    <a:pt x="3056" y="5545"/>
                    <a:pt x="3466" y="5072"/>
                    <a:pt x="3466" y="4537"/>
                  </a:cubicBezTo>
                  <a:lnTo>
                    <a:pt x="3466" y="3812"/>
                  </a:lnTo>
                  <a:cubicBezTo>
                    <a:pt x="3466" y="3214"/>
                    <a:pt x="2993" y="2804"/>
                    <a:pt x="2458" y="2804"/>
                  </a:cubicBezTo>
                  <a:lnTo>
                    <a:pt x="2111" y="2804"/>
                  </a:lnTo>
                  <a:lnTo>
                    <a:pt x="2111" y="1386"/>
                  </a:lnTo>
                  <a:lnTo>
                    <a:pt x="2458" y="1386"/>
                  </a:lnTo>
                  <a:cubicBezTo>
                    <a:pt x="2647" y="1386"/>
                    <a:pt x="2804" y="1544"/>
                    <a:pt x="2804" y="1733"/>
                  </a:cubicBezTo>
                  <a:cubicBezTo>
                    <a:pt x="2804" y="1922"/>
                    <a:pt x="2962" y="2079"/>
                    <a:pt x="3151" y="2079"/>
                  </a:cubicBezTo>
                  <a:cubicBezTo>
                    <a:pt x="3371" y="2079"/>
                    <a:pt x="3529" y="1922"/>
                    <a:pt x="3529" y="1733"/>
                  </a:cubicBezTo>
                  <a:cubicBezTo>
                    <a:pt x="3529" y="1134"/>
                    <a:pt x="3056" y="693"/>
                    <a:pt x="2489" y="693"/>
                  </a:cubicBezTo>
                  <a:lnTo>
                    <a:pt x="2143" y="693"/>
                  </a:lnTo>
                  <a:lnTo>
                    <a:pt x="2143" y="347"/>
                  </a:lnTo>
                  <a:cubicBezTo>
                    <a:pt x="2143" y="158"/>
                    <a:pt x="1985" y="0"/>
                    <a:pt x="1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1790525" y="2319150"/>
              <a:ext cx="267800" cy="294600"/>
            </a:xfrm>
            <a:custGeom>
              <a:avLst/>
              <a:gdLst/>
              <a:ahLst/>
              <a:cxnLst/>
              <a:rect l="l" t="t" r="r" b="b"/>
              <a:pathLst>
                <a:path w="10712" h="11784" extrusionOk="0">
                  <a:moveTo>
                    <a:pt x="6427" y="662"/>
                  </a:moveTo>
                  <a:cubicBezTo>
                    <a:pt x="6837" y="662"/>
                    <a:pt x="7152" y="977"/>
                    <a:pt x="7152" y="1355"/>
                  </a:cubicBezTo>
                  <a:cubicBezTo>
                    <a:pt x="7152" y="1765"/>
                    <a:pt x="6837" y="2080"/>
                    <a:pt x="6427" y="2080"/>
                  </a:cubicBezTo>
                  <a:lnTo>
                    <a:pt x="6427" y="1702"/>
                  </a:lnTo>
                  <a:cubicBezTo>
                    <a:pt x="6427" y="1513"/>
                    <a:pt x="6270" y="1355"/>
                    <a:pt x="6081" y="1355"/>
                  </a:cubicBezTo>
                  <a:lnTo>
                    <a:pt x="4695" y="1355"/>
                  </a:lnTo>
                  <a:cubicBezTo>
                    <a:pt x="4505" y="1355"/>
                    <a:pt x="4348" y="1513"/>
                    <a:pt x="4348" y="1702"/>
                  </a:cubicBezTo>
                  <a:lnTo>
                    <a:pt x="4348" y="2080"/>
                  </a:lnTo>
                  <a:cubicBezTo>
                    <a:pt x="3938" y="2017"/>
                    <a:pt x="3623" y="1765"/>
                    <a:pt x="3623" y="1355"/>
                  </a:cubicBezTo>
                  <a:cubicBezTo>
                    <a:pt x="3623" y="977"/>
                    <a:pt x="3938" y="662"/>
                    <a:pt x="4348" y="662"/>
                  </a:cubicBezTo>
                  <a:close/>
                  <a:moveTo>
                    <a:pt x="5734" y="2017"/>
                  </a:moveTo>
                  <a:lnTo>
                    <a:pt x="5734" y="2741"/>
                  </a:lnTo>
                  <a:lnTo>
                    <a:pt x="5010" y="2741"/>
                  </a:lnTo>
                  <a:lnTo>
                    <a:pt x="5010" y="2017"/>
                  </a:lnTo>
                  <a:close/>
                  <a:moveTo>
                    <a:pt x="1418" y="1985"/>
                  </a:moveTo>
                  <a:lnTo>
                    <a:pt x="1859" y="2489"/>
                  </a:lnTo>
                  <a:lnTo>
                    <a:pt x="1355" y="2930"/>
                  </a:lnTo>
                  <a:lnTo>
                    <a:pt x="914" y="2426"/>
                  </a:lnTo>
                  <a:lnTo>
                    <a:pt x="1418" y="1985"/>
                  </a:lnTo>
                  <a:close/>
                  <a:moveTo>
                    <a:pt x="9357" y="1985"/>
                  </a:moveTo>
                  <a:lnTo>
                    <a:pt x="9861" y="2426"/>
                  </a:lnTo>
                  <a:lnTo>
                    <a:pt x="9420" y="2930"/>
                  </a:lnTo>
                  <a:lnTo>
                    <a:pt x="8916" y="2489"/>
                  </a:lnTo>
                  <a:lnTo>
                    <a:pt x="9357" y="1985"/>
                  </a:lnTo>
                  <a:close/>
                  <a:moveTo>
                    <a:pt x="5356" y="3434"/>
                  </a:moveTo>
                  <a:cubicBezTo>
                    <a:pt x="7467" y="3434"/>
                    <a:pt x="9200" y="5167"/>
                    <a:pt x="9200" y="7278"/>
                  </a:cubicBezTo>
                  <a:cubicBezTo>
                    <a:pt x="9200" y="9389"/>
                    <a:pt x="7498" y="11090"/>
                    <a:pt x="5356" y="11090"/>
                  </a:cubicBezTo>
                  <a:cubicBezTo>
                    <a:pt x="3277" y="11090"/>
                    <a:pt x="1544" y="9357"/>
                    <a:pt x="1544" y="7278"/>
                  </a:cubicBezTo>
                  <a:cubicBezTo>
                    <a:pt x="1576" y="5136"/>
                    <a:pt x="3277" y="3434"/>
                    <a:pt x="5356" y="3434"/>
                  </a:cubicBezTo>
                  <a:close/>
                  <a:moveTo>
                    <a:pt x="4316" y="0"/>
                  </a:moveTo>
                  <a:cubicBezTo>
                    <a:pt x="3560" y="0"/>
                    <a:pt x="2930" y="631"/>
                    <a:pt x="2930" y="1387"/>
                  </a:cubicBezTo>
                  <a:cubicBezTo>
                    <a:pt x="2930" y="2143"/>
                    <a:pt x="3560" y="2773"/>
                    <a:pt x="4316" y="2773"/>
                  </a:cubicBezTo>
                  <a:lnTo>
                    <a:pt x="4316" y="2899"/>
                  </a:lnTo>
                  <a:cubicBezTo>
                    <a:pt x="3749" y="3025"/>
                    <a:pt x="3214" y="3277"/>
                    <a:pt x="2741" y="3592"/>
                  </a:cubicBezTo>
                  <a:lnTo>
                    <a:pt x="2269" y="3056"/>
                  </a:lnTo>
                  <a:lnTo>
                    <a:pt x="2521" y="2804"/>
                  </a:lnTo>
                  <a:cubicBezTo>
                    <a:pt x="2741" y="2678"/>
                    <a:pt x="2741" y="2458"/>
                    <a:pt x="2615" y="2332"/>
                  </a:cubicBezTo>
                  <a:lnTo>
                    <a:pt x="1702" y="1292"/>
                  </a:lnTo>
                  <a:cubicBezTo>
                    <a:pt x="1631" y="1203"/>
                    <a:pt x="1530" y="1165"/>
                    <a:pt x="1432" y="1165"/>
                  </a:cubicBezTo>
                  <a:cubicBezTo>
                    <a:pt x="1357" y="1165"/>
                    <a:pt x="1284" y="1188"/>
                    <a:pt x="1229" y="1229"/>
                  </a:cubicBezTo>
                  <a:lnTo>
                    <a:pt x="158" y="2143"/>
                  </a:lnTo>
                  <a:cubicBezTo>
                    <a:pt x="0" y="2269"/>
                    <a:pt x="0" y="2489"/>
                    <a:pt x="126" y="2615"/>
                  </a:cubicBezTo>
                  <a:lnTo>
                    <a:pt x="1040" y="3687"/>
                  </a:lnTo>
                  <a:cubicBezTo>
                    <a:pt x="1106" y="3770"/>
                    <a:pt x="1199" y="3809"/>
                    <a:pt x="1291" y="3809"/>
                  </a:cubicBezTo>
                  <a:cubicBezTo>
                    <a:pt x="1372" y="3809"/>
                    <a:pt x="1453" y="3778"/>
                    <a:pt x="1513" y="3718"/>
                  </a:cubicBezTo>
                  <a:lnTo>
                    <a:pt x="1796" y="3498"/>
                  </a:lnTo>
                  <a:lnTo>
                    <a:pt x="2269" y="4033"/>
                  </a:lnTo>
                  <a:cubicBezTo>
                    <a:pt x="1387" y="4852"/>
                    <a:pt x="882" y="6018"/>
                    <a:pt x="882" y="7278"/>
                  </a:cubicBezTo>
                  <a:cubicBezTo>
                    <a:pt x="882" y="9735"/>
                    <a:pt x="2899" y="11783"/>
                    <a:pt x="5356" y="11783"/>
                  </a:cubicBezTo>
                  <a:cubicBezTo>
                    <a:pt x="7845" y="11783"/>
                    <a:pt x="9861" y="9735"/>
                    <a:pt x="9861" y="7278"/>
                  </a:cubicBezTo>
                  <a:cubicBezTo>
                    <a:pt x="9861" y="6081"/>
                    <a:pt x="9389" y="4915"/>
                    <a:pt x="8475" y="4033"/>
                  </a:cubicBezTo>
                  <a:lnTo>
                    <a:pt x="8948" y="3498"/>
                  </a:lnTo>
                  <a:lnTo>
                    <a:pt x="9231" y="3718"/>
                  </a:lnTo>
                  <a:cubicBezTo>
                    <a:pt x="9306" y="3778"/>
                    <a:pt x="9387" y="3809"/>
                    <a:pt x="9465" y="3809"/>
                  </a:cubicBezTo>
                  <a:cubicBezTo>
                    <a:pt x="9553" y="3809"/>
                    <a:pt x="9637" y="3770"/>
                    <a:pt x="9704" y="3687"/>
                  </a:cubicBezTo>
                  <a:lnTo>
                    <a:pt x="10617" y="2615"/>
                  </a:lnTo>
                  <a:cubicBezTo>
                    <a:pt x="10712" y="2458"/>
                    <a:pt x="10712" y="2269"/>
                    <a:pt x="10554" y="2143"/>
                  </a:cubicBezTo>
                  <a:lnTo>
                    <a:pt x="9515" y="1229"/>
                  </a:lnTo>
                  <a:cubicBezTo>
                    <a:pt x="9446" y="1188"/>
                    <a:pt x="9365" y="1165"/>
                    <a:pt x="9288" y="1165"/>
                  </a:cubicBezTo>
                  <a:cubicBezTo>
                    <a:pt x="9189" y="1165"/>
                    <a:pt x="9095" y="1203"/>
                    <a:pt x="9042" y="1292"/>
                  </a:cubicBezTo>
                  <a:lnTo>
                    <a:pt x="8129" y="2332"/>
                  </a:lnTo>
                  <a:cubicBezTo>
                    <a:pt x="8003" y="2489"/>
                    <a:pt x="8003" y="2710"/>
                    <a:pt x="8160" y="2804"/>
                  </a:cubicBezTo>
                  <a:lnTo>
                    <a:pt x="8444" y="3056"/>
                  </a:lnTo>
                  <a:lnTo>
                    <a:pt x="7971" y="3592"/>
                  </a:lnTo>
                  <a:cubicBezTo>
                    <a:pt x="7498" y="3245"/>
                    <a:pt x="6931" y="3025"/>
                    <a:pt x="6396" y="2899"/>
                  </a:cubicBezTo>
                  <a:lnTo>
                    <a:pt x="6396" y="2773"/>
                  </a:lnTo>
                  <a:cubicBezTo>
                    <a:pt x="7152" y="2773"/>
                    <a:pt x="7782" y="2143"/>
                    <a:pt x="7782" y="1387"/>
                  </a:cubicBezTo>
                  <a:cubicBezTo>
                    <a:pt x="7782" y="631"/>
                    <a:pt x="7152"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16"/>
          <p:cNvGrpSpPr/>
          <p:nvPr/>
        </p:nvGrpSpPr>
        <p:grpSpPr>
          <a:xfrm>
            <a:off x="4984865" y="3673169"/>
            <a:ext cx="401154" cy="303255"/>
            <a:chOff x="3962775" y="1990700"/>
            <a:chExt cx="296975" cy="224500"/>
          </a:xfrm>
        </p:grpSpPr>
        <p:sp>
          <p:nvSpPr>
            <p:cNvPr id="109" name="Google Shape;109;p16"/>
            <p:cNvSpPr/>
            <p:nvPr/>
          </p:nvSpPr>
          <p:spPr>
            <a:xfrm>
              <a:off x="4216400" y="2093100"/>
              <a:ext cx="43350" cy="18150"/>
            </a:xfrm>
            <a:custGeom>
              <a:avLst/>
              <a:gdLst/>
              <a:ahLst/>
              <a:cxnLst/>
              <a:rect l="l" t="t" r="r" b="b"/>
              <a:pathLst>
                <a:path w="1734" h="726" extrusionOk="0">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4206950" y="2129325"/>
              <a:ext cx="35475" cy="33900"/>
            </a:xfrm>
            <a:custGeom>
              <a:avLst/>
              <a:gdLst/>
              <a:ahLst/>
              <a:cxnLst/>
              <a:rect l="l" t="t" r="r" b="b"/>
              <a:pathLst>
                <a:path w="1419" h="1356" extrusionOk="0">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4207750" y="2041900"/>
              <a:ext cx="35450" cy="34500"/>
            </a:xfrm>
            <a:custGeom>
              <a:avLst/>
              <a:gdLst/>
              <a:ahLst/>
              <a:cxnLst/>
              <a:rect l="l" t="t" r="r" b="b"/>
              <a:pathLst>
                <a:path w="1418" h="1380" extrusionOk="0">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3962775" y="1990700"/>
              <a:ext cx="226075" cy="224500"/>
            </a:xfrm>
            <a:custGeom>
              <a:avLst/>
              <a:gdLst/>
              <a:ahLst/>
              <a:cxnLst/>
              <a:rect l="l" t="t" r="r" b="b"/>
              <a:pathLst>
                <a:path w="9043" h="8980" extrusionOk="0">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16"/>
          <p:cNvGrpSpPr/>
          <p:nvPr/>
        </p:nvGrpSpPr>
        <p:grpSpPr>
          <a:xfrm>
            <a:off x="3855033" y="3625290"/>
            <a:ext cx="402201" cy="399026"/>
            <a:chOff x="2508825" y="2318350"/>
            <a:chExt cx="297750" cy="295400"/>
          </a:xfrm>
        </p:grpSpPr>
        <p:sp>
          <p:nvSpPr>
            <p:cNvPr id="134" name="Google Shape;134;p16"/>
            <p:cNvSpPr/>
            <p:nvPr/>
          </p:nvSpPr>
          <p:spPr>
            <a:xfrm>
              <a:off x="2508825" y="2318350"/>
              <a:ext cx="297750" cy="29540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2629350"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ardrop 5">
            <a:extLst>
              <a:ext uri="{FF2B5EF4-FFF2-40B4-BE49-F238E27FC236}">
                <a16:creationId xmlns:a16="http://schemas.microsoft.com/office/drawing/2014/main" id="{D6272883-AF62-9A1A-ED87-3EC2FE741C90}"/>
              </a:ext>
            </a:extLst>
          </p:cNvPr>
          <p:cNvSpPr/>
          <p:nvPr/>
        </p:nvSpPr>
        <p:spPr>
          <a:xfrm>
            <a:off x="6450806" y="0"/>
            <a:ext cx="2693194" cy="2350294"/>
          </a:xfrm>
          <a:prstGeom prst="teardrop">
            <a:avLst/>
          </a:prstGeom>
          <a:solidFill>
            <a:schemeClr val="accent6">
              <a:lumMod val="40000"/>
              <a:lumOff val="6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4DC3D0-9AB6-9E53-EC2B-0C30FB99FE96}"/>
              </a:ext>
            </a:extLst>
          </p:cNvPr>
          <p:cNvSpPr/>
          <p:nvPr/>
        </p:nvSpPr>
        <p:spPr>
          <a:xfrm>
            <a:off x="5910956" y="-11676"/>
            <a:ext cx="1250733" cy="1161820"/>
          </a:xfrm>
          <a:prstGeom prst="ellipse">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Google Shape;93;p16"/>
          <p:cNvSpPr txBox="1">
            <a:spLocks noGrp="1"/>
          </p:cNvSpPr>
          <p:nvPr>
            <p:ph type="title"/>
          </p:nvPr>
        </p:nvSpPr>
        <p:spPr>
          <a:xfrm>
            <a:off x="137176" y="186195"/>
            <a:ext cx="2593181" cy="7660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Team</a:t>
            </a:r>
            <a:r>
              <a:rPr lang="en" sz="1100" dirty="0"/>
              <a:t>(group1)</a:t>
            </a:r>
            <a:endParaRPr sz="1100" dirty="0"/>
          </a:p>
        </p:txBody>
      </p:sp>
      <p:sp>
        <p:nvSpPr>
          <p:cNvPr id="2" name="TextBox 1">
            <a:extLst>
              <a:ext uri="{FF2B5EF4-FFF2-40B4-BE49-F238E27FC236}">
                <a16:creationId xmlns:a16="http://schemas.microsoft.com/office/drawing/2014/main" id="{AFE2D4BB-0E52-83A8-82C3-2054C0F49706}"/>
              </a:ext>
            </a:extLst>
          </p:cNvPr>
          <p:cNvSpPr txBox="1"/>
          <p:nvPr/>
        </p:nvSpPr>
        <p:spPr>
          <a:xfrm>
            <a:off x="206403" y="1035844"/>
            <a:ext cx="3736033" cy="335886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b="1" dirty="0">
                <a:effectLst>
                  <a:outerShdw blurRad="38100" dist="38100" dir="2700000" algn="tl">
                    <a:srgbClr val="000000">
                      <a:alpha val="43137"/>
                    </a:srgbClr>
                  </a:outerShdw>
                </a:effectLst>
                <a:latin typeface="Bahnschrift SemiBold SemiConden" panose="020B0502040204020203" pitchFamily="34" charset="0"/>
              </a:rPr>
              <a:t>Sakshi Gorivale</a:t>
            </a:r>
          </a:p>
          <a:p>
            <a:pPr marL="457200" indent="-457200">
              <a:lnSpc>
                <a:spcPct val="150000"/>
              </a:lnSpc>
              <a:buFont typeface="Arial" panose="020B0604020202020204" pitchFamily="34" charset="0"/>
              <a:buChar char="•"/>
            </a:pPr>
            <a:r>
              <a:rPr lang="en-US" sz="2400" b="1" dirty="0">
                <a:effectLst>
                  <a:outerShdw blurRad="38100" dist="38100" dir="2700000" algn="tl">
                    <a:srgbClr val="000000">
                      <a:alpha val="43137"/>
                    </a:srgbClr>
                  </a:outerShdw>
                </a:effectLst>
                <a:latin typeface="Bahnschrift SemiBold SemiConden" panose="020B0502040204020203" pitchFamily="34" charset="0"/>
              </a:rPr>
              <a:t>Umang Patel</a:t>
            </a:r>
          </a:p>
          <a:p>
            <a:pPr marL="457200" indent="-457200">
              <a:lnSpc>
                <a:spcPct val="150000"/>
              </a:lnSpc>
              <a:buFont typeface="Arial" panose="020B0604020202020204" pitchFamily="34" charset="0"/>
              <a:buChar char="•"/>
            </a:pPr>
            <a:r>
              <a:rPr lang="en-US" sz="2400" b="1" dirty="0">
                <a:effectLst>
                  <a:outerShdw blurRad="38100" dist="38100" dir="2700000" algn="tl">
                    <a:srgbClr val="000000">
                      <a:alpha val="43137"/>
                    </a:srgbClr>
                  </a:outerShdw>
                </a:effectLst>
                <a:latin typeface="Bahnschrift SemiBold SemiConden" panose="020B0502040204020203" pitchFamily="34" charset="0"/>
              </a:rPr>
              <a:t>Nidhi Gupta</a:t>
            </a:r>
          </a:p>
          <a:p>
            <a:pPr marL="457200" indent="-457200">
              <a:lnSpc>
                <a:spcPct val="150000"/>
              </a:lnSpc>
              <a:buFont typeface="Arial" panose="020B0604020202020204" pitchFamily="34" charset="0"/>
              <a:buChar char="•"/>
            </a:pPr>
            <a:r>
              <a:rPr lang="en-US" sz="2400" b="1" dirty="0">
                <a:effectLst>
                  <a:outerShdw blurRad="38100" dist="38100" dir="2700000" algn="tl">
                    <a:srgbClr val="000000">
                      <a:alpha val="43137"/>
                    </a:srgbClr>
                  </a:outerShdw>
                </a:effectLst>
                <a:latin typeface="Bahnschrift SemiBold SemiConden" panose="020B0502040204020203" pitchFamily="34" charset="0"/>
              </a:rPr>
              <a:t>Shubham Pawar</a:t>
            </a:r>
          </a:p>
          <a:p>
            <a:pPr marL="457200" indent="-457200">
              <a:lnSpc>
                <a:spcPct val="150000"/>
              </a:lnSpc>
              <a:buFont typeface="Arial" panose="020B0604020202020204" pitchFamily="34" charset="0"/>
              <a:buChar char="•"/>
            </a:pPr>
            <a:r>
              <a:rPr lang="en-US" sz="2400" b="1" dirty="0">
                <a:effectLst>
                  <a:outerShdw blurRad="38100" dist="38100" dir="2700000" algn="tl">
                    <a:srgbClr val="000000">
                      <a:alpha val="43137"/>
                    </a:srgbClr>
                  </a:outerShdw>
                </a:effectLst>
                <a:latin typeface="Bahnschrift SemiBold SemiConden" panose="020B0502040204020203" pitchFamily="34" charset="0"/>
              </a:rPr>
              <a:t>Vinay Chaudhari</a:t>
            </a:r>
          </a:p>
          <a:p>
            <a:pPr marL="457200" indent="-457200">
              <a:lnSpc>
                <a:spcPct val="150000"/>
              </a:lnSpc>
              <a:buFont typeface="Arial" panose="020B0604020202020204" pitchFamily="34" charset="0"/>
              <a:buChar char="•"/>
            </a:pPr>
            <a:r>
              <a:rPr lang="en-US" sz="2400" b="1" dirty="0">
                <a:effectLst>
                  <a:outerShdw blurRad="38100" dist="38100" dir="2700000" algn="tl">
                    <a:srgbClr val="000000">
                      <a:alpha val="43137"/>
                    </a:srgbClr>
                  </a:outerShdw>
                </a:effectLst>
                <a:latin typeface="Bahnschrift SemiBold SemiConden" panose="020B0502040204020203" pitchFamily="34" charset="0"/>
              </a:rPr>
              <a:t>Aditya Jaiswal</a:t>
            </a:r>
          </a:p>
        </p:txBody>
      </p:sp>
      <p:sp>
        <p:nvSpPr>
          <p:cNvPr id="8" name="Rectangle 7">
            <a:extLst>
              <a:ext uri="{FF2B5EF4-FFF2-40B4-BE49-F238E27FC236}">
                <a16:creationId xmlns:a16="http://schemas.microsoft.com/office/drawing/2014/main" id="{9AC95E94-B036-EA57-ED96-CB781863A4AD}"/>
              </a:ext>
            </a:extLst>
          </p:cNvPr>
          <p:cNvSpPr/>
          <p:nvPr/>
        </p:nvSpPr>
        <p:spPr>
          <a:xfrm>
            <a:off x="0" y="4914900"/>
            <a:ext cx="9144000" cy="2286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uble Wave 706">
            <a:extLst>
              <a:ext uri="{FF2B5EF4-FFF2-40B4-BE49-F238E27FC236}">
                <a16:creationId xmlns:a16="http://schemas.microsoft.com/office/drawing/2014/main" id="{A43C2791-0F54-CD46-2A38-5EB2630D7FD1}"/>
              </a:ext>
            </a:extLst>
          </p:cNvPr>
          <p:cNvSpPr/>
          <p:nvPr/>
        </p:nvSpPr>
        <p:spPr>
          <a:xfrm>
            <a:off x="0" y="4379762"/>
            <a:ext cx="9191614" cy="665791"/>
          </a:xfrm>
          <a:custGeom>
            <a:avLst/>
            <a:gdLst>
              <a:gd name="connsiteX0" fmla="*/ 0 w 9144000"/>
              <a:gd name="connsiteY0" fmla="*/ 42485 h 679764"/>
              <a:gd name="connsiteX1" fmla="*/ 4572000 w 9144000"/>
              <a:gd name="connsiteY1" fmla="*/ 42485 h 679764"/>
              <a:gd name="connsiteX2" fmla="*/ 9144000 w 9144000"/>
              <a:gd name="connsiteY2" fmla="*/ 42485 h 679764"/>
              <a:gd name="connsiteX3" fmla="*/ 9144000 w 9144000"/>
              <a:gd name="connsiteY3" fmla="*/ 637279 h 679764"/>
              <a:gd name="connsiteX4" fmla="*/ 4572000 w 9144000"/>
              <a:gd name="connsiteY4" fmla="*/ 637279 h 679764"/>
              <a:gd name="connsiteX5" fmla="*/ 0 w 9144000"/>
              <a:gd name="connsiteY5" fmla="*/ 637279 h 679764"/>
              <a:gd name="connsiteX6" fmla="*/ 0 w 9144000"/>
              <a:gd name="connsiteY6" fmla="*/ 42485 h 679764"/>
              <a:gd name="connsiteX0" fmla="*/ 0 w 9144000"/>
              <a:gd name="connsiteY0" fmla="*/ 22114 h 657789"/>
              <a:gd name="connsiteX1" fmla="*/ 4572000 w 9144000"/>
              <a:gd name="connsiteY1" fmla="*/ 329296 h 657789"/>
              <a:gd name="connsiteX2" fmla="*/ 9144000 w 9144000"/>
              <a:gd name="connsiteY2" fmla="*/ 22114 h 657789"/>
              <a:gd name="connsiteX3" fmla="*/ 9144000 w 9144000"/>
              <a:gd name="connsiteY3" fmla="*/ 616908 h 657789"/>
              <a:gd name="connsiteX4" fmla="*/ 4572000 w 9144000"/>
              <a:gd name="connsiteY4" fmla="*/ 616908 h 657789"/>
              <a:gd name="connsiteX5" fmla="*/ 0 w 9144000"/>
              <a:gd name="connsiteY5" fmla="*/ 616908 h 657789"/>
              <a:gd name="connsiteX6" fmla="*/ 0 w 9144000"/>
              <a:gd name="connsiteY6" fmla="*/ 22114 h 657789"/>
              <a:gd name="connsiteX0" fmla="*/ 0 w 9144000"/>
              <a:gd name="connsiteY0" fmla="*/ 13752 h 649427"/>
              <a:gd name="connsiteX1" fmla="*/ 4572000 w 9144000"/>
              <a:gd name="connsiteY1" fmla="*/ 320934 h 649427"/>
              <a:gd name="connsiteX2" fmla="*/ 9144000 w 9144000"/>
              <a:gd name="connsiteY2" fmla="*/ 13752 h 649427"/>
              <a:gd name="connsiteX3" fmla="*/ 9144000 w 9144000"/>
              <a:gd name="connsiteY3" fmla="*/ 608546 h 649427"/>
              <a:gd name="connsiteX4" fmla="*/ 4572000 w 9144000"/>
              <a:gd name="connsiteY4" fmla="*/ 608546 h 649427"/>
              <a:gd name="connsiteX5" fmla="*/ 0 w 9144000"/>
              <a:gd name="connsiteY5" fmla="*/ 608546 h 649427"/>
              <a:gd name="connsiteX6" fmla="*/ 0 w 9144000"/>
              <a:gd name="connsiteY6" fmla="*/ 13752 h 649427"/>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665791">
                <a:moveTo>
                  <a:pt x="0" y="30116"/>
                </a:moveTo>
                <a:cubicBezTo>
                  <a:pt x="1524000" y="-111501"/>
                  <a:pt x="3051572" y="289673"/>
                  <a:pt x="4572000" y="337298"/>
                </a:cubicBezTo>
                <a:cubicBezTo>
                  <a:pt x="6092428" y="384923"/>
                  <a:pt x="7277100" y="-242604"/>
                  <a:pt x="9122569" y="315866"/>
                </a:cubicBezTo>
                <a:lnTo>
                  <a:pt x="9144000" y="624910"/>
                </a:lnTo>
                <a:cubicBezTo>
                  <a:pt x="7620000" y="766527"/>
                  <a:pt x="6096000" y="483292"/>
                  <a:pt x="4572000" y="624910"/>
                </a:cubicBezTo>
                <a:cubicBezTo>
                  <a:pt x="3048000" y="766527"/>
                  <a:pt x="1524000" y="483292"/>
                  <a:pt x="0" y="624910"/>
                </a:cubicBezTo>
                <a:lnTo>
                  <a:pt x="0" y="30116"/>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A35331C-E7FD-6289-7329-D601F9D62F08}"/>
              </a:ext>
            </a:extLst>
          </p:cNvPr>
          <p:cNvPicPr>
            <a:picLocks noChangeAspect="1"/>
          </p:cNvPicPr>
          <p:nvPr/>
        </p:nvPicPr>
        <p:blipFill>
          <a:blip r:embed="rId3"/>
          <a:stretch>
            <a:fillRect/>
          </a:stretch>
        </p:blipFill>
        <p:spPr>
          <a:xfrm>
            <a:off x="3963868" y="1610436"/>
            <a:ext cx="5178548" cy="35432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1000"/>
                                        <p:tgtEl>
                                          <p:spTgt spid="93"/>
                                        </p:tgtEl>
                                      </p:cBhvr>
                                    </p:animEffect>
                                    <p:anim calcmode="lin" valueType="num">
                                      <p:cBhvr>
                                        <p:cTn id="8" dur="1000" fill="hold"/>
                                        <p:tgtEl>
                                          <p:spTgt spid="93"/>
                                        </p:tgtEl>
                                        <p:attrNameLst>
                                          <p:attrName>ppt_x</p:attrName>
                                        </p:attrNameLst>
                                      </p:cBhvr>
                                      <p:tavLst>
                                        <p:tav tm="0">
                                          <p:val>
                                            <p:strVal val="#ppt_x"/>
                                          </p:val>
                                        </p:tav>
                                        <p:tav tm="100000">
                                          <p:val>
                                            <p:strVal val="#ppt_x"/>
                                          </p:val>
                                        </p:tav>
                                      </p:tavLst>
                                    </p:anim>
                                    <p:anim calcmode="lin" valueType="num">
                                      <p:cBhvr>
                                        <p:cTn id="9"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fade">
                                      <p:cBhvr>
                                        <p:cTn id="42" dur="1000"/>
                                        <p:tgtEl>
                                          <p:spTgt spid="2">
                                            <p:txEl>
                                              <p:pRg st="3" end="3"/>
                                            </p:txEl>
                                          </p:spTgt>
                                        </p:tgtEl>
                                      </p:cBhvr>
                                    </p:animEffect>
                                    <p:anim calcmode="lin" valueType="num">
                                      <p:cBhvr>
                                        <p:cTn id="4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4" end="4"/>
                                            </p:txEl>
                                          </p:spTgt>
                                        </p:tgtEl>
                                        <p:attrNameLst>
                                          <p:attrName>style.visibility</p:attrName>
                                        </p:attrNameLst>
                                      </p:cBhvr>
                                      <p:to>
                                        <p:strVal val="visible"/>
                                      </p:to>
                                    </p:set>
                                    <p:animEffect transition="in" filter="fade">
                                      <p:cBhvr>
                                        <p:cTn id="49" dur="1000"/>
                                        <p:tgtEl>
                                          <p:spTgt spid="2">
                                            <p:txEl>
                                              <p:pRg st="4" end="4"/>
                                            </p:txEl>
                                          </p:spTgt>
                                        </p:tgtEl>
                                      </p:cBhvr>
                                    </p:animEffect>
                                    <p:anim calcmode="lin" valueType="num">
                                      <p:cBhvr>
                                        <p:cTn id="5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5" end="5"/>
                                            </p:txEl>
                                          </p:spTgt>
                                        </p:tgtEl>
                                        <p:attrNameLst>
                                          <p:attrName>style.visibility</p:attrName>
                                        </p:attrNameLst>
                                      </p:cBhvr>
                                      <p:to>
                                        <p:strVal val="visible"/>
                                      </p:to>
                                    </p:set>
                                    <p:animEffect transition="in" filter="fade">
                                      <p:cBhvr>
                                        <p:cTn id="56" dur="1000"/>
                                        <p:tgtEl>
                                          <p:spTgt spid="2">
                                            <p:txEl>
                                              <p:pRg st="5" end="5"/>
                                            </p:txEl>
                                          </p:spTgt>
                                        </p:tgtEl>
                                      </p:cBhvr>
                                    </p:animEffect>
                                    <p:anim calcmode="lin" valueType="num">
                                      <p:cBhvr>
                                        <p:cTn id="5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2FFA8318-CE2E-7DE4-788A-BE59812E92FE}"/>
            </a:ext>
          </a:extLst>
        </p:cNvPr>
        <p:cNvGrpSpPr/>
        <p:nvPr/>
      </p:nvGrpSpPr>
      <p:grpSpPr>
        <a:xfrm>
          <a:off x="0" y="0"/>
          <a:ext cx="0" cy="0"/>
          <a:chOff x="0" y="0"/>
          <a:chExt cx="0" cy="0"/>
        </a:xfrm>
      </p:grpSpPr>
      <p:grpSp>
        <p:nvGrpSpPr>
          <p:cNvPr id="97" name="Google Shape;97;p16">
            <a:extLst>
              <a:ext uri="{FF2B5EF4-FFF2-40B4-BE49-F238E27FC236}">
                <a16:creationId xmlns:a16="http://schemas.microsoft.com/office/drawing/2014/main" id="{D2264EE3-A155-D0C1-72C3-1A96EE65CF93}"/>
              </a:ext>
            </a:extLst>
          </p:cNvPr>
          <p:cNvGrpSpPr/>
          <p:nvPr/>
        </p:nvGrpSpPr>
        <p:grpSpPr>
          <a:xfrm>
            <a:off x="4986487" y="1600283"/>
            <a:ext cx="397946" cy="401120"/>
            <a:chOff x="1777925" y="1953700"/>
            <a:chExt cx="294600" cy="296950"/>
          </a:xfrm>
        </p:grpSpPr>
        <p:sp>
          <p:nvSpPr>
            <p:cNvPr id="98" name="Google Shape;98;p16">
              <a:extLst>
                <a:ext uri="{FF2B5EF4-FFF2-40B4-BE49-F238E27FC236}">
                  <a16:creationId xmlns:a16="http://schemas.microsoft.com/office/drawing/2014/main" id="{97116147-985B-109D-FB21-1C4E9AAB79E6}"/>
                </a:ext>
              </a:extLst>
            </p:cNvPr>
            <p:cNvSpPr/>
            <p:nvPr/>
          </p:nvSpPr>
          <p:spPr>
            <a:xfrm>
              <a:off x="1794450" y="2052125"/>
              <a:ext cx="278075" cy="198525"/>
            </a:xfrm>
            <a:custGeom>
              <a:avLst/>
              <a:gdLst/>
              <a:ahLst/>
              <a:cxnLst/>
              <a:rect l="l" t="t" r="r" b="b"/>
              <a:pathLst>
                <a:path w="11123" h="7941" extrusionOk="0">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a:extLst>
                <a:ext uri="{FF2B5EF4-FFF2-40B4-BE49-F238E27FC236}">
                  <a16:creationId xmlns:a16="http://schemas.microsoft.com/office/drawing/2014/main" id="{B435B3ED-1233-CE0C-9921-72848ACBFFDF}"/>
                </a:ext>
              </a:extLst>
            </p:cNvPr>
            <p:cNvSpPr/>
            <p:nvPr/>
          </p:nvSpPr>
          <p:spPr>
            <a:xfrm>
              <a:off x="1777925" y="1953700"/>
              <a:ext cx="278050" cy="198675"/>
            </a:xfrm>
            <a:custGeom>
              <a:avLst/>
              <a:gdLst/>
              <a:ahLst/>
              <a:cxnLst/>
              <a:rect l="l" t="t" r="r" b="b"/>
              <a:pathLst>
                <a:path w="11122" h="7947" extrusionOk="0">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a:extLst>
                <a:ext uri="{FF2B5EF4-FFF2-40B4-BE49-F238E27FC236}">
                  <a16:creationId xmlns:a16="http://schemas.microsoft.com/office/drawing/2014/main" id="{28FDC776-AD8E-55ED-3023-575DFE6A7325}"/>
                </a:ext>
              </a:extLst>
            </p:cNvPr>
            <p:cNvSpPr/>
            <p:nvPr/>
          </p:nvSpPr>
          <p:spPr>
            <a:xfrm>
              <a:off x="1829125" y="2006475"/>
              <a:ext cx="191400" cy="191400"/>
            </a:xfrm>
            <a:custGeom>
              <a:avLst/>
              <a:gdLst/>
              <a:ahLst/>
              <a:cxnLst/>
              <a:rect l="l" t="t" r="r" b="b"/>
              <a:pathLst>
                <a:path w="7656" h="7656" extrusionOk="0">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a:extLst>
                <a:ext uri="{FF2B5EF4-FFF2-40B4-BE49-F238E27FC236}">
                  <a16:creationId xmlns:a16="http://schemas.microsoft.com/office/drawing/2014/main" id="{DF1F9802-FE5F-0D1F-B32A-C4367CFEDFA8}"/>
                </a:ext>
              </a:extLst>
            </p:cNvPr>
            <p:cNvSpPr/>
            <p:nvPr/>
          </p:nvSpPr>
          <p:spPr>
            <a:xfrm>
              <a:off x="1915750" y="2058450"/>
              <a:ext cx="35475" cy="52800"/>
            </a:xfrm>
            <a:custGeom>
              <a:avLst/>
              <a:gdLst/>
              <a:ahLst/>
              <a:cxnLst/>
              <a:rect l="l" t="t" r="r" b="b"/>
              <a:pathLst>
                <a:path w="1419" h="2112" extrusionOk="0">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16">
            <a:extLst>
              <a:ext uri="{FF2B5EF4-FFF2-40B4-BE49-F238E27FC236}">
                <a16:creationId xmlns:a16="http://schemas.microsoft.com/office/drawing/2014/main" id="{4D920FBD-0845-0A2F-4635-9272B3805F76}"/>
              </a:ext>
            </a:extLst>
          </p:cNvPr>
          <p:cNvGrpSpPr/>
          <p:nvPr/>
        </p:nvGrpSpPr>
        <p:grpSpPr>
          <a:xfrm>
            <a:off x="5549212" y="2646362"/>
            <a:ext cx="361744" cy="397946"/>
            <a:chOff x="1790525" y="2319150"/>
            <a:chExt cx="267800" cy="294600"/>
          </a:xfrm>
        </p:grpSpPr>
        <p:sp>
          <p:nvSpPr>
            <p:cNvPr id="106" name="Google Shape;106;p16">
              <a:extLst>
                <a:ext uri="{FF2B5EF4-FFF2-40B4-BE49-F238E27FC236}">
                  <a16:creationId xmlns:a16="http://schemas.microsoft.com/office/drawing/2014/main" id="{EA8691F7-7A34-CEBA-AFDE-3A37F8FF5784}"/>
                </a:ext>
              </a:extLst>
            </p:cNvPr>
            <p:cNvSpPr/>
            <p:nvPr/>
          </p:nvSpPr>
          <p:spPr>
            <a:xfrm>
              <a:off x="1881100" y="2423125"/>
              <a:ext cx="88225" cy="155175"/>
            </a:xfrm>
            <a:custGeom>
              <a:avLst/>
              <a:gdLst/>
              <a:ahLst/>
              <a:cxnLst/>
              <a:rect l="l" t="t" r="r" b="b"/>
              <a:pathLst>
                <a:path w="3529" h="6207" extrusionOk="0">
                  <a:moveTo>
                    <a:pt x="1418" y="1323"/>
                  </a:moveTo>
                  <a:lnTo>
                    <a:pt x="1418" y="2741"/>
                  </a:lnTo>
                  <a:lnTo>
                    <a:pt x="1072" y="2741"/>
                  </a:lnTo>
                  <a:cubicBezTo>
                    <a:pt x="882" y="2741"/>
                    <a:pt x="725" y="2583"/>
                    <a:pt x="725" y="2394"/>
                  </a:cubicBezTo>
                  <a:lnTo>
                    <a:pt x="725" y="1701"/>
                  </a:lnTo>
                  <a:cubicBezTo>
                    <a:pt x="725" y="1481"/>
                    <a:pt x="882" y="1323"/>
                    <a:pt x="1072" y="1323"/>
                  </a:cubicBezTo>
                  <a:close/>
                  <a:moveTo>
                    <a:pt x="2458" y="3466"/>
                  </a:moveTo>
                  <a:cubicBezTo>
                    <a:pt x="2647" y="3466"/>
                    <a:pt x="2804" y="3623"/>
                    <a:pt x="2804" y="3812"/>
                  </a:cubicBezTo>
                  <a:lnTo>
                    <a:pt x="2804" y="4537"/>
                  </a:lnTo>
                  <a:cubicBezTo>
                    <a:pt x="2804" y="4726"/>
                    <a:pt x="2647" y="4883"/>
                    <a:pt x="2458" y="4883"/>
                  </a:cubicBezTo>
                  <a:lnTo>
                    <a:pt x="2111" y="4883"/>
                  </a:lnTo>
                  <a:lnTo>
                    <a:pt x="2111" y="3466"/>
                  </a:lnTo>
                  <a:close/>
                  <a:moveTo>
                    <a:pt x="1796" y="0"/>
                  </a:moveTo>
                  <a:cubicBezTo>
                    <a:pt x="1576" y="0"/>
                    <a:pt x="1418" y="158"/>
                    <a:pt x="1418" y="347"/>
                  </a:cubicBezTo>
                  <a:lnTo>
                    <a:pt x="1418" y="693"/>
                  </a:lnTo>
                  <a:lnTo>
                    <a:pt x="1072" y="693"/>
                  </a:lnTo>
                  <a:cubicBezTo>
                    <a:pt x="473" y="693"/>
                    <a:pt x="63" y="1166"/>
                    <a:pt x="63" y="1733"/>
                  </a:cubicBezTo>
                  <a:lnTo>
                    <a:pt x="63" y="2426"/>
                  </a:lnTo>
                  <a:cubicBezTo>
                    <a:pt x="63" y="3025"/>
                    <a:pt x="536" y="3466"/>
                    <a:pt x="1072" y="3466"/>
                  </a:cubicBezTo>
                  <a:lnTo>
                    <a:pt x="1418" y="3466"/>
                  </a:lnTo>
                  <a:lnTo>
                    <a:pt x="1418" y="4852"/>
                  </a:lnTo>
                  <a:lnTo>
                    <a:pt x="1072" y="4852"/>
                  </a:lnTo>
                  <a:cubicBezTo>
                    <a:pt x="882" y="4852"/>
                    <a:pt x="725" y="4694"/>
                    <a:pt x="725" y="4474"/>
                  </a:cubicBezTo>
                  <a:cubicBezTo>
                    <a:pt x="725" y="4285"/>
                    <a:pt x="567" y="4127"/>
                    <a:pt x="378" y="4127"/>
                  </a:cubicBezTo>
                  <a:cubicBezTo>
                    <a:pt x="158" y="4127"/>
                    <a:pt x="0" y="4285"/>
                    <a:pt x="0" y="4474"/>
                  </a:cubicBezTo>
                  <a:cubicBezTo>
                    <a:pt x="0" y="5072"/>
                    <a:pt x="473" y="5513"/>
                    <a:pt x="1040" y="5513"/>
                  </a:cubicBezTo>
                  <a:lnTo>
                    <a:pt x="1387" y="5513"/>
                  </a:lnTo>
                  <a:lnTo>
                    <a:pt x="1387" y="5860"/>
                  </a:lnTo>
                  <a:cubicBezTo>
                    <a:pt x="1387" y="6049"/>
                    <a:pt x="1544" y="6207"/>
                    <a:pt x="1733" y="6207"/>
                  </a:cubicBezTo>
                  <a:cubicBezTo>
                    <a:pt x="1954" y="6207"/>
                    <a:pt x="2111" y="6049"/>
                    <a:pt x="2111" y="5860"/>
                  </a:cubicBezTo>
                  <a:lnTo>
                    <a:pt x="2111" y="5545"/>
                  </a:lnTo>
                  <a:lnTo>
                    <a:pt x="2458" y="5545"/>
                  </a:lnTo>
                  <a:cubicBezTo>
                    <a:pt x="3056" y="5545"/>
                    <a:pt x="3466" y="5072"/>
                    <a:pt x="3466" y="4537"/>
                  </a:cubicBezTo>
                  <a:lnTo>
                    <a:pt x="3466" y="3812"/>
                  </a:lnTo>
                  <a:cubicBezTo>
                    <a:pt x="3466" y="3214"/>
                    <a:pt x="2993" y="2804"/>
                    <a:pt x="2458" y="2804"/>
                  </a:cubicBezTo>
                  <a:lnTo>
                    <a:pt x="2111" y="2804"/>
                  </a:lnTo>
                  <a:lnTo>
                    <a:pt x="2111" y="1386"/>
                  </a:lnTo>
                  <a:lnTo>
                    <a:pt x="2458" y="1386"/>
                  </a:lnTo>
                  <a:cubicBezTo>
                    <a:pt x="2647" y="1386"/>
                    <a:pt x="2804" y="1544"/>
                    <a:pt x="2804" y="1733"/>
                  </a:cubicBezTo>
                  <a:cubicBezTo>
                    <a:pt x="2804" y="1922"/>
                    <a:pt x="2962" y="2079"/>
                    <a:pt x="3151" y="2079"/>
                  </a:cubicBezTo>
                  <a:cubicBezTo>
                    <a:pt x="3371" y="2079"/>
                    <a:pt x="3529" y="1922"/>
                    <a:pt x="3529" y="1733"/>
                  </a:cubicBezTo>
                  <a:cubicBezTo>
                    <a:pt x="3529" y="1134"/>
                    <a:pt x="3056" y="693"/>
                    <a:pt x="2489" y="693"/>
                  </a:cubicBezTo>
                  <a:lnTo>
                    <a:pt x="2143" y="693"/>
                  </a:lnTo>
                  <a:lnTo>
                    <a:pt x="2143" y="347"/>
                  </a:lnTo>
                  <a:cubicBezTo>
                    <a:pt x="2143" y="158"/>
                    <a:pt x="1985" y="0"/>
                    <a:pt x="1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a:extLst>
                <a:ext uri="{FF2B5EF4-FFF2-40B4-BE49-F238E27FC236}">
                  <a16:creationId xmlns:a16="http://schemas.microsoft.com/office/drawing/2014/main" id="{7980F6B1-181A-7C0E-A074-43A1DD530E48}"/>
                </a:ext>
              </a:extLst>
            </p:cNvPr>
            <p:cNvSpPr/>
            <p:nvPr/>
          </p:nvSpPr>
          <p:spPr>
            <a:xfrm>
              <a:off x="1790525" y="2319150"/>
              <a:ext cx="267800" cy="294600"/>
            </a:xfrm>
            <a:custGeom>
              <a:avLst/>
              <a:gdLst/>
              <a:ahLst/>
              <a:cxnLst/>
              <a:rect l="l" t="t" r="r" b="b"/>
              <a:pathLst>
                <a:path w="10712" h="11784" extrusionOk="0">
                  <a:moveTo>
                    <a:pt x="6427" y="662"/>
                  </a:moveTo>
                  <a:cubicBezTo>
                    <a:pt x="6837" y="662"/>
                    <a:pt x="7152" y="977"/>
                    <a:pt x="7152" y="1355"/>
                  </a:cubicBezTo>
                  <a:cubicBezTo>
                    <a:pt x="7152" y="1765"/>
                    <a:pt x="6837" y="2080"/>
                    <a:pt x="6427" y="2080"/>
                  </a:cubicBezTo>
                  <a:lnTo>
                    <a:pt x="6427" y="1702"/>
                  </a:lnTo>
                  <a:cubicBezTo>
                    <a:pt x="6427" y="1513"/>
                    <a:pt x="6270" y="1355"/>
                    <a:pt x="6081" y="1355"/>
                  </a:cubicBezTo>
                  <a:lnTo>
                    <a:pt x="4695" y="1355"/>
                  </a:lnTo>
                  <a:cubicBezTo>
                    <a:pt x="4505" y="1355"/>
                    <a:pt x="4348" y="1513"/>
                    <a:pt x="4348" y="1702"/>
                  </a:cubicBezTo>
                  <a:lnTo>
                    <a:pt x="4348" y="2080"/>
                  </a:lnTo>
                  <a:cubicBezTo>
                    <a:pt x="3938" y="2017"/>
                    <a:pt x="3623" y="1765"/>
                    <a:pt x="3623" y="1355"/>
                  </a:cubicBezTo>
                  <a:cubicBezTo>
                    <a:pt x="3623" y="977"/>
                    <a:pt x="3938" y="662"/>
                    <a:pt x="4348" y="662"/>
                  </a:cubicBezTo>
                  <a:close/>
                  <a:moveTo>
                    <a:pt x="5734" y="2017"/>
                  </a:moveTo>
                  <a:lnTo>
                    <a:pt x="5734" y="2741"/>
                  </a:lnTo>
                  <a:lnTo>
                    <a:pt x="5010" y="2741"/>
                  </a:lnTo>
                  <a:lnTo>
                    <a:pt x="5010" y="2017"/>
                  </a:lnTo>
                  <a:close/>
                  <a:moveTo>
                    <a:pt x="1418" y="1985"/>
                  </a:moveTo>
                  <a:lnTo>
                    <a:pt x="1859" y="2489"/>
                  </a:lnTo>
                  <a:lnTo>
                    <a:pt x="1355" y="2930"/>
                  </a:lnTo>
                  <a:lnTo>
                    <a:pt x="914" y="2426"/>
                  </a:lnTo>
                  <a:lnTo>
                    <a:pt x="1418" y="1985"/>
                  </a:lnTo>
                  <a:close/>
                  <a:moveTo>
                    <a:pt x="9357" y="1985"/>
                  </a:moveTo>
                  <a:lnTo>
                    <a:pt x="9861" y="2426"/>
                  </a:lnTo>
                  <a:lnTo>
                    <a:pt x="9420" y="2930"/>
                  </a:lnTo>
                  <a:lnTo>
                    <a:pt x="8916" y="2489"/>
                  </a:lnTo>
                  <a:lnTo>
                    <a:pt x="9357" y="1985"/>
                  </a:lnTo>
                  <a:close/>
                  <a:moveTo>
                    <a:pt x="5356" y="3434"/>
                  </a:moveTo>
                  <a:cubicBezTo>
                    <a:pt x="7467" y="3434"/>
                    <a:pt x="9200" y="5167"/>
                    <a:pt x="9200" y="7278"/>
                  </a:cubicBezTo>
                  <a:cubicBezTo>
                    <a:pt x="9200" y="9389"/>
                    <a:pt x="7498" y="11090"/>
                    <a:pt x="5356" y="11090"/>
                  </a:cubicBezTo>
                  <a:cubicBezTo>
                    <a:pt x="3277" y="11090"/>
                    <a:pt x="1544" y="9357"/>
                    <a:pt x="1544" y="7278"/>
                  </a:cubicBezTo>
                  <a:cubicBezTo>
                    <a:pt x="1576" y="5136"/>
                    <a:pt x="3277" y="3434"/>
                    <a:pt x="5356" y="3434"/>
                  </a:cubicBezTo>
                  <a:close/>
                  <a:moveTo>
                    <a:pt x="4316" y="0"/>
                  </a:moveTo>
                  <a:cubicBezTo>
                    <a:pt x="3560" y="0"/>
                    <a:pt x="2930" y="631"/>
                    <a:pt x="2930" y="1387"/>
                  </a:cubicBezTo>
                  <a:cubicBezTo>
                    <a:pt x="2930" y="2143"/>
                    <a:pt x="3560" y="2773"/>
                    <a:pt x="4316" y="2773"/>
                  </a:cubicBezTo>
                  <a:lnTo>
                    <a:pt x="4316" y="2899"/>
                  </a:lnTo>
                  <a:cubicBezTo>
                    <a:pt x="3749" y="3025"/>
                    <a:pt x="3214" y="3277"/>
                    <a:pt x="2741" y="3592"/>
                  </a:cubicBezTo>
                  <a:lnTo>
                    <a:pt x="2269" y="3056"/>
                  </a:lnTo>
                  <a:lnTo>
                    <a:pt x="2521" y="2804"/>
                  </a:lnTo>
                  <a:cubicBezTo>
                    <a:pt x="2741" y="2678"/>
                    <a:pt x="2741" y="2458"/>
                    <a:pt x="2615" y="2332"/>
                  </a:cubicBezTo>
                  <a:lnTo>
                    <a:pt x="1702" y="1292"/>
                  </a:lnTo>
                  <a:cubicBezTo>
                    <a:pt x="1631" y="1203"/>
                    <a:pt x="1530" y="1165"/>
                    <a:pt x="1432" y="1165"/>
                  </a:cubicBezTo>
                  <a:cubicBezTo>
                    <a:pt x="1357" y="1165"/>
                    <a:pt x="1284" y="1188"/>
                    <a:pt x="1229" y="1229"/>
                  </a:cubicBezTo>
                  <a:lnTo>
                    <a:pt x="158" y="2143"/>
                  </a:lnTo>
                  <a:cubicBezTo>
                    <a:pt x="0" y="2269"/>
                    <a:pt x="0" y="2489"/>
                    <a:pt x="126" y="2615"/>
                  </a:cubicBezTo>
                  <a:lnTo>
                    <a:pt x="1040" y="3687"/>
                  </a:lnTo>
                  <a:cubicBezTo>
                    <a:pt x="1106" y="3770"/>
                    <a:pt x="1199" y="3809"/>
                    <a:pt x="1291" y="3809"/>
                  </a:cubicBezTo>
                  <a:cubicBezTo>
                    <a:pt x="1372" y="3809"/>
                    <a:pt x="1453" y="3778"/>
                    <a:pt x="1513" y="3718"/>
                  </a:cubicBezTo>
                  <a:lnTo>
                    <a:pt x="1796" y="3498"/>
                  </a:lnTo>
                  <a:lnTo>
                    <a:pt x="2269" y="4033"/>
                  </a:lnTo>
                  <a:cubicBezTo>
                    <a:pt x="1387" y="4852"/>
                    <a:pt x="882" y="6018"/>
                    <a:pt x="882" y="7278"/>
                  </a:cubicBezTo>
                  <a:cubicBezTo>
                    <a:pt x="882" y="9735"/>
                    <a:pt x="2899" y="11783"/>
                    <a:pt x="5356" y="11783"/>
                  </a:cubicBezTo>
                  <a:cubicBezTo>
                    <a:pt x="7845" y="11783"/>
                    <a:pt x="9861" y="9735"/>
                    <a:pt x="9861" y="7278"/>
                  </a:cubicBezTo>
                  <a:cubicBezTo>
                    <a:pt x="9861" y="6081"/>
                    <a:pt x="9389" y="4915"/>
                    <a:pt x="8475" y="4033"/>
                  </a:cubicBezTo>
                  <a:lnTo>
                    <a:pt x="8948" y="3498"/>
                  </a:lnTo>
                  <a:lnTo>
                    <a:pt x="9231" y="3718"/>
                  </a:lnTo>
                  <a:cubicBezTo>
                    <a:pt x="9306" y="3778"/>
                    <a:pt x="9387" y="3809"/>
                    <a:pt x="9465" y="3809"/>
                  </a:cubicBezTo>
                  <a:cubicBezTo>
                    <a:pt x="9553" y="3809"/>
                    <a:pt x="9637" y="3770"/>
                    <a:pt x="9704" y="3687"/>
                  </a:cubicBezTo>
                  <a:lnTo>
                    <a:pt x="10617" y="2615"/>
                  </a:lnTo>
                  <a:cubicBezTo>
                    <a:pt x="10712" y="2458"/>
                    <a:pt x="10712" y="2269"/>
                    <a:pt x="10554" y="2143"/>
                  </a:cubicBezTo>
                  <a:lnTo>
                    <a:pt x="9515" y="1229"/>
                  </a:lnTo>
                  <a:cubicBezTo>
                    <a:pt x="9446" y="1188"/>
                    <a:pt x="9365" y="1165"/>
                    <a:pt x="9288" y="1165"/>
                  </a:cubicBezTo>
                  <a:cubicBezTo>
                    <a:pt x="9189" y="1165"/>
                    <a:pt x="9095" y="1203"/>
                    <a:pt x="9042" y="1292"/>
                  </a:cubicBezTo>
                  <a:lnTo>
                    <a:pt x="8129" y="2332"/>
                  </a:lnTo>
                  <a:cubicBezTo>
                    <a:pt x="8003" y="2489"/>
                    <a:pt x="8003" y="2710"/>
                    <a:pt x="8160" y="2804"/>
                  </a:cubicBezTo>
                  <a:lnTo>
                    <a:pt x="8444" y="3056"/>
                  </a:lnTo>
                  <a:lnTo>
                    <a:pt x="7971" y="3592"/>
                  </a:lnTo>
                  <a:cubicBezTo>
                    <a:pt x="7498" y="3245"/>
                    <a:pt x="6931" y="3025"/>
                    <a:pt x="6396" y="2899"/>
                  </a:cubicBezTo>
                  <a:lnTo>
                    <a:pt x="6396" y="2773"/>
                  </a:lnTo>
                  <a:cubicBezTo>
                    <a:pt x="7152" y="2773"/>
                    <a:pt x="7782" y="2143"/>
                    <a:pt x="7782" y="1387"/>
                  </a:cubicBezTo>
                  <a:cubicBezTo>
                    <a:pt x="7782" y="631"/>
                    <a:pt x="7152"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16">
            <a:extLst>
              <a:ext uri="{FF2B5EF4-FFF2-40B4-BE49-F238E27FC236}">
                <a16:creationId xmlns:a16="http://schemas.microsoft.com/office/drawing/2014/main" id="{D87BC0D4-B05D-EFC8-F564-6DADCB6DD428}"/>
              </a:ext>
            </a:extLst>
          </p:cNvPr>
          <p:cNvGrpSpPr/>
          <p:nvPr/>
        </p:nvGrpSpPr>
        <p:grpSpPr>
          <a:xfrm>
            <a:off x="4984865" y="3673169"/>
            <a:ext cx="401154" cy="303255"/>
            <a:chOff x="3962775" y="1990700"/>
            <a:chExt cx="296975" cy="224500"/>
          </a:xfrm>
        </p:grpSpPr>
        <p:sp>
          <p:nvSpPr>
            <p:cNvPr id="109" name="Google Shape;109;p16">
              <a:extLst>
                <a:ext uri="{FF2B5EF4-FFF2-40B4-BE49-F238E27FC236}">
                  <a16:creationId xmlns:a16="http://schemas.microsoft.com/office/drawing/2014/main" id="{ACB1019F-A31B-48D3-56EF-6865817883D0}"/>
                </a:ext>
              </a:extLst>
            </p:cNvPr>
            <p:cNvSpPr/>
            <p:nvPr/>
          </p:nvSpPr>
          <p:spPr>
            <a:xfrm>
              <a:off x="4216400" y="2093100"/>
              <a:ext cx="43350" cy="18150"/>
            </a:xfrm>
            <a:custGeom>
              <a:avLst/>
              <a:gdLst/>
              <a:ahLst/>
              <a:cxnLst/>
              <a:rect l="l" t="t" r="r" b="b"/>
              <a:pathLst>
                <a:path w="1734" h="726" extrusionOk="0">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a:extLst>
                <a:ext uri="{FF2B5EF4-FFF2-40B4-BE49-F238E27FC236}">
                  <a16:creationId xmlns:a16="http://schemas.microsoft.com/office/drawing/2014/main" id="{7402FA96-690F-6439-A424-442D7C60378F}"/>
                </a:ext>
              </a:extLst>
            </p:cNvPr>
            <p:cNvSpPr/>
            <p:nvPr/>
          </p:nvSpPr>
          <p:spPr>
            <a:xfrm>
              <a:off x="4206950" y="2129325"/>
              <a:ext cx="35475" cy="33900"/>
            </a:xfrm>
            <a:custGeom>
              <a:avLst/>
              <a:gdLst/>
              <a:ahLst/>
              <a:cxnLst/>
              <a:rect l="l" t="t" r="r" b="b"/>
              <a:pathLst>
                <a:path w="1419" h="1356" extrusionOk="0">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a:extLst>
                <a:ext uri="{FF2B5EF4-FFF2-40B4-BE49-F238E27FC236}">
                  <a16:creationId xmlns:a16="http://schemas.microsoft.com/office/drawing/2014/main" id="{59FA3CAB-E70C-1428-266C-A8569BA231CC}"/>
                </a:ext>
              </a:extLst>
            </p:cNvPr>
            <p:cNvSpPr/>
            <p:nvPr/>
          </p:nvSpPr>
          <p:spPr>
            <a:xfrm>
              <a:off x="4207750" y="2041900"/>
              <a:ext cx="35450" cy="34500"/>
            </a:xfrm>
            <a:custGeom>
              <a:avLst/>
              <a:gdLst/>
              <a:ahLst/>
              <a:cxnLst/>
              <a:rect l="l" t="t" r="r" b="b"/>
              <a:pathLst>
                <a:path w="1418" h="1380" extrusionOk="0">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a:extLst>
                <a:ext uri="{FF2B5EF4-FFF2-40B4-BE49-F238E27FC236}">
                  <a16:creationId xmlns:a16="http://schemas.microsoft.com/office/drawing/2014/main" id="{89C81F74-4A60-C2B5-8841-71257DFA5F3C}"/>
                </a:ext>
              </a:extLst>
            </p:cNvPr>
            <p:cNvSpPr/>
            <p:nvPr/>
          </p:nvSpPr>
          <p:spPr>
            <a:xfrm>
              <a:off x="3962775" y="1990700"/>
              <a:ext cx="226075" cy="224500"/>
            </a:xfrm>
            <a:custGeom>
              <a:avLst/>
              <a:gdLst/>
              <a:ahLst/>
              <a:cxnLst/>
              <a:rect l="l" t="t" r="r" b="b"/>
              <a:pathLst>
                <a:path w="9043" h="8980" extrusionOk="0">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16">
            <a:extLst>
              <a:ext uri="{FF2B5EF4-FFF2-40B4-BE49-F238E27FC236}">
                <a16:creationId xmlns:a16="http://schemas.microsoft.com/office/drawing/2014/main" id="{5E5D43F2-20AF-5278-D211-90141D219036}"/>
              </a:ext>
            </a:extLst>
          </p:cNvPr>
          <p:cNvGrpSpPr/>
          <p:nvPr/>
        </p:nvGrpSpPr>
        <p:grpSpPr>
          <a:xfrm>
            <a:off x="3855033" y="3625290"/>
            <a:ext cx="402201" cy="399026"/>
            <a:chOff x="2508825" y="2318350"/>
            <a:chExt cx="297750" cy="295400"/>
          </a:xfrm>
        </p:grpSpPr>
        <p:sp>
          <p:nvSpPr>
            <p:cNvPr id="134" name="Google Shape;134;p16">
              <a:extLst>
                <a:ext uri="{FF2B5EF4-FFF2-40B4-BE49-F238E27FC236}">
                  <a16:creationId xmlns:a16="http://schemas.microsoft.com/office/drawing/2014/main" id="{2148C420-EB29-F7CF-70E0-AA45CBFC22E6}"/>
                </a:ext>
              </a:extLst>
            </p:cNvPr>
            <p:cNvSpPr/>
            <p:nvPr/>
          </p:nvSpPr>
          <p:spPr>
            <a:xfrm>
              <a:off x="2508825" y="2318350"/>
              <a:ext cx="297750" cy="29540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a:extLst>
                <a:ext uri="{FF2B5EF4-FFF2-40B4-BE49-F238E27FC236}">
                  <a16:creationId xmlns:a16="http://schemas.microsoft.com/office/drawing/2014/main" id="{48DFCCC6-15C9-1BCB-7B2B-586C98D9AF0D}"/>
                </a:ext>
              </a:extLst>
            </p:cNvPr>
            <p:cNvSpPr/>
            <p:nvPr/>
          </p:nvSpPr>
          <p:spPr>
            <a:xfrm>
              <a:off x="2629350"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ardrop 5">
            <a:extLst>
              <a:ext uri="{FF2B5EF4-FFF2-40B4-BE49-F238E27FC236}">
                <a16:creationId xmlns:a16="http://schemas.microsoft.com/office/drawing/2014/main" id="{2E17FD5B-F561-0EA5-0273-F7989B0A49B5}"/>
              </a:ext>
            </a:extLst>
          </p:cNvPr>
          <p:cNvSpPr/>
          <p:nvPr/>
        </p:nvSpPr>
        <p:spPr>
          <a:xfrm>
            <a:off x="6450806" y="0"/>
            <a:ext cx="2693194" cy="2350294"/>
          </a:xfrm>
          <a:prstGeom prst="teardrop">
            <a:avLst/>
          </a:prstGeom>
          <a:solidFill>
            <a:schemeClr val="accent6">
              <a:lumMod val="40000"/>
              <a:lumOff val="6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A231E25-E565-4DDF-08B3-6C5778E82370}"/>
              </a:ext>
            </a:extLst>
          </p:cNvPr>
          <p:cNvSpPr/>
          <p:nvPr/>
        </p:nvSpPr>
        <p:spPr>
          <a:xfrm>
            <a:off x="5910956" y="-11676"/>
            <a:ext cx="1250733" cy="1161820"/>
          </a:xfrm>
          <a:prstGeom prst="ellipse">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Google Shape;93;p16">
            <a:extLst>
              <a:ext uri="{FF2B5EF4-FFF2-40B4-BE49-F238E27FC236}">
                <a16:creationId xmlns:a16="http://schemas.microsoft.com/office/drawing/2014/main" id="{B9D9884D-65D2-5891-E761-48E79C7007D1}"/>
              </a:ext>
            </a:extLst>
          </p:cNvPr>
          <p:cNvSpPr txBox="1">
            <a:spLocks noGrp="1"/>
          </p:cNvSpPr>
          <p:nvPr>
            <p:ph type="title"/>
          </p:nvPr>
        </p:nvSpPr>
        <p:spPr>
          <a:xfrm>
            <a:off x="137177" y="186195"/>
            <a:ext cx="4027630" cy="766078"/>
          </a:xfrm>
          <a:prstGeom prst="rect">
            <a:avLst/>
          </a:prstGeom>
        </p:spPr>
        <p:txBody>
          <a:bodyPr spcFirstLastPara="1" wrap="square" lIns="91425" tIns="91425" rIns="91425" bIns="91425" anchor="ctr" anchorCtr="0">
            <a:noAutofit/>
          </a:bodyPr>
          <a:lstStyle/>
          <a:p>
            <a:pPr lvl="0"/>
            <a:r>
              <a:rPr lang="en" sz="4400" dirty="0"/>
              <a:t>Short Insight</a:t>
            </a:r>
            <a:endParaRPr sz="4400" dirty="0"/>
          </a:p>
        </p:txBody>
      </p:sp>
      <p:sp>
        <p:nvSpPr>
          <p:cNvPr id="4" name="TextBox 3">
            <a:extLst>
              <a:ext uri="{FF2B5EF4-FFF2-40B4-BE49-F238E27FC236}">
                <a16:creationId xmlns:a16="http://schemas.microsoft.com/office/drawing/2014/main" id="{F2083B88-96CB-0E0A-04D7-77EF6D7F7370}"/>
              </a:ext>
            </a:extLst>
          </p:cNvPr>
          <p:cNvSpPr txBox="1"/>
          <p:nvPr/>
        </p:nvSpPr>
        <p:spPr>
          <a:xfrm>
            <a:off x="607219" y="1151753"/>
            <a:ext cx="7708107" cy="1754326"/>
          </a:xfrm>
          <a:prstGeom prst="rect">
            <a:avLst/>
          </a:prstGeom>
          <a:noFill/>
        </p:spPr>
        <p:txBody>
          <a:bodyPr wrap="square" rtlCol="0">
            <a:spAutoFit/>
          </a:bodyPr>
          <a:lstStyle/>
          <a:p>
            <a:pPr algn="just"/>
            <a:r>
              <a:rPr lang="en-US" sz="1800" dirty="0"/>
              <a:t>In our Manufacturing analysis, we focused on key metrics such as production quantity, rejection rates, and operational efficiency across tools like Excel, Tableau, Power BI, and SQL. Each platform was used to highlight different aspects, from machine performance to employee productivity and department-level analysis.</a:t>
            </a:r>
          </a:p>
          <a:p>
            <a:pPr algn="just"/>
            <a:endParaRPr lang="en-US" sz="1800" dirty="0"/>
          </a:p>
        </p:txBody>
      </p:sp>
      <p:pic>
        <p:nvPicPr>
          <p:cNvPr id="8" name="Picture 7">
            <a:extLst>
              <a:ext uri="{FF2B5EF4-FFF2-40B4-BE49-F238E27FC236}">
                <a16:creationId xmlns:a16="http://schemas.microsoft.com/office/drawing/2014/main" id="{39EFC9B7-6E1E-B2AE-338E-4470757C0C0B}"/>
              </a:ext>
            </a:extLst>
          </p:cNvPr>
          <p:cNvPicPr>
            <a:picLocks noChangeAspect="1"/>
          </p:cNvPicPr>
          <p:nvPr/>
        </p:nvPicPr>
        <p:blipFill>
          <a:blip r:embed="rId3"/>
          <a:stretch>
            <a:fillRect/>
          </a:stretch>
        </p:blipFill>
        <p:spPr>
          <a:xfrm>
            <a:off x="0" y="2757164"/>
            <a:ext cx="3189164" cy="2426554"/>
          </a:xfrm>
          <a:prstGeom prst="rect">
            <a:avLst/>
          </a:prstGeom>
        </p:spPr>
      </p:pic>
      <p:sp>
        <p:nvSpPr>
          <p:cNvPr id="9" name="TextBox 8">
            <a:extLst>
              <a:ext uri="{FF2B5EF4-FFF2-40B4-BE49-F238E27FC236}">
                <a16:creationId xmlns:a16="http://schemas.microsoft.com/office/drawing/2014/main" id="{A6915892-9FE8-5DAA-989F-576142817392}"/>
              </a:ext>
            </a:extLst>
          </p:cNvPr>
          <p:cNvSpPr txBox="1"/>
          <p:nvPr/>
        </p:nvSpPr>
        <p:spPr>
          <a:xfrm>
            <a:off x="3095047" y="2646362"/>
            <a:ext cx="5220279" cy="1969770"/>
          </a:xfrm>
          <a:prstGeom prst="rect">
            <a:avLst/>
          </a:prstGeom>
          <a:noFill/>
        </p:spPr>
        <p:txBody>
          <a:bodyPr wrap="square" rtlCol="0">
            <a:spAutoFit/>
          </a:bodyPr>
          <a:lstStyle/>
          <a:p>
            <a:pPr algn="just"/>
            <a:r>
              <a:rPr lang="en-US" sz="1800" dirty="0"/>
              <a:t>We developed KPIs that tracked production output, identified areas of high rejection, and compared performance across work centers. These insights were combined into an interactive dashboard, providing a comprehensive view of the manufacturing process.</a:t>
            </a:r>
          </a:p>
          <a:p>
            <a:endParaRPr lang="en-US" dirty="0"/>
          </a:p>
        </p:txBody>
      </p:sp>
    </p:spTree>
    <p:extLst>
      <p:ext uri="{BB962C8B-B14F-4D97-AF65-F5344CB8AC3E}">
        <p14:creationId xmlns:p14="http://schemas.microsoft.com/office/powerpoint/2010/main" val="337205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1000"/>
                                        <p:tgtEl>
                                          <p:spTgt spid="93"/>
                                        </p:tgtEl>
                                      </p:cBhvr>
                                    </p:animEffect>
                                    <p:anim calcmode="lin" valueType="num">
                                      <p:cBhvr>
                                        <p:cTn id="8" dur="1000" fill="hold"/>
                                        <p:tgtEl>
                                          <p:spTgt spid="93"/>
                                        </p:tgtEl>
                                        <p:attrNameLst>
                                          <p:attrName>ppt_x</p:attrName>
                                        </p:attrNameLst>
                                      </p:cBhvr>
                                      <p:tavLst>
                                        <p:tav tm="0">
                                          <p:val>
                                            <p:strVal val="#ppt_x"/>
                                          </p:val>
                                        </p:tav>
                                        <p:tav tm="100000">
                                          <p:val>
                                            <p:strVal val="#ppt_x"/>
                                          </p:val>
                                        </p:tav>
                                      </p:tavLst>
                                    </p:anim>
                                    <p:anim calcmode="lin" valueType="num">
                                      <p:cBhvr>
                                        <p:cTn id="9"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00"/>
                                        <p:tgtEl>
                                          <p:spTgt spid="9">
                                            <p:txEl>
                                              <p:pRg st="0" end="0"/>
                                            </p:txEl>
                                          </p:spTgt>
                                        </p:tgtEl>
                                      </p:cBhvr>
                                    </p:animEffect>
                                    <p:anim calcmode="lin" valueType="num">
                                      <p:cBhvr>
                                        <p:cTn id="2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31" name="Rectangle 30">
            <a:extLst>
              <a:ext uri="{FF2B5EF4-FFF2-40B4-BE49-F238E27FC236}">
                <a16:creationId xmlns:a16="http://schemas.microsoft.com/office/drawing/2014/main" id="{6F53E3EE-A465-29ED-FAA5-5C624BAB22D2}"/>
              </a:ext>
            </a:extLst>
          </p:cNvPr>
          <p:cNvSpPr/>
          <p:nvPr/>
        </p:nvSpPr>
        <p:spPr>
          <a:xfrm>
            <a:off x="0" y="4914900"/>
            <a:ext cx="9144000" cy="228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Double Wave 706">
            <a:extLst>
              <a:ext uri="{FF2B5EF4-FFF2-40B4-BE49-F238E27FC236}">
                <a16:creationId xmlns:a16="http://schemas.microsoft.com/office/drawing/2014/main" id="{527DFE84-2070-69DD-C192-99CE8854B8D0}"/>
              </a:ext>
            </a:extLst>
          </p:cNvPr>
          <p:cNvSpPr/>
          <p:nvPr/>
        </p:nvSpPr>
        <p:spPr>
          <a:xfrm>
            <a:off x="-7144" y="4379762"/>
            <a:ext cx="9151144" cy="665791"/>
          </a:xfrm>
          <a:custGeom>
            <a:avLst/>
            <a:gdLst>
              <a:gd name="connsiteX0" fmla="*/ 0 w 9144000"/>
              <a:gd name="connsiteY0" fmla="*/ 42485 h 679764"/>
              <a:gd name="connsiteX1" fmla="*/ 4572000 w 9144000"/>
              <a:gd name="connsiteY1" fmla="*/ 42485 h 679764"/>
              <a:gd name="connsiteX2" fmla="*/ 9144000 w 9144000"/>
              <a:gd name="connsiteY2" fmla="*/ 42485 h 679764"/>
              <a:gd name="connsiteX3" fmla="*/ 9144000 w 9144000"/>
              <a:gd name="connsiteY3" fmla="*/ 637279 h 679764"/>
              <a:gd name="connsiteX4" fmla="*/ 4572000 w 9144000"/>
              <a:gd name="connsiteY4" fmla="*/ 637279 h 679764"/>
              <a:gd name="connsiteX5" fmla="*/ 0 w 9144000"/>
              <a:gd name="connsiteY5" fmla="*/ 637279 h 679764"/>
              <a:gd name="connsiteX6" fmla="*/ 0 w 9144000"/>
              <a:gd name="connsiteY6" fmla="*/ 42485 h 679764"/>
              <a:gd name="connsiteX0" fmla="*/ 0 w 9144000"/>
              <a:gd name="connsiteY0" fmla="*/ 22114 h 657789"/>
              <a:gd name="connsiteX1" fmla="*/ 4572000 w 9144000"/>
              <a:gd name="connsiteY1" fmla="*/ 329296 h 657789"/>
              <a:gd name="connsiteX2" fmla="*/ 9144000 w 9144000"/>
              <a:gd name="connsiteY2" fmla="*/ 22114 h 657789"/>
              <a:gd name="connsiteX3" fmla="*/ 9144000 w 9144000"/>
              <a:gd name="connsiteY3" fmla="*/ 616908 h 657789"/>
              <a:gd name="connsiteX4" fmla="*/ 4572000 w 9144000"/>
              <a:gd name="connsiteY4" fmla="*/ 616908 h 657789"/>
              <a:gd name="connsiteX5" fmla="*/ 0 w 9144000"/>
              <a:gd name="connsiteY5" fmla="*/ 616908 h 657789"/>
              <a:gd name="connsiteX6" fmla="*/ 0 w 9144000"/>
              <a:gd name="connsiteY6" fmla="*/ 22114 h 657789"/>
              <a:gd name="connsiteX0" fmla="*/ 0 w 9144000"/>
              <a:gd name="connsiteY0" fmla="*/ 13752 h 649427"/>
              <a:gd name="connsiteX1" fmla="*/ 4572000 w 9144000"/>
              <a:gd name="connsiteY1" fmla="*/ 320934 h 649427"/>
              <a:gd name="connsiteX2" fmla="*/ 9144000 w 9144000"/>
              <a:gd name="connsiteY2" fmla="*/ 13752 h 649427"/>
              <a:gd name="connsiteX3" fmla="*/ 9144000 w 9144000"/>
              <a:gd name="connsiteY3" fmla="*/ 608546 h 649427"/>
              <a:gd name="connsiteX4" fmla="*/ 4572000 w 9144000"/>
              <a:gd name="connsiteY4" fmla="*/ 608546 h 649427"/>
              <a:gd name="connsiteX5" fmla="*/ 0 w 9144000"/>
              <a:gd name="connsiteY5" fmla="*/ 608546 h 649427"/>
              <a:gd name="connsiteX6" fmla="*/ 0 w 9144000"/>
              <a:gd name="connsiteY6" fmla="*/ 13752 h 649427"/>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665791">
                <a:moveTo>
                  <a:pt x="0" y="30116"/>
                </a:moveTo>
                <a:cubicBezTo>
                  <a:pt x="1524000" y="-111501"/>
                  <a:pt x="3051572" y="289673"/>
                  <a:pt x="4572000" y="337298"/>
                </a:cubicBezTo>
                <a:cubicBezTo>
                  <a:pt x="6092428" y="384923"/>
                  <a:pt x="7277100" y="-242604"/>
                  <a:pt x="9122569" y="315866"/>
                </a:cubicBezTo>
                <a:lnTo>
                  <a:pt x="9144000" y="624910"/>
                </a:lnTo>
                <a:cubicBezTo>
                  <a:pt x="7620000" y="766527"/>
                  <a:pt x="6096000" y="483292"/>
                  <a:pt x="4572000" y="624910"/>
                </a:cubicBezTo>
                <a:cubicBezTo>
                  <a:pt x="3048000" y="766527"/>
                  <a:pt x="1524000" y="483292"/>
                  <a:pt x="0" y="624910"/>
                </a:cubicBezTo>
                <a:lnTo>
                  <a:pt x="0" y="30116"/>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Google Shape;710;p29"/>
          <p:cNvSpPr txBox="1">
            <a:spLocks noGrp="1"/>
          </p:cNvSpPr>
          <p:nvPr>
            <p:ph type="title"/>
          </p:nvPr>
        </p:nvSpPr>
        <p:spPr>
          <a:xfrm>
            <a:off x="457200" y="411475"/>
            <a:ext cx="8229600" cy="32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 Performance Indicator's</a:t>
            </a:r>
            <a:endParaRPr dirty="0"/>
          </a:p>
        </p:txBody>
      </p:sp>
      <p:sp>
        <p:nvSpPr>
          <p:cNvPr id="6" name="Google Shape;724;p29">
            <a:extLst>
              <a:ext uri="{FF2B5EF4-FFF2-40B4-BE49-F238E27FC236}">
                <a16:creationId xmlns:a16="http://schemas.microsoft.com/office/drawing/2014/main" id="{DFA8A422-CE40-E45B-8B80-9C4896376E26}"/>
              </a:ext>
            </a:extLst>
          </p:cNvPr>
          <p:cNvSpPr/>
          <p:nvPr/>
        </p:nvSpPr>
        <p:spPr>
          <a:xfrm>
            <a:off x="7213223" y="2873687"/>
            <a:ext cx="193646" cy="193646"/>
          </a:xfrm>
          <a:custGeom>
            <a:avLst/>
            <a:gdLst/>
            <a:ahLst/>
            <a:cxnLst/>
            <a:rect l="l" t="t" r="r" b="b"/>
            <a:pathLst>
              <a:path w="6392" h="6392" extrusionOk="0">
                <a:moveTo>
                  <a:pt x="3196" y="0"/>
                </a:moveTo>
                <a:cubicBezTo>
                  <a:pt x="1438" y="0"/>
                  <a:pt x="0" y="1438"/>
                  <a:pt x="0" y="3196"/>
                </a:cubicBezTo>
                <a:cubicBezTo>
                  <a:pt x="0" y="4953"/>
                  <a:pt x="1438" y="6391"/>
                  <a:pt x="3196" y="6391"/>
                </a:cubicBezTo>
                <a:cubicBezTo>
                  <a:pt x="4953" y="6391"/>
                  <a:pt x="6391" y="4953"/>
                  <a:pt x="6391" y="3196"/>
                </a:cubicBezTo>
                <a:cubicBezTo>
                  <a:pt x="6391" y="1438"/>
                  <a:pt x="4953"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 name="Group 9">
            <a:extLst>
              <a:ext uri="{FF2B5EF4-FFF2-40B4-BE49-F238E27FC236}">
                <a16:creationId xmlns:a16="http://schemas.microsoft.com/office/drawing/2014/main" id="{AB11DF72-E0A8-3C53-0CF9-E2CFA707A6B7}"/>
              </a:ext>
            </a:extLst>
          </p:cNvPr>
          <p:cNvGrpSpPr/>
          <p:nvPr/>
        </p:nvGrpSpPr>
        <p:grpSpPr>
          <a:xfrm>
            <a:off x="317257" y="2431449"/>
            <a:ext cx="8401013" cy="1895214"/>
            <a:chOff x="254041" y="2732936"/>
            <a:chExt cx="8342790" cy="1974419"/>
          </a:xfrm>
        </p:grpSpPr>
        <p:grpSp>
          <p:nvGrpSpPr>
            <p:cNvPr id="711" name="Google Shape;711;p29"/>
            <p:cNvGrpSpPr/>
            <p:nvPr/>
          </p:nvGrpSpPr>
          <p:grpSpPr>
            <a:xfrm>
              <a:off x="254041" y="2751596"/>
              <a:ext cx="6850597" cy="1955759"/>
              <a:chOff x="1172963" y="2481091"/>
              <a:chExt cx="6850597" cy="1955759"/>
            </a:xfrm>
          </p:grpSpPr>
          <p:sp>
            <p:nvSpPr>
              <p:cNvPr id="712" name="Google Shape;712;p29"/>
              <p:cNvSpPr/>
              <p:nvPr/>
            </p:nvSpPr>
            <p:spPr>
              <a:xfrm>
                <a:off x="1173698" y="2481105"/>
                <a:ext cx="6849275" cy="408013"/>
              </a:xfrm>
              <a:custGeom>
                <a:avLst/>
                <a:gdLst/>
                <a:ahLst/>
                <a:cxnLst/>
                <a:rect l="l" t="t" r="r" b="b"/>
                <a:pathLst>
                  <a:path w="226086" h="13468" extrusionOk="0">
                    <a:moveTo>
                      <a:pt x="219352" y="0"/>
                    </a:moveTo>
                    <a:cubicBezTo>
                      <a:pt x="216362" y="0"/>
                      <a:pt x="213851" y="1917"/>
                      <a:pt x="212961" y="4611"/>
                    </a:cubicBezTo>
                    <a:lnTo>
                      <a:pt x="172492" y="4611"/>
                    </a:lnTo>
                    <a:cubicBezTo>
                      <a:pt x="171601" y="1917"/>
                      <a:pt x="169091" y="0"/>
                      <a:pt x="166100" y="0"/>
                    </a:cubicBezTo>
                    <a:cubicBezTo>
                      <a:pt x="163133" y="0"/>
                      <a:pt x="160600" y="1917"/>
                      <a:pt x="159709" y="4611"/>
                    </a:cubicBezTo>
                    <a:lnTo>
                      <a:pt x="117140" y="4611"/>
                    </a:lnTo>
                    <a:cubicBezTo>
                      <a:pt x="116227" y="1917"/>
                      <a:pt x="113716" y="0"/>
                      <a:pt x="110726" y="0"/>
                    </a:cubicBezTo>
                    <a:cubicBezTo>
                      <a:pt x="107759" y="0"/>
                      <a:pt x="105225" y="1917"/>
                      <a:pt x="104335" y="4611"/>
                    </a:cubicBezTo>
                    <a:lnTo>
                      <a:pt x="66536" y="4611"/>
                    </a:lnTo>
                    <a:cubicBezTo>
                      <a:pt x="65646" y="1917"/>
                      <a:pt x="63136" y="0"/>
                      <a:pt x="60145" y="0"/>
                    </a:cubicBezTo>
                    <a:cubicBezTo>
                      <a:pt x="57178" y="0"/>
                      <a:pt x="54644" y="1917"/>
                      <a:pt x="53754" y="4611"/>
                    </a:cubicBezTo>
                    <a:lnTo>
                      <a:pt x="13125" y="4611"/>
                    </a:lnTo>
                    <a:cubicBezTo>
                      <a:pt x="12235" y="1917"/>
                      <a:pt x="9724" y="0"/>
                      <a:pt x="6734" y="0"/>
                    </a:cubicBezTo>
                    <a:cubicBezTo>
                      <a:pt x="3014" y="0"/>
                      <a:pt x="1" y="3013"/>
                      <a:pt x="1" y="6734"/>
                    </a:cubicBezTo>
                    <a:cubicBezTo>
                      <a:pt x="1" y="10454"/>
                      <a:pt x="3014" y="13467"/>
                      <a:pt x="6734" y="13467"/>
                    </a:cubicBezTo>
                    <a:cubicBezTo>
                      <a:pt x="9724" y="13467"/>
                      <a:pt x="12235" y="11550"/>
                      <a:pt x="13125" y="8856"/>
                    </a:cubicBezTo>
                    <a:lnTo>
                      <a:pt x="53754" y="8856"/>
                    </a:lnTo>
                    <a:cubicBezTo>
                      <a:pt x="54644" y="11550"/>
                      <a:pt x="57178" y="13467"/>
                      <a:pt x="60145" y="13467"/>
                    </a:cubicBezTo>
                    <a:cubicBezTo>
                      <a:pt x="63136" y="13467"/>
                      <a:pt x="65646" y="11550"/>
                      <a:pt x="66536" y="8856"/>
                    </a:cubicBezTo>
                    <a:lnTo>
                      <a:pt x="104335" y="8856"/>
                    </a:lnTo>
                    <a:cubicBezTo>
                      <a:pt x="105225" y="11550"/>
                      <a:pt x="107759" y="13467"/>
                      <a:pt x="110726" y="13467"/>
                    </a:cubicBezTo>
                    <a:cubicBezTo>
                      <a:pt x="113716" y="13467"/>
                      <a:pt x="116227" y="11550"/>
                      <a:pt x="117140" y="8856"/>
                    </a:cubicBezTo>
                    <a:lnTo>
                      <a:pt x="159709" y="8856"/>
                    </a:lnTo>
                    <a:cubicBezTo>
                      <a:pt x="160600" y="11550"/>
                      <a:pt x="163133" y="13467"/>
                      <a:pt x="166100" y="13467"/>
                    </a:cubicBezTo>
                    <a:cubicBezTo>
                      <a:pt x="169091" y="13467"/>
                      <a:pt x="171601" y="11550"/>
                      <a:pt x="172492" y="8856"/>
                    </a:cubicBezTo>
                    <a:lnTo>
                      <a:pt x="212961" y="8856"/>
                    </a:lnTo>
                    <a:cubicBezTo>
                      <a:pt x="213851" y="11550"/>
                      <a:pt x="216362" y="13467"/>
                      <a:pt x="219352" y="13467"/>
                    </a:cubicBezTo>
                    <a:cubicBezTo>
                      <a:pt x="223072" y="13467"/>
                      <a:pt x="226085" y="10454"/>
                      <a:pt x="226085" y="6734"/>
                    </a:cubicBezTo>
                    <a:cubicBezTo>
                      <a:pt x="226085" y="3013"/>
                      <a:pt x="223072" y="0"/>
                      <a:pt x="219352" y="0"/>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29"/>
              <p:cNvSpPr/>
              <p:nvPr/>
            </p:nvSpPr>
            <p:spPr>
              <a:xfrm>
                <a:off x="1172963" y="2481091"/>
                <a:ext cx="408049" cy="407985"/>
              </a:xfrm>
              <a:custGeom>
                <a:avLst/>
                <a:gdLst/>
                <a:ahLst/>
                <a:cxnLst/>
                <a:rect l="l" t="t" r="r" b="b"/>
                <a:pathLst>
                  <a:path w="6392" h="6392" extrusionOk="0">
                    <a:moveTo>
                      <a:pt x="3196" y="0"/>
                    </a:moveTo>
                    <a:cubicBezTo>
                      <a:pt x="1439" y="0"/>
                      <a:pt x="1" y="1438"/>
                      <a:pt x="1" y="3196"/>
                    </a:cubicBezTo>
                    <a:cubicBezTo>
                      <a:pt x="1" y="4953"/>
                      <a:pt x="1439" y="6391"/>
                      <a:pt x="3196" y="6391"/>
                    </a:cubicBezTo>
                    <a:cubicBezTo>
                      <a:pt x="4977" y="6391"/>
                      <a:pt x="6392" y="4953"/>
                      <a:pt x="6392" y="3196"/>
                    </a:cubicBezTo>
                    <a:cubicBezTo>
                      <a:pt x="6392" y="1438"/>
                      <a:pt x="4977" y="0"/>
                      <a:pt x="3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9"/>
              <p:cNvSpPr/>
              <p:nvPr/>
            </p:nvSpPr>
            <p:spPr>
              <a:xfrm>
                <a:off x="3136663" y="2622112"/>
                <a:ext cx="1245000" cy="126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9"/>
              <p:cNvSpPr/>
              <p:nvPr/>
            </p:nvSpPr>
            <p:spPr>
              <a:xfrm>
                <a:off x="4691425" y="2622112"/>
                <a:ext cx="1368000" cy="12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29"/>
              <p:cNvSpPr/>
              <p:nvPr/>
            </p:nvSpPr>
            <p:spPr>
              <a:xfrm>
                <a:off x="6329625" y="2622112"/>
                <a:ext cx="1368000" cy="126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9"/>
              <p:cNvSpPr/>
              <p:nvPr/>
            </p:nvSpPr>
            <p:spPr>
              <a:xfrm>
                <a:off x="7615511" y="2481091"/>
                <a:ext cx="408049" cy="407985"/>
              </a:xfrm>
              <a:custGeom>
                <a:avLst/>
                <a:gdLst/>
                <a:ahLst/>
                <a:cxnLst/>
                <a:rect l="l" t="t" r="r" b="b"/>
                <a:pathLst>
                  <a:path w="6392" h="6392" extrusionOk="0">
                    <a:moveTo>
                      <a:pt x="3196" y="0"/>
                    </a:moveTo>
                    <a:cubicBezTo>
                      <a:pt x="1439" y="0"/>
                      <a:pt x="1" y="1438"/>
                      <a:pt x="1" y="3196"/>
                    </a:cubicBezTo>
                    <a:cubicBezTo>
                      <a:pt x="1" y="4953"/>
                      <a:pt x="1439" y="6391"/>
                      <a:pt x="3196" y="6391"/>
                    </a:cubicBezTo>
                    <a:cubicBezTo>
                      <a:pt x="4977" y="6391"/>
                      <a:pt x="6392" y="4953"/>
                      <a:pt x="6392" y="3196"/>
                    </a:cubicBezTo>
                    <a:cubicBezTo>
                      <a:pt x="6392" y="1438"/>
                      <a:pt x="4977" y="0"/>
                      <a:pt x="3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9"/>
              <p:cNvSpPr/>
              <p:nvPr/>
            </p:nvSpPr>
            <p:spPr>
              <a:xfrm>
                <a:off x="2801762" y="2481091"/>
                <a:ext cx="408049" cy="407985"/>
              </a:xfrm>
              <a:custGeom>
                <a:avLst/>
                <a:gdLst/>
                <a:ahLst/>
                <a:cxnLst/>
                <a:rect l="l" t="t" r="r" b="b"/>
                <a:pathLst>
                  <a:path w="6392" h="6392" extrusionOk="0">
                    <a:moveTo>
                      <a:pt x="3196" y="0"/>
                    </a:moveTo>
                    <a:cubicBezTo>
                      <a:pt x="1439" y="0"/>
                      <a:pt x="1" y="1438"/>
                      <a:pt x="1" y="3196"/>
                    </a:cubicBezTo>
                    <a:cubicBezTo>
                      <a:pt x="1" y="4953"/>
                      <a:pt x="1439" y="6391"/>
                      <a:pt x="3196" y="6391"/>
                    </a:cubicBezTo>
                    <a:cubicBezTo>
                      <a:pt x="4977" y="6391"/>
                      <a:pt x="6392" y="4953"/>
                      <a:pt x="6392" y="3196"/>
                    </a:cubicBezTo>
                    <a:cubicBezTo>
                      <a:pt x="6392" y="1438"/>
                      <a:pt x="4977" y="0"/>
                      <a:pt x="31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9"/>
              <p:cNvSpPr/>
              <p:nvPr/>
            </p:nvSpPr>
            <p:spPr>
              <a:xfrm>
                <a:off x="2894119" y="2588286"/>
                <a:ext cx="193646" cy="193646"/>
              </a:xfrm>
              <a:custGeom>
                <a:avLst/>
                <a:gdLst/>
                <a:ahLst/>
                <a:cxnLst/>
                <a:rect l="l" t="t" r="r" b="b"/>
                <a:pathLst>
                  <a:path w="6392" h="6392" extrusionOk="0">
                    <a:moveTo>
                      <a:pt x="3196" y="0"/>
                    </a:moveTo>
                    <a:cubicBezTo>
                      <a:pt x="1438" y="0"/>
                      <a:pt x="0" y="1438"/>
                      <a:pt x="0" y="3196"/>
                    </a:cubicBezTo>
                    <a:cubicBezTo>
                      <a:pt x="0" y="4953"/>
                      <a:pt x="1438" y="6391"/>
                      <a:pt x="3196" y="6391"/>
                    </a:cubicBezTo>
                    <a:cubicBezTo>
                      <a:pt x="4976" y="6391"/>
                      <a:pt x="6391" y="4953"/>
                      <a:pt x="6391" y="3196"/>
                    </a:cubicBezTo>
                    <a:cubicBezTo>
                      <a:pt x="6391" y="1438"/>
                      <a:pt x="4976"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9"/>
              <p:cNvSpPr/>
              <p:nvPr/>
            </p:nvSpPr>
            <p:spPr>
              <a:xfrm>
                <a:off x="4323360" y="2481091"/>
                <a:ext cx="408049" cy="407985"/>
              </a:xfrm>
              <a:custGeom>
                <a:avLst/>
                <a:gdLst/>
                <a:ahLst/>
                <a:cxnLst/>
                <a:rect l="l" t="t" r="r" b="b"/>
                <a:pathLst>
                  <a:path w="6392" h="6392" extrusionOk="0">
                    <a:moveTo>
                      <a:pt x="3196" y="0"/>
                    </a:moveTo>
                    <a:cubicBezTo>
                      <a:pt x="1439" y="0"/>
                      <a:pt x="1" y="1438"/>
                      <a:pt x="1" y="3196"/>
                    </a:cubicBezTo>
                    <a:cubicBezTo>
                      <a:pt x="1" y="4953"/>
                      <a:pt x="1439" y="6391"/>
                      <a:pt x="3196" y="6391"/>
                    </a:cubicBezTo>
                    <a:cubicBezTo>
                      <a:pt x="4977" y="6391"/>
                      <a:pt x="6392" y="4953"/>
                      <a:pt x="6392" y="3196"/>
                    </a:cubicBezTo>
                    <a:cubicBezTo>
                      <a:pt x="6392" y="1438"/>
                      <a:pt x="4977" y="0"/>
                      <a:pt x="3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9"/>
              <p:cNvSpPr/>
              <p:nvPr/>
            </p:nvSpPr>
            <p:spPr>
              <a:xfrm>
                <a:off x="6003661" y="2481091"/>
                <a:ext cx="408049" cy="407985"/>
              </a:xfrm>
              <a:custGeom>
                <a:avLst/>
                <a:gdLst/>
                <a:ahLst/>
                <a:cxnLst/>
                <a:rect l="l" t="t" r="r" b="b"/>
                <a:pathLst>
                  <a:path w="6392" h="6392" extrusionOk="0">
                    <a:moveTo>
                      <a:pt x="3196" y="0"/>
                    </a:moveTo>
                    <a:cubicBezTo>
                      <a:pt x="1439" y="0"/>
                      <a:pt x="1" y="1438"/>
                      <a:pt x="1" y="3196"/>
                    </a:cubicBezTo>
                    <a:cubicBezTo>
                      <a:pt x="1" y="4953"/>
                      <a:pt x="1439" y="6391"/>
                      <a:pt x="3196" y="6391"/>
                    </a:cubicBezTo>
                    <a:cubicBezTo>
                      <a:pt x="4977" y="6391"/>
                      <a:pt x="6392" y="4953"/>
                      <a:pt x="6392" y="3196"/>
                    </a:cubicBezTo>
                    <a:cubicBezTo>
                      <a:pt x="6392" y="1438"/>
                      <a:pt x="4977" y="0"/>
                      <a:pt x="3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9"/>
              <p:cNvSpPr/>
              <p:nvPr/>
            </p:nvSpPr>
            <p:spPr>
              <a:xfrm>
                <a:off x="4430562" y="2588286"/>
                <a:ext cx="193646" cy="193646"/>
              </a:xfrm>
              <a:custGeom>
                <a:avLst/>
                <a:gdLst/>
                <a:ahLst/>
                <a:cxnLst/>
                <a:rect l="l" t="t" r="r" b="b"/>
                <a:pathLst>
                  <a:path w="6392" h="6392" extrusionOk="0">
                    <a:moveTo>
                      <a:pt x="3196" y="0"/>
                    </a:moveTo>
                    <a:cubicBezTo>
                      <a:pt x="1439" y="0"/>
                      <a:pt x="1" y="1438"/>
                      <a:pt x="1" y="3196"/>
                    </a:cubicBezTo>
                    <a:cubicBezTo>
                      <a:pt x="1" y="4953"/>
                      <a:pt x="1439" y="6391"/>
                      <a:pt x="3196" y="6391"/>
                    </a:cubicBezTo>
                    <a:cubicBezTo>
                      <a:pt x="4954" y="6391"/>
                      <a:pt x="6392" y="4953"/>
                      <a:pt x="6392" y="3196"/>
                    </a:cubicBezTo>
                    <a:cubicBezTo>
                      <a:pt x="6392" y="1438"/>
                      <a:pt x="4954"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9"/>
              <p:cNvSpPr/>
              <p:nvPr/>
            </p:nvSpPr>
            <p:spPr>
              <a:xfrm>
                <a:off x="6110874" y="2588286"/>
                <a:ext cx="193646" cy="193646"/>
              </a:xfrm>
              <a:custGeom>
                <a:avLst/>
                <a:gdLst/>
                <a:ahLst/>
                <a:cxnLst/>
                <a:rect l="l" t="t" r="r" b="b"/>
                <a:pathLst>
                  <a:path w="6392" h="6392" extrusionOk="0">
                    <a:moveTo>
                      <a:pt x="3196" y="0"/>
                    </a:moveTo>
                    <a:cubicBezTo>
                      <a:pt x="1438" y="0"/>
                      <a:pt x="0" y="1438"/>
                      <a:pt x="0" y="3196"/>
                    </a:cubicBezTo>
                    <a:cubicBezTo>
                      <a:pt x="0" y="4953"/>
                      <a:pt x="1438" y="6391"/>
                      <a:pt x="3196" y="6391"/>
                    </a:cubicBezTo>
                    <a:cubicBezTo>
                      <a:pt x="4953" y="6391"/>
                      <a:pt x="6391" y="4953"/>
                      <a:pt x="6391" y="3196"/>
                    </a:cubicBezTo>
                    <a:cubicBezTo>
                      <a:pt x="6391" y="1438"/>
                      <a:pt x="4953"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9"/>
              <p:cNvSpPr/>
              <p:nvPr/>
            </p:nvSpPr>
            <p:spPr>
              <a:xfrm>
                <a:off x="7118909" y="4243204"/>
                <a:ext cx="193646" cy="193646"/>
              </a:xfrm>
              <a:custGeom>
                <a:avLst/>
                <a:gdLst/>
                <a:ahLst/>
                <a:cxnLst/>
                <a:rect l="l" t="t" r="r" b="b"/>
                <a:pathLst>
                  <a:path w="6392" h="6392" extrusionOk="0">
                    <a:moveTo>
                      <a:pt x="3196" y="0"/>
                    </a:moveTo>
                    <a:cubicBezTo>
                      <a:pt x="1438" y="0"/>
                      <a:pt x="0" y="1438"/>
                      <a:pt x="0" y="3196"/>
                    </a:cubicBezTo>
                    <a:cubicBezTo>
                      <a:pt x="0" y="4953"/>
                      <a:pt x="1438" y="6391"/>
                      <a:pt x="3196" y="6391"/>
                    </a:cubicBezTo>
                    <a:cubicBezTo>
                      <a:pt x="4953" y="6391"/>
                      <a:pt x="6391" y="4953"/>
                      <a:pt x="6391" y="3196"/>
                    </a:cubicBezTo>
                    <a:cubicBezTo>
                      <a:pt x="6391" y="1438"/>
                      <a:pt x="4953"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29"/>
              <p:cNvSpPr/>
              <p:nvPr/>
            </p:nvSpPr>
            <p:spPr>
              <a:xfrm>
                <a:off x="1280165" y="2588286"/>
                <a:ext cx="193646" cy="193646"/>
              </a:xfrm>
              <a:custGeom>
                <a:avLst/>
                <a:gdLst/>
                <a:ahLst/>
                <a:cxnLst/>
                <a:rect l="l" t="t" r="r" b="b"/>
                <a:pathLst>
                  <a:path w="6392" h="6392" extrusionOk="0">
                    <a:moveTo>
                      <a:pt x="3196" y="0"/>
                    </a:moveTo>
                    <a:cubicBezTo>
                      <a:pt x="1439" y="0"/>
                      <a:pt x="1" y="1438"/>
                      <a:pt x="1" y="3196"/>
                    </a:cubicBezTo>
                    <a:cubicBezTo>
                      <a:pt x="1" y="4953"/>
                      <a:pt x="1439" y="6391"/>
                      <a:pt x="3196" y="6391"/>
                    </a:cubicBezTo>
                    <a:cubicBezTo>
                      <a:pt x="4977" y="6391"/>
                      <a:pt x="6392" y="4953"/>
                      <a:pt x="6392" y="3196"/>
                    </a:cubicBezTo>
                    <a:cubicBezTo>
                      <a:pt x="6392" y="1438"/>
                      <a:pt x="4977"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roup 6">
              <a:extLst>
                <a:ext uri="{FF2B5EF4-FFF2-40B4-BE49-F238E27FC236}">
                  <a16:creationId xmlns:a16="http://schemas.microsoft.com/office/drawing/2014/main" id="{1BCB7D4C-6E15-18E8-3E8C-D4309E32C646}"/>
                </a:ext>
              </a:extLst>
            </p:cNvPr>
            <p:cNvGrpSpPr/>
            <p:nvPr/>
          </p:nvGrpSpPr>
          <p:grpSpPr>
            <a:xfrm>
              <a:off x="8188782" y="2732936"/>
              <a:ext cx="408049" cy="407985"/>
              <a:chOff x="8314397" y="2755267"/>
              <a:chExt cx="408049" cy="407985"/>
            </a:xfrm>
          </p:grpSpPr>
          <p:sp>
            <p:nvSpPr>
              <p:cNvPr id="2" name="Google Shape;717;p29">
                <a:extLst>
                  <a:ext uri="{FF2B5EF4-FFF2-40B4-BE49-F238E27FC236}">
                    <a16:creationId xmlns:a16="http://schemas.microsoft.com/office/drawing/2014/main" id="{5F809795-CE4D-BA5D-2FDF-065D82AA77CB}"/>
                  </a:ext>
                </a:extLst>
              </p:cNvPr>
              <p:cNvSpPr/>
              <p:nvPr/>
            </p:nvSpPr>
            <p:spPr>
              <a:xfrm>
                <a:off x="8314397" y="2755267"/>
                <a:ext cx="408049" cy="407985"/>
              </a:xfrm>
              <a:custGeom>
                <a:avLst/>
                <a:gdLst/>
                <a:ahLst/>
                <a:cxnLst/>
                <a:rect l="l" t="t" r="r" b="b"/>
                <a:pathLst>
                  <a:path w="6392" h="6392" extrusionOk="0">
                    <a:moveTo>
                      <a:pt x="3196" y="0"/>
                    </a:moveTo>
                    <a:cubicBezTo>
                      <a:pt x="1439" y="0"/>
                      <a:pt x="1" y="1438"/>
                      <a:pt x="1" y="3196"/>
                    </a:cubicBezTo>
                    <a:cubicBezTo>
                      <a:pt x="1" y="4953"/>
                      <a:pt x="1439" y="6391"/>
                      <a:pt x="3196" y="6391"/>
                    </a:cubicBezTo>
                    <a:cubicBezTo>
                      <a:pt x="4977" y="6391"/>
                      <a:pt x="6392" y="4953"/>
                      <a:pt x="6392" y="3196"/>
                    </a:cubicBezTo>
                    <a:cubicBezTo>
                      <a:pt x="6392" y="1438"/>
                      <a:pt x="4977" y="0"/>
                      <a:pt x="3196" y="0"/>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724;p29">
                <a:extLst>
                  <a:ext uri="{FF2B5EF4-FFF2-40B4-BE49-F238E27FC236}">
                    <a16:creationId xmlns:a16="http://schemas.microsoft.com/office/drawing/2014/main" id="{50F208A2-007E-2191-4620-B48649843208}"/>
                  </a:ext>
                </a:extLst>
              </p:cNvPr>
              <p:cNvSpPr/>
              <p:nvPr/>
            </p:nvSpPr>
            <p:spPr>
              <a:xfrm>
                <a:off x="8421595" y="2871668"/>
                <a:ext cx="193646" cy="193646"/>
              </a:xfrm>
              <a:custGeom>
                <a:avLst/>
                <a:gdLst/>
                <a:ahLst/>
                <a:cxnLst/>
                <a:rect l="l" t="t" r="r" b="b"/>
                <a:pathLst>
                  <a:path w="6392" h="6392" extrusionOk="0">
                    <a:moveTo>
                      <a:pt x="3196" y="0"/>
                    </a:moveTo>
                    <a:cubicBezTo>
                      <a:pt x="1438" y="0"/>
                      <a:pt x="0" y="1438"/>
                      <a:pt x="0" y="3196"/>
                    </a:cubicBezTo>
                    <a:cubicBezTo>
                      <a:pt x="0" y="4953"/>
                      <a:pt x="1438" y="6391"/>
                      <a:pt x="3196" y="6391"/>
                    </a:cubicBezTo>
                    <a:cubicBezTo>
                      <a:pt x="4953" y="6391"/>
                      <a:pt x="6391" y="4953"/>
                      <a:pt x="6391" y="3196"/>
                    </a:cubicBezTo>
                    <a:cubicBezTo>
                      <a:pt x="6391" y="1438"/>
                      <a:pt x="4953"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Google Shape;716;p29">
              <a:extLst>
                <a:ext uri="{FF2B5EF4-FFF2-40B4-BE49-F238E27FC236}">
                  <a16:creationId xmlns:a16="http://schemas.microsoft.com/office/drawing/2014/main" id="{B91AFE32-CE92-040E-6175-3ACC58FDDFE3}"/>
                </a:ext>
              </a:extLst>
            </p:cNvPr>
            <p:cNvSpPr/>
            <p:nvPr/>
          </p:nvSpPr>
          <p:spPr>
            <a:xfrm>
              <a:off x="7090931" y="2903602"/>
              <a:ext cx="1128527" cy="118830"/>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4;p29">
              <a:extLst>
                <a:ext uri="{FF2B5EF4-FFF2-40B4-BE49-F238E27FC236}">
                  <a16:creationId xmlns:a16="http://schemas.microsoft.com/office/drawing/2014/main" id="{3084B828-8A7C-1A69-99B0-1E21B10E535A}"/>
                </a:ext>
              </a:extLst>
            </p:cNvPr>
            <p:cNvSpPr/>
            <p:nvPr/>
          </p:nvSpPr>
          <p:spPr>
            <a:xfrm>
              <a:off x="6803790" y="2858765"/>
              <a:ext cx="193646" cy="193646"/>
            </a:xfrm>
            <a:custGeom>
              <a:avLst/>
              <a:gdLst/>
              <a:ahLst/>
              <a:cxnLst/>
              <a:rect l="l" t="t" r="r" b="b"/>
              <a:pathLst>
                <a:path w="6392" h="6392" extrusionOk="0">
                  <a:moveTo>
                    <a:pt x="3196" y="0"/>
                  </a:moveTo>
                  <a:cubicBezTo>
                    <a:pt x="1438" y="0"/>
                    <a:pt x="0" y="1438"/>
                    <a:pt x="0" y="3196"/>
                  </a:cubicBezTo>
                  <a:cubicBezTo>
                    <a:pt x="0" y="4953"/>
                    <a:pt x="1438" y="6391"/>
                    <a:pt x="3196" y="6391"/>
                  </a:cubicBezTo>
                  <a:cubicBezTo>
                    <a:pt x="4953" y="6391"/>
                    <a:pt x="6391" y="4953"/>
                    <a:pt x="6391" y="3196"/>
                  </a:cubicBezTo>
                  <a:cubicBezTo>
                    <a:pt x="6391" y="1438"/>
                    <a:pt x="4953"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roup 22">
            <a:extLst>
              <a:ext uri="{FF2B5EF4-FFF2-40B4-BE49-F238E27FC236}">
                <a16:creationId xmlns:a16="http://schemas.microsoft.com/office/drawing/2014/main" id="{DE660290-A975-61D3-CB2F-DE3F63097DD6}"/>
              </a:ext>
            </a:extLst>
          </p:cNvPr>
          <p:cNvGrpSpPr/>
          <p:nvPr/>
        </p:nvGrpSpPr>
        <p:grpSpPr>
          <a:xfrm>
            <a:off x="-142600" y="1289706"/>
            <a:ext cx="1480840" cy="2744175"/>
            <a:chOff x="-157889" y="1549379"/>
            <a:chExt cx="1480840" cy="2744175"/>
          </a:xfrm>
        </p:grpSpPr>
        <p:grpSp>
          <p:nvGrpSpPr>
            <p:cNvPr id="744" name="Google Shape;744;p29"/>
            <p:cNvGrpSpPr/>
            <p:nvPr/>
          </p:nvGrpSpPr>
          <p:grpSpPr>
            <a:xfrm>
              <a:off x="-157889" y="1549379"/>
              <a:ext cx="1480840" cy="2744175"/>
              <a:chOff x="619748" y="1284638"/>
              <a:chExt cx="1480840" cy="2744175"/>
            </a:xfrm>
          </p:grpSpPr>
          <p:sp>
            <p:nvSpPr>
              <p:cNvPr id="745" name="Google Shape;745;p29"/>
              <p:cNvSpPr/>
              <p:nvPr/>
            </p:nvSpPr>
            <p:spPr>
              <a:xfrm>
                <a:off x="803306" y="1284638"/>
                <a:ext cx="1008218" cy="1131518"/>
              </a:xfrm>
              <a:custGeom>
                <a:avLst/>
                <a:gdLst/>
                <a:ahLst/>
                <a:cxnLst/>
                <a:rect l="l" t="t" r="r" b="b"/>
                <a:pathLst>
                  <a:path w="33280" h="37350" extrusionOk="0">
                    <a:moveTo>
                      <a:pt x="13627" y="32328"/>
                    </a:moveTo>
                    <a:lnTo>
                      <a:pt x="13627" y="32328"/>
                    </a:lnTo>
                    <a:cubicBezTo>
                      <a:pt x="13635" y="32332"/>
                      <a:pt x="13643" y="32338"/>
                      <a:pt x="13649" y="32344"/>
                    </a:cubicBezTo>
                    <a:lnTo>
                      <a:pt x="13649" y="32344"/>
                    </a:lnTo>
                    <a:cubicBezTo>
                      <a:pt x="13643" y="32339"/>
                      <a:pt x="13636" y="32334"/>
                      <a:pt x="13627" y="32328"/>
                    </a:cubicBezTo>
                    <a:close/>
                    <a:moveTo>
                      <a:pt x="20155" y="32351"/>
                    </a:moveTo>
                    <a:cubicBezTo>
                      <a:pt x="20161" y="32351"/>
                      <a:pt x="20155" y="32362"/>
                      <a:pt x="20133" y="32374"/>
                    </a:cubicBezTo>
                    <a:cubicBezTo>
                      <a:pt x="20129" y="32375"/>
                      <a:pt x="20126" y="32376"/>
                      <a:pt x="20124" y="32377"/>
                    </a:cubicBezTo>
                    <a:lnTo>
                      <a:pt x="20124" y="32377"/>
                    </a:lnTo>
                    <a:cubicBezTo>
                      <a:pt x="20139" y="32358"/>
                      <a:pt x="20151" y="32351"/>
                      <a:pt x="20155" y="32351"/>
                    </a:cubicBezTo>
                    <a:close/>
                    <a:moveTo>
                      <a:pt x="16942" y="530"/>
                    </a:moveTo>
                    <a:cubicBezTo>
                      <a:pt x="19161" y="530"/>
                      <a:pt x="21385" y="989"/>
                      <a:pt x="23442" y="1925"/>
                    </a:cubicBezTo>
                    <a:cubicBezTo>
                      <a:pt x="28350" y="4162"/>
                      <a:pt x="31910" y="8886"/>
                      <a:pt x="32618" y="14273"/>
                    </a:cubicBezTo>
                    <a:cubicBezTo>
                      <a:pt x="32709" y="14958"/>
                      <a:pt x="32732" y="15666"/>
                      <a:pt x="32732" y="16350"/>
                    </a:cubicBezTo>
                    <a:cubicBezTo>
                      <a:pt x="32732" y="20870"/>
                      <a:pt x="30792" y="25207"/>
                      <a:pt x="27414" y="28197"/>
                    </a:cubicBezTo>
                    <a:cubicBezTo>
                      <a:pt x="25748" y="29680"/>
                      <a:pt x="23762" y="30822"/>
                      <a:pt x="21639" y="31484"/>
                    </a:cubicBezTo>
                    <a:cubicBezTo>
                      <a:pt x="21114" y="31643"/>
                      <a:pt x="20589" y="31780"/>
                      <a:pt x="20041" y="31894"/>
                    </a:cubicBezTo>
                    <a:cubicBezTo>
                      <a:pt x="19813" y="31940"/>
                      <a:pt x="19745" y="31986"/>
                      <a:pt x="19630" y="32168"/>
                    </a:cubicBezTo>
                    <a:cubicBezTo>
                      <a:pt x="19334" y="32625"/>
                      <a:pt x="19037" y="33104"/>
                      <a:pt x="18740" y="33583"/>
                    </a:cubicBezTo>
                    <a:cubicBezTo>
                      <a:pt x="18130" y="34580"/>
                      <a:pt x="17520" y="35576"/>
                      <a:pt x="16894" y="36573"/>
                    </a:cubicBezTo>
                    <a:lnTo>
                      <a:pt x="16894" y="36573"/>
                    </a:lnTo>
                    <a:cubicBezTo>
                      <a:pt x="16193" y="35436"/>
                      <a:pt x="15490" y="34283"/>
                      <a:pt x="14769" y="33150"/>
                    </a:cubicBezTo>
                    <a:cubicBezTo>
                      <a:pt x="14540" y="32785"/>
                      <a:pt x="14266" y="32008"/>
                      <a:pt x="13810" y="31894"/>
                    </a:cubicBezTo>
                    <a:cubicBezTo>
                      <a:pt x="12463" y="31575"/>
                      <a:pt x="11162" y="31210"/>
                      <a:pt x="9930" y="30593"/>
                    </a:cubicBezTo>
                    <a:cubicBezTo>
                      <a:pt x="4908" y="28128"/>
                      <a:pt x="1484" y="23084"/>
                      <a:pt x="1096" y="17514"/>
                    </a:cubicBezTo>
                    <a:cubicBezTo>
                      <a:pt x="708" y="12014"/>
                      <a:pt x="3265" y="6581"/>
                      <a:pt x="7761" y="3408"/>
                    </a:cubicBezTo>
                    <a:cubicBezTo>
                      <a:pt x="10459" y="1511"/>
                      <a:pt x="13696" y="530"/>
                      <a:pt x="16942" y="530"/>
                    </a:cubicBezTo>
                    <a:close/>
                    <a:moveTo>
                      <a:pt x="16904" y="0"/>
                    </a:moveTo>
                    <a:cubicBezTo>
                      <a:pt x="14384" y="0"/>
                      <a:pt x="11859" y="572"/>
                      <a:pt x="9564" y="1719"/>
                    </a:cubicBezTo>
                    <a:cubicBezTo>
                      <a:pt x="4611" y="4184"/>
                      <a:pt x="1210" y="9138"/>
                      <a:pt x="617" y="14638"/>
                    </a:cubicBezTo>
                    <a:cubicBezTo>
                      <a:pt x="1" y="20322"/>
                      <a:pt x="2489" y="26005"/>
                      <a:pt x="7054" y="29452"/>
                    </a:cubicBezTo>
                    <a:cubicBezTo>
                      <a:pt x="8172" y="30297"/>
                      <a:pt x="9405" y="30981"/>
                      <a:pt x="10706" y="31529"/>
                    </a:cubicBezTo>
                    <a:cubicBezTo>
                      <a:pt x="11368" y="31780"/>
                      <a:pt x="12030" y="32008"/>
                      <a:pt x="12714" y="32191"/>
                    </a:cubicBezTo>
                    <a:cubicBezTo>
                      <a:pt x="12897" y="32237"/>
                      <a:pt x="13080" y="32282"/>
                      <a:pt x="13262" y="32328"/>
                    </a:cubicBezTo>
                    <a:cubicBezTo>
                      <a:pt x="13277" y="32328"/>
                      <a:pt x="13526" y="32389"/>
                      <a:pt x="13629" y="32389"/>
                    </a:cubicBezTo>
                    <a:cubicBezTo>
                      <a:pt x="13656" y="32389"/>
                      <a:pt x="13673" y="32385"/>
                      <a:pt x="13673" y="32374"/>
                    </a:cubicBezTo>
                    <a:lnTo>
                      <a:pt x="13673" y="32374"/>
                    </a:lnTo>
                    <a:cubicBezTo>
                      <a:pt x="13692" y="32403"/>
                      <a:pt x="13705" y="32438"/>
                      <a:pt x="13719" y="32465"/>
                    </a:cubicBezTo>
                    <a:cubicBezTo>
                      <a:pt x="14677" y="33880"/>
                      <a:pt x="15522" y="35364"/>
                      <a:pt x="16412" y="36802"/>
                    </a:cubicBezTo>
                    <a:cubicBezTo>
                      <a:pt x="16503" y="36939"/>
                      <a:pt x="16572" y="37076"/>
                      <a:pt x="16663" y="37213"/>
                    </a:cubicBezTo>
                    <a:cubicBezTo>
                      <a:pt x="16720" y="37304"/>
                      <a:pt x="16811" y="37350"/>
                      <a:pt x="16900" y="37350"/>
                    </a:cubicBezTo>
                    <a:cubicBezTo>
                      <a:pt x="16988" y="37350"/>
                      <a:pt x="17074" y="37304"/>
                      <a:pt x="17120" y="37213"/>
                    </a:cubicBezTo>
                    <a:cubicBezTo>
                      <a:pt x="17736" y="36231"/>
                      <a:pt x="18352" y="35227"/>
                      <a:pt x="18968" y="34245"/>
                    </a:cubicBezTo>
                    <a:cubicBezTo>
                      <a:pt x="19311" y="33698"/>
                      <a:pt x="19653" y="33150"/>
                      <a:pt x="19973" y="32602"/>
                    </a:cubicBezTo>
                    <a:cubicBezTo>
                      <a:pt x="20018" y="32533"/>
                      <a:pt x="20064" y="32465"/>
                      <a:pt x="20110" y="32397"/>
                    </a:cubicBezTo>
                    <a:cubicBezTo>
                      <a:pt x="20110" y="32396"/>
                      <a:pt x="20111" y="32395"/>
                      <a:pt x="20112" y="32394"/>
                    </a:cubicBezTo>
                    <a:lnTo>
                      <a:pt x="20112" y="32394"/>
                    </a:lnTo>
                    <a:cubicBezTo>
                      <a:pt x="20113" y="32394"/>
                      <a:pt x="20116" y="32394"/>
                      <a:pt x="20118" y="32394"/>
                    </a:cubicBezTo>
                    <a:cubicBezTo>
                      <a:pt x="20160" y="32394"/>
                      <a:pt x="20277" y="32374"/>
                      <a:pt x="20292" y="32374"/>
                    </a:cubicBezTo>
                    <a:cubicBezTo>
                      <a:pt x="20361" y="32374"/>
                      <a:pt x="20429" y="32351"/>
                      <a:pt x="20475" y="32328"/>
                    </a:cubicBezTo>
                    <a:cubicBezTo>
                      <a:pt x="20635" y="32305"/>
                      <a:pt x="20772" y="32282"/>
                      <a:pt x="20909" y="32237"/>
                    </a:cubicBezTo>
                    <a:cubicBezTo>
                      <a:pt x="21183" y="32168"/>
                      <a:pt x="21456" y="32100"/>
                      <a:pt x="21730" y="32008"/>
                    </a:cubicBezTo>
                    <a:cubicBezTo>
                      <a:pt x="25953" y="30707"/>
                      <a:pt x="29537" y="27672"/>
                      <a:pt x="31522" y="23746"/>
                    </a:cubicBezTo>
                    <a:cubicBezTo>
                      <a:pt x="32686" y="21465"/>
                      <a:pt x="33256" y="18933"/>
                      <a:pt x="33280" y="16356"/>
                    </a:cubicBezTo>
                    <a:lnTo>
                      <a:pt x="33280" y="16356"/>
                    </a:lnTo>
                    <a:cubicBezTo>
                      <a:pt x="33280" y="16354"/>
                      <a:pt x="33280" y="16352"/>
                      <a:pt x="33280" y="16350"/>
                    </a:cubicBezTo>
                    <a:lnTo>
                      <a:pt x="33280" y="16350"/>
                    </a:lnTo>
                    <a:cubicBezTo>
                      <a:pt x="33280" y="16350"/>
                      <a:pt x="33280" y="16350"/>
                      <a:pt x="33280" y="16350"/>
                    </a:cubicBezTo>
                    <a:cubicBezTo>
                      <a:pt x="33280" y="16349"/>
                      <a:pt x="33280" y="16349"/>
                      <a:pt x="33280" y="16348"/>
                    </a:cubicBezTo>
                    <a:lnTo>
                      <a:pt x="33280" y="16348"/>
                    </a:lnTo>
                    <a:cubicBezTo>
                      <a:pt x="33256" y="10756"/>
                      <a:pt x="30358" y="5485"/>
                      <a:pt x="25611" y="2495"/>
                    </a:cubicBezTo>
                    <a:cubicBezTo>
                      <a:pt x="22988" y="835"/>
                      <a:pt x="19949" y="0"/>
                      <a:pt x="169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txBox="1"/>
              <p:nvPr/>
            </p:nvSpPr>
            <p:spPr>
              <a:xfrm>
                <a:off x="619748" y="3580913"/>
                <a:ext cx="1447200" cy="44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400" b="1" dirty="0"/>
                  <a:t>86.8M</a:t>
                </a:r>
              </a:p>
              <a:p>
                <a:pPr marL="0" lvl="0" indent="0" algn="ctr" rtl="0">
                  <a:lnSpc>
                    <a:spcPct val="100000"/>
                  </a:lnSpc>
                  <a:spcBef>
                    <a:spcPts val="0"/>
                  </a:spcBef>
                  <a:spcAft>
                    <a:spcPts val="0"/>
                  </a:spcAft>
                  <a:buNone/>
                </a:pPr>
                <a:r>
                  <a:rPr lang="en-US" sz="1100" dirty="0">
                    <a:latin typeface="Fira Sans" panose="020B0503050000020004" pitchFamily="34" charset="0"/>
                  </a:rPr>
                  <a:t>total number of </a:t>
                </a:r>
              </a:p>
              <a:p>
                <a:pPr marL="0" lvl="0" indent="0" algn="ctr" rtl="0">
                  <a:lnSpc>
                    <a:spcPct val="100000"/>
                  </a:lnSpc>
                  <a:spcBef>
                    <a:spcPts val="0"/>
                  </a:spcBef>
                  <a:spcAft>
                    <a:spcPts val="0"/>
                  </a:spcAft>
                  <a:buNone/>
                </a:pPr>
                <a:r>
                  <a:rPr lang="en-US" sz="1100" dirty="0">
                    <a:latin typeface="Fira Sans" panose="020B0503050000020004" pitchFamily="34" charset="0"/>
                  </a:rPr>
                  <a:t>units that were successfully manufactured</a:t>
                </a:r>
              </a:p>
            </p:txBody>
          </p:sp>
          <p:sp>
            <p:nvSpPr>
              <p:cNvPr id="747" name="Google Shape;747;p29"/>
              <p:cNvSpPr txBox="1"/>
              <p:nvPr/>
            </p:nvSpPr>
            <p:spPr>
              <a:xfrm>
                <a:off x="653388" y="3030325"/>
                <a:ext cx="1447200" cy="23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000000"/>
                    </a:solidFill>
                    <a:latin typeface="Fira Sans"/>
                    <a:ea typeface="Fira Sans"/>
                    <a:cs typeface="Fira Sans"/>
                    <a:sym typeface="Fira Sans"/>
                  </a:rPr>
                  <a:t>Manufactured</a:t>
                </a:r>
              </a:p>
              <a:p>
                <a:pPr marL="0" lvl="0" indent="0" algn="ctr" rtl="0">
                  <a:spcBef>
                    <a:spcPts val="0"/>
                  </a:spcBef>
                  <a:spcAft>
                    <a:spcPts val="0"/>
                  </a:spcAft>
                  <a:buNone/>
                </a:pPr>
                <a:r>
                  <a:rPr lang="en-US" b="1" dirty="0">
                    <a:latin typeface="Fira Sans"/>
                    <a:ea typeface="Fira Sans"/>
                    <a:cs typeface="Fira Sans"/>
                    <a:sym typeface="Fira Sans"/>
                  </a:rPr>
                  <a:t>Quantity</a:t>
                </a:r>
                <a:endParaRPr b="1" dirty="0">
                  <a:solidFill>
                    <a:srgbClr val="000000"/>
                  </a:solidFill>
                  <a:latin typeface="Fira Sans"/>
                  <a:ea typeface="Fira Sans"/>
                  <a:cs typeface="Fira Sans"/>
                  <a:sym typeface="Fira Sans"/>
                </a:endParaRPr>
              </a:p>
            </p:txBody>
          </p:sp>
        </p:grpSp>
        <p:pic>
          <p:nvPicPr>
            <p:cNvPr id="16" name="Picture 15">
              <a:extLst>
                <a:ext uri="{FF2B5EF4-FFF2-40B4-BE49-F238E27FC236}">
                  <a16:creationId xmlns:a16="http://schemas.microsoft.com/office/drawing/2014/main" id="{B1652F89-5DF8-DF7C-C75A-2701C6752FAE}"/>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2559" y="1714617"/>
              <a:ext cx="635676" cy="635676"/>
            </a:xfrm>
            <a:prstGeom prst="rect">
              <a:avLst/>
            </a:prstGeom>
          </p:spPr>
        </p:pic>
      </p:grpSp>
      <p:grpSp>
        <p:nvGrpSpPr>
          <p:cNvPr id="24" name="Group 23">
            <a:extLst>
              <a:ext uri="{FF2B5EF4-FFF2-40B4-BE49-F238E27FC236}">
                <a16:creationId xmlns:a16="http://schemas.microsoft.com/office/drawing/2014/main" id="{BFE481BF-6CFA-4E95-7731-1D07EEB39300}"/>
              </a:ext>
            </a:extLst>
          </p:cNvPr>
          <p:cNvGrpSpPr/>
          <p:nvPr/>
        </p:nvGrpSpPr>
        <p:grpSpPr>
          <a:xfrm>
            <a:off x="1406396" y="1308150"/>
            <a:ext cx="1447200" cy="2750262"/>
            <a:chOff x="1389769" y="1536267"/>
            <a:chExt cx="1447200" cy="2750262"/>
          </a:xfrm>
        </p:grpSpPr>
        <p:grpSp>
          <p:nvGrpSpPr>
            <p:cNvPr id="734" name="Google Shape;734;p29"/>
            <p:cNvGrpSpPr/>
            <p:nvPr/>
          </p:nvGrpSpPr>
          <p:grpSpPr>
            <a:xfrm>
              <a:off x="1389769" y="1536267"/>
              <a:ext cx="1447200" cy="2750262"/>
              <a:chOff x="2264012" y="1284638"/>
              <a:chExt cx="1447200" cy="2750262"/>
            </a:xfrm>
          </p:grpSpPr>
          <p:sp>
            <p:nvSpPr>
              <p:cNvPr id="735" name="Google Shape;735;p29"/>
              <p:cNvSpPr/>
              <p:nvPr/>
            </p:nvSpPr>
            <p:spPr>
              <a:xfrm>
                <a:off x="2493407" y="1284638"/>
                <a:ext cx="1008218" cy="1131518"/>
              </a:xfrm>
              <a:custGeom>
                <a:avLst/>
                <a:gdLst/>
                <a:ahLst/>
                <a:cxnLst/>
                <a:rect l="l" t="t" r="r" b="b"/>
                <a:pathLst>
                  <a:path w="33280" h="37350" extrusionOk="0">
                    <a:moveTo>
                      <a:pt x="13627" y="32328"/>
                    </a:moveTo>
                    <a:cubicBezTo>
                      <a:pt x="13635" y="32332"/>
                      <a:pt x="13643" y="32338"/>
                      <a:pt x="13649" y="32344"/>
                    </a:cubicBezTo>
                    <a:lnTo>
                      <a:pt x="13649" y="32344"/>
                    </a:lnTo>
                    <a:cubicBezTo>
                      <a:pt x="13643" y="32339"/>
                      <a:pt x="13636" y="32334"/>
                      <a:pt x="13627" y="32328"/>
                    </a:cubicBezTo>
                    <a:close/>
                    <a:moveTo>
                      <a:pt x="20155" y="32351"/>
                    </a:moveTo>
                    <a:cubicBezTo>
                      <a:pt x="20161" y="32351"/>
                      <a:pt x="20155" y="32362"/>
                      <a:pt x="20133" y="32374"/>
                    </a:cubicBezTo>
                    <a:cubicBezTo>
                      <a:pt x="20129" y="32375"/>
                      <a:pt x="20126" y="32376"/>
                      <a:pt x="20124" y="32377"/>
                    </a:cubicBezTo>
                    <a:lnTo>
                      <a:pt x="20124" y="32377"/>
                    </a:lnTo>
                    <a:cubicBezTo>
                      <a:pt x="20139" y="32358"/>
                      <a:pt x="20151" y="32351"/>
                      <a:pt x="20155" y="32351"/>
                    </a:cubicBezTo>
                    <a:close/>
                    <a:moveTo>
                      <a:pt x="16942" y="530"/>
                    </a:moveTo>
                    <a:cubicBezTo>
                      <a:pt x="19161" y="530"/>
                      <a:pt x="21385" y="989"/>
                      <a:pt x="23442" y="1925"/>
                    </a:cubicBezTo>
                    <a:cubicBezTo>
                      <a:pt x="28350" y="4162"/>
                      <a:pt x="31888" y="8886"/>
                      <a:pt x="32595" y="14273"/>
                    </a:cubicBezTo>
                    <a:cubicBezTo>
                      <a:pt x="32686" y="14958"/>
                      <a:pt x="32732" y="15666"/>
                      <a:pt x="32732" y="16350"/>
                    </a:cubicBezTo>
                    <a:cubicBezTo>
                      <a:pt x="32732" y="20870"/>
                      <a:pt x="30792" y="25207"/>
                      <a:pt x="27414" y="28197"/>
                    </a:cubicBezTo>
                    <a:cubicBezTo>
                      <a:pt x="25748" y="29680"/>
                      <a:pt x="23762" y="30822"/>
                      <a:pt x="21639" y="31484"/>
                    </a:cubicBezTo>
                    <a:cubicBezTo>
                      <a:pt x="21114" y="31643"/>
                      <a:pt x="20589" y="31780"/>
                      <a:pt x="20041" y="31894"/>
                    </a:cubicBezTo>
                    <a:cubicBezTo>
                      <a:pt x="19813" y="31940"/>
                      <a:pt x="19745" y="31986"/>
                      <a:pt x="19630" y="32168"/>
                    </a:cubicBezTo>
                    <a:cubicBezTo>
                      <a:pt x="19334" y="32625"/>
                      <a:pt x="19037" y="33104"/>
                      <a:pt x="18740" y="33583"/>
                    </a:cubicBezTo>
                    <a:cubicBezTo>
                      <a:pt x="18131" y="34578"/>
                      <a:pt x="17504" y="35574"/>
                      <a:pt x="16891" y="36569"/>
                    </a:cubicBezTo>
                    <a:lnTo>
                      <a:pt x="16891" y="36569"/>
                    </a:lnTo>
                    <a:cubicBezTo>
                      <a:pt x="16187" y="35433"/>
                      <a:pt x="15469" y="34282"/>
                      <a:pt x="14769" y="33150"/>
                    </a:cubicBezTo>
                    <a:cubicBezTo>
                      <a:pt x="14540" y="32785"/>
                      <a:pt x="14266" y="32008"/>
                      <a:pt x="13810" y="31894"/>
                    </a:cubicBezTo>
                    <a:cubicBezTo>
                      <a:pt x="12463" y="31575"/>
                      <a:pt x="11162" y="31210"/>
                      <a:pt x="9907" y="30593"/>
                    </a:cubicBezTo>
                    <a:cubicBezTo>
                      <a:pt x="4908" y="28128"/>
                      <a:pt x="1484" y="23084"/>
                      <a:pt x="1096" y="17514"/>
                    </a:cubicBezTo>
                    <a:cubicBezTo>
                      <a:pt x="708" y="12014"/>
                      <a:pt x="3265" y="6581"/>
                      <a:pt x="7761" y="3408"/>
                    </a:cubicBezTo>
                    <a:cubicBezTo>
                      <a:pt x="10459" y="1511"/>
                      <a:pt x="13696" y="530"/>
                      <a:pt x="16942" y="530"/>
                    </a:cubicBezTo>
                    <a:close/>
                    <a:moveTo>
                      <a:pt x="16895" y="0"/>
                    </a:moveTo>
                    <a:cubicBezTo>
                      <a:pt x="14372" y="0"/>
                      <a:pt x="11849" y="572"/>
                      <a:pt x="9564" y="1719"/>
                    </a:cubicBezTo>
                    <a:cubicBezTo>
                      <a:pt x="4611" y="4184"/>
                      <a:pt x="1188" y="9138"/>
                      <a:pt x="617" y="14638"/>
                    </a:cubicBezTo>
                    <a:cubicBezTo>
                      <a:pt x="1" y="20322"/>
                      <a:pt x="2489" y="26005"/>
                      <a:pt x="7054" y="29452"/>
                    </a:cubicBezTo>
                    <a:cubicBezTo>
                      <a:pt x="8172" y="30297"/>
                      <a:pt x="9405" y="30981"/>
                      <a:pt x="10706" y="31529"/>
                    </a:cubicBezTo>
                    <a:cubicBezTo>
                      <a:pt x="11345" y="31780"/>
                      <a:pt x="12030" y="32008"/>
                      <a:pt x="12714" y="32191"/>
                    </a:cubicBezTo>
                    <a:cubicBezTo>
                      <a:pt x="12897" y="32237"/>
                      <a:pt x="13080" y="32282"/>
                      <a:pt x="13239" y="32328"/>
                    </a:cubicBezTo>
                    <a:cubicBezTo>
                      <a:pt x="13270" y="32328"/>
                      <a:pt x="13523" y="32389"/>
                      <a:pt x="13628" y="32389"/>
                    </a:cubicBezTo>
                    <a:cubicBezTo>
                      <a:pt x="13656" y="32389"/>
                      <a:pt x="13673" y="32385"/>
                      <a:pt x="13673" y="32374"/>
                    </a:cubicBezTo>
                    <a:lnTo>
                      <a:pt x="13673" y="32374"/>
                    </a:lnTo>
                    <a:cubicBezTo>
                      <a:pt x="13692" y="32403"/>
                      <a:pt x="13705" y="32438"/>
                      <a:pt x="13719" y="32465"/>
                    </a:cubicBezTo>
                    <a:cubicBezTo>
                      <a:pt x="14654" y="33880"/>
                      <a:pt x="15522" y="35364"/>
                      <a:pt x="16412" y="36802"/>
                    </a:cubicBezTo>
                    <a:lnTo>
                      <a:pt x="16663" y="37213"/>
                    </a:lnTo>
                    <a:cubicBezTo>
                      <a:pt x="16720" y="37304"/>
                      <a:pt x="16811" y="37350"/>
                      <a:pt x="16900" y="37350"/>
                    </a:cubicBezTo>
                    <a:cubicBezTo>
                      <a:pt x="16988" y="37350"/>
                      <a:pt x="17074" y="37304"/>
                      <a:pt x="17120" y="37213"/>
                    </a:cubicBezTo>
                    <a:cubicBezTo>
                      <a:pt x="17736" y="36231"/>
                      <a:pt x="18352" y="35227"/>
                      <a:pt x="18968" y="34245"/>
                    </a:cubicBezTo>
                    <a:cubicBezTo>
                      <a:pt x="19311" y="33698"/>
                      <a:pt x="19630" y="33150"/>
                      <a:pt x="19973" y="32602"/>
                    </a:cubicBezTo>
                    <a:cubicBezTo>
                      <a:pt x="20018" y="32533"/>
                      <a:pt x="20064" y="32465"/>
                      <a:pt x="20110" y="32397"/>
                    </a:cubicBezTo>
                    <a:cubicBezTo>
                      <a:pt x="20110" y="32396"/>
                      <a:pt x="20111" y="32395"/>
                      <a:pt x="20112" y="32394"/>
                    </a:cubicBezTo>
                    <a:lnTo>
                      <a:pt x="20112" y="32394"/>
                    </a:lnTo>
                    <a:cubicBezTo>
                      <a:pt x="20114" y="32394"/>
                      <a:pt x="20116" y="32394"/>
                      <a:pt x="20118" y="32394"/>
                    </a:cubicBezTo>
                    <a:cubicBezTo>
                      <a:pt x="20160" y="32394"/>
                      <a:pt x="20277" y="32374"/>
                      <a:pt x="20292" y="32374"/>
                    </a:cubicBezTo>
                    <a:cubicBezTo>
                      <a:pt x="20361" y="32374"/>
                      <a:pt x="20429" y="32351"/>
                      <a:pt x="20475" y="32328"/>
                    </a:cubicBezTo>
                    <a:cubicBezTo>
                      <a:pt x="20612" y="32305"/>
                      <a:pt x="20749" y="32282"/>
                      <a:pt x="20909" y="32237"/>
                    </a:cubicBezTo>
                    <a:cubicBezTo>
                      <a:pt x="21183" y="32168"/>
                      <a:pt x="21456" y="32100"/>
                      <a:pt x="21730" y="32008"/>
                    </a:cubicBezTo>
                    <a:cubicBezTo>
                      <a:pt x="25930" y="30707"/>
                      <a:pt x="29537" y="27672"/>
                      <a:pt x="31522" y="23746"/>
                    </a:cubicBezTo>
                    <a:cubicBezTo>
                      <a:pt x="32663" y="21465"/>
                      <a:pt x="33256" y="18933"/>
                      <a:pt x="33280" y="16356"/>
                    </a:cubicBezTo>
                    <a:lnTo>
                      <a:pt x="33280" y="16356"/>
                    </a:lnTo>
                    <a:cubicBezTo>
                      <a:pt x="33280" y="16354"/>
                      <a:pt x="33280" y="16352"/>
                      <a:pt x="33280" y="16350"/>
                    </a:cubicBezTo>
                    <a:lnTo>
                      <a:pt x="33280" y="16350"/>
                    </a:lnTo>
                    <a:cubicBezTo>
                      <a:pt x="33280" y="16350"/>
                      <a:pt x="33280" y="16350"/>
                      <a:pt x="33280" y="16350"/>
                    </a:cubicBezTo>
                    <a:cubicBezTo>
                      <a:pt x="33280" y="16349"/>
                      <a:pt x="33280" y="16349"/>
                      <a:pt x="33280" y="16348"/>
                    </a:cubicBezTo>
                    <a:lnTo>
                      <a:pt x="33280" y="16348"/>
                    </a:lnTo>
                    <a:cubicBezTo>
                      <a:pt x="33256" y="10756"/>
                      <a:pt x="30358" y="5485"/>
                      <a:pt x="25611" y="2495"/>
                    </a:cubicBezTo>
                    <a:cubicBezTo>
                      <a:pt x="22988" y="835"/>
                      <a:pt x="19942" y="0"/>
                      <a:pt x="168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9"/>
              <p:cNvSpPr txBox="1"/>
              <p:nvPr/>
            </p:nvSpPr>
            <p:spPr>
              <a:xfrm>
                <a:off x="2273912" y="3587000"/>
                <a:ext cx="1427400" cy="44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400" b="1" dirty="0"/>
                  <a:t>525K</a:t>
                </a:r>
              </a:p>
              <a:p>
                <a:pPr marL="0" lvl="0" indent="0" algn="ctr" rtl="0">
                  <a:lnSpc>
                    <a:spcPct val="100000"/>
                  </a:lnSpc>
                  <a:spcBef>
                    <a:spcPts val="0"/>
                  </a:spcBef>
                  <a:spcAft>
                    <a:spcPts val="0"/>
                  </a:spcAft>
                  <a:buNone/>
                </a:pPr>
                <a:r>
                  <a:rPr lang="en-US" sz="1100" dirty="0">
                    <a:latin typeface="Fira Sans" panose="020B0503050000020004" pitchFamily="34" charset="0"/>
                  </a:rPr>
                  <a:t>total number of units that were rejected during the production process</a:t>
                </a:r>
                <a:endParaRPr sz="1100" dirty="0">
                  <a:latin typeface="Fira Sans" panose="020B0503050000020004" pitchFamily="34" charset="0"/>
                  <a:ea typeface="Fira Sans"/>
                  <a:cs typeface="Fira Sans"/>
                  <a:sym typeface="Fira Sans"/>
                </a:endParaRPr>
              </a:p>
            </p:txBody>
          </p:sp>
          <p:sp>
            <p:nvSpPr>
              <p:cNvPr id="737" name="Google Shape;737;p29"/>
              <p:cNvSpPr txBox="1"/>
              <p:nvPr/>
            </p:nvSpPr>
            <p:spPr>
              <a:xfrm>
                <a:off x="2264012" y="3030325"/>
                <a:ext cx="1447200" cy="23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000000"/>
                    </a:solidFill>
                    <a:latin typeface="Fira Sans"/>
                    <a:ea typeface="Fira Sans"/>
                    <a:cs typeface="Fira Sans"/>
                    <a:sym typeface="Fira Sans"/>
                  </a:rPr>
                  <a:t>Rejected Quantity</a:t>
                </a:r>
                <a:endParaRPr b="1" dirty="0">
                  <a:solidFill>
                    <a:srgbClr val="000000"/>
                  </a:solidFill>
                  <a:latin typeface="Fira Sans"/>
                  <a:ea typeface="Fira Sans"/>
                  <a:cs typeface="Fira Sans"/>
                  <a:sym typeface="Fira Sans"/>
                </a:endParaRPr>
              </a:p>
            </p:txBody>
          </p:sp>
        </p:grpSp>
        <p:pic>
          <p:nvPicPr>
            <p:cNvPr id="17" name="Picture 16">
              <a:extLst>
                <a:ext uri="{FF2B5EF4-FFF2-40B4-BE49-F238E27FC236}">
                  <a16:creationId xmlns:a16="http://schemas.microsoft.com/office/drawing/2014/main" id="{CC74B4BC-3A36-1553-A12D-17C4A256326C}"/>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42380" y="1728906"/>
              <a:ext cx="544121" cy="568952"/>
            </a:xfrm>
            <a:prstGeom prst="rect">
              <a:avLst/>
            </a:prstGeom>
          </p:spPr>
        </p:pic>
      </p:grpSp>
      <p:grpSp>
        <p:nvGrpSpPr>
          <p:cNvPr id="25" name="Group 24">
            <a:extLst>
              <a:ext uri="{FF2B5EF4-FFF2-40B4-BE49-F238E27FC236}">
                <a16:creationId xmlns:a16="http://schemas.microsoft.com/office/drawing/2014/main" id="{0B37E6C8-B706-EE6E-A0BF-C92A9226792D}"/>
              </a:ext>
            </a:extLst>
          </p:cNvPr>
          <p:cNvGrpSpPr/>
          <p:nvPr/>
        </p:nvGrpSpPr>
        <p:grpSpPr>
          <a:xfrm>
            <a:off x="3016823" y="1298346"/>
            <a:ext cx="1473311" cy="2966384"/>
            <a:chOff x="2953125" y="1536267"/>
            <a:chExt cx="1473311" cy="2966384"/>
          </a:xfrm>
        </p:grpSpPr>
        <p:grpSp>
          <p:nvGrpSpPr>
            <p:cNvPr id="726" name="Google Shape;726;p29"/>
            <p:cNvGrpSpPr/>
            <p:nvPr/>
          </p:nvGrpSpPr>
          <p:grpSpPr>
            <a:xfrm>
              <a:off x="2953125" y="1536267"/>
              <a:ext cx="1473311" cy="2966384"/>
              <a:chOff x="3874650" y="1284638"/>
              <a:chExt cx="1473311" cy="2966384"/>
            </a:xfrm>
          </p:grpSpPr>
          <p:sp>
            <p:nvSpPr>
              <p:cNvPr id="727" name="Google Shape;727;p29"/>
              <p:cNvSpPr/>
              <p:nvPr/>
            </p:nvSpPr>
            <p:spPr>
              <a:xfrm>
                <a:off x="4041597" y="1284638"/>
                <a:ext cx="1008218" cy="1131518"/>
              </a:xfrm>
              <a:custGeom>
                <a:avLst/>
                <a:gdLst/>
                <a:ahLst/>
                <a:cxnLst/>
                <a:rect l="l" t="t" r="r" b="b"/>
                <a:pathLst>
                  <a:path w="33280" h="37350" extrusionOk="0">
                    <a:moveTo>
                      <a:pt x="13627" y="32328"/>
                    </a:moveTo>
                    <a:cubicBezTo>
                      <a:pt x="13635" y="32332"/>
                      <a:pt x="13643" y="32338"/>
                      <a:pt x="13650" y="32344"/>
                    </a:cubicBezTo>
                    <a:lnTo>
                      <a:pt x="13650" y="32344"/>
                    </a:lnTo>
                    <a:cubicBezTo>
                      <a:pt x="13643" y="32339"/>
                      <a:pt x="13636" y="32334"/>
                      <a:pt x="13627" y="32328"/>
                    </a:cubicBezTo>
                    <a:close/>
                    <a:moveTo>
                      <a:pt x="20155" y="32351"/>
                    </a:moveTo>
                    <a:cubicBezTo>
                      <a:pt x="20161" y="32351"/>
                      <a:pt x="20155" y="32362"/>
                      <a:pt x="20133" y="32374"/>
                    </a:cubicBezTo>
                    <a:cubicBezTo>
                      <a:pt x="20129" y="32375"/>
                      <a:pt x="20126" y="32376"/>
                      <a:pt x="20124" y="32377"/>
                    </a:cubicBezTo>
                    <a:lnTo>
                      <a:pt x="20124" y="32377"/>
                    </a:lnTo>
                    <a:cubicBezTo>
                      <a:pt x="20140" y="32358"/>
                      <a:pt x="20151" y="32351"/>
                      <a:pt x="20155" y="32351"/>
                    </a:cubicBezTo>
                    <a:close/>
                    <a:moveTo>
                      <a:pt x="16942" y="530"/>
                    </a:moveTo>
                    <a:cubicBezTo>
                      <a:pt x="19161" y="530"/>
                      <a:pt x="21385" y="989"/>
                      <a:pt x="23442" y="1925"/>
                    </a:cubicBezTo>
                    <a:cubicBezTo>
                      <a:pt x="28350" y="4162"/>
                      <a:pt x="31888" y="8886"/>
                      <a:pt x="32595" y="14273"/>
                    </a:cubicBezTo>
                    <a:cubicBezTo>
                      <a:pt x="32687" y="14958"/>
                      <a:pt x="32732" y="15666"/>
                      <a:pt x="32732" y="16350"/>
                    </a:cubicBezTo>
                    <a:cubicBezTo>
                      <a:pt x="32709" y="20870"/>
                      <a:pt x="30792" y="25207"/>
                      <a:pt x="27414" y="28197"/>
                    </a:cubicBezTo>
                    <a:cubicBezTo>
                      <a:pt x="25748" y="29680"/>
                      <a:pt x="23762" y="30822"/>
                      <a:pt x="21639" y="31484"/>
                    </a:cubicBezTo>
                    <a:cubicBezTo>
                      <a:pt x="21114" y="31643"/>
                      <a:pt x="20566" y="31780"/>
                      <a:pt x="20041" y="31894"/>
                    </a:cubicBezTo>
                    <a:cubicBezTo>
                      <a:pt x="19813" y="31940"/>
                      <a:pt x="19745" y="31986"/>
                      <a:pt x="19630" y="32168"/>
                    </a:cubicBezTo>
                    <a:cubicBezTo>
                      <a:pt x="19334" y="32625"/>
                      <a:pt x="19037" y="33104"/>
                      <a:pt x="18740" y="33583"/>
                    </a:cubicBezTo>
                    <a:cubicBezTo>
                      <a:pt x="18131" y="34578"/>
                      <a:pt x="17504" y="35574"/>
                      <a:pt x="16891" y="36569"/>
                    </a:cubicBezTo>
                    <a:lnTo>
                      <a:pt x="16891" y="36569"/>
                    </a:lnTo>
                    <a:cubicBezTo>
                      <a:pt x="16187" y="35433"/>
                      <a:pt x="15469" y="34282"/>
                      <a:pt x="14769" y="33150"/>
                    </a:cubicBezTo>
                    <a:cubicBezTo>
                      <a:pt x="14540" y="32785"/>
                      <a:pt x="14267" y="32008"/>
                      <a:pt x="13810" y="31894"/>
                    </a:cubicBezTo>
                    <a:cubicBezTo>
                      <a:pt x="12463" y="31575"/>
                      <a:pt x="11162" y="31210"/>
                      <a:pt x="9907" y="30593"/>
                    </a:cubicBezTo>
                    <a:cubicBezTo>
                      <a:pt x="4908" y="28128"/>
                      <a:pt x="1484" y="23084"/>
                      <a:pt x="1096" y="17514"/>
                    </a:cubicBezTo>
                    <a:cubicBezTo>
                      <a:pt x="708" y="12014"/>
                      <a:pt x="3242" y="6581"/>
                      <a:pt x="7761" y="3408"/>
                    </a:cubicBezTo>
                    <a:cubicBezTo>
                      <a:pt x="10459" y="1511"/>
                      <a:pt x="13696" y="530"/>
                      <a:pt x="16942" y="530"/>
                    </a:cubicBezTo>
                    <a:close/>
                    <a:moveTo>
                      <a:pt x="16895" y="0"/>
                    </a:moveTo>
                    <a:cubicBezTo>
                      <a:pt x="14372" y="0"/>
                      <a:pt x="11849" y="572"/>
                      <a:pt x="9565" y="1719"/>
                    </a:cubicBezTo>
                    <a:cubicBezTo>
                      <a:pt x="4611" y="4184"/>
                      <a:pt x="1188" y="9138"/>
                      <a:pt x="617" y="14638"/>
                    </a:cubicBezTo>
                    <a:cubicBezTo>
                      <a:pt x="1" y="20322"/>
                      <a:pt x="2489" y="26005"/>
                      <a:pt x="7054" y="29452"/>
                    </a:cubicBezTo>
                    <a:cubicBezTo>
                      <a:pt x="8172" y="30297"/>
                      <a:pt x="9405" y="30981"/>
                      <a:pt x="10706" y="31529"/>
                    </a:cubicBezTo>
                    <a:cubicBezTo>
                      <a:pt x="11345" y="31780"/>
                      <a:pt x="12030" y="32008"/>
                      <a:pt x="12714" y="32191"/>
                    </a:cubicBezTo>
                    <a:cubicBezTo>
                      <a:pt x="12897" y="32237"/>
                      <a:pt x="13057" y="32282"/>
                      <a:pt x="13239" y="32328"/>
                    </a:cubicBezTo>
                    <a:cubicBezTo>
                      <a:pt x="13270" y="32328"/>
                      <a:pt x="13523" y="32389"/>
                      <a:pt x="13628" y="32389"/>
                    </a:cubicBezTo>
                    <a:cubicBezTo>
                      <a:pt x="13656" y="32389"/>
                      <a:pt x="13673" y="32385"/>
                      <a:pt x="13673" y="32374"/>
                    </a:cubicBezTo>
                    <a:lnTo>
                      <a:pt x="13673" y="32374"/>
                    </a:lnTo>
                    <a:cubicBezTo>
                      <a:pt x="13692" y="32403"/>
                      <a:pt x="13705" y="32438"/>
                      <a:pt x="13719" y="32465"/>
                    </a:cubicBezTo>
                    <a:cubicBezTo>
                      <a:pt x="14655" y="33880"/>
                      <a:pt x="15522" y="35364"/>
                      <a:pt x="16412" y="36802"/>
                    </a:cubicBezTo>
                    <a:lnTo>
                      <a:pt x="16663" y="37213"/>
                    </a:lnTo>
                    <a:cubicBezTo>
                      <a:pt x="16720" y="37304"/>
                      <a:pt x="16806" y="37350"/>
                      <a:pt x="16891" y="37350"/>
                    </a:cubicBezTo>
                    <a:cubicBezTo>
                      <a:pt x="16977" y="37350"/>
                      <a:pt x="17063" y="37304"/>
                      <a:pt x="17120" y="37213"/>
                    </a:cubicBezTo>
                    <a:cubicBezTo>
                      <a:pt x="17736" y="36231"/>
                      <a:pt x="18352" y="35227"/>
                      <a:pt x="18969" y="34245"/>
                    </a:cubicBezTo>
                    <a:cubicBezTo>
                      <a:pt x="19288" y="33698"/>
                      <a:pt x="19630" y="33150"/>
                      <a:pt x="19973" y="32602"/>
                    </a:cubicBezTo>
                    <a:cubicBezTo>
                      <a:pt x="20019" y="32533"/>
                      <a:pt x="20064" y="32465"/>
                      <a:pt x="20110" y="32397"/>
                    </a:cubicBezTo>
                    <a:cubicBezTo>
                      <a:pt x="20110" y="32396"/>
                      <a:pt x="20111" y="32395"/>
                      <a:pt x="20112" y="32394"/>
                    </a:cubicBezTo>
                    <a:lnTo>
                      <a:pt x="20112" y="32394"/>
                    </a:lnTo>
                    <a:cubicBezTo>
                      <a:pt x="20114" y="32394"/>
                      <a:pt x="20116" y="32394"/>
                      <a:pt x="20118" y="32394"/>
                    </a:cubicBezTo>
                    <a:cubicBezTo>
                      <a:pt x="20161" y="32394"/>
                      <a:pt x="20277" y="32374"/>
                      <a:pt x="20292" y="32374"/>
                    </a:cubicBezTo>
                    <a:cubicBezTo>
                      <a:pt x="20361" y="32374"/>
                      <a:pt x="20429" y="32351"/>
                      <a:pt x="20475" y="32328"/>
                    </a:cubicBezTo>
                    <a:cubicBezTo>
                      <a:pt x="20612" y="32305"/>
                      <a:pt x="20749" y="32282"/>
                      <a:pt x="20909" y="32237"/>
                    </a:cubicBezTo>
                    <a:cubicBezTo>
                      <a:pt x="21183" y="32168"/>
                      <a:pt x="21457" y="32100"/>
                      <a:pt x="21730" y="32008"/>
                    </a:cubicBezTo>
                    <a:cubicBezTo>
                      <a:pt x="25930" y="30707"/>
                      <a:pt x="29537" y="27672"/>
                      <a:pt x="31522" y="23746"/>
                    </a:cubicBezTo>
                    <a:cubicBezTo>
                      <a:pt x="32663" y="21465"/>
                      <a:pt x="33256" y="18933"/>
                      <a:pt x="33280" y="16356"/>
                    </a:cubicBezTo>
                    <a:lnTo>
                      <a:pt x="33280" y="16356"/>
                    </a:lnTo>
                    <a:cubicBezTo>
                      <a:pt x="33280" y="16354"/>
                      <a:pt x="33280" y="16352"/>
                      <a:pt x="33280" y="16350"/>
                    </a:cubicBezTo>
                    <a:lnTo>
                      <a:pt x="33280" y="16350"/>
                    </a:lnTo>
                    <a:cubicBezTo>
                      <a:pt x="33280" y="16350"/>
                      <a:pt x="33280" y="16350"/>
                      <a:pt x="33280" y="16350"/>
                    </a:cubicBezTo>
                    <a:cubicBezTo>
                      <a:pt x="33280" y="16349"/>
                      <a:pt x="33280" y="16349"/>
                      <a:pt x="33280" y="16348"/>
                    </a:cubicBezTo>
                    <a:lnTo>
                      <a:pt x="33280" y="16348"/>
                    </a:lnTo>
                    <a:cubicBezTo>
                      <a:pt x="33256" y="10756"/>
                      <a:pt x="30335" y="5485"/>
                      <a:pt x="25611" y="2495"/>
                    </a:cubicBezTo>
                    <a:cubicBezTo>
                      <a:pt x="22988" y="835"/>
                      <a:pt x="19942" y="0"/>
                      <a:pt x="16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9"/>
              <p:cNvSpPr txBox="1"/>
              <p:nvPr/>
            </p:nvSpPr>
            <p:spPr>
              <a:xfrm>
                <a:off x="3900761" y="3803122"/>
                <a:ext cx="1447200" cy="44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b="1" dirty="0"/>
                  <a:t>86.2M</a:t>
                </a:r>
              </a:p>
              <a:p>
                <a:pPr marL="0" lvl="0" indent="0" algn="ctr" rtl="0">
                  <a:lnSpc>
                    <a:spcPct val="100000"/>
                  </a:lnSpc>
                  <a:spcBef>
                    <a:spcPts val="0"/>
                  </a:spcBef>
                  <a:spcAft>
                    <a:spcPts val="0"/>
                  </a:spcAft>
                  <a:buNone/>
                </a:pPr>
                <a:r>
                  <a:rPr lang="en-US" sz="1200" dirty="0">
                    <a:latin typeface="Fira Sans" panose="020B0503050000020004" pitchFamily="34" charset="0"/>
                  </a:rPr>
                  <a:t>total quantity of items that have gone through the entire production process</a:t>
                </a:r>
                <a:endParaRPr lang="en-US" sz="1200" dirty="0">
                  <a:latin typeface="Fira Sans" panose="020B0503050000020004" pitchFamily="34" charset="0"/>
                  <a:ea typeface="Fira Sans"/>
                  <a:cs typeface="Fira Sans"/>
                  <a:sym typeface="Fira Sans"/>
                </a:endParaRPr>
              </a:p>
              <a:p>
                <a:pPr marL="0" lvl="0" indent="0" algn="ctr" rtl="0">
                  <a:lnSpc>
                    <a:spcPct val="100000"/>
                  </a:lnSpc>
                  <a:spcBef>
                    <a:spcPts val="0"/>
                  </a:spcBef>
                  <a:spcAft>
                    <a:spcPts val="0"/>
                  </a:spcAft>
                  <a:buNone/>
                </a:pPr>
                <a:endParaRPr sz="1200" dirty="0">
                  <a:latin typeface="Fira Sans"/>
                  <a:ea typeface="Fira Sans"/>
                  <a:cs typeface="Fira Sans"/>
                  <a:sym typeface="Fira Sans"/>
                </a:endParaRPr>
              </a:p>
            </p:txBody>
          </p:sp>
          <p:sp>
            <p:nvSpPr>
              <p:cNvPr id="729" name="Google Shape;729;p29"/>
              <p:cNvSpPr txBox="1"/>
              <p:nvPr/>
            </p:nvSpPr>
            <p:spPr>
              <a:xfrm>
                <a:off x="3874650" y="3030325"/>
                <a:ext cx="1447200" cy="23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000000"/>
                    </a:solidFill>
                    <a:latin typeface="Fira Sans"/>
                    <a:ea typeface="Fira Sans"/>
                    <a:cs typeface="Fira Sans"/>
                    <a:sym typeface="Fira Sans"/>
                  </a:rPr>
                  <a:t>Processed</a:t>
                </a:r>
              </a:p>
              <a:p>
                <a:pPr marL="0" lvl="0" indent="0" algn="ctr" rtl="0">
                  <a:spcBef>
                    <a:spcPts val="0"/>
                  </a:spcBef>
                  <a:spcAft>
                    <a:spcPts val="0"/>
                  </a:spcAft>
                  <a:buNone/>
                </a:pPr>
                <a:r>
                  <a:rPr lang="en" b="1" dirty="0">
                    <a:latin typeface="Fira Sans"/>
                    <a:ea typeface="Fira Sans"/>
                    <a:cs typeface="Fira Sans"/>
                    <a:sym typeface="Fira Sans"/>
                  </a:rPr>
                  <a:t>Quantity</a:t>
                </a:r>
                <a:endParaRPr b="1" dirty="0">
                  <a:solidFill>
                    <a:srgbClr val="000000"/>
                  </a:solidFill>
                  <a:latin typeface="Fira Sans"/>
                  <a:ea typeface="Fira Sans"/>
                  <a:cs typeface="Fira Sans"/>
                  <a:sym typeface="Fira Sans"/>
                </a:endParaRPr>
              </a:p>
            </p:txBody>
          </p:sp>
        </p:grpSp>
        <p:pic>
          <p:nvPicPr>
            <p:cNvPr id="18" name="Picture 17">
              <a:extLst>
                <a:ext uri="{FF2B5EF4-FFF2-40B4-BE49-F238E27FC236}">
                  <a16:creationId xmlns:a16="http://schemas.microsoft.com/office/drawing/2014/main" id="{470B4BC1-C599-BE76-2D58-62DB8874BC44}"/>
                </a:ext>
              </a:extLst>
            </p:cNvPr>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321877" y="1728907"/>
              <a:ext cx="622819" cy="621386"/>
            </a:xfrm>
            <a:prstGeom prst="rect">
              <a:avLst/>
            </a:prstGeom>
          </p:spPr>
        </p:pic>
      </p:grpSp>
      <p:grpSp>
        <p:nvGrpSpPr>
          <p:cNvPr id="26" name="Group 25">
            <a:extLst>
              <a:ext uri="{FF2B5EF4-FFF2-40B4-BE49-F238E27FC236}">
                <a16:creationId xmlns:a16="http://schemas.microsoft.com/office/drawing/2014/main" id="{D70E902D-9C90-A6D7-54DF-60C00B2655F6}"/>
              </a:ext>
            </a:extLst>
          </p:cNvPr>
          <p:cNvGrpSpPr/>
          <p:nvPr/>
        </p:nvGrpSpPr>
        <p:grpSpPr>
          <a:xfrm>
            <a:off x="4656243" y="1285773"/>
            <a:ext cx="1454473" cy="2762352"/>
            <a:chOff x="4599321" y="1538847"/>
            <a:chExt cx="1454473" cy="2762352"/>
          </a:xfrm>
        </p:grpSpPr>
        <p:grpSp>
          <p:nvGrpSpPr>
            <p:cNvPr id="756" name="Google Shape;756;p29"/>
            <p:cNvGrpSpPr/>
            <p:nvPr/>
          </p:nvGrpSpPr>
          <p:grpSpPr>
            <a:xfrm>
              <a:off x="4599321" y="1538847"/>
              <a:ext cx="1454473" cy="2762352"/>
              <a:chOff x="5485275" y="1286910"/>
              <a:chExt cx="1454473" cy="2762352"/>
            </a:xfrm>
          </p:grpSpPr>
          <p:sp>
            <p:nvSpPr>
              <p:cNvPr id="757" name="Google Shape;757;p29"/>
              <p:cNvSpPr/>
              <p:nvPr/>
            </p:nvSpPr>
            <p:spPr>
              <a:xfrm>
                <a:off x="5708661" y="1286910"/>
                <a:ext cx="987496" cy="1131336"/>
              </a:xfrm>
              <a:custGeom>
                <a:avLst/>
                <a:gdLst/>
                <a:ahLst/>
                <a:cxnLst/>
                <a:rect l="l" t="t" r="r" b="b"/>
                <a:pathLst>
                  <a:path w="32596" h="37344" extrusionOk="0">
                    <a:moveTo>
                      <a:pt x="16298" y="343"/>
                    </a:moveTo>
                    <a:cubicBezTo>
                      <a:pt x="25086" y="343"/>
                      <a:pt x="32230" y="7510"/>
                      <a:pt x="32230" y="16275"/>
                    </a:cubicBezTo>
                    <a:cubicBezTo>
                      <a:pt x="32230" y="23922"/>
                      <a:pt x="26798" y="30495"/>
                      <a:pt x="19288" y="31933"/>
                    </a:cubicBezTo>
                    <a:lnTo>
                      <a:pt x="19220" y="31956"/>
                    </a:lnTo>
                    <a:lnTo>
                      <a:pt x="16298" y="36658"/>
                    </a:lnTo>
                    <a:lnTo>
                      <a:pt x="13376" y="31956"/>
                    </a:lnTo>
                    <a:lnTo>
                      <a:pt x="13308" y="31933"/>
                    </a:lnTo>
                    <a:cubicBezTo>
                      <a:pt x="5798" y="30495"/>
                      <a:pt x="366" y="23922"/>
                      <a:pt x="366" y="16275"/>
                    </a:cubicBezTo>
                    <a:cubicBezTo>
                      <a:pt x="366" y="7510"/>
                      <a:pt x="7510" y="343"/>
                      <a:pt x="16298" y="343"/>
                    </a:cubicBezTo>
                    <a:close/>
                    <a:moveTo>
                      <a:pt x="16298" y="1"/>
                    </a:moveTo>
                    <a:cubicBezTo>
                      <a:pt x="7305" y="1"/>
                      <a:pt x="1" y="7305"/>
                      <a:pt x="1" y="16275"/>
                    </a:cubicBezTo>
                    <a:cubicBezTo>
                      <a:pt x="1" y="24059"/>
                      <a:pt x="5524" y="30769"/>
                      <a:pt x="13148" y="32276"/>
                    </a:cubicBezTo>
                    <a:lnTo>
                      <a:pt x="16298" y="37343"/>
                    </a:lnTo>
                    <a:lnTo>
                      <a:pt x="19448" y="32276"/>
                    </a:lnTo>
                    <a:cubicBezTo>
                      <a:pt x="27071" y="30769"/>
                      <a:pt x="32595" y="24059"/>
                      <a:pt x="32595" y="16275"/>
                    </a:cubicBezTo>
                    <a:cubicBezTo>
                      <a:pt x="32595" y="7305"/>
                      <a:pt x="25268" y="1"/>
                      <a:pt x="162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txBox="1"/>
              <p:nvPr/>
            </p:nvSpPr>
            <p:spPr>
              <a:xfrm>
                <a:off x="5492548" y="3601362"/>
                <a:ext cx="1447200" cy="44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400" b="1" dirty="0"/>
                  <a:t>0.60%</a:t>
                </a:r>
              </a:p>
              <a:p>
                <a:pPr marL="0" lvl="0" indent="0" algn="ctr" rtl="0">
                  <a:lnSpc>
                    <a:spcPct val="100000"/>
                  </a:lnSpc>
                  <a:spcBef>
                    <a:spcPts val="0"/>
                  </a:spcBef>
                  <a:spcAft>
                    <a:spcPts val="0"/>
                  </a:spcAft>
                  <a:buNone/>
                </a:pPr>
                <a:r>
                  <a:rPr lang="en-US" sz="1100" dirty="0">
                    <a:latin typeface="Fira Sans" panose="020B0503050000020004" pitchFamily="34" charset="0"/>
                  </a:rPr>
                  <a:t>proportion of the total produced quantity that was rejected</a:t>
                </a:r>
                <a:endParaRPr sz="1100" dirty="0">
                  <a:latin typeface="Fira Sans" panose="020B0503050000020004" pitchFamily="34" charset="0"/>
                  <a:ea typeface="Fira Sans"/>
                  <a:cs typeface="Fira Sans"/>
                  <a:sym typeface="Fira Sans"/>
                </a:endParaRPr>
              </a:p>
            </p:txBody>
          </p:sp>
          <p:sp>
            <p:nvSpPr>
              <p:cNvPr id="759" name="Google Shape;759;p29"/>
              <p:cNvSpPr txBox="1"/>
              <p:nvPr/>
            </p:nvSpPr>
            <p:spPr>
              <a:xfrm>
                <a:off x="5485275" y="3030325"/>
                <a:ext cx="1447200" cy="23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Fira Sans"/>
                    <a:ea typeface="Fira Sans"/>
                    <a:cs typeface="Fira Sans"/>
                    <a:sym typeface="Fira Sans"/>
                  </a:rPr>
                  <a:t>Wastage</a:t>
                </a:r>
              </a:p>
              <a:p>
                <a:pPr marL="0" lvl="0" indent="0" algn="ctr" rtl="0">
                  <a:spcBef>
                    <a:spcPts val="0"/>
                  </a:spcBef>
                  <a:spcAft>
                    <a:spcPts val="0"/>
                  </a:spcAft>
                  <a:buNone/>
                </a:pPr>
                <a:r>
                  <a:rPr lang="en" b="1" dirty="0">
                    <a:solidFill>
                      <a:srgbClr val="000000"/>
                    </a:solidFill>
                    <a:latin typeface="Fira Sans"/>
                    <a:ea typeface="Fira Sans"/>
                    <a:cs typeface="Fira Sans"/>
                    <a:sym typeface="Fira Sans"/>
                  </a:rPr>
                  <a:t>Percentage</a:t>
                </a:r>
                <a:endParaRPr b="1" dirty="0">
                  <a:solidFill>
                    <a:srgbClr val="000000"/>
                  </a:solidFill>
                  <a:latin typeface="Fira Sans"/>
                  <a:ea typeface="Fira Sans"/>
                  <a:cs typeface="Fira Sans"/>
                  <a:sym typeface="Fira Sans"/>
                </a:endParaRPr>
              </a:p>
            </p:txBody>
          </p:sp>
        </p:grpSp>
        <p:pic>
          <p:nvPicPr>
            <p:cNvPr id="19" name="Picture 18">
              <a:extLst>
                <a:ext uri="{FF2B5EF4-FFF2-40B4-BE49-F238E27FC236}">
                  <a16:creationId xmlns:a16="http://schemas.microsoft.com/office/drawing/2014/main" id="{DFBC010A-7DE4-3699-AE38-9CD81EA1CC78}"/>
                </a:ext>
              </a:extLst>
            </p:cNvPr>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42142" y="1729556"/>
              <a:ext cx="729638" cy="620737"/>
            </a:xfrm>
            <a:prstGeom prst="rect">
              <a:avLst/>
            </a:prstGeom>
          </p:spPr>
        </p:pic>
      </p:grpSp>
      <p:grpSp>
        <p:nvGrpSpPr>
          <p:cNvPr id="27" name="Group 26">
            <a:extLst>
              <a:ext uri="{FF2B5EF4-FFF2-40B4-BE49-F238E27FC236}">
                <a16:creationId xmlns:a16="http://schemas.microsoft.com/office/drawing/2014/main" id="{5AB1AC75-C28F-E49C-DABB-49BEFE6AFCD4}"/>
              </a:ext>
            </a:extLst>
          </p:cNvPr>
          <p:cNvGrpSpPr/>
          <p:nvPr/>
        </p:nvGrpSpPr>
        <p:grpSpPr>
          <a:xfrm>
            <a:off x="6252580" y="1308150"/>
            <a:ext cx="1476900" cy="2956580"/>
            <a:chOff x="6187806" y="1515928"/>
            <a:chExt cx="1476900" cy="2956580"/>
          </a:xfrm>
        </p:grpSpPr>
        <p:grpSp>
          <p:nvGrpSpPr>
            <p:cNvPr id="751" name="Google Shape;751;p29"/>
            <p:cNvGrpSpPr/>
            <p:nvPr/>
          </p:nvGrpSpPr>
          <p:grpSpPr>
            <a:xfrm>
              <a:off x="6187806" y="1515928"/>
              <a:ext cx="1476900" cy="2956580"/>
              <a:chOff x="7081063" y="1285772"/>
              <a:chExt cx="1476900" cy="2956580"/>
            </a:xfrm>
          </p:grpSpPr>
          <p:sp>
            <p:nvSpPr>
              <p:cNvPr id="752" name="Google Shape;752;p29"/>
              <p:cNvSpPr/>
              <p:nvPr/>
            </p:nvSpPr>
            <p:spPr>
              <a:xfrm>
                <a:off x="7326122" y="1285772"/>
                <a:ext cx="986769" cy="1131336"/>
              </a:xfrm>
              <a:custGeom>
                <a:avLst/>
                <a:gdLst/>
                <a:ahLst/>
                <a:cxnLst/>
                <a:rect l="l" t="t" r="r" b="b"/>
                <a:pathLst>
                  <a:path w="32572" h="37344" extrusionOk="0">
                    <a:moveTo>
                      <a:pt x="16297" y="343"/>
                    </a:moveTo>
                    <a:cubicBezTo>
                      <a:pt x="25062" y="343"/>
                      <a:pt x="32229" y="7510"/>
                      <a:pt x="32229" y="16275"/>
                    </a:cubicBezTo>
                    <a:cubicBezTo>
                      <a:pt x="32229" y="23922"/>
                      <a:pt x="26774" y="30495"/>
                      <a:pt x="19287" y="31933"/>
                    </a:cubicBezTo>
                    <a:lnTo>
                      <a:pt x="19219" y="31956"/>
                    </a:lnTo>
                    <a:lnTo>
                      <a:pt x="16297" y="36658"/>
                    </a:lnTo>
                    <a:lnTo>
                      <a:pt x="13353" y="31956"/>
                    </a:lnTo>
                    <a:lnTo>
                      <a:pt x="13284" y="31933"/>
                    </a:lnTo>
                    <a:cubicBezTo>
                      <a:pt x="5798" y="30495"/>
                      <a:pt x="342" y="23922"/>
                      <a:pt x="342" y="16275"/>
                    </a:cubicBezTo>
                    <a:cubicBezTo>
                      <a:pt x="342" y="7510"/>
                      <a:pt x="7510" y="343"/>
                      <a:pt x="16297" y="343"/>
                    </a:cubicBezTo>
                    <a:close/>
                    <a:moveTo>
                      <a:pt x="16297" y="1"/>
                    </a:moveTo>
                    <a:cubicBezTo>
                      <a:pt x="7304" y="1"/>
                      <a:pt x="0" y="7305"/>
                      <a:pt x="0" y="16275"/>
                    </a:cubicBezTo>
                    <a:cubicBezTo>
                      <a:pt x="0" y="24059"/>
                      <a:pt x="5524" y="30769"/>
                      <a:pt x="13147" y="32276"/>
                    </a:cubicBezTo>
                    <a:lnTo>
                      <a:pt x="16297" y="37343"/>
                    </a:lnTo>
                    <a:lnTo>
                      <a:pt x="19424" y="32276"/>
                    </a:lnTo>
                    <a:cubicBezTo>
                      <a:pt x="27048" y="30769"/>
                      <a:pt x="32572" y="24059"/>
                      <a:pt x="32572" y="16275"/>
                    </a:cubicBezTo>
                    <a:cubicBezTo>
                      <a:pt x="32572" y="7305"/>
                      <a:pt x="25268" y="1"/>
                      <a:pt x="162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txBox="1"/>
              <p:nvPr/>
            </p:nvSpPr>
            <p:spPr>
              <a:xfrm>
                <a:off x="7081063" y="2989444"/>
                <a:ext cx="1476900" cy="239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latin typeface="Fira Sans"/>
                    <a:ea typeface="Fira Sans"/>
                    <a:cs typeface="Fira Sans"/>
                    <a:sym typeface="Fira Sans"/>
                  </a:rPr>
                  <a:t>Produced</a:t>
                </a:r>
              </a:p>
              <a:p>
                <a:pPr marL="0" lvl="0" indent="0" algn="ctr" rtl="0">
                  <a:lnSpc>
                    <a:spcPct val="100000"/>
                  </a:lnSpc>
                  <a:spcBef>
                    <a:spcPts val="0"/>
                  </a:spcBef>
                  <a:spcAft>
                    <a:spcPts val="0"/>
                  </a:spcAft>
                  <a:buNone/>
                </a:pPr>
                <a:r>
                  <a:rPr lang="en" b="1" dirty="0">
                    <a:solidFill>
                      <a:srgbClr val="000000"/>
                    </a:solidFill>
                    <a:latin typeface="Fira Sans"/>
                    <a:ea typeface="Fira Sans"/>
                    <a:cs typeface="Fira Sans"/>
                    <a:sym typeface="Fira Sans"/>
                  </a:rPr>
                  <a:t>Quant</a:t>
                </a:r>
                <a:r>
                  <a:rPr lang="en" b="1" dirty="0">
                    <a:latin typeface="Fira Sans"/>
                    <a:ea typeface="Fira Sans"/>
                    <a:cs typeface="Fira Sans"/>
                    <a:sym typeface="Fira Sans"/>
                  </a:rPr>
                  <a:t>ity</a:t>
                </a:r>
                <a:endParaRPr b="1" dirty="0">
                  <a:solidFill>
                    <a:srgbClr val="000000"/>
                  </a:solidFill>
                  <a:latin typeface="Fira Sans"/>
                  <a:ea typeface="Fira Sans"/>
                  <a:cs typeface="Fira Sans"/>
                  <a:sym typeface="Fira Sans"/>
                </a:endParaRPr>
              </a:p>
            </p:txBody>
          </p:sp>
          <p:sp>
            <p:nvSpPr>
              <p:cNvPr id="753" name="Google Shape;753;p29"/>
              <p:cNvSpPr txBox="1"/>
              <p:nvPr/>
            </p:nvSpPr>
            <p:spPr>
              <a:xfrm>
                <a:off x="7135506" y="3794452"/>
                <a:ext cx="1368000" cy="447900"/>
              </a:xfrm>
              <a:prstGeom prst="rect">
                <a:avLst/>
              </a:prstGeom>
              <a:noFill/>
              <a:ln>
                <a:noFill/>
              </a:ln>
            </p:spPr>
            <p:txBody>
              <a:bodyPr spcFirstLastPara="1" wrap="square" lIns="91425" tIns="91425" rIns="91425" bIns="91425" anchor="ctr" anchorCtr="0">
                <a:noAutofit/>
              </a:bodyPr>
              <a:lstStyle/>
              <a:p>
                <a:pPr algn="ctr"/>
                <a:r>
                  <a:rPr lang="en-US" b="1" dirty="0"/>
                  <a:t>125M</a:t>
                </a:r>
              </a:p>
              <a:p>
                <a:pPr marL="0" lvl="0" indent="0" algn="ctr" rtl="0">
                  <a:lnSpc>
                    <a:spcPct val="100000"/>
                  </a:lnSpc>
                  <a:spcBef>
                    <a:spcPts val="0"/>
                  </a:spcBef>
                  <a:spcAft>
                    <a:spcPts val="0"/>
                  </a:spcAft>
                  <a:buNone/>
                </a:pPr>
                <a:r>
                  <a:rPr lang="en-US" sz="1100" dirty="0">
                    <a:latin typeface="Fira Sans" panose="020B0503050000020004" pitchFamily="34" charset="0"/>
                  </a:rPr>
                  <a:t>total number of units successfully produced and accepted after considering the rejected quantities</a:t>
                </a:r>
                <a:endParaRPr sz="1100" dirty="0">
                  <a:solidFill>
                    <a:srgbClr val="000000"/>
                  </a:solidFill>
                  <a:latin typeface="Fira Sans" panose="020B0503050000020004" pitchFamily="34" charset="0"/>
                  <a:ea typeface="Fira Sans"/>
                  <a:cs typeface="Fira Sans"/>
                  <a:sym typeface="Fira Sans"/>
                </a:endParaRPr>
              </a:p>
            </p:txBody>
          </p:sp>
        </p:grpSp>
        <p:pic>
          <p:nvPicPr>
            <p:cNvPr id="20" name="Picture 19">
              <a:extLst>
                <a:ext uri="{FF2B5EF4-FFF2-40B4-BE49-F238E27FC236}">
                  <a16:creationId xmlns:a16="http://schemas.microsoft.com/office/drawing/2014/main" id="{8D95E700-575D-B470-7F07-7D500F5BE61C}"/>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587718" y="1766604"/>
              <a:ext cx="626911" cy="474101"/>
            </a:xfrm>
            <a:prstGeom prst="rect">
              <a:avLst/>
            </a:prstGeom>
          </p:spPr>
        </p:pic>
      </p:grpSp>
      <p:grpSp>
        <p:nvGrpSpPr>
          <p:cNvPr id="28" name="Group 27">
            <a:extLst>
              <a:ext uri="{FF2B5EF4-FFF2-40B4-BE49-F238E27FC236}">
                <a16:creationId xmlns:a16="http://schemas.microsoft.com/office/drawing/2014/main" id="{D54C7A90-6EF1-0AB3-9341-C7A820A3575B}"/>
              </a:ext>
            </a:extLst>
          </p:cNvPr>
          <p:cNvGrpSpPr/>
          <p:nvPr/>
        </p:nvGrpSpPr>
        <p:grpSpPr>
          <a:xfrm>
            <a:off x="7769171" y="1285773"/>
            <a:ext cx="1476900" cy="2781520"/>
            <a:chOff x="7779983" y="1549181"/>
            <a:chExt cx="1476900" cy="2781520"/>
          </a:xfrm>
        </p:grpSpPr>
        <p:grpSp>
          <p:nvGrpSpPr>
            <p:cNvPr id="11" name="Google Shape;751;p29">
              <a:extLst>
                <a:ext uri="{FF2B5EF4-FFF2-40B4-BE49-F238E27FC236}">
                  <a16:creationId xmlns:a16="http://schemas.microsoft.com/office/drawing/2014/main" id="{3CB3D4B1-318C-2B04-0AC3-5572E1407D56}"/>
                </a:ext>
              </a:extLst>
            </p:cNvPr>
            <p:cNvGrpSpPr/>
            <p:nvPr/>
          </p:nvGrpSpPr>
          <p:grpSpPr>
            <a:xfrm>
              <a:off x="7779983" y="1549181"/>
              <a:ext cx="1476900" cy="2781520"/>
              <a:chOff x="7081063" y="1285772"/>
              <a:chExt cx="1476900" cy="2781520"/>
            </a:xfrm>
          </p:grpSpPr>
          <p:sp>
            <p:nvSpPr>
              <p:cNvPr id="12" name="Google Shape;752;p29">
                <a:extLst>
                  <a:ext uri="{FF2B5EF4-FFF2-40B4-BE49-F238E27FC236}">
                    <a16:creationId xmlns:a16="http://schemas.microsoft.com/office/drawing/2014/main" id="{756C7630-0CDC-7833-D0ED-E72D6A9FE5E8}"/>
                  </a:ext>
                </a:extLst>
              </p:cNvPr>
              <p:cNvSpPr/>
              <p:nvPr/>
            </p:nvSpPr>
            <p:spPr>
              <a:xfrm>
                <a:off x="7326122" y="1285772"/>
                <a:ext cx="986769" cy="1131336"/>
              </a:xfrm>
              <a:custGeom>
                <a:avLst/>
                <a:gdLst/>
                <a:ahLst/>
                <a:cxnLst/>
                <a:rect l="l" t="t" r="r" b="b"/>
                <a:pathLst>
                  <a:path w="32572" h="37344" extrusionOk="0">
                    <a:moveTo>
                      <a:pt x="16297" y="343"/>
                    </a:moveTo>
                    <a:cubicBezTo>
                      <a:pt x="25062" y="343"/>
                      <a:pt x="32229" y="7510"/>
                      <a:pt x="32229" y="16275"/>
                    </a:cubicBezTo>
                    <a:cubicBezTo>
                      <a:pt x="32229" y="23922"/>
                      <a:pt x="26774" y="30495"/>
                      <a:pt x="19287" y="31933"/>
                    </a:cubicBezTo>
                    <a:lnTo>
                      <a:pt x="19219" y="31956"/>
                    </a:lnTo>
                    <a:lnTo>
                      <a:pt x="16297" y="36658"/>
                    </a:lnTo>
                    <a:lnTo>
                      <a:pt x="13353" y="31956"/>
                    </a:lnTo>
                    <a:lnTo>
                      <a:pt x="13284" y="31933"/>
                    </a:lnTo>
                    <a:cubicBezTo>
                      <a:pt x="5798" y="30495"/>
                      <a:pt x="342" y="23922"/>
                      <a:pt x="342" y="16275"/>
                    </a:cubicBezTo>
                    <a:cubicBezTo>
                      <a:pt x="342" y="7510"/>
                      <a:pt x="7510" y="343"/>
                      <a:pt x="16297" y="343"/>
                    </a:cubicBezTo>
                    <a:close/>
                    <a:moveTo>
                      <a:pt x="16297" y="1"/>
                    </a:moveTo>
                    <a:cubicBezTo>
                      <a:pt x="7304" y="1"/>
                      <a:pt x="0" y="7305"/>
                      <a:pt x="0" y="16275"/>
                    </a:cubicBezTo>
                    <a:cubicBezTo>
                      <a:pt x="0" y="24059"/>
                      <a:pt x="5524" y="30769"/>
                      <a:pt x="13147" y="32276"/>
                    </a:cubicBezTo>
                    <a:lnTo>
                      <a:pt x="16297" y="37343"/>
                    </a:lnTo>
                    <a:lnTo>
                      <a:pt x="19424" y="32276"/>
                    </a:lnTo>
                    <a:cubicBezTo>
                      <a:pt x="27048" y="30769"/>
                      <a:pt x="32572" y="24059"/>
                      <a:pt x="32572" y="16275"/>
                    </a:cubicBezTo>
                    <a:cubicBezTo>
                      <a:pt x="32572" y="7305"/>
                      <a:pt x="25268" y="1"/>
                      <a:pt x="16297" y="1"/>
                    </a:cubicBezTo>
                    <a:close/>
                  </a:path>
                </a:pathLst>
              </a:cu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3;p29">
                <a:extLst>
                  <a:ext uri="{FF2B5EF4-FFF2-40B4-BE49-F238E27FC236}">
                    <a16:creationId xmlns:a16="http://schemas.microsoft.com/office/drawing/2014/main" id="{CCD5A654-9A75-2882-862C-304977593D61}"/>
                  </a:ext>
                </a:extLst>
              </p:cNvPr>
              <p:cNvSpPr txBox="1"/>
              <p:nvPr/>
            </p:nvSpPr>
            <p:spPr>
              <a:xfrm>
                <a:off x="7135506" y="3619392"/>
                <a:ext cx="1368000" cy="44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600" b="1" dirty="0"/>
                  <a:t>129</a:t>
                </a:r>
                <a:endParaRPr lang="en" sz="1200" b="1" dirty="0">
                  <a:latin typeface="Fira Sans"/>
                  <a:sym typeface="Fira Sans"/>
                </a:endParaRPr>
              </a:p>
              <a:p>
                <a:pPr marL="0" lvl="0" indent="0" algn="ctr" rtl="0">
                  <a:lnSpc>
                    <a:spcPct val="100000"/>
                  </a:lnSpc>
                  <a:spcBef>
                    <a:spcPts val="0"/>
                  </a:spcBef>
                  <a:spcAft>
                    <a:spcPts val="0"/>
                  </a:spcAft>
                  <a:buNone/>
                </a:pPr>
                <a:r>
                  <a:rPr lang="en" sz="1200" dirty="0">
                    <a:latin typeface="Fira Sans"/>
                    <a:ea typeface="Fira Sans"/>
                    <a:cs typeface="Fira Sans"/>
                    <a:sym typeface="Fira Sans"/>
                  </a:rPr>
                  <a:t> work force required for production process</a:t>
                </a:r>
                <a:endParaRPr sz="1200" dirty="0">
                  <a:solidFill>
                    <a:srgbClr val="000000"/>
                  </a:solidFill>
                  <a:latin typeface="Fira Sans"/>
                  <a:ea typeface="Fira Sans"/>
                  <a:cs typeface="Fira Sans"/>
                  <a:sym typeface="Fira Sans"/>
                </a:endParaRPr>
              </a:p>
            </p:txBody>
          </p:sp>
          <p:sp>
            <p:nvSpPr>
              <p:cNvPr id="14" name="Google Shape;754;p29">
                <a:extLst>
                  <a:ext uri="{FF2B5EF4-FFF2-40B4-BE49-F238E27FC236}">
                    <a16:creationId xmlns:a16="http://schemas.microsoft.com/office/drawing/2014/main" id="{17AB0E91-5FCD-09D8-84C4-A0D04EDE869D}"/>
                  </a:ext>
                </a:extLst>
              </p:cNvPr>
              <p:cNvSpPr txBox="1"/>
              <p:nvPr/>
            </p:nvSpPr>
            <p:spPr>
              <a:xfrm>
                <a:off x="7081063" y="3029200"/>
                <a:ext cx="1476900" cy="239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b="1" dirty="0">
                    <a:solidFill>
                      <a:srgbClr val="000000"/>
                    </a:solidFill>
                    <a:latin typeface="Fira Sans"/>
                    <a:ea typeface="Fira Sans"/>
                    <a:cs typeface="Fira Sans"/>
                    <a:sym typeface="Fira Sans"/>
                  </a:rPr>
                  <a:t>Total</a:t>
                </a:r>
              </a:p>
              <a:p>
                <a:pPr marL="0" lvl="0" indent="0" algn="ctr" rtl="0">
                  <a:lnSpc>
                    <a:spcPct val="100000"/>
                  </a:lnSpc>
                  <a:spcBef>
                    <a:spcPts val="0"/>
                  </a:spcBef>
                  <a:spcAft>
                    <a:spcPts val="0"/>
                  </a:spcAft>
                  <a:buNone/>
                </a:pPr>
                <a:r>
                  <a:rPr lang="en-US" b="1" dirty="0">
                    <a:solidFill>
                      <a:srgbClr val="000000"/>
                    </a:solidFill>
                    <a:latin typeface="Fira Sans"/>
                    <a:ea typeface="Fira Sans"/>
                    <a:cs typeface="Fira Sans"/>
                    <a:sym typeface="Fira Sans"/>
                  </a:rPr>
                  <a:t>Employees</a:t>
                </a:r>
                <a:endParaRPr b="1" dirty="0">
                  <a:solidFill>
                    <a:srgbClr val="000000"/>
                  </a:solidFill>
                  <a:latin typeface="Fira Sans"/>
                  <a:ea typeface="Fira Sans"/>
                  <a:cs typeface="Fira Sans"/>
                  <a:sym typeface="Fira Sans"/>
                </a:endParaRPr>
              </a:p>
            </p:txBody>
          </p:sp>
        </p:grpSp>
        <p:pic>
          <p:nvPicPr>
            <p:cNvPr id="21" name="Picture 20">
              <a:extLst>
                <a:ext uri="{FF2B5EF4-FFF2-40B4-BE49-F238E27FC236}">
                  <a16:creationId xmlns:a16="http://schemas.microsoft.com/office/drawing/2014/main" id="{A06D7FF3-FE60-82A1-ECD5-98593A33227A}"/>
                </a:ext>
              </a:extLst>
            </p:cNvPr>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179810" y="1812009"/>
              <a:ext cx="681998" cy="46684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0"/>
                                        </p:tgtEl>
                                        <p:attrNameLst>
                                          <p:attrName>style.visibility</p:attrName>
                                        </p:attrNameLst>
                                      </p:cBhvr>
                                      <p:to>
                                        <p:strVal val="visible"/>
                                      </p:to>
                                    </p:set>
                                    <p:animEffect transition="in" filter="fade">
                                      <p:cBhvr>
                                        <p:cTn id="7" dur="1000"/>
                                        <p:tgtEl>
                                          <p:spTgt spid="710"/>
                                        </p:tgtEl>
                                      </p:cBhvr>
                                    </p:animEffect>
                                    <p:anim calcmode="lin" valueType="num">
                                      <p:cBhvr>
                                        <p:cTn id="8" dur="1000" fill="hold"/>
                                        <p:tgtEl>
                                          <p:spTgt spid="710"/>
                                        </p:tgtEl>
                                        <p:attrNameLst>
                                          <p:attrName>ppt_x</p:attrName>
                                        </p:attrNameLst>
                                      </p:cBhvr>
                                      <p:tavLst>
                                        <p:tav tm="0">
                                          <p:val>
                                            <p:strVal val="#ppt_x"/>
                                          </p:val>
                                        </p:tav>
                                        <p:tav tm="100000">
                                          <p:val>
                                            <p:strVal val="#ppt_x"/>
                                          </p:val>
                                        </p:tav>
                                      </p:tavLst>
                                    </p:anim>
                                    <p:anim calcmode="lin" valueType="num">
                                      <p:cBhvr>
                                        <p:cTn id="9" dur="1000" fill="hold"/>
                                        <p:tgtEl>
                                          <p:spTgt spid="7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anim calcmode="lin" valueType="num">
                                      <p:cBhvr>
                                        <p:cTn id="36" dur="1000" fill="hold"/>
                                        <p:tgtEl>
                                          <p:spTgt spid="25"/>
                                        </p:tgtEl>
                                        <p:attrNameLst>
                                          <p:attrName>ppt_x</p:attrName>
                                        </p:attrNameLst>
                                      </p:cBhvr>
                                      <p:tavLst>
                                        <p:tav tm="0">
                                          <p:val>
                                            <p:strVal val="#ppt_x"/>
                                          </p:val>
                                        </p:tav>
                                        <p:tav tm="100000">
                                          <p:val>
                                            <p:strVal val="#ppt_x"/>
                                          </p:val>
                                        </p:tav>
                                      </p:tavLst>
                                    </p:anim>
                                    <p:anim calcmode="lin" valueType="num">
                                      <p:cBhvr>
                                        <p:cTn id="3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1000"/>
                                        <p:tgtEl>
                                          <p:spTgt spid="28"/>
                                        </p:tgtEl>
                                      </p:cBhvr>
                                    </p:animEffect>
                                    <p:anim calcmode="lin" valueType="num">
                                      <p:cBhvr>
                                        <p:cTn id="57" dur="1000" fill="hold"/>
                                        <p:tgtEl>
                                          <p:spTgt spid="28"/>
                                        </p:tgtEl>
                                        <p:attrNameLst>
                                          <p:attrName>ppt_x</p:attrName>
                                        </p:attrNameLst>
                                      </p:cBhvr>
                                      <p:tavLst>
                                        <p:tav tm="0">
                                          <p:val>
                                            <p:strVal val="#ppt_x"/>
                                          </p:val>
                                        </p:tav>
                                        <p:tav tm="100000">
                                          <p:val>
                                            <p:strVal val="#ppt_x"/>
                                          </p:val>
                                        </p:tav>
                                      </p:tavLst>
                                    </p:anim>
                                    <p:anim calcmode="lin" valueType="num">
                                      <p:cBhvr>
                                        <p:cTn id="5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9">
          <a:extLst>
            <a:ext uri="{FF2B5EF4-FFF2-40B4-BE49-F238E27FC236}">
              <a16:creationId xmlns:a16="http://schemas.microsoft.com/office/drawing/2014/main" id="{EA27F7A7-9845-67AB-F270-2C404DF934DC}"/>
            </a:ext>
          </a:extLst>
        </p:cNvPr>
        <p:cNvGrpSpPr/>
        <p:nvPr/>
      </p:nvGrpSpPr>
      <p:grpSpPr>
        <a:xfrm>
          <a:off x="0" y="0"/>
          <a:ext cx="0" cy="0"/>
          <a:chOff x="0" y="0"/>
          <a:chExt cx="0" cy="0"/>
        </a:xfrm>
      </p:grpSpPr>
      <p:sp>
        <p:nvSpPr>
          <p:cNvPr id="710" name="Google Shape;710;p29">
            <a:extLst>
              <a:ext uri="{FF2B5EF4-FFF2-40B4-BE49-F238E27FC236}">
                <a16:creationId xmlns:a16="http://schemas.microsoft.com/office/drawing/2014/main" id="{61A7C981-5208-57D2-3262-C9DA76F4EFD0}"/>
              </a:ext>
            </a:extLst>
          </p:cNvPr>
          <p:cNvSpPr txBox="1">
            <a:spLocks noGrp="1"/>
          </p:cNvSpPr>
          <p:nvPr>
            <p:ph type="title"/>
          </p:nvPr>
        </p:nvSpPr>
        <p:spPr>
          <a:xfrm>
            <a:off x="457200" y="411475"/>
            <a:ext cx="8229600" cy="32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 Performance Indicator's</a:t>
            </a:r>
            <a:endParaRPr dirty="0"/>
          </a:p>
        </p:txBody>
      </p:sp>
      <p:sp>
        <p:nvSpPr>
          <p:cNvPr id="6" name="Google Shape;724;p29">
            <a:extLst>
              <a:ext uri="{FF2B5EF4-FFF2-40B4-BE49-F238E27FC236}">
                <a16:creationId xmlns:a16="http://schemas.microsoft.com/office/drawing/2014/main" id="{30222008-9362-C3C4-503D-1C8C20270D88}"/>
              </a:ext>
            </a:extLst>
          </p:cNvPr>
          <p:cNvSpPr/>
          <p:nvPr/>
        </p:nvSpPr>
        <p:spPr>
          <a:xfrm>
            <a:off x="7213223" y="2873687"/>
            <a:ext cx="193646" cy="193646"/>
          </a:xfrm>
          <a:custGeom>
            <a:avLst/>
            <a:gdLst/>
            <a:ahLst/>
            <a:cxnLst/>
            <a:rect l="l" t="t" r="r" b="b"/>
            <a:pathLst>
              <a:path w="6392" h="6392" extrusionOk="0">
                <a:moveTo>
                  <a:pt x="3196" y="0"/>
                </a:moveTo>
                <a:cubicBezTo>
                  <a:pt x="1438" y="0"/>
                  <a:pt x="0" y="1438"/>
                  <a:pt x="0" y="3196"/>
                </a:cubicBezTo>
                <a:cubicBezTo>
                  <a:pt x="0" y="4953"/>
                  <a:pt x="1438" y="6391"/>
                  <a:pt x="3196" y="6391"/>
                </a:cubicBezTo>
                <a:cubicBezTo>
                  <a:pt x="4953" y="6391"/>
                  <a:pt x="6391" y="4953"/>
                  <a:pt x="6391" y="3196"/>
                </a:cubicBezTo>
                <a:cubicBezTo>
                  <a:pt x="6391" y="1438"/>
                  <a:pt x="4953"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Rectangle 30">
            <a:extLst>
              <a:ext uri="{FF2B5EF4-FFF2-40B4-BE49-F238E27FC236}">
                <a16:creationId xmlns:a16="http://schemas.microsoft.com/office/drawing/2014/main" id="{5A3FB2C9-4E80-3260-BC0D-4914F4778ACF}"/>
              </a:ext>
            </a:extLst>
          </p:cNvPr>
          <p:cNvSpPr/>
          <p:nvPr/>
        </p:nvSpPr>
        <p:spPr>
          <a:xfrm>
            <a:off x="0" y="4914900"/>
            <a:ext cx="9144000" cy="2286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Double Wave 706">
            <a:extLst>
              <a:ext uri="{FF2B5EF4-FFF2-40B4-BE49-F238E27FC236}">
                <a16:creationId xmlns:a16="http://schemas.microsoft.com/office/drawing/2014/main" id="{E76D2925-9041-C2BD-142D-86CBC85E88BD}"/>
              </a:ext>
            </a:extLst>
          </p:cNvPr>
          <p:cNvSpPr/>
          <p:nvPr/>
        </p:nvSpPr>
        <p:spPr>
          <a:xfrm>
            <a:off x="0" y="4379762"/>
            <a:ext cx="9191614" cy="665791"/>
          </a:xfrm>
          <a:custGeom>
            <a:avLst/>
            <a:gdLst>
              <a:gd name="connsiteX0" fmla="*/ 0 w 9144000"/>
              <a:gd name="connsiteY0" fmla="*/ 42485 h 679764"/>
              <a:gd name="connsiteX1" fmla="*/ 4572000 w 9144000"/>
              <a:gd name="connsiteY1" fmla="*/ 42485 h 679764"/>
              <a:gd name="connsiteX2" fmla="*/ 9144000 w 9144000"/>
              <a:gd name="connsiteY2" fmla="*/ 42485 h 679764"/>
              <a:gd name="connsiteX3" fmla="*/ 9144000 w 9144000"/>
              <a:gd name="connsiteY3" fmla="*/ 637279 h 679764"/>
              <a:gd name="connsiteX4" fmla="*/ 4572000 w 9144000"/>
              <a:gd name="connsiteY4" fmla="*/ 637279 h 679764"/>
              <a:gd name="connsiteX5" fmla="*/ 0 w 9144000"/>
              <a:gd name="connsiteY5" fmla="*/ 637279 h 679764"/>
              <a:gd name="connsiteX6" fmla="*/ 0 w 9144000"/>
              <a:gd name="connsiteY6" fmla="*/ 42485 h 679764"/>
              <a:gd name="connsiteX0" fmla="*/ 0 w 9144000"/>
              <a:gd name="connsiteY0" fmla="*/ 22114 h 657789"/>
              <a:gd name="connsiteX1" fmla="*/ 4572000 w 9144000"/>
              <a:gd name="connsiteY1" fmla="*/ 329296 h 657789"/>
              <a:gd name="connsiteX2" fmla="*/ 9144000 w 9144000"/>
              <a:gd name="connsiteY2" fmla="*/ 22114 h 657789"/>
              <a:gd name="connsiteX3" fmla="*/ 9144000 w 9144000"/>
              <a:gd name="connsiteY3" fmla="*/ 616908 h 657789"/>
              <a:gd name="connsiteX4" fmla="*/ 4572000 w 9144000"/>
              <a:gd name="connsiteY4" fmla="*/ 616908 h 657789"/>
              <a:gd name="connsiteX5" fmla="*/ 0 w 9144000"/>
              <a:gd name="connsiteY5" fmla="*/ 616908 h 657789"/>
              <a:gd name="connsiteX6" fmla="*/ 0 w 9144000"/>
              <a:gd name="connsiteY6" fmla="*/ 22114 h 657789"/>
              <a:gd name="connsiteX0" fmla="*/ 0 w 9144000"/>
              <a:gd name="connsiteY0" fmla="*/ 13752 h 649427"/>
              <a:gd name="connsiteX1" fmla="*/ 4572000 w 9144000"/>
              <a:gd name="connsiteY1" fmla="*/ 320934 h 649427"/>
              <a:gd name="connsiteX2" fmla="*/ 9144000 w 9144000"/>
              <a:gd name="connsiteY2" fmla="*/ 13752 h 649427"/>
              <a:gd name="connsiteX3" fmla="*/ 9144000 w 9144000"/>
              <a:gd name="connsiteY3" fmla="*/ 608546 h 649427"/>
              <a:gd name="connsiteX4" fmla="*/ 4572000 w 9144000"/>
              <a:gd name="connsiteY4" fmla="*/ 608546 h 649427"/>
              <a:gd name="connsiteX5" fmla="*/ 0 w 9144000"/>
              <a:gd name="connsiteY5" fmla="*/ 608546 h 649427"/>
              <a:gd name="connsiteX6" fmla="*/ 0 w 9144000"/>
              <a:gd name="connsiteY6" fmla="*/ 13752 h 649427"/>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665791">
                <a:moveTo>
                  <a:pt x="0" y="30116"/>
                </a:moveTo>
                <a:cubicBezTo>
                  <a:pt x="1524000" y="-111501"/>
                  <a:pt x="3051572" y="289673"/>
                  <a:pt x="4572000" y="337298"/>
                </a:cubicBezTo>
                <a:cubicBezTo>
                  <a:pt x="6092428" y="384923"/>
                  <a:pt x="7277100" y="-242604"/>
                  <a:pt x="9122569" y="315866"/>
                </a:cubicBezTo>
                <a:lnTo>
                  <a:pt x="9144000" y="624910"/>
                </a:lnTo>
                <a:cubicBezTo>
                  <a:pt x="7620000" y="766527"/>
                  <a:pt x="6096000" y="483292"/>
                  <a:pt x="4572000" y="624910"/>
                </a:cubicBezTo>
                <a:cubicBezTo>
                  <a:pt x="3048000" y="766527"/>
                  <a:pt x="1524000" y="483292"/>
                  <a:pt x="0" y="624910"/>
                </a:cubicBezTo>
                <a:lnTo>
                  <a:pt x="0" y="30116"/>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710;p29">
            <a:extLst>
              <a:ext uri="{FF2B5EF4-FFF2-40B4-BE49-F238E27FC236}">
                <a16:creationId xmlns:a16="http://schemas.microsoft.com/office/drawing/2014/main" id="{E450B825-2E1A-F7F7-06C1-F519557E8A12}"/>
              </a:ext>
            </a:extLst>
          </p:cNvPr>
          <p:cNvSpPr txBox="1">
            <a:spLocks/>
          </p:cNvSpPr>
          <p:nvPr/>
        </p:nvSpPr>
        <p:spPr>
          <a:xfrm>
            <a:off x="150019" y="1111463"/>
            <a:ext cx="3433763" cy="32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1pPr>
            <a:lvl2pPr marR="0" lvl="1"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2pPr>
            <a:lvl3pPr marR="0" lvl="2"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3pPr>
            <a:lvl4pPr marR="0" lvl="3"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4pPr>
            <a:lvl5pPr marR="0" lvl="4"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5pPr>
            <a:lvl6pPr marR="0" lvl="5"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6pPr>
            <a:lvl7pPr marR="0" lvl="6"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7pPr>
            <a:lvl8pPr marR="0" lvl="7"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8pPr>
            <a:lvl9pPr marR="0" lvl="8"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9pPr>
          </a:lstStyle>
          <a:p>
            <a:r>
              <a:rPr lang="en-US" sz="1800" dirty="0"/>
              <a:t>Employee wise Rejected Quantity</a:t>
            </a:r>
          </a:p>
        </p:txBody>
      </p:sp>
      <p:graphicFrame>
        <p:nvGraphicFramePr>
          <p:cNvPr id="22" name="Chart 21">
            <a:extLst>
              <a:ext uri="{FF2B5EF4-FFF2-40B4-BE49-F238E27FC236}">
                <a16:creationId xmlns:a16="http://schemas.microsoft.com/office/drawing/2014/main" id="{FF677578-06C3-4200-A9FB-12A99F8DA4DB}"/>
              </a:ext>
            </a:extLst>
          </p:cNvPr>
          <p:cNvGraphicFramePr>
            <a:graphicFrameLocks/>
          </p:cNvGraphicFramePr>
          <p:nvPr>
            <p:extLst>
              <p:ext uri="{D42A27DB-BD31-4B8C-83A1-F6EECF244321}">
                <p14:modId xmlns:p14="http://schemas.microsoft.com/office/powerpoint/2010/main" val="2669832564"/>
              </p:ext>
            </p:extLst>
          </p:nvPr>
        </p:nvGraphicFramePr>
        <p:xfrm>
          <a:off x="4069558" y="997757"/>
          <a:ext cx="4797741" cy="3195624"/>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68660C02-29A8-7A67-E5C0-227D0B022BD8}"/>
              </a:ext>
            </a:extLst>
          </p:cNvPr>
          <p:cNvSpPr txBox="1"/>
          <p:nvPr/>
        </p:nvSpPr>
        <p:spPr>
          <a:xfrm>
            <a:off x="150019" y="1590260"/>
            <a:ext cx="3588026" cy="2246769"/>
          </a:xfrm>
          <a:prstGeom prst="rect">
            <a:avLst/>
          </a:prstGeom>
          <a:noFill/>
        </p:spPr>
        <p:txBody>
          <a:bodyPr wrap="square" rtlCol="0">
            <a:spAutoFit/>
          </a:bodyPr>
          <a:lstStyle/>
          <a:p>
            <a:pPr algn="just"/>
            <a:r>
              <a:rPr lang="en-US" dirty="0">
                <a:latin typeface="Fira Sans" panose="020B0503050000020004" pitchFamily="34" charset="0"/>
              </a:rPr>
              <a:t>    Shruti Singh accounts for 99.60% of the total rejected quantity, which is a critical issue to address. </a:t>
            </a:r>
          </a:p>
          <a:p>
            <a:pPr algn="just"/>
            <a:r>
              <a:rPr lang="en-US" dirty="0">
                <a:latin typeface="Fira Sans" panose="020B0503050000020004" pitchFamily="34" charset="0"/>
              </a:rPr>
              <a:t>    This stark disparity suggests either a training need, equipment malfunction, or other process inefficiencies associated with this employee's work. </a:t>
            </a:r>
          </a:p>
          <a:p>
            <a:pPr algn="just"/>
            <a:r>
              <a:rPr lang="en-US" dirty="0">
                <a:latin typeface="Fira Sans" panose="020B0503050000020004" pitchFamily="34" charset="0"/>
              </a:rPr>
              <a:t>    The other employees have relatively low rejection rates, indicating acceptable performance.</a:t>
            </a:r>
          </a:p>
        </p:txBody>
      </p:sp>
    </p:spTree>
    <p:extLst>
      <p:ext uri="{BB962C8B-B14F-4D97-AF65-F5344CB8AC3E}">
        <p14:creationId xmlns:p14="http://schemas.microsoft.com/office/powerpoint/2010/main" val="228604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Graphic spid="22" grpId="0">
        <p:bldAsOne/>
      </p:bldGraphic>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9">
          <a:extLst>
            <a:ext uri="{FF2B5EF4-FFF2-40B4-BE49-F238E27FC236}">
              <a16:creationId xmlns:a16="http://schemas.microsoft.com/office/drawing/2014/main" id="{61922548-3CC1-1FC2-EBE0-9C5382893C8B}"/>
            </a:ext>
          </a:extLst>
        </p:cNvPr>
        <p:cNvGrpSpPr/>
        <p:nvPr/>
      </p:nvGrpSpPr>
      <p:grpSpPr>
        <a:xfrm>
          <a:off x="0" y="0"/>
          <a:ext cx="0" cy="0"/>
          <a:chOff x="0" y="0"/>
          <a:chExt cx="0" cy="0"/>
        </a:xfrm>
      </p:grpSpPr>
      <p:sp>
        <p:nvSpPr>
          <p:cNvPr id="710" name="Google Shape;710;p29">
            <a:extLst>
              <a:ext uri="{FF2B5EF4-FFF2-40B4-BE49-F238E27FC236}">
                <a16:creationId xmlns:a16="http://schemas.microsoft.com/office/drawing/2014/main" id="{8468E8B7-695F-E063-C913-94C060781B20}"/>
              </a:ext>
            </a:extLst>
          </p:cNvPr>
          <p:cNvSpPr txBox="1">
            <a:spLocks noGrp="1"/>
          </p:cNvSpPr>
          <p:nvPr>
            <p:ph type="title"/>
          </p:nvPr>
        </p:nvSpPr>
        <p:spPr>
          <a:xfrm>
            <a:off x="457200" y="411475"/>
            <a:ext cx="8229600" cy="32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 Performance Indicator's</a:t>
            </a:r>
            <a:endParaRPr dirty="0"/>
          </a:p>
        </p:txBody>
      </p:sp>
      <p:sp>
        <p:nvSpPr>
          <p:cNvPr id="6" name="Google Shape;724;p29">
            <a:extLst>
              <a:ext uri="{FF2B5EF4-FFF2-40B4-BE49-F238E27FC236}">
                <a16:creationId xmlns:a16="http://schemas.microsoft.com/office/drawing/2014/main" id="{6DB4ED9F-DCFB-3172-829A-FEC163DCAE20}"/>
              </a:ext>
            </a:extLst>
          </p:cNvPr>
          <p:cNvSpPr/>
          <p:nvPr/>
        </p:nvSpPr>
        <p:spPr>
          <a:xfrm>
            <a:off x="7213223" y="2873687"/>
            <a:ext cx="193646" cy="193646"/>
          </a:xfrm>
          <a:custGeom>
            <a:avLst/>
            <a:gdLst/>
            <a:ahLst/>
            <a:cxnLst/>
            <a:rect l="l" t="t" r="r" b="b"/>
            <a:pathLst>
              <a:path w="6392" h="6392" extrusionOk="0">
                <a:moveTo>
                  <a:pt x="3196" y="0"/>
                </a:moveTo>
                <a:cubicBezTo>
                  <a:pt x="1438" y="0"/>
                  <a:pt x="0" y="1438"/>
                  <a:pt x="0" y="3196"/>
                </a:cubicBezTo>
                <a:cubicBezTo>
                  <a:pt x="0" y="4953"/>
                  <a:pt x="1438" y="6391"/>
                  <a:pt x="3196" y="6391"/>
                </a:cubicBezTo>
                <a:cubicBezTo>
                  <a:pt x="4953" y="6391"/>
                  <a:pt x="6391" y="4953"/>
                  <a:pt x="6391" y="3196"/>
                </a:cubicBezTo>
                <a:cubicBezTo>
                  <a:pt x="6391" y="1438"/>
                  <a:pt x="4953"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Rectangle 30">
            <a:extLst>
              <a:ext uri="{FF2B5EF4-FFF2-40B4-BE49-F238E27FC236}">
                <a16:creationId xmlns:a16="http://schemas.microsoft.com/office/drawing/2014/main" id="{06F809AC-2E4B-425D-9F43-0170DC9FF0A5}"/>
              </a:ext>
            </a:extLst>
          </p:cNvPr>
          <p:cNvSpPr/>
          <p:nvPr/>
        </p:nvSpPr>
        <p:spPr>
          <a:xfrm>
            <a:off x="0" y="4914900"/>
            <a:ext cx="9144000" cy="228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Double Wave 706">
            <a:extLst>
              <a:ext uri="{FF2B5EF4-FFF2-40B4-BE49-F238E27FC236}">
                <a16:creationId xmlns:a16="http://schemas.microsoft.com/office/drawing/2014/main" id="{5DBC7970-9EC7-E960-B60F-EED9B1C4235D}"/>
              </a:ext>
            </a:extLst>
          </p:cNvPr>
          <p:cNvSpPr/>
          <p:nvPr/>
        </p:nvSpPr>
        <p:spPr>
          <a:xfrm>
            <a:off x="0" y="4379762"/>
            <a:ext cx="9191614" cy="665791"/>
          </a:xfrm>
          <a:custGeom>
            <a:avLst/>
            <a:gdLst>
              <a:gd name="connsiteX0" fmla="*/ 0 w 9144000"/>
              <a:gd name="connsiteY0" fmla="*/ 42485 h 679764"/>
              <a:gd name="connsiteX1" fmla="*/ 4572000 w 9144000"/>
              <a:gd name="connsiteY1" fmla="*/ 42485 h 679764"/>
              <a:gd name="connsiteX2" fmla="*/ 9144000 w 9144000"/>
              <a:gd name="connsiteY2" fmla="*/ 42485 h 679764"/>
              <a:gd name="connsiteX3" fmla="*/ 9144000 w 9144000"/>
              <a:gd name="connsiteY3" fmla="*/ 637279 h 679764"/>
              <a:gd name="connsiteX4" fmla="*/ 4572000 w 9144000"/>
              <a:gd name="connsiteY4" fmla="*/ 637279 h 679764"/>
              <a:gd name="connsiteX5" fmla="*/ 0 w 9144000"/>
              <a:gd name="connsiteY5" fmla="*/ 637279 h 679764"/>
              <a:gd name="connsiteX6" fmla="*/ 0 w 9144000"/>
              <a:gd name="connsiteY6" fmla="*/ 42485 h 679764"/>
              <a:gd name="connsiteX0" fmla="*/ 0 w 9144000"/>
              <a:gd name="connsiteY0" fmla="*/ 22114 h 657789"/>
              <a:gd name="connsiteX1" fmla="*/ 4572000 w 9144000"/>
              <a:gd name="connsiteY1" fmla="*/ 329296 h 657789"/>
              <a:gd name="connsiteX2" fmla="*/ 9144000 w 9144000"/>
              <a:gd name="connsiteY2" fmla="*/ 22114 h 657789"/>
              <a:gd name="connsiteX3" fmla="*/ 9144000 w 9144000"/>
              <a:gd name="connsiteY3" fmla="*/ 616908 h 657789"/>
              <a:gd name="connsiteX4" fmla="*/ 4572000 w 9144000"/>
              <a:gd name="connsiteY4" fmla="*/ 616908 h 657789"/>
              <a:gd name="connsiteX5" fmla="*/ 0 w 9144000"/>
              <a:gd name="connsiteY5" fmla="*/ 616908 h 657789"/>
              <a:gd name="connsiteX6" fmla="*/ 0 w 9144000"/>
              <a:gd name="connsiteY6" fmla="*/ 22114 h 657789"/>
              <a:gd name="connsiteX0" fmla="*/ 0 w 9144000"/>
              <a:gd name="connsiteY0" fmla="*/ 13752 h 649427"/>
              <a:gd name="connsiteX1" fmla="*/ 4572000 w 9144000"/>
              <a:gd name="connsiteY1" fmla="*/ 320934 h 649427"/>
              <a:gd name="connsiteX2" fmla="*/ 9144000 w 9144000"/>
              <a:gd name="connsiteY2" fmla="*/ 13752 h 649427"/>
              <a:gd name="connsiteX3" fmla="*/ 9144000 w 9144000"/>
              <a:gd name="connsiteY3" fmla="*/ 608546 h 649427"/>
              <a:gd name="connsiteX4" fmla="*/ 4572000 w 9144000"/>
              <a:gd name="connsiteY4" fmla="*/ 608546 h 649427"/>
              <a:gd name="connsiteX5" fmla="*/ 0 w 9144000"/>
              <a:gd name="connsiteY5" fmla="*/ 608546 h 649427"/>
              <a:gd name="connsiteX6" fmla="*/ 0 w 9144000"/>
              <a:gd name="connsiteY6" fmla="*/ 13752 h 649427"/>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665791">
                <a:moveTo>
                  <a:pt x="0" y="30116"/>
                </a:moveTo>
                <a:cubicBezTo>
                  <a:pt x="1524000" y="-111501"/>
                  <a:pt x="3051572" y="289673"/>
                  <a:pt x="4572000" y="337298"/>
                </a:cubicBezTo>
                <a:cubicBezTo>
                  <a:pt x="6092428" y="384923"/>
                  <a:pt x="7277100" y="-242604"/>
                  <a:pt x="9122569" y="315866"/>
                </a:cubicBezTo>
                <a:lnTo>
                  <a:pt x="9144000" y="624910"/>
                </a:lnTo>
                <a:cubicBezTo>
                  <a:pt x="7620000" y="766527"/>
                  <a:pt x="6096000" y="483292"/>
                  <a:pt x="4572000" y="624910"/>
                </a:cubicBezTo>
                <a:cubicBezTo>
                  <a:pt x="3048000" y="766527"/>
                  <a:pt x="1524000" y="483292"/>
                  <a:pt x="0" y="624910"/>
                </a:cubicBezTo>
                <a:lnTo>
                  <a:pt x="0" y="30116"/>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710;p29">
            <a:extLst>
              <a:ext uri="{FF2B5EF4-FFF2-40B4-BE49-F238E27FC236}">
                <a16:creationId xmlns:a16="http://schemas.microsoft.com/office/drawing/2014/main" id="{D6FA52C6-4097-CFC5-9A32-BD82C56AA1EF}"/>
              </a:ext>
            </a:extLst>
          </p:cNvPr>
          <p:cNvSpPr txBox="1">
            <a:spLocks/>
          </p:cNvSpPr>
          <p:nvPr/>
        </p:nvSpPr>
        <p:spPr>
          <a:xfrm>
            <a:off x="150019" y="1084922"/>
            <a:ext cx="3433763" cy="32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1pPr>
            <a:lvl2pPr marR="0" lvl="1"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2pPr>
            <a:lvl3pPr marR="0" lvl="2"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3pPr>
            <a:lvl4pPr marR="0" lvl="3"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4pPr>
            <a:lvl5pPr marR="0" lvl="4"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5pPr>
            <a:lvl6pPr marR="0" lvl="5"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6pPr>
            <a:lvl7pPr marR="0" lvl="6"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7pPr>
            <a:lvl8pPr marR="0" lvl="7"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8pPr>
            <a:lvl9pPr marR="0" lvl="8"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9pPr>
          </a:lstStyle>
          <a:p>
            <a:r>
              <a:rPr lang="en-US" sz="1800" dirty="0"/>
              <a:t>Machine wise Rejected Quantity</a:t>
            </a:r>
          </a:p>
        </p:txBody>
      </p:sp>
      <p:graphicFrame>
        <p:nvGraphicFramePr>
          <p:cNvPr id="4" name="Chart 3">
            <a:extLst>
              <a:ext uri="{FF2B5EF4-FFF2-40B4-BE49-F238E27FC236}">
                <a16:creationId xmlns:a16="http://schemas.microsoft.com/office/drawing/2014/main" id="{877E56E7-092B-4682-A4C1-F0ACBEAFCC40}"/>
              </a:ext>
            </a:extLst>
          </p:cNvPr>
          <p:cNvGraphicFramePr>
            <a:graphicFrameLocks/>
          </p:cNvGraphicFramePr>
          <p:nvPr>
            <p:extLst>
              <p:ext uri="{D42A27DB-BD31-4B8C-83A1-F6EECF244321}">
                <p14:modId xmlns:p14="http://schemas.microsoft.com/office/powerpoint/2010/main" val="268008422"/>
              </p:ext>
            </p:extLst>
          </p:nvPr>
        </p:nvGraphicFramePr>
        <p:xfrm>
          <a:off x="4595807" y="1055653"/>
          <a:ext cx="4398174" cy="315916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CE86BF35-E91E-5961-1383-A7D3808B4CB4}"/>
              </a:ext>
            </a:extLst>
          </p:cNvPr>
          <p:cNvSpPr txBox="1"/>
          <p:nvPr/>
        </p:nvSpPr>
        <p:spPr>
          <a:xfrm>
            <a:off x="238538" y="1441163"/>
            <a:ext cx="4005470" cy="2277547"/>
          </a:xfrm>
          <a:prstGeom prst="rect">
            <a:avLst/>
          </a:prstGeom>
          <a:noFill/>
        </p:spPr>
        <p:txBody>
          <a:bodyPr wrap="square" rtlCol="0">
            <a:spAutoFit/>
          </a:bodyPr>
          <a:lstStyle/>
          <a:p>
            <a:pPr algn="just"/>
            <a:r>
              <a:rPr lang="en-US" sz="1600" dirty="0">
                <a:latin typeface="Fira Sans" panose="020B0503050000020004" pitchFamily="34" charset="0"/>
              </a:rPr>
              <a:t>    </a:t>
            </a:r>
            <a:r>
              <a:rPr lang="en-US" dirty="0">
                <a:latin typeface="Fira Sans" panose="020B0503050000020004" pitchFamily="34" charset="0"/>
              </a:rPr>
              <a:t>Machine C007 has the highest rejection rate at 15.27%, indicating that this machine is a major contributor to production waste. </a:t>
            </a:r>
          </a:p>
          <a:p>
            <a:pPr algn="just"/>
            <a:r>
              <a:rPr lang="en-US" dirty="0">
                <a:latin typeface="Fira Sans" panose="020B0503050000020004" pitchFamily="34" charset="0"/>
              </a:rPr>
              <a:t>    Investigating the cause whether due to machine failure, incorrect settings, or operator error will help to reduce these rejection rates. </a:t>
            </a:r>
          </a:p>
          <a:p>
            <a:pPr algn="just"/>
            <a:r>
              <a:rPr lang="en-US" dirty="0">
                <a:latin typeface="Fira Sans" panose="020B0503050000020004" pitchFamily="34" charset="0"/>
              </a:rPr>
              <a:t>    Other machines also contribute to rejections but at a lower level, which could also benefit from regular maintenance and operational checks.</a:t>
            </a:r>
          </a:p>
        </p:txBody>
      </p:sp>
    </p:spTree>
    <p:extLst>
      <p:ext uri="{BB962C8B-B14F-4D97-AF65-F5344CB8AC3E}">
        <p14:creationId xmlns:p14="http://schemas.microsoft.com/office/powerpoint/2010/main" val="388989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4" grpId="0">
        <p:bldAsOne/>
      </p:bldGraphic>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9">
          <a:extLst>
            <a:ext uri="{FF2B5EF4-FFF2-40B4-BE49-F238E27FC236}">
              <a16:creationId xmlns:a16="http://schemas.microsoft.com/office/drawing/2014/main" id="{E0643B57-6D5D-DBF8-5B86-E601D016DA5C}"/>
            </a:ext>
          </a:extLst>
        </p:cNvPr>
        <p:cNvGrpSpPr/>
        <p:nvPr/>
      </p:nvGrpSpPr>
      <p:grpSpPr>
        <a:xfrm>
          <a:off x="0" y="0"/>
          <a:ext cx="0" cy="0"/>
          <a:chOff x="0" y="0"/>
          <a:chExt cx="0" cy="0"/>
        </a:xfrm>
      </p:grpSpPr>
      <p:sp>
        <p:nvSpPr>
          <p:cNvPr id="710" name="Google Shape;710;p29">
            <a:extLst>
              <a:ext uri="{FF2B5EF4-FFF2-40B4-BE49-F238E27FC236}">
                <a16:creationId xmlns:a16="http://schemas.microsoft.com/office/drawing/2014/main" id="{E94FDD14-6679-3F3D-F95E-D75D5B9EF143}"/>
              </a:ext>
            </a:extLst>
          </p:cNvPr>
          <p:cNvSpPr txBox="1">
            <a:spLocks noGrp="1"/>
          </p:cNvSpPr>
          <p:nvPr>
            <p:ph type="title"/>
          </p:nvPr>
        </p:nvSpPr>
        <p:spPr>
          <a:xfrm>
            <a:off x="457200" y="411475"/>
            <a:ext cx="8229600" cy="32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 Performance Indicator's</a:t>
            </a:r>
            <a:endParaRPr dirty="0"/>
          </a:p>
        </p:txBody>
      </p:sp>
      <p:sp>
        <p:nvSpPr>
          <p:cNvPr id="6" name="Google Shape;724;p29">
            <a:extLst>
              <a:ext uri="{FF2B5EF4-FFF2-40B4-BE49-F238E27FC236}">
                <a16:creationId xmlns:a16="http://schemas.microsoft.com/office/drawing/2014/main" id="{AAD7619F-58C4-28C5-7A43-345E24635FD8}"/>
              </a:ext>
            </a:extLst>
          </p:cNvPr>
          <p:cNvSpPr/>
          <p:nvPr/>
        </p:nvSpPr>
        <p:spPr>
          <a:xfrm>
            <a:off x="7213223" y="2873687"/>
            <a:ext cx="193646" cy="193646"/>
          </a:xfrm>
          <a:custGeom>
            <a:avLst/>
            <a:gdLst/>
            <a:ahLst/>
            <a:cxnLst/>
            <a:rect l="l" t="t" r="r" b="b"/>
            <a:pathLst>
              <a:path w="6392" h="6392" extrusionOk="0">
                <a:moveTo>
                  <a:pt x="3196" y="0"/>
                </a:moveTo>
                <a:cubicBezTo>
                  <a:pt x="1438" y="0"/>
                  <a:pt x="0" y="1438"/>
                  <a:pt x="0" y="3196"/>
                </a:cubicBezTo>
                <a:cubicBezTo>
                  <a:pt x="0" y="4953"/>
                  <a:pt x="1438" y="6391"/>
                  <a:pt x="3196" y="6391"/>
                </a:cubicBezTo>
                <a:cubicBezTo>
                  <a:pt x="4953" y="6391"/>
                  <a:pt x="6391" y="4953"/>
                  <a:pt x="6391" y="3196"/>
                </a:cubicBezTo>
                <a:cubicBezTo>
                  <a:pt x="6391" y="1438"/>
                  <a:pt x="4953"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Rectangle 30">
            <a:extLst>
              <a:ext uri="{FF2B5EF4-FFF2-40B4-BE49-F238E27FC236}">
                <a16:creationId xmlns:a16="http://schemas.microsoft.com/office/drawing/2014/main" id="{A3DF6008-BB4A-16E9-CCFD-F0C96F565C56}"/>
              </a:ext>
            </a:extLst>
          </p:cNvPr>
          <p:cNvSpPr/>
          <p:nvPr/>
        </p:nvSpPr>
        <p:spPr>
          <a:xfrm>
            <a:off x="0" y="4914900"/>
            <a:ext cx="9144000" cy="2286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Double Wave 706">
            <a:extLst>
              <a:ext uri="{FF2B5EF4-FFF2-40B4-BE49-F238E27FC236}">
                <a16:creationId xmlns:a16="http://schemas.microsoft.com/office/drawing/2014/main" id="{84FBE59E-C997-DBDF-C500-6D0A9FFCCB95}"/>
              </a:ext>
            </a:extLst>
          </p:cNvPr>
          <p:cNvSpPr/>
          <p:nvPr/>
        </p:nvSpPr>
        <p:spPr>
          <a:xfrm>
            <a:off x="0" y="4379762"/>
            <a:ext cx="9191614" cy="665791"/>
          </a:xfrm>
          <a:custGeom>
            <a:avLst/>
            <a:gdLst>
              <a:gd name="connsiteX0" fmla="*/ 0 w 9144000"/>
              <a:gd name="connsiteY0" fmla="*/ 42485 h 679764"/>
              <a:gd name="connsiteX1" fmla="*/ 4572000 w 9144000"/>
              <a:gd name="connsiteY1" fmla="*/ 42485 h 679764"/>
              <a:gd name="connsiteX2" fmla="*/ 9144000 w 9144000"/>
              <a:gd name="connsiteY2" fmla="*/ 42485 h 679764"/>
              <a:gd name="connsiteX3" fmla="*/ 9144000 w 9144000"/>
              <a:gd name="connsiteY3" fmla="*/ 637279 h 679764"/>
              <a:gd name="connsiteX4" fmla="*/ 4572000 w 9144000"/>
              <a:gd name="connsiteY4" fmla="*/ 637279 h 679764"/>
              <a:gd name="connsiteX5" fmla="*/ 0 w 9144000"/>
              <a:gd name="connsiteY5" fmla="*/ 637279 h 679764"/>
              <a:gd name="connsiteX6" fmla="*/ 0 w 9144000"/>
              <a:gd name="connsiteY6" fmla="*/ 42485 h 679764"/>
              <a:gd name="connsiteX0" fmla="*/ 0 w 9144000"/>
              <a:gd name="connsiteY0" fmla="*/ 22114 h 657789"/>
              <a:gd name="connsiteX1" fmla="*/ 4572000 w 9144000"/>
              <a:gd name="connsiteY1" fmla="*/ 329296 h 657789"/>
              <a:gd name="connsiteX2" fmla="*/ 9144000 w 9144000"/>
              <a:gd name="connsiteY2" fmla="*/ 22114 h 657789"/>
              <a:gd name="connsiteX3" fmla="*/ 9144000 w 9144000"/>
              <a:gd name="connsiteY3" fmla="*/ 616908 h 657789"/>
              <a:gd name="connsiteX4" fmla="*/ 4572000 w 9144000"/>
              <a:gd name="connsiteY4" fmla="*/ 616908 h 657789"/>
              <a:gd name="connsiteX5" fmla="*/ 0 w 9144000"/>
              <a:gd name="connsiteY5" fmla="*/ 616908 h 657789"/>
              <a:gd name="connsiteX6" fmla="*/ 0 w 9144000"/>
              <a:gd name="connsiteY6" fmla="*/ 22114 h 657789"/>
              <a:gd name="connsiteX0" fmla="*/ 0 w 9144000"/>
              <a:gd name="connsiteY0" fmla="*/ 13752 h 649427"/>
              <a:gd name="connsiteX1" fmla="*/ 4572000 w 9144000"/>
              <a:gd name="connsiteY1" fmla="*/ 320934 h 649427"/>
              <a:gd name="connsiteX2" fmla="*/ 9144000 w 9144000"/>
              <a:gd name="connsiteY2" fmla="*/ 13752 h 649427"/>
              <a:gd name="connsiteX3" fmla="*/ 9144000 w 9144000"/>
              <a:gd name="connsiteY3" fmla="*/ 608546 h 649427"/>
              <a:gd name="connsiteX4" fmla="*/ 4572000 w 9144000"/>
              <a:gd name="connsiteY4" fmla="*/ 608546 h 649427"/>
              <a:gd name="connsiteX5" fmla="*/ 0 w 9144000"/>
              <a:gd name="connsiteY5" fmla="*/ 608546 h 649427"/>
              <a:gd name="connsiteX6" fmla="*/ 0 w 9144000"/>
              <a:gd name="connsiteY6" fmla="*/ 13752 h 649427"/>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665791">
                <a:moveTo>
                  <a:pt x="0" y="30116"/>
                </a:moveTo>
                <a:cubicBezTo>
                  <a:pt x="1524000" y="-111501"/>
                  <a:pt x="3051572" y="289673"/>
                  <a:pt x="4572000" y="337298"/>
                </a:cubicBezTo>
                <a:cubicBezTo>
                  <a:pt x="6092428" y="384923"/>
                  <a:pt x="7277100" y="-242604"/>
                  <a:pt x="9122569" y="315866"/>
                </a:cubicBezTo>
                <a:lnTo>
                  <a:pt x="9144000" y="624910"/>
                </a:lnTo>
                <a:cubicBezTo>
                  <a:pt x="7620000" y="766527"/>
                  <a:pt x="6096000" y="483292"/>
                  <a:pt x="4572000" y="624910"/>
                </a:cubicBezTo>
                <a:cubicBezTo>
                  <a:pt x="3048000" y="766527"/>
                  <a:pt x="1524000" y="483292"/>
                  <a:pt x="0" y="624910"/>
                </a:cubicBezTo>
                <a:lnTo>
                  <a:pt x="0" y="30116"/>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710;p29">
            <a:extLst>
              <a:ext uri="{FF2B5EF4-FFF2-40B4-BE49-F238E27FC236}">
                <a16:creationId xmlns:a16="http://schemas.microsoft.com/office/drawing/2014/main" id="{C8234CF9-5096-1A08-99DC-9367E7C2C7CC}"/>
              </a:ext>
            </a:extLst>
          </p:cNvPr>
          <p:cNvSpPr txBox="1">
            <a:spLocks/>
          </p:cNvSpPr>
          <p:nvPr/>
        </p:nvSpPr>
        <p:spPr>
          <a:xfrm>
            <a:off x="150019" y="859860"/>
            <a:ext cx="3433763" cy="32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1pPr>
            <a:lvl2pPr marR="0" lvl="1"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2pPr>
            <a:lvl3pPr marR="0" lvl="2"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3pPr>
            <a:lvl4pPr marR="0" lvl="3"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4pPr>
            <a:lvl5pPr marR="0" lvl="4"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5pPr>
            <a:lvl6pPr marR="0" lvl="5"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6pPr>
            <a:lvl7pPr marR="0" lvl="6"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7pPr>
            <a:lvl8pPr marR="0" lvl="7"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8pPr>
            <a:lvl9pPr marR="0" lvl="8"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9pPr>
          </a:lstStyle>
          <a:p>
            <a:r>
              <a:rPr lang="en-US" sz="1800" dirty="0"/>
              <a:t>Production Comparison Trend</a:t>
            </a:r>
          </a:p>
        </p:txBody>
      </p:sp>
      <p:graphicFrame>
        <p:nvGraphicFramePr>
          <p:cNvPr id="2" name="Chart 1">
            <a:extLst>
              <a:ext uri="{FF2B5EF4-FFF2-40B4-BE49-F238E27FC236}">
                <a16:creationId xmlns:a16="http://schemas.microsoft.com/office/drawing/2014/main" id="{87D1557C-26E6-4ECE-8304-FA807654C88A}"/>
              </a:ext>
            </a:extLst>
          </p:cNvPr>
          <p:cNvGraphicFramePr>
            <a:graphicFrameLocks/>
          </p:cNvGraphicFramePr>
          <p:nvPr>
            <p:extLst>
              <p:ext uri="{D42A27DB-BD31-4B8C-83A1-F6EECF244321}">
                <p14:modId xmlns:p14="http://schemas.microsoft.com/office/powerpoint/2010/main" val="4092371685"/>
              </p:ext>
            </p:extLst>
          </p:nvPr>
        </p:nvGraphicFramePr>
        <p:xfrm>
          <a:off x="4032250" y="1111463"/>
          <a:ext cx="4838700" cy="307590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DF22A25E-36E7-7C8A-074E-477A27D53B8C}"/>
              </a:ext>
            </a:extLst>
          </p:cNvPr>
          <p:cNvSpPr txBox="1"/>
          <p:nvPr/>
        </p:nvSpPr>
        <p:spPr>
          <a:xfrm>
            <a:off x="313807" y="1122668"/>
            <a:ext cx="3532635" cy="3108543"/>
          </a:xfrm>
          <a:prstGeom prst="rect">
            <a:avLst/>
          </a:prstGeom>
          <a:noFill/>
        </p:spPr>
        <p:txBody>
          <a:bodyPr wrap="square" rtlCol="0">
            <a:spAutoFit/>
          </a:bodyPr>
          <a:lstStyle/>
          <a:p>
            <a:pPr algn="just"/>
            <a:r>
              <a:rPr lang="en-US" dirty="0">
                <a:latin typeface="Fira Sans" panose="020B0503050000020004" pitchFamily="34" charset="0"/>
              </a:rPr>
              <a:t>    This line chart that tracks the monthly Produced Quantity</a:t>
            </a:r>
            <a:r>
              <a:rPr lang="en-US" b="1" dirty="0">
                <a:latin typeface="Fira Sans" panose="020B0503050000020004" pitchFamily="34" charset="0"/>
              </a:rPr>
              <a:t> </a:t>
            </a:r>
            <a:r>
              <a:rPr lang="en-US" dirty="0">
                <a:latin typeface="Fira Sans" panose="020B0503050000020004" pitchFamily="34" charset="0"/>
              </a:rPr>
              <a:t>and Rejected Quantity throughout the year. Both the lines showing fluctuations.</a:t>
            </a:r>
          </a:p>
          <a:p>
            <a:pPr algn="just"/>
            <a:r>
              <a:rPr lang="en-US" dirty="0">
                <a:latin typeface="Fira Sans" panose="020B0503050000020004" pitchFamily="34" charset="0"/>
              </a:rPr>
              <a:t>    November is production peak indicates period of higher manufacturing activities  but also had faced quality control challenges. Significant drop at December shows reduction in production or reduce demands.</a:t>
            </a:r>
          </a:p>
          <a:p>
            <a:pPr algn="just"/>
            <a:r>
              <a:rPr lang="en-US" dirty="0">
                <a:latin typeface="Fira Sans" panose="020B0503050000020004" pitchFamily="34" charset="0"/>
              </a:rPr>
              <a:t>    High production volumes correlate with higher rejection rates indicating that when the production increases , quality issues may arise.</a:t>
            </a:r>
          </a:p>
        </p:txBody>
      </p:sp>
    </p:spTree>
    <p:extLst>
      <p:ext uri="{BB962C8B-B14F-4D97-AF65-F5344CB8AC3E}">
        <p14:creationId xmlns:p14="http://schemas.microsoft.com/office/powerpoint/2010/main" val="311118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Graphic spid="2" grpId="0">
        <p:bldAsOne/>
      </p:bldGraphic>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9">
          <a:extLst>
            <a:ext uri="{FF2B5EF4-FFF2-40B4-BE49-F238E27FC236}">
              <a16:creationId xmlns:a16="http://schemas.microsoft.com/office/drawing/2014/main" id="{1D793BB8-3DCA-4563-5F7E-1F093E203ED5}"/>
            </a:ext>
          </a:extLst>
        </p:cNvPr>
        <p:cNvGrpSpPr/>
        <p:nvPr/>
      </p:nvGrpSpPr>
      <p:grpSpPr>
        <a:xfrm>
          <a:off x="0" y="0"/>
          <a:ext cx="0" cy="0"/>
          <a:chOff x="0" y="0"/>
          <a:chExt cx="0" cy="0"/>
        </a:xfrm>
      </p:grpSpPr>
      <p:sp>
        <p:nvSpPr>
          <p:cNvPr id="710" name="Google Shape;710;p29">
            <a:extLst>
              <a:ext uri="{FF2B5EF4-FFF2-40B4-BE49-F238E27FC236}">
                <a16:creationId xmlns:a16="http://schemas.microsoft.com/office/drawing/2014/main" id="{AC64C90F-AD75-DF41-6985-7770BDCDBA65}"/>
              </a:ext>
            </a:extLst>
          </p:cNvPr>
          <p:cNvSpPr txBox="1">
            <a:spLocks noGrp="1"/>
          </p:cNvSpPr>
          <p:nvPr>
            <p:ph type="title"/>
          </p:nvPr>
        </p:nvSpPr>
        <p:spPr>
          <a:xfrm>
            <a:off x="457200" y="411475"/>
            <a:ext cx="8229600" cy="32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 Performance Indicator's</a:t>
            </a:r>
            <a:endParaRPr dirty="0"/>
          </a:p>
        </p:txBody>
      </p:sp>
      <p:sp>
        <p:nvSpPr>
          <p:cNvPr id="6" name="Google Shape;724;p29">
            <a:extLst>
              <a:ext uri="{FF2B5EF4-FFF2-40B4-BE49-F238E27FC236}">
                <a16:creationId xmlns:a16="http://schemas.microsoft.com/office/drawing/2014/main" id="{C925F282-767F-24F5-2C40-0B6777323813}"/>
              </a:ext>
            </a:extLst>
          </p:cNvPr>
          <p:cNvSpPr/>
          <p:nvPr/>
        </p:nvSpPr>
        <p:spPr>
          <a:xfrm>
            <a:off x="7213223" y="2873687"/>
            <a:ext cx="193646" cy="193646"/>
          </a:xfrm>
          <a:custGeom>
            <a:avLst/>
            <a:gdLst/>
            <a:ahLst/>
            <a:cxnLst/>
            <a:rect l="l" t="t" r="r" b="b"/>
            <a:pathLst>
              <a:path w="6392" h="6392" extrusionOk="0">
                <a:moveTo>
                  <a:pt x="3196" y="0"/>
                </a:moveTo>
                <a:cubicBezTo>
                  <a:pt x="1438" y="0"/>
                  <a:pt x="0" y="1438"/>
                  <a:pt x="0" y="3196"/>
                </a:cubicBezTo>
                <a:cubicBezTo>
                  <a:pt x="0" y="4953"/>
                  <a:pt x="1438" y="6391"/>
                  <a:pt x="3196" y="6391"/>
                </a:cubicBezTo>
                <a:cubicBezTo>
                  <a:pt x="4953" y="6391"/>
                  <a:pt x="6391" y="4953"/>
                  <a:pt x="6391" y="3196"/>
                </a:cubicBezTo>
                <a:cubicBezTo>
                  <a:pt x="6391" y="1438"/>
                  <a:pt x="4953"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Rectangle 30">
            <a:extLst>
              <a:ext uri="{FF2B5EF4-FFF2-40B4-BE49-F238E27FC236}">
                <a16:creationId xmlns:a16="http://schemas.microsoft.com/office/drawing/2014/main" id="{AEF597D7-3281-914A-5CBE-8E40595C7E80}"/>
              </a:ext>
            </a:extLst>
          </p:cNvPr>
          <p:cNvSpPr/>
          <p:nvPr/>
        </p:nvSpPr>
        <p:spPr>
          <a:xfrm>
            <a:off x="0" y="4914900"/>
            <a:ext cx="9144000" cy="228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Double Wave 706">
            <a:extLst>
              <a:ext uri="{FF2B5EF4-FFF2-40B4-BE49-F238E27FC236}">
                <a16:creationId xmlns:a16="http://schemas.microsoft.com/office/drawing/2014/main" id="{7A7BC1D6-B326-6B70-5ADE-7911A623A99A}"/>
              </a:ext>
            </a:extLst>
          </p:cNvPr>
          <p:cNvSpPr/>
          <p:nvPr/>
        </p:nvSpPr>
        <p:spPr>
          <a:xfrm>
            <a:off x="0" y="4379762"/>
            <a:ext cx="9191614" cy="665791"/>
          </a:xfrm>
          <a:custGeom>
            <a:avLst/>
            <a:gdLst>
              <a:gd name="connsiteX0" fmla="*/ 0 w 9144000"/>
              <a:gd name="connsiteY0" fmla="*/ 42485 h 679764"/>
              <a:gd name="connsiteX1" fmla="*/ 4572000 w 9144000"/>
              <a:gd name="connsiteY1" fmla="*/ 42485 h 679764"/>
              <a:gd name="connsiteX2" fmla="*/ 9144000 w 9144000"/>
              <a:gd name="connsiteY2" fmla="*/ 42485 h 679764"/>
              <a:gd name="connsiteX3" fmla="*/ 9144000 w 9144000"/>
              <a:gd name="connsiteY3" fmla="*/ 637279 h 679764"/>
              <a:gd name="connsiteX4" fmla="*/ 4572000 w 9144000"/>
              <a:gd name="connsiteY4" fmla="*/ 637279 h 679764"/>
              <a:gd name="connsiteX5" fmla="*/ 0 w 9144000"/>
              <a:gd name="connsiteY5" fmla="*/ 637279 h 679764"/>
              <a:gd name="connsiteX6" fmla="*/ 0 w 9144000"/>
              <a:gd name="connsiteY6" fmla="*/ 42485 h 679764"/>
              <a:gd name="connsiteX0" fmla="*/ 0 w 9144000"/>
              <a:gd name="connsiteY0" fmla="*/ 22114 h 657789"/>
              <a:gd name="connsiteX1" fmla="*/ 4572000 w 9144000"/>
              <a:gd name="connsiteY1" fmla="*/ 329296 h 657789"/>
              <a:gd name="connsiteX2" fmla="*/ 9144000 w 9144000"/>
              <a:gd name="connsiteY2" fmla="*/ 22114 h 657789"/>
              <a:gd name="connsiteX3" fmla="*/ 9144000 w 9144000"/>
              <a:gd name="connsiteY3" fmla="*/ 616908 h 657789"/>
              <a:gd name="connsiteX4" fmla="*/ 4572000 w 9144000"/>
              <a:gd name="connsiteY4" fmla="*/ 616908 h 657789"/>
              <a:gd name="connsiteX5" fmla="*/ 0 w 9144000"/>
              <a:gd name="connsiteY5" fmla="*/ 616908 h 657789"/>
              <a:gd name="connsiteX6" fmla="*/ 0 w 9144000"/>
              <a:gd name="connsiteY6" fmla="*/ 22114 h 657789"/>
              <a:gd name="connsiteX0" fmla="*/ 0 w 9144000"/>
              <a:gd name="connsiteY0" fmla="*/ 13752 h 649427"/>
              <a:gd name="connsiteX1" fmla="*/ 4572000 w 9144000"/>
              <a:gd name="connsiteY1" fmla="*/ 320934 h 649427"/>
              <a:gd name="connsiteX2" fmla="*/ 9144000 w 9144000"/>
              <a:gd name="connsiteY2" fmla="*/ 13752 h 649427"/>
              <a:gd name="connsiteX3" fmla="*/ 9144000 w 9144000"/>
              <a:gd name="connsiteY3" fmla="*/ 608546 h 649427"/>
              <a:gd name="connsiteX4" fmla="*/ 4572000 w 9144000"/>
              <a:gd name="connsiteY4" fmla="*/ 608546 h 649427"/>
              <a:gd name="connsiteX5" fmla="*/ 0 w 9144000"/>
              <a:gd name="connsiteY5" fmla="*/ 608546 h 649427"/>
              <a:gd name="connsiteX6" fmla="*/ 0 w 9144000"/>
              <a:gd name="connsiteY6" fmla="*/ 13752 h 649427"/>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 name="connsiteX0" fmla="*/ 0 w 9144000"/>
              <a:gd name="connsiteY0" fmla="*/ 30116 h 665791"/>
              <a:gd name="connsiteX1" fmla="*/ 4572000 w 9144000"/>
              <a:gd name="connsiteY1" fmla="*/ 337298 h 665791"/>
              <a:gd name="connsiteX2" fmla="*/ 9122569 w 9144000"/>
              <a:gd name="connsiteY2" fmla="*/ 315866 h 665791"/>
              <a:gd name="connsiteX3" fmla="*/ 9144000 w 9144000"/>
              <a:gd name="connsiteY3" fmla="*/ 624910 h 665791"/>
              <a:gd name="connsiteX4" fmla="*/ 4572000 w 9144000"/>
              <a:gd name="connsiteY4" fmla="*/ 624910 h 665791"/>
              <a:gd name="connsiteX5" fmla="*/ 0 w 9144000"/>
              <a:gd name="connsiteY5" fmla="*/ 624910 h 665791"/>
              <a:gd name="connsiteX6" fmla="*/ 0 w 9144000"/>
              <a:gd name="connsiteY6" fmla="*/ 30116 h 665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665791">
                <a:moveTo>
                  <a:pt x="0" y="30116"/>
                </a:moveTo>
                <a:cubicBezTo>
                  <a:pt x="1524000" y="-111501"/>
                  <a:pt x="3051572" y="289673"/>
                  <a:pt x="4572000" y="337298"/>
                </a:cubicBezTo>
                <a:cubicBezTo>
                  <a:pt x="6092428" y="384923"/>
                  <a:pt x="7277100" y="-242604"/>
                  <a:pt x="9122569" y="315866"/>
                </a:cubicBezTo>
                <a:lnTo>
                  <a:pt x="9144000" y="624910"/>
                </a:lnTo>
                <a:cubicBezTo>
                  <a:pt x="7620000" y="766527"/>
                  <a:pt x="6096000" y="483292"/>
                  <a:pt x="4572000" y="624910"/>
                </a:cubicBezTo>
                <a:cubicBezTo>
                  <a:pt x="3048000" y="766527"/>
                  <a:pt x="1524000" y="483292"/>
                  <a:pt x="0" y="624910"/>
                </a:cubicBezTo>
                <a:lnTo>
                  <a:pt x="0" y="30116"/>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710;p29">
            <a:extLst>
              <a:ext uri="{FF2B5EF4-FFF2-40B4-BE49-F238E27FC236}">
                <a16:creationId xmlns:a16="http://schemas.microsoft.com/office/drawing/2014/main" id="{F80447C9-7084-7C13-63E2-13B3232742C0}"/>
              </a:ext>
            </a:extLst>
          </p:cNvPr>
          <p:cNvSpPr txBox="1">
            <a:spLocks/>
          </p:cNvSpPr>
          <p:nvPr/>
        </p:nvSpPr>
        <p:spPr>
          <a:xfrm>
            <a:off x="150019" y="1111463"/>
            <a:ext cx="3732552" cy="32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1pPr>
            <a:lvl2pPr marR="0" lvl="1"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2pPr>
            <a:lvl3pPr marR="0" lvl="2"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3pPr>
            <a:lvl4pPr marR="0" lvl="3"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4pPr>
            <a:lvl5pPr marR="0" lvl="4"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5pPr>
            <a:lvl6pPr marR="0" lvl="5"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6pPr>
            <a:lvl7pPr marR="0" lvl="6"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7pPr>
            <a:lvl8pPr marR="0" lvl="7"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8pPr>
            <a:lvl9pPr marR="0" lvl="8" algn="l" rtl="0">
              <a:lnSpc>
                <a:spcPct val="100000"/>
              </a:lnSpc>
              <a:spcBef>
                <a:spcPts val="0"/>
              </a:spcBef>
              <a:spcAft>
                <a:spcPts val="0"/>
              </a:spcAft>
              <a:buClr>
                <a:schemeClr val="dk1"/>
              </a:buClr>
              <a:buSzPts val="2800"/>
              <a:buFont typeface="Fira Sans Condensed"/>
              <a:buNone/>
              <a:defRPr sz="2800" b="1" i="0" u="none" strike="noStrike" cap="none">
                <a:solidFill>
                  <a:schemeClr val="dk1"/>
                </a:solidFill>
                <a:latin typeface="Fira Sans Condensed"/>
                <a:ea typeface="Fira Sans Condensed"/>
                <a:cs typeface="Fira Sans Condensed"/>
                <a:sym typeface="Fira Sans Condensed"/>
              </a:defRPr>
            </a:lvl9pPr>
          </a:lstStyle>
          <a:p>
            <a:r>
              <a:rPr lang="en-US" sz="1800" dirty="0"/>
              <a:t>Manufactured VS Rejected Quantity</a:t>
            </a:r>
          </a:p>
        </p:txBody>
      </p:sp>
      <p:graphicFrame>
        <p:nvGraphicFramePr>
          <p:cNvPr id="2" name="Chart 1">
            <a:extLst>
              <a:ext uri="{FF2B5EF4-FFF2-40B4-BE49-F238E27FC236}">
                <a16:creationId xmlns:a16="http://schemas.microsoft.com/office/drawing/2014/main" id="{B64BBEBE-B534-4DFF-AAFA-BCDDB1F44008}"/>
              </a:ext>
            </a:extLst>
          </p:cNvPr>
          <p:cNvGraphicFramePr>
            <a:graphicFrameLocks/>
          </p:cNvGraphicFramePr>
          <p:nvPr>
            <p:extLst>
              <p:ext uri="{D42A27DB-BD31-4B8C-83A1-F6EECF244321}">
                <p14:modId xmlns:p14="http://schemas.microsoft.com/office/powerpoint/2010/main" val="1125259696"/>
              </p:ext>
            </p:extLst>
          </p:nvPr>
        </p:nvGraphicFramePr>
        <p:xfrm>
          <a:off x="4595807" y="1111462"/>
          <a:ext cx="4286936" cy="3268299"/>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006A2BB6-3A01-6416-2F47-7A7BD7D93502}"/>
              </a:ext>
            </a:extLst>
          </p:cNvPr>
          <p:cNvSpPr txBox="1"/>
          <p:nvPr/>
        </p:nvSpPr>
        <p:spPr>
          <a:xfrm>
            <a:off x="261257" y="1520686"/>
            <a:ext cx="3846443" cy="2062103"/>
          </a:xfrm>
          <a:prstGeom prst="rect">
            <a:avLst/>
          </a:prstGeom>
          <a:noFill/>
        </p:spPr>
        <p:txBody>
          <a:bodyPr wrap="square" rtlCol="0">
            <a:spAutoFit/>
          </a:bodyPr>
          <a:lstStyle/>
          <a:p>
            <a:pPr algn="just"/>
            <a:r>
              <a:rPr lang="en-US" sz="1600" dirty="0">
                <a:latin typeface="Fira Sans" panose="020B0503050000020004" pitchFamily="34" charset="0"/>
              </a:rPr>
              <a:t>The total rejected quantity (525K) is small compared to the manufactured quantity (87M), suggesting that the production process is mostly efficient. However, continuous improvement should focus on reducing this rejected figure further to enhance productivity and reduce costs.</a:t>
            </a:r>
          </a:p>
        </p:txBody>
      </p:sp>
    </p:spTree>
    <p:extLst>
      <p:ext uri="{BB962C8B-B14F-4D97-AF65-F5344CB8AC3E}">
        <p14:creationId xmlns:p14="http://schemas.microsoft.com/office/powerpoint/2010/main" val="29715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2"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4" name="Rectangle 3">
            <a:extLst>
              <a:ext uri="{FF2B5EF4-FFF2-40B4-BE49-F238E27FC236}">
                <a16:creationId xmlns:a16="http://schemas.microsoft.com/office/drawing/2014/main" id="{715848E6-BBA2-8AF3-B85A-6227DBA5A5AD}"/>
              </a:ext>
            </a:extLst>
          </p:cNvPr>
          <p:cNvSpPr/>
          <p:nvPr/>
        </p:nvSpPr>
        <p:spPr>
          <a:xfrm>
            <a:off x="0" y="-1"/>
            <a:ext cx="9144000" cy="413657"/>
          </a:xfrm>
          <a:prstGeom prst="rect">
            <a:avLst/>
          </a:prstGeom>
          <a:solidFill>
            <a:srgbClr val="B9D5E1"/>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767" name="Google Shape;767;p30"/>
          <p:cNvSpPr txBox="1">
            <a:spLocks noGrp="1"/>
          </p:cNvSpPr>
          <p:nvPr>
            <p:ph type="title"/>
          </p:nvPr>
        </p:nvSpPr>
        <p:spPr>
          <a:xfrm>
            <a:off x="341085" y="41977"/>
            <a:ext cx="8229600" cy="32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Excel</a:t>
            </a:r>
            <a:endParaRPr dirty="0"/>
          </a:p>
        </p:txBody>
      </p:sp>
      <p:pic>
        <p:nvPicPr>
          <p:cNvPr id="6" name="Picture 5">
            <a:extLst>
              <a:ext uri="{FF2B5EF4-FFF2-40B4-BE49-F238E27FC236}">
                <a16:creationId xmlns:a16="http://schemas.microsoft.com/office/drawing/2014/main" id="{52659E73-A076-C7A8-54FF-C4943DEA0053}"/>
              </a:ext>
            </a:extLst>
          </p:cNvPr>
          <p:cNvPicPr>
            <a:picLocks noChangeAspect="1"/>
          </p:cNvPicPr>
          <p:nvPr/>
        </p:nvPicPr>
        <p:blipFill>
          <a:blip r:embed="rId3"/>
          <a:stretch>
            <a:fillRect/>
          </a:stretch>
        </p:blipFill>
        <p:spPr>
          <a:xfrm>
            <a:off x="0" y="413657"/>
            <a:ext cx="9144000" cy="47298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ufacturing Infographics by Slidesgo">
  <a:themeElements>
    <a:clrScheme name="Simple Light">
      <a:dk1>
        <a:srgbClr val="000000"/>
      </a:dk1>
      <a:lt1>
        <a:srgbClr val="FFFFFF"/>
      </a:lt1>
      <a:dk2>
        <a:srgbClr val="6A040F"/>
      </a:dk2>
      <a:lt2>
        <a:srgbClr val="9D0208"/>
      </a:lt2>
      <a:accent1>
        <a:srgbClr val="D00000"/>
      </a:accent1>
      <a:accent2>
        <a:srgbClr val="DC2F02"/>
      </a:accent2>
      <a:accent3>
        <a:srgbClr val="E85D04"/>
      </a:accent3>
      <a:accent4>
        <a:srgbClr val="F48C06"/>
      </a:accent4>
      <a:accent5>
        <a:srgbClr val="FAA307"/>
      </a:accent5>
      <a:accent6>
        <a:srgbClr val="FAB707"/>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644</Words>
  <Application>Microsoft Office PowerPoint</Application>
  <PresentationFormat>On-screen Show (16:9)</PresentationFormat>
  <Paragraphs>93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Bahnschrift SemiBold SemiConden</vt:lpstr>
      <vt:lpstr>Arial</vt:lpstr>
      <vt:lpstr>Fira Sans Condensed</vt:lpstr>
      <vt:lpstr>Roboto</vt:lpstr>
      <vt:lpstr>Fira Sans</vt:lpstr>
      <vt:lpstr>Manufacturing Infographics by Slidesgo</vt:lpstr>
      <vt:lpstr>Manufacturing  Analysis(P639)</vt:lpstr>
      <vt:lpstr>Team(group1)</vt:lpstr>
      <vt:lpstr>Short Insight</vt:lpstr>
      <vt:lpstr>Key Performance Indicator's</vt:lpstr>
      <vt:lpstr>Key Performance Indicator's</vt:lpstr>
      <vt:lpstr>Key Performance Indicator's</vt:lpstr>
      <vt:lpstr>Key Performance Indicator's</vt:lpstr>
      <vt:lpstr>Key Performance Indicator's</vt:lpstr>
      <vt:lpstr>Excel</vt:lpstr>
      <vt:lpstr>Power BI</vt:lpstr>
      <vt:lpstr>Tableau</vt:lpstr>
      <vt:lpstr>SQL</vt:lpstr>
      <vt:lpstr>SQL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Sakshi Gorivale</cp:lastModifiedBy>
  <cp:revision>10</cp:revision>
  <dcterms:modified xsi:type="dcterms:W3CDTF">2024-10-17T15:13:43Z</dcterms:modified>
</cp:coreProperties>
</file>