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8288000" cy="10287000"/>
  <p:notesSz cx="6858000" cy="9144000"/>
  <p:embeddedFontLst>
    <p:embeddedFont>
      <p:font typeface="Aileron Heavy" panose="020B0604020202020204" charset="0"/>
      <p:regular r:id="rId37"/>
    </p:embeddedFont>
    <p:embeddedFont>
      <p:font typeface="Aileron Regular" panose="020B0604020202020204" charset="0"/>
      <p:regular r:id="rId38"/>
    </p:embeddedFont>
    <p:embeddedFont>
      <p:font typeface="Aileron Regular Bold" panose="020B0604020202020204" charset="0"/>
      <p:regular r:id="rId39"/>
    </p:embeddedFont>
    <p:embeddedFont>
      <p:font typeface="Arimo" panose="020B0604020202020204" charset="0"/>
      <p:regular r:id="rId40"/>
    </p:embeddedFont>
    <p:embeddedFont>
      <p:font typeface="Arimo Bold" panose="020B0604020202020204" charset="0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League Spartan" panose="020B0604020202020204" charset="0"/>
      <p:regular r:id="rId46"/>
    </p:embeddedFont>
    <p:embeddedFont>
      <p:font typeface="Lexend Deca" panose="020B0604020202020204" charset="0"/>
      <p:regular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Open Sans Bold" panose="020B0806030504020204" charset="0"/>
      <p:regular r:id="rId52"/>
    </p:embeddedFont>
    <p:embeddedFont>
      <p:font typeface="Open Sans Extra Bold" panose="020B0604020202020204" charset="0"/>
      <p:regular r:id="rId53"/>
    </p:embeddedFont>
    <p:embeddedFont>
      <p:font typeface="Playlist Script" panose="020B0604020202020204" charset="0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svg"/><Relationship Id="rId3" Type="http://schemas.openxmlformats.org/officeDocument/2006/relationships/image" Target="../media/image2.svg"/><Relationship Id="rId7" Type="http://schemas.openxmlformats.org/officeDocument/2006/relationships/image" Target="../media/image73.svg"/><Relationship Id="rId12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svg"/><Relationship Id="rId5" Type="http://schemas.openxmlformats.org/officeDocument/2006/relationships/image" Target="../media/image71.sv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graph-gallery.com/index.html" TargetMode="External"/><Relationship Id="rId2" Type="http://schemas.openxmlformats.org/officeDocument/2006/relationships/hyperlink" Target="https://www.kaggle.com/gauravduttakiit/sales-pipeline-conversion-at-a-saas-startu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49fADBfcDD4&amp;t=767s" TargetMode="External"/><Relationship Id="rId5" Type="http://schemas.openxmlformats.org/officeDocument/2006/relationships/hyperlink" Target="https://www.displayr.com/how-to-create-a-correlation-matrix-in-r/" TargetMode="External"/><Relationship Id="rId4" Type="http://schemas.openxmlformats.org/officeDocument/2006/relationships/hyperlink" Target="https://medium.com/@mygreatlearning/r-programming-tutorial-ac1ccddffda9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18128" y="-430617"/>
            <a:ext cx="18524255" cy="111482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335614" y="8275286"/>
            <a:ext cx="11616772" cy="983014"/>
            <a:chOff x="0" y="0"/>
            <a:chExt cx="15489029" cy="131068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5489029" cy="1310686"/>
              <a:chOff x="0" y="0"/>
              <a:chExt cx="46570663" cy="3940822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6570661" cy="3940822"/>
              </a:xfrm>
              <a:custGeom>
                <a:avLst/>
                <a:gdLst/>
                <a:ahLst/>
                <a:cxnLst/>
                <a:rect l="l" t="t" r="r" b="b"/>
                <a:pathLst>
                  <a:path w="46570661" h="3940822">
                    <a:moveTo>
                      <a:pt x="0" y="0"/>
                    </a:moveTo>
                    <a:lnTo>
                      <a:pt x="0" y="3940822"/>
                    </a:lnTo>
                    <a:lnTo>
                      <a:pt x="46570661" y="3940822"/>
                    </a:lnTo>
                    <a:lnTo>
                      <a:pt x="46570661" y="0"/>
                    </a:lnTo>
                    <a:lnTo>
                      <a:pt x="0" y="0"/>
                    </a:lnTo>
                    <a:close/>
                    <a:moveTo>
                      <a:pt x="46509704" y="3879862"/>
                    </a:moveTo>
                    <a:lnTo>
                      <a:pt x="59690" y="3879862"/>
                    </a:lnTo>
                    <a:lnTo>
                      <a:pt x="59690" y="59690"/>
                    </a:lnTo>
                    <a:lnTo>
                      <a:pt x="46509704" y="59690"/>
                    </a:lnTo>
                    <a:lnTo>
                      <a:pt x="46509704" y="387986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719417" y="283868"/>
              <a:ext cx="1405019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Lexend Deca"/>
                </a:rPr>
                <a:t>FY 2020-2021 Report by Sakshi, Shubham and Subash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049756" y="1825242"/>
            <a:ext cx="7519226" cy="1099228"/>
            <a:chOff x="0" y="0"/>
            <a:chExt cx="10025635" cy="1465638"/>
          </a:xfrm>
        </p:grpSpPr>
        <p:sp>
          <p:nvSpPr>
            <p:cNvPr id="8" name="TextBox 8"/>
            <p:cNvSpPr txBox="1"/>
            <p:nvPr/>
          </p:nvSpPr>
          <p:spPr>
            <a:xfrm>
              <a:off x="0" y="728482"/>
              <a:ext cx="10025635" cy="737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>
                  <a:solidFill>
                    <a:srgbClr val="FFFFFF"/>
                  </a:solidFill>
                  <a:latin typeface="Lexend Deca"/>
                </a:rPr>
                <a:t>IE6200 - SEC 06 - GROUP 5 </a:t>
              </a:r>
            </a:p>
          </p:txBody>
        </p: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4697385" y="0"/>
              <a:ext cx="630864" cy="630864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070435" y="6643175"/>
            <a:ext cx="550072" cy="110415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994418" y="3568759"/>
            <a:ext cx="14822508" cy="2771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64"/>
              </a:lnSpc>
            </a:pPr>
            <a:r>
              <a:rPr lang="en-US" sz="9447">
                <a:solidFill>
                  <a:srgbClr val="FFFFFF"/>
                </a:solidFill>
                <a:latin typeface="Lexend Deca Bold"/>
              </a:rPr>
              <a:t> CRM Sales Pipeline  Report and Analytics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356060" y="6936238"/>
            <a:ext cx="51435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For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08495" y="6869563"/>
            <a:ext cx="3432453" cy="584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Lexend Deca"/>
              </a:rPr>
              <a:t>SUZHI Tech. Inc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E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7000" y="1498912"/>
            <a:ext cx="5363447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29509C"/>
                </a:solidFill>
                <a:latin typeface="Lexend Deca"/>
              </a:rPr>
              <a:t>Agenda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348152" y="1498912"/>
            <a:ext cx="8562848" cy="7092724"/>
            <a:chOff x="0" y="0"/>
            <a:chExt cx="34327740" cy="284341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327740" cy="28434134"/>
            </a:xfrm>
            <a:custGeom>
              <a:avLst/>
              <a:gdLst/>
              <a:ahLst/>
              <a:cxnLst/>
              <a:rect l="l" t="t" r="r" b="b"/>
              <a:pathLst>
                <a:path w="34327740" h="28434134">
                  <a:moveTo>
                    <a:pt x="0" y="0"/>
                  </a:moveTo>
                  <a:lnTo>
                    <a:pt x="0" y="28434134"/>
                  </a:lnTo>
                  <a:lnTo>
                    <a:pt x="34327740" y="28434134"/>
                  </a:lnTo>
                  <a:lnTo>
                    <a:pt x="34327740" y="0"/>
                  </a:lnTo>
                  <a:lnTo>
                    <a:pt x="0" y="0"/>
                  </a:lnTo>
                  <a:close/>
                  <a:moveTo>
                    <a:pt x="34266780" y="28373174"/>
                  </a:moveTo>
                  <a:lnTo>
                    <a:pt x="59690" y="28373174"/>
                  </a:lnTo>
                  <a:lnTo>
                    <a:pt x="59690" y="59690"/>
                  </a:lnTo>
                  <a:lnTo>
                    <a:pt x="34266780" y="59690"/>
                  </a:lnTo>
                  <a:lnTo>
                    <a:pt x="34266780" y="28373174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205734" y="1881501"/>
            <a:ext cx="8053566" cy="6327545"/>
            <a:chOff x="0" y="0"/>
            <a:chExt cx="10738088" cy="8436726"/>
          </a:xfrm>
        </p:grpSpPr>
        <p:sp>
          <p:nvSpPr>
            <p:cNvPr id="6" name="TextBox 6"/>
            <p:cNvSpPr txBox="1"/>
            <p:nvPr/>
          </p:nvSpPr>
          <p:spPr>
            <a:xfrm>
              <a:off x="0" y="-28575"/>
              <a:ext cx="10738088" cy="739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29509C"/>
                  </a:solidFill>
                  <a:latin typeface="Lexend Deca"/>
                </a:rPr>
                <a:t>What this report will cover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359651"/>
              <a:ext cx="10738088" cy="7077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91919"/>
                  </a:solidFill>
                  <a:latin typeface="Lexend Deca"/>
                </a:rPr>
                <a:t>Opportunity Insights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91919"/>
                  </a:solidFill>
                  <a:latin typeface="Lexend Deca"/>
                </a:rPr>
                <a:t>Analyze the Wins and Losses 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91919"/>
                  </a:solidFill>
                  <a:latin typeface="Lexend Deca"/>
                </a:rPr>
                <a:t>Best Fitted Distribution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91919"/>
                  </a:solidFill>
                  <a:latin typeface="Lexend Deca"/>
                </a:rPr>
                <a:t>Joint Probability Analysis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91919"/>
                  </a:solidFill>
                  <a:latin typeface="Lexend Deca"/>
                </a:rPr>
                <a:t>Correlation Analysis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91919"/>
                  </a:solidFill>
                  <a:latin typeface="Lexend Deca"/>
                </a:rPr>
                <a:t>Sales Velocity &amp; ARPU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91919"/>
                  </a:solidFill>
                  <a:latin typeface="Lexend Deca"/>
                </a:rPr>
                <a:t>Other Insights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91919"/>
                  </a:solidFill>
                  <a:latin typeface="Lexend Deca"/>
                </a:rPr>
                <a:t>Pipeline Insights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91919"/>
                  </a:solidFill>
                  <a:latin typeface="Lexend Deca"/>
                </a:rPr>
                <a:t>Analysis for Business Growth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91919"/>
                  </a:solidFill>
                  <a:latin typeface="Lexend Deca"/>
                </a:rPr>
                <a:t>Suggestions for IPO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2669650" y="4102046"/>
            <a:ext cx="3329247" cy="41148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462241" y="3562963"/>
            <a:ext cx="2596482" cy="2596482"/>
            <a:chOff x="0" y="0"/>
            <a:chExt cx="5080000" cy="508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848779" cy="9158058"/>
            </a:xfrm>
            <a:custGeom>
              <a:avLst/>
              <a:gdLst/>
              <a:ahLst/>
              <a:cxnLst/>
              <a:rect l="l" t="t" r="r" b="b"/>
              <a:pathLst>
                <a:path w="8848779" h="9158058">
                  <a:moveTo>
                    <a:pt x="8848779" y="0"/>
                  </a:moveTo>
                  <a:lnTo>
                    <a:pt x="8751443" y="0"/>
                  </a:lnTo>
                  <a:lnTo>
                    <a:pt x="0" y="9057319"/>
                  </a:lnTo>
                  <a:lnTo>
                    <a:pt x="0" y="9158058"/>
                  </a:lnTo>
                  <a:lnTo>
                    <a:pt x="97337" y="9158058"/>
                  </a:lnTo>
                  <a:lnTo>
                    <a:pt x="8848779" y="100739"/>
                  </a:lnTo>
                  <a:lnTo>
                    <a:pt x="8848779" y="0"/>
                  </a:lnTo>
                  <a:close/>
                  <a:moveTo>
                    <a:pt x="6008321" y="0"/>
                  </a:moveTo>
                  <a:lnTo>
                    <a:pt x="5795950" y="0"/>
                  </a:lnTo>
                  <a:lnTo>
                    <a:pt x="0" y="5998528"/>
                  </a:lnTo>
                  <a:lnTo>
                    <a:pt x="0" y="6216032"/>
                  </a:lnTo>
                  <a:lnTo>
                    <a:pt x="6008321" y="0"/>
                  </a:lnTo>
                  <a:close/>
                  <a:moveTo>
                    <a:pt x="2842670" y="9158058"/>
                  </a:moveTo>
                  <a:lnTo>
                    <a:pt x="3052829" y="9158058"/>
                  </a:lnTo>
                  <a:lnTo>
                    <a:pt x="8848779" y="3159530"/>
                  </a:lnTo>
                  <a:lnTo>
                    <a:pt x="8848779" y="2942026"/>
                  </a:lnTo>
                  <a:lnTo>
                    <a:pt x="2842670" y="9158058"/>
                  </a:lnTo>
                  <a:close/>
                  <a:moveTo>
                    <a:pt x="0" y="103028"/>
                  </a:moveTo>
                  <a:lnTo>
                    <a:pt x="97337" y="0"/>
                  </a:lnTo>
                  <a:lnTo>
                    <a:pt x="0" y="0"/>
                  </a:lnTo>
                  <a:lnTo>
                    <a:pt x="0" y="103028"/>
                  </a:lnTo>
                  <a:close/>
                  <a:moveTo>
                    <a:pt x="8848779" y="9158058"/>
                  </a:moveTo>
                  <a:lnTo>
                    <a:pt x="8848779" y="9057319"/>
                  </a:lnTo>
                  <a:lnTo>
                    <a:pt x="8751443" y="9158058"/>
                  </a:lnTo>
                  <a:lnTo>
                    <a:pt x="8848779" y="9158058"/>
                  </a:lnTo>
                  <a:close/>
                  <a:moveTo>
                    <a:pt x="3052829" y="0"/>
                  </a:moveTo>
                  <a:lnTo>
                    <a:pt x="2842670" y="0"/>
                  </a:lnTo>
                  <a:lnTo>
                    <a:pt x="0" y="2942026"/>
                  </a:lnTo>
                  <a:lnTo>
                    <a:pt x="0" y="3159530"/>
                  </a:lnTo>
                  <a:lnTo>
                    <a:pt x="3052829" y="0"/>
                  </a:lnTo>
                  <a:close/>
                  <a:moveTo>
                    <a:pt x="5795950" y="9158058"/>
                  </a:moveTo>
                  <a:lnTo>
                    <a:pt x="6006109" y="9158058"/>
                  </a:lnTo>
                  <a:lnTo>
                    <a:pt x="8848779" y="6216032"/>
                  </a:lnTo>
                  <a:lnTo>
                    <a:pt x="8848779" y="5998528"/>
                  </a:lnTo>
                  <a:lnTo>
                    <a:pt x="5795950" y="9158058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6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2953477" cy="1332328"/>
            <a:chOff x="0" y="0"/>
            <a:chExt cx="3937970" cy="177643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3937970" cy="1776438"/>
              <a:chOff x="0" y="0"/>
              <a:chExt cx="11840243" cy="534119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1840242" cy="5341192"/>
              </a:xfrm>
              <a:custGeom>
                <a:avLst/>
                <a:gdLst/>
                <a:ahLst/>
                <a:cxnLst/>
                <a:rect l="l" t="t" r="r" b="b"/>
                <a:pathLst>
                  <a:path w="11840242" h="5341192">
                    <a:moveTo>
                      <a:pt x="0" y="0"/>
                    </a:moveTo>
                    <a:lnTo>
                      <a:pt x="0" y="5341192"/>
                    </a:lnTo>
                    <a:lnTo>
                      <a:pt x="11840242" y="5341192"/>
                    </a:lnTo>
                    <a:lnTo>
                      <a:pt x="11840242" y="0"/>
                    </a:lnTo>
                    <a:lnTo>
                      <a:pt x="0" y="0"/>
                    </a:lnTo>
                    <a:close/>
                    <a:moveTo>
                      <a:pt x="11779283" y="5280232"/>
                    </a:moveTo>
                    <a:lnTo>
                      <a:pt x="59690" y="5280232"/>
                    </a:lnTo>
                    <a:lnTo>
                      <a:pt x="59690" y="59690"/>
                    </a:lnTo>
                    <a:lnTo>
                      <a:pt x="11779283" y="59690"/>
                    </a:lnTo>
                    <a:lnTo>
                      <a:pt x="11779283" y="528023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47399" y="276727"/>
              <a:ext cx="3043173" cy="1203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Lexend Deca"/>
                </a:rPr>
                <a:t>Opportunity insights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89919" y="5762106"/>
            <a:ext cx="4897879" cy="30550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0334" y="5762106"/>
            <a:ext cx="4893741" cy="305505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722287" y="2289644"/>
            <a:ext cx="6140572" cy="614057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448072" y="6033539"/>
            <a:ext cx="2354512" cy="2166151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028700" y="2560190"/>
            <a:ext cx="4966692" cy="2799740"/>
            <a:chOff x="0" y="0"/>
            <a:chExt cx="6622256" cy="373298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28575"/>
              <a:ext cx="6622256" cy="1257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78"/>
                </a:lnSpc>
              </a:pPr>
              <a:r>
                <a:rPr lang="en-US" sz="6329">
                  <a:solidFill>
                    <a:srgbClr val="FFFFFF"/>
                  </a:solidFill>
                  <a:latin typeface="Lexend Deca Bold"/>
                </a:rPr>
                <a:t>78,025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676062"/>
              <a:ext cx="6622256" cy="9569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79"/>
                </a:lnSpc>
                <a:spcBef>
                  <a:spcPct val="0"/>
                </a:spcBef>
              </a:pPr>
              <a:r>
                <a:rPr lang="en-US" sz="2215">
                  <a:solidFill>
                    <a:srgbClr val="FFFFFF"/>
                  </a:solidFill>
                  <a:latin typeface="Lexend Deca"/>
                </a:rPr>
                <a:t>Total number of Opportunities Created in FY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975484"/>
              <a:ext cx="6622256" cy="757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Lexend Deca"/>
                </a:rPr>
                <a:t>17627 Won Deals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03622" y="9210675"/>
            <a:ext cx="4947166" cy="42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No of Won &amp; Loss Opportunities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72801" y="337342"/>
            <a:ext cx="6555570" cy="1810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What's a </a:t>
            </a:r>
          </a:p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Sales Opportunities?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99453" y="9210615"/>
            <a:ext cx="6089095" cy="42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Won Vs Lost Opportunity Quarter Wise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40718" y="3303969"/>
            <a:ext cx="3947466" cy="2458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Lexend Deca"/>
              </a:rPr>
              <a:t>A sales opportunity is a qualified prospect who has a high probability of becoming a customer.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874020" y="4774928"/>
            <a:ext cx="5231580" cy="58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1"/>
              </a:lnSpc>
            </a:pPr>
            <a:r>
              <a:rPr lang="en-US" sz="3401">
                <a:solidFill>
                  <a:srgbClr val="FFFFFF"/>
                </a:solidFill>
                <a:latin typeface="Lexend Deca"/>
              </a:rPr>
              <a:t>Conversion rate = 22.59%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9" t="2730" b="2730"/>
          <a:stretch>
            <a:fillRect/>
          </a:stretch>
        </p:blipFill>
        <p:spPr>
          <a:xfrm>
            <a:off x="2465444" y="2551969"/>
            <a:ext cx="5950219" cy="35105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2754" b="2754"/>
          <a:stretch>
            <a:fillRect/>
          </a:stretch>
        </p:blipFill>
        <p:spPr>
          <a:xfrm>
            <a:off x="2465444" y="6214166"/>
            <a:ext cx="5950219" cy="35069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09598" y="2485553"/>
            <a:ext cx="983146" cy="98673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309598" y="1751047"/>
            <a:ext cx="3456891" cy="800922"/>
            <a:chOff x="0" y="0"/>
            <a:chExt cx="4609188" cy="1067896"/>
          </a:xfrm>
        </p:grpSpPr>
        <p:sp>
          <p:nvSpPr>
            <p:cNvPr id="6" name="TextBox 6"/>
            <p:cNvSpPr txBox="1"/>
            <p:nvPr/>
          </p:nvSpPr>
          <p:spPr>
            <a:xfrm>
              <a:off x="0" y="-28575"/>
              <a:ext cx="4609188" cy="5566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7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FFFFFF"/>
                  </a:solidFill>
                  <a:latin typeface="Lexend Deca"/>
                </a:rPr>
                <a:t>Technology Primary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44249"/>
              <a:ext cx="4609188" cy="323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3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72415" y="625409"/>
            <a:ext cx="5981687" cy="797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201"/>
              </a:lnSpc>
              <a:spcBef>
                <a:spcPct val="0"/>
              </a:spcBef>
            </a:pPr>
            <a:r>
              <a:rPr lang="en-US" sz="5167">
                <a:solidFill>
                  <a:srgbClr val="FFFFFF"/>
                </a:solidFill>
                <a:latin typeface="Lexend Deca"/>
              </a:rPr>
              <a:t>Win/Loss Report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1987350"/>
            <a:ext cx="7572375" cy="1484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exend Deca"/>
              </a:rPr>
              <a:t>Important insight: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Suzhi ERP has the highest number of revenue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and won deals with 278.5 M USD and 11629 deals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3936622"/>
            <a:ext cx="7661374" cy="658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Strengths:</a:t>
            </a:r>
          </a:p>
          <a:p>
            <a:pPr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Open Sans"/>
              </a:rPr>
              <a:t>Products Such as Suzhi Analytics and Suzhi SCM has high addressable market in India but not enough revenue with just a combined contribution of </a:t>
            </a:r>
            <a:r>
              <a:rPr lang="en-US" sz="2399">
                <a:solidFill>
                  <a:srgbClr val="FFFFFF"/>
                </a:solidFill>
                <a:latin typeface="Open Sans Bold"/>
              </a:rPr>
              <a:t>0.8% of total revenue</a:t>
            </a:r>
          </a:p>
          <a:p>
            <a:pPr algn="ctr">
              <a:lnSpc>
                <a:spcPts val="4200"/>
              </a:lnSpc>
            </a:pPr>
            <a:endParaRPr lang="en-US" sz="2399">
              <a:solidFill>
                <a:srgbClr val="FFFFFF"/>
              </a:solidFill>
              <a:latin typeface="Open Sans Bold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Weaknesses: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Suzhi Analytics Product has the highest win percentage with </a:t>
            </a:r>
            <a:r>
              <a:rPr lang="en-US" sz="2499">
                <a:solidFill>
                  <a:srgbClr val="FFFFFF"/>
                </a:solidFill>
                <a:latin typeface="Open Sans Bold"/>
              </a:rPr>
              <a:t>26.33%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 but accounts to only</a:t>
            </a:r>
            <a:r>
              <a:rPr lang="en-US" sz="2499">
                <a:solidFill>
                  <a:srgbClr val="FFFFFF"/>
                </a:solidFill>
                <a:latin typeface="Open Sans Bold"/>
              </a:rPr>
              <a:t> 0.3% of total revenue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 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Open Sans"/>
            </a:endParaRPr>
          </a:p>
          <a:p>
            <a:pPr algn="ctr">
              <a:lnSpc>
                <a:spcPts val="7279"/>
              </a:lnSpc>
            </a:pPr>
            <a:endParaRPr lang="en-US" sz="300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71" b="1571"/>
          <a:stretch>
            <a:fillRect/>
          </a:stretch>
        </p:blipFill>
        <p:spPr>
          <a:xfrm>
            <a:off x="10847389" y="2601159"/>
            <a:ext cx="5729265" cy="346131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47389" y="6214166"/>
            <a:ext cx="5729265" cy="357362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78861" y="1942976"/>
            <a:ext cx="804630" cy="59542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847389" y="1942976"/>
            <a:ext cx="3709026" cy="831601"/>
            <a:chOff x="0" y="0"/>
            <a:chExt cx="4945368" cy="1108801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4945368" cy="607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Lexend Deca"/>
                </a:rPr>
                <a:t>B2B Sales Medium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85153"/>
              <a:ext cx="4945368" cy="323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3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62030" y="2292101"/>
            <a:ext cx="7818983" cy="1435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Lexend Deca"/>
              </a:rPr>
              <a:t>Important insight: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49% of deals are generated through outbound and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second highest being cold calling with 44.5%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2030" y="4104263"/>
            <a:ext cx="7544452" cy="4702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8"/>
              </a:lnSpc>
            </a:pPr>
            <a:r>
              <a:rPr lang="en-US" sz="2856">
                <a:solidFill>
                  <a:srgbClr val="FFFFFF"/>
                </a:solidFill>
                <a:latin typeface="Open Sans Bold"/>
              </a:rPr>
              <a:t>Strengths:</a:t>
            </a:r>
          </a:p>
          <a:p>
            <a:pPr>
              <a:lnSpc>
                <a:spcPts val="3998"/>
              </a:lnSpc>
            </a:pPr>
            <a:r>
              <a:rPr lang="en-US" sz="2856">
                <a:solidFill>
                  <a:srgbClr val="FFFFFF"/>
                </a:solidFill>
                <a:latin typeface="Lexend Deca Bold"/>
              </a:rPr>
              <a:t>Cold calling has the highest conversions with 27.5 conversion rate </a:t>
            </a:r>
          </a:p>
          <a:p>
            <a:pPr>
              <a:lnSpc>
                <a:spcPts val="3998"/>
              </a:lnSpc>
            </a:pPr>
            <a:endParaRPr lang="en-US" sz="2856">
              <a:solidFill>
                <a:srgbClr val="FFFFFF"/>
              </a:solidFill>
              <a:latin typeface="Lexend Deca Bold"/>
            </a:endParaRPr>
          </a:p>
          <a:p>
            <a:pPr>
              <a:lnSpc>
                <a:spcPts val="3998"/>
              </a:lnSpc>
            </a:pPr>
            <a:r>
              <a:rPr lang="en-US" sz="2856">
                <a:solidFill>
                  <a:srgbClr val="FFFFFF"/>
                </a:solidFill>
                <a:latin typeface="Lexend Deca Bold"/>
              </a:rPr>
              <a:t>Weakness:</a:t>
            </a:r>
          </a:p>
          <a:p>
            <a:pPr>
              <a:lnSpc>
                <a:spcPts val="3998"/>
              </a:lnSpc>
            </a:pPr>
            <a:r>
              <a:rPr lang="en-US" sz="2856">
                <a:solidFill>
                  <a:srgbClr val="FFFFFF"/>
                </a:solidFill>
                <a:latin typeface="Lexend Deca Bold"/>
              </a:rPr>
              <a:t>Not enough organic lead generation with just 0.8% inbound leads</a:t>
            </a:r>
          </a:p>
          <a:p>
            <a:pPr>
              <a:lnSpc>
                <a:spcPts val="3998"/>
              </a:lnSpc>
            </a:pPr>
            <a:endParaRPr lang="en-US" sz="2856">
              <a:solidFill>
                <a:srgbClr val="FFFFFF"/>
              </a:solidFill>
              <a:latin typeface="Lexend Deca Bold"/>
            </a:endParaRPr>
          </a:p>
          <a:p>
            <a:pPr>
              <a:lnSpc>
                <a:spcPts val="5331"/>
              </a:lnSpc>
            </a:pPr>
            <a:endParaRPr lang="en-US" sz="2856">
              <a:solidFill>
                <a:srgbClr val="FFFFFF"/>
              </a:solidFill>
              <a:latin typeface="Lexend Dec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7201" y="1008984"/>
            <a:ext cx="5981687" cy="797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201"/>
              </a:lnSpc>
              <a:spcBef>
                <a:spcPct val="0"/>
              </a:spcBef>
            </a:pPr>
            <a:r>
              <a:rPr lang="en-US" sz="5167">
                <a:solidFill>
                  <a:srgbClr val="FFFFFF"/>
                </a:solidFill>
                <a:latin typeface="Lexend Deca"/>
              </a:rPr>
              <a:t>Win/Loss Report</a:t>
            </a: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65444" y="6254833"/>
            <a:ext cx="5810684" cy="362441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1571" b="1571"/>
          <a:stretch>
            <a:fillRect/>
          </a:stretch>
        </p:blipFill>
        <p:spPr>
          <a:xfrm>
            <a:off x="2465444" y="2466244"/>
            <a:ext cx="5810684" cy="351050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2648148"/>
            <a:ext cx="1324614" cy="9778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72415" y="746258"/>
            <a:ext cx="7315473" cy="79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201"/>
              </a:lnSpc>
              <a:spcBef>
                <a:spcPct val="0"/>
              </a:spcBef>
            </a:pPr>
            <a:r>
              <a:rPr lang="en-US" sz="5167">
                <a:solidFill>
                  <a:srgbClr val="FFFFFF"/>
                </a:solidFill>
                <a:latin typeface="Lexend Deca"/>
              </a:rPr>
              <a:t>Win/Loss Report Cont.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00878" y="1963752"/>
            <a:ext cx="3257049" cy="870669"/>
            <a:chOff x="0" y="0"/>
            <a:chExt cx="4342732" cy="1160892"/>
          </a:xfrm>
        </p:grpSpPr>
        <p:sp>
          <p:nvSpPr>
            <p:cNvPr id="7" name="TextBox 7"/>
            <p:cNvSpPr txBox="1"/>
            <p:nvPr/>
          </p:nvSpPr>
          <p:spPr>
            <a:xfrm>
              <a:off x="0" y="-28575"/>
              <a:ext cx="4342732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7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FFFFFF"/>
                  </a:solidFill>
                  <a:latin typeface="Lexend Deca"/>
                </a:rPr>
                <a:t>Competitor Insights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95934"/>
              <a:ext cx="4342732" cy="364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83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39238" y="4652104"/>
            <a:ext cx="9525" cy="887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9139238" y="3917214"/>
            <a:ext cx="8619278" cy="461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4"/>
              </a:lnSpc>
            </a:pPr>
            <a:r>
              <a:rPr lang="en-US" sz="2896">
                <a:solidFill>
                  <a:srgbClr val="FFFFFF"/>
                </a:solidFill>
                <a:latin typeface="Open Sans Bold"/>
              </a:rPr>
              <a:t>Strengths:</a:t>
            </a:r>
          </a:p>
          <a:p>
            <a:pPr>
              <a:lnSpc>
                <a:spcPts val="4054"/>
              </a:lnSpc>
            </a:pPr>
            <a:r>
              <a:rPr lang="en-US" sz="2896">
                <a:solidFill>
                  <a:srgbClr val="FFFFFF"/>
                </a:solidFill>
                <a:latin typeface="Open Sans Bold"/>
              </a:rPr>
              <a:t>31.6% </a:t>
            </a:r>
            <a:r>
              <a:rPr lang="en-US" sz="2896">
                <a:solidFill>
                  <a:srgbClr val="FFFFFF"/>
                </a:solidFill>
                <a:latin typeface="Open Sans"/>
              </a:rPr>
              <a:t>of of deals are won when there </a:t>
            </a:r>
          </a:p>
          <a:p>
            <a:pPr>
              <a:lnSpc>
                <a:spcPts val="4054"/>
              </a:lnSpc>
            </a:pPr>
            <a:r>
              <a:rPr lang="en-US" sz="2896">
                <a:solidFill>
                  <a:srgbClr val="FFFFFF"/>
                </a:solidFill>
                <a:latin typeface="Open Sans"/>
              </a:rPr>
              <a:t>are no competitors involved which is </a:t>
            </a:r>
          </a:p>
          <a:p>
            <a:pPr>
              <a:lnSpc>
                <a:spcPts val="4054"/>
              </a:lnSpc>
            </a:pPr>
            <a:r>
              <a:rPr lang="en-US" sz="2896">
                <a:solidFill>
                  <a:srgbClr val="FFFFFF"/>
                </a:solidFill>
                <a:latin typeface="Open Sans"/>
              </a:rPr>
              <a:t>29% more than the overall win percentage.</a:t>
            </a:r>
          </a:p>
          <a:p>
            <a:pPr>
              <a:lnSpc>
                <a:spcPts val="4054"/>
              </a:lnSpc>
            </a:pPr>
            <a:endParaRPr lang="en-US" sz="2896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4054"/>
              </a:lnSpc>
            </a:pPr>
            <a:r>
              <a:rPr lang="en-US" sz="2896">
                <a:solidFill>
                  <a:srgbClr val="FFFFFF"/>
                </a:solidFill>
                <a:latin typeface="Open Sans Bold"/>
              </a:rPr>
              <a:t>Weakness:</a:t>
            </a:r>
          </a:p>
          <a:p>
            <a:pPr>
              <a:lnSpc>
                <a:spcPts val="4054"/>
              </a:lnSpc>
            </a:pPr>
            <a:r>
              <a:rPr lang="en-US" sz="2896">
                <a:solidFill>
                  <a:srgbClr val="FFFFFF"/>
                </a:solidFill>
                <a:latin typeface="Open Sans"/>
              </a:rPr>
              <a:t>Only </a:t>
            </a:r>
            <a:r>
              <a:rPr lang="en-US" sz="2896">
                <a:solidFill>
                  <a:srgbClr val="FFFFFF"/>
                </a:solidFill>
                <a:latin typeface="Open Sans Bold"/>
              </a:rPr>
              <a:t>19.5%</a:t>
            </a:r>
            <a:r>
              <a:rPr lang="en-US" sz="2896">
                <a:solidFill>
                  <a:srgbClr val="FFFFFF"/>
                </a:solidFill>
                <a:latin typeface="Open Sans"/>
              </a:rPr>
              <a:t> of deals are won when</a:t>
            </a:r>
          </a:p>
          <a:p>
            <a:pPr>
              <a:lnSpc>
                <a:spcPts val="4054"/>
              </a:lnSpc>
            </a:pPr>
            <a:r>
              <a:rPr lang="en-US" sz="2896">
                <a:solidFill>
                  <a:srgbClr val="FFFFFF"/>
                </a:solidFill>
                <a:latin typeface="Open Sans"/>
              </a:rPr>
              <a:t>there are competitors involved which is 14% less then the overall win percentage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39238" y="1897077"/>
            <a:ext cx="7015670" cy="1435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Lexend Deca"/>
              </a:rPr>
              <a:t>Important insight: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More than 70% of the data has no intel about the competiors.</a:t>
            </a: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27387" y="6234451"/>
            <a:ext cx="5876037" cy="36651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2155" b="2155"/>
          <a:stretch>
            <a:fillRect/>
          </a:stretch>
        </p:blipFill>
        <p:spPr>
          <a:xfrm>
            <a:off x="10327387" y="2466244"/>
            <a:ext cx="5881655" cy="351050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572625" y="1720567"/>
            <a:ext cx="2819960" cy="776117"/>
            <a:chOff x="0" y="0"/>
            <a:chExt cx="3759947" cy="1034823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0"/>
              <a:ext cx="3759947" cy="548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86"/>
                </a:lnSpc>
                <a:spcBef>
                  <a:spcPct val="0"/>
                </a:spcBef>
              </a:pPr>
              <a:r>
                <a:rPr lang="en-US" sz="2604">
                  <a:solidFill>
                    <a:srgbClr val="FFFFFF"/>
                  </a:solidFill>
                  <a:latin typeface="Lexend Deca"/>
                </a:rPr>
                <a:t>Client Location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29819"/>
              <a:ext cx="3759947" cy="305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04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0134" y="2699904"/>
            <a:ext cx="8284845" cy="873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Mumbai is the highest performing market with 28.76%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of total revenue and 123.3 M USD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9516" y="3815101"/>
            <a:ext cx="8803109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Strengths: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50% </a:t>
            </a:r>
            <a:r>
              <a:rPr lang="en-US" sz="3000">
                <a:solidFill>
                  <a:srgbClr val="FFFFFF"/>
                </a:solidFill>
                <a:latin typeface="Open Sans"/>
              </a:rPr>
              <a:t>of the total revenue comes from just two cities Mumbai and Delhi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Weakness: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Not enough business from growing tech hubs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 like Chennai and Kolkata with just </a:t>
            </a:r>
            <a:r>
              <a:rPr lang="en-US" sz="3000">
                <a:solidFill>
                  <a:srgbClr val="FFFFFF"/>
                </a:solidFill>
                <a:latin typeface="Open Sans Bold"/>
              </a:rPr>
              <a:t>75.7M</a:t>
            </a:r>
            <a:r>
              <a:rPr lang="en-US" sz="3000">
                <a:solidFill>
                  <a:srgbClr val="FFFFFF"/>
                </a:solidFill>
                <a:latin typeface="Open Sans"/>
              </a:rPr>
              <a:t> contributing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 to just </a:t>
            </a:r>
            <a:r>
              <a:rPr lang="en-US" sz="3000">
                <a:solidFill>
                  <a:srgbClr val="FFFFFF"/>
                </a:solidFill>
                <a:latin typeface="Open Sans Bold"/>
              </a:rPr>
              <a:t>17.6% </a:t>
            </a:r>
            <a:r>
              <a:rPr lang="en-US" sz="3000">
                <a:solidFill>
                  <a:srgbClr val="FFFFFF"/>
                </a:solidFill>
                <a:latin typeface="Open Sans"/>
              </a:rPr>
              <a:t>of total revenue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2415" y="746258"/>
            <a:ext cx="7315473" cy="79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201"/>
              </a:lnSpc>
              <a:spcBef>
                <a:spcPct val="0"/>
              </a:spcBef>
            </a:pPr>
            <a:r>
              <a:rPr lang="en-US" sz="5167">
                <a:solidFill>
                  <a:srgbClr val="FFFFFF"/>
                </a:solidFill>
                <a:latin typeface="Lexend Deca"/>
              </a:rPr>
              <a:t>Win/Loss Report Cont.</a:t>
            </a: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50" b="2150"/>
          <a:stretch>
            <a:fillRect/>
          </a:stretch>
        </p:blipFill>
        <p:spPr>
          <a:xfrm>
            <a:off x="2465444" y="2466244"/>
            <a:ext cx="5876037" cy="35105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65444" y="6214069"/>
            <a:ext cx="5876037" cy="366517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914782" y="1860670"/>
            <a:ext cx="7642210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Lexend Deca"/>
              </a:rPr>
              <a:t>Client Business Size Type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72415" y="746258"/>
            <a:ext cx="7315473" cy="79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201"/>
              </a:lnSpc>
              <a:spcBef>
                <a:spcPct val="0"/>
              </a:spcBef>
            </a:pPr>
            <a:r>
              <a:rPr lang="en-US" sz="5167">
                <a:solidFill>
                  <a:srgbClr val="FFFFFF"/>
                </a:solidFill>
                <a:latin typeface="Lexend Deca"/>
              </a:rPr>
              <a:t>Win/Loss Report Cont.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94612" y="2570366"/>
            <a:ext cx="6989445" cy="873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SMB customers buy more compared to other 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customer segments 13611 Deals 77.2%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94612" y="4164346"/>
            <a:ext cx="7792493" cy="531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Strength: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The Enterprise segment with 5001+ employee size has the highest average revenue per unit </a:t>
            </a:r>
            <a:r>
              <a:rPr lang="en-US" sz="3000">
                <a:solidFill>
                  <a:srgbClr val="FFFFFF"/>
                </a:solidFill>
                <a:latin typeface="Open Sans Bold"/>
              </a:rPr>
              <a:t>(ARPU) of 27300 USD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Open Sans Bold"/>
            </a:endParaR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Weakness: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Not enough business from large enterprise customers with just </a:t>
            </a:r>
            <a:r>
              <a:rPr lang="en-US" sz="3000">
                <a:solidFill>
                  <a:srgbClr val="FFFFFF"/>
                </a:solidFill>
                <a:latin typeface="Open Sans Bold"/>
              </a:rPr>
              <a:t>19.2%</a:t>
            </a:r>
            <a:r>
              <a:rPr lang="en-US" sz="3000">
                <a:solidFill>
                  <a:srgbClr val="FFFFFF"/>
                </a:solidFill>
                <a:latin typeface="Open Sans"/>
              </a:rPr>
              <a:t> revenue contribution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45175" y="5707422"/>
            <a:ext cx="5876037" cy="36651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2155" b="2155"/>
          <a:stretch>
            <a:fillRect/>
          </a:stretch>
        </p:blipFill>
        <p:spPr>
          <a:xfrm>
            <a:off x="2139558" y="2040859"/>
            <a:ext cx="5881655" cy="351050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418369"/>
            <a:ext cx="3374658" cy="775344"/>
            <a:chOff x="0" y="0"/>
            <a:chExt cx="4499544" cy="1033792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4499544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7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FFFFFF"/>
                  </a:solidFill>
                  <a:latin typeface="Lexend Deca"/>
                </a:rPr>
                <a:t>Client Revenue Size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28787"/>
              <a:ext cx="4499544" cy="305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04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758678" y="2564721"/>
            <a:ext cx="7412360" cy="1383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80"/>
              </a:lnSpc>
              <a:spcBef>
                <a:spcPct val="0"/>
              </a:spcBef>
            </a:pPr>
            <a:r>
              <a:rPr lang="en-US" sz="2629">
                <a:solidFill>
                  <a:srgbClr val="FFFFFF"/>
                </a:solidFill>
                <a:latin typeface="Lexend Deca"/>
              </a:rPr>
              <a:t>67.75% of our clients have a total revenue of less than 100k USD which means that these are start-ups with Venture Capital funding 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4093" y="352525"/>
            <a:ext cx="7315473" cy="79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201"/>
              </a:lnSpc>
              <a:spcBef>
                <a:spcPct val="0"/>
              </a:spcBef>
            </a:pPr>
            <a:r>
              <a:rPr lang="en-US" sz="5167">
                <a:solidFill>
                  <a:srgbClr val="FFFFFF"/>
                </a:solidFill>
                <a:latin typeface="Lexend Deca"/>
              </a:rPr>
              <a:t>Win/Loss Report Cont.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58678" y="4588551"/>
            <a:ext cx="8619278" cy="3588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4"/>
              </a:lnSpc>
            </a:pPr>
            <a:r>
              <a:rPr lang="en-US" sz="2896">
                <a:solidFill>
                  <a:srgbClr val="FFFFFF"/>
                </a:solidFill>
                <a:latin typeface="Open Sans Bold"/>
              </a:rPr>
              <a:t>Strengths:</a:t>
            </a:r>
          </a:p>
          <a:p>
            <a:pPr>
              <a:lnSpc>
                <a:spcPts val="4054"/>
              </a:lnSpc>
            </a:pPr>
            <a:r>
              <a:rPr lang="en-US" sz="2896">
                <a:solidFill>
                  <a:srgbClr val="FFFFFF"/>
                </a:solidFill>
                <a:latin typeface="Open Sans"/>
              </a:rPr>
              <a:t>Suzhi products are preferred </a:t>
            </a:r>
          </a:p>
          <a:p>
            <a:pPr>
              <a:lnSpc>
                <a:spcPts val="4054"/>
              </a:lnSpc>
            </a:pPr>
            <a:r>
              <a:rPr lang="en-US" sz="2896">
                <a:solidFill>
                  <a:srgbClr val="FFFFFF"/>
                </a:solidFill>
                <a:latin typeface="Open Sans"/>
              </a:rPr>
              <a:t>by Indian Startups over other larger entities</a:t>
            </a:r>
          </a:p>
          <a:p>
            <a:pPr>
              <a:lnSpc>
                <a:spcPts val="4054"/>
              </a:lnSpc>
            </a:pPr>
            <a:endParaRPr lang="en-US" sz="2896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4054"/>
              </a:lnSpc>
            </a:pPr>
            <a:r>
              <a:rPr lang="en-US" sz="2896">
                <a:solidFill>
                  <a:srgbClr val="FFFFFF"/>
                </a:solidFill>
                <a:latin typeface="Open Sans Bold"/>
              </a:rPr>
              <a:t>Weakness:</a:t>
            </a:r>
          </a:p>
          <a:p>
            <a:pPr>
              <a:lnSpc>
                <a:spcPts val="4054"/>
              </a:lnSpc>
            </a:pPr>
            <a:r>
              <a:rPr lang="en-US" sz="2896">
                <a:solidFill>
                  <a:srgbClr val="FFFFFF"/>
                </a:solidFill>
                <a:latin typeface="Open Sans"/>
              </a:rPr>
              <a:t>The overall conversion in the Startup market in India is low with </a:t>
            </a:r>
            <a:r>
              <a:rPr lang="en-US" sz="2896">
                <a:solidFill>
                  <a:srgbClr val="FFFFFF"/>
                </a:solidFill>
                <a:latin typeface="Open Sans Bold"/>
              </a:rPr>
              <a:t>17.5%</a:t>
            </a:r>
            <a:r>
              <a:rPr lang="en-US" sz="2896">
                <a:solidFill>
                  <a:srgbClr val="FFFFFF"/>
                </a:solidFill>
                <a:latin typeface="Open Sans"/>
              </a:rPr>
              <a:t> conversion rate </a:t>
            </a: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12234" y="1560642"/>
            <a:ext cx="8628344" cy="626203"/>
            <a:chOff x="0" y="0"/>
            <a:chExt cx="11504458" cy="83493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504458" cy="834937"/>
              <a:chOff x="0" y="0"/>
              <a:chExt cx="65245268" cy="47351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5245270" cy="4735180"/>
              </a:xfrm>
              <a:custGeom>
                <a:avLst/>
                <a:gdLst/>
                <a:ahLst/>
                <a:cxnLst/>
                <a:rect l="l" t="t" r="r" b="b"/>
                <a:pathLst>
                  <a:path w="65245270" h="4735180">
                    <a:moveTo>
                      <a:pt x="0" y="0"/>
                    </a:moveTo>
                    <a:lnTo>
                      <a:pt x="0" y="4735180"/>
                    </a:lnTo>
                    <a:lnTo>
                      <a:pt x="65245270" y="4735180"/>
                    </a:lnTo>
                    <a:lnTo>
                      <a:pt x="65245270" y="0"/>
                    </a:lnTo>
                    <a:lnTo>
                      <a:pt x="0" y="0"/>
                    </a:lnTo>
                    <a:close/>
                    <a:moveTo>
                      <a:pt x="65184306" y="4674221"/>
                    </a:moveTo>
                    <a:lnTo>
                      <a:pt x="59690" y="4674221"/>
                    </a:lnTo>
                    <a:lnTo>
                      <a:pt x="59690" y="59690"/>
                    </a:lnTo>
                    <a:lnTo>
                      <a:pt x="65184306" y="59690"/>
                    </a:lnTo>
                    <a:lnTo>
                      <a:pt x="65184306" y="467422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616533" y="134867"/>
              <a:ext cx="10271391" cy="536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Lexend Deca"/>
                </a:rPr>
                <a:t>Opportunity Size (Revenue of Won Deals  in USD)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637670"/>
            <a:ext cx="9421491" cy="58766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904449" y="326959"/>
            <a:ext cx="9745056" cy="99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30"/>
              </a:lnSpc>
              <a:spcBef>
                <a:spcPct val="0"/>
              </a:spcBef>
            </a:pPr>
            <a:r>
              <a:rPr lang="en-US" sz="6525">
                <a:solidFill>
                  <a:srgbClr val="FFFFFF"/>
                </a:solidFill>
                <a:latin typeface="Lexend Deca"/>
              </a:rPr>
              <a:t>Best Fitted Distribution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47001" y="3514725"/>
            <a:ext cx="7257457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Lexend Deca"/>
              </a:rPr>
              <a:t>Discrete Data of Revenue values for Win Deals ranging from 0 to 150K USD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Lexend Deca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Lexend Deca"/>
              </a:rPr>
              <a:t>Visual and Statistical Analysis: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exend Deca"/>
              </a:rPr>
              <a:t>Data is best fitted in </a:t>
            </a:r>
            <a:r>
              <a:rPr lang="en-US" sz="3000" u="sng">
                <a:solidFill>
                  <a:srgbClr val="FFFFFF"/>
                </a:solidFill>
                <a:latin typeface="Lexend Deca"/>
              </a:rPr>
              <a:t>Negative Binomial Distribution</a:t>
            </a: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42716" y="1610628"/>
            <a:ext cx="7468522" cy="610923"/>
            <a:chOff x="0" y="0"/>
            <a:chExt cx="9958029" cy="8145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9958029" cy="814564"/>
              <a:chOff x="0" y="0"/>
              <a:chExt cx="56474998" cy="461963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6474996" cy="4619639"/>
              </a:xfrm>
              <a:custGeom>
                <a:avLst/>
                <a:gdLst/>
                <a:ahLst/>
                <a:cxnLst/>
                <a:rect l="l" t="t" r="r" b="b"/>
                <a:pathLst>
                  <a:path w="56474996" h="4619639">
                    <a:moveTo>
                      <a:pt x="0" y="0"/>
                    </a:moveTo>
                    <a:lnTo>
                      <a:pt x="0" y="4619639"/>
                    </a:lnTo>
                    <a:lnTo>
                      <a:pt x="56474996" y="4619639"/>
                    </a:lnTo>
                    <a:lnTo>
                      <a:pt x="56474996" y="0"/>
                    </a:lnTo>
                    <a:lnTo>
                      <a:pt x="0" y="0"/>
                    </a:lnTo>
                    <a:close/>
                    <a:moveTo>
                      <a:pt x="56414039" y="4558679"/>
                    </a:moveTo>
                    <a:lnTo>
                      <a:pt x="59690" y="4558679"/>
                    </a:lnTo>
                    <a:lnTo>
                      <a:pt x="59690" y="59690"/>
                    </a:lnTo>
                    <a:lnTo>
                      <a:pt x="56414039" y="59690"/>
                    </a:lnTo>
                    <a:lnTo>
                      <a:pt x="56414039" y="45586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533659" y="125342"/>
              <a:ext cx="8890711" cy="525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Lexend Deca"/>
                </a:rPr>
                <a:t>Discounts % offered to Clients (Won Deals)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8511" y="2638099"/>
            <a:ext cx="9328491" cy="581864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904449" y="326959"/>
            <a:ext cx="9745056" cy="99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30"/>
              </a:lnSpc>
              <a:spcBef>
                <a:spcPct val="0"/>
              </a:spcBef>
            </a:pPr>
            <a:r>
              <a:rPr lang="en-US" sz="6525">
                <a:solidFill>
                  <a:srgbClr val="FFFFFF"/>
                </a:solidFill>
                <a:latin typeface="Lexend Deca"/>
              </a:rPr>
              <a:t>Best Fitted Distribution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51687" y="567359"/>
            <a:ext cx="754026" cy="75402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980116" y="3385247"/>
            <a:ext cx="7005322" cy="425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Lexend Deca"/>
              </a:rPr>
              <a:t>Continuous Data of Discounts offered to 65% of total Won opportunity clients ranges from 3 to 30%. 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Lexend Deca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Lexend Deca"/>
              </a:rPr>
              <a:t>Visual and Statistical Analysis: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exend Deca"/>
              </a:rPr>
              <a:t>Data is best fitted in </a:t>
            </a:r>
            <a:r>
              <a:rPr lang="en-US" sz="3000" u="sng">
                <a:solidFill>
                  <a:srgbClr val="FFFFFF"/>
                </a:solidFill>
                <a:latin typeface="Lexend Deca"/>
              </a:rPr>
              <a:t>Gamma Distribution </a:t>
            </a:r>
            <a:r>
              <a:rPr lang="en-US" sz="3000">
                <a:solidFill>
                  <a:srgbClr val="FFFFFF"/>
                </a:solidFill>
                <a:latin typeface="Lexend Deca"/>
              </a:rPr>
              <a:t>and </a:t>
            </a:r>
            <a:r>
              <a:rPr lang="en-US" sz="3000" u="sng">
                <a:solidFill>
                  <a:srgbClr val="FFFFFF"/>
                </a:solidFill>
                <a:latin typeface="Lexend Deca"/>
              </a:rPr>
              <a:t>Lognormal Distribution.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890213" y="3728437"/>
            <a:ext cx="3180024" cy="3180012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4538" b="-4538"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2938065" y="3728437"/>
            <a:ext cx="3180024" cy="3180012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12500" b="-12500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891174" y="3728437"/>
            <a:ext cx="3180024" cy="3180012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13091" b="-13091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3085539" y="1321593"/>
            <a:ext cx="12116921" cy="1739903"/>
            <a:chOff x="0" y="0"/>
            <a:chExt cx="16155895" cy="2319870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6155895" cy="13206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800"/>
                </a:lnSpc>
                <a:spcBef>
                  <a:spcPct val="0"/>
                </a:spcBef>
              </a:pPr>
              <a:r>
                <a:rPr lang="en-US" sz="6500">
                  <a:solidFill>
                    <a:srgbClr val="29509C"/>
                  </a:solidFill>
                  <a:latin typeface="Lexend Deca"/>
                </a:rPr>
                <a:t>The Team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580307"/>
              <a:ext cx="16155895" cy="739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D93830"/>
                  </a:solidFill>
                  <a:latin typeface="Lexend Deca"/>
                </a:rPr>
                <a:t>Helping the Suzhi Tech INC. Achieve its Revenue Goals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48890" y="7479683"/>
            <a:ext cx="5387212" cy="1568371"/>
            <a:chOff x="0" y="0"/>
            <a:chExt cx="7182950" cy="209116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66675"/>
              <a:ext cx="718295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9509C"/>
                  </a:solidFill>
                  <a:latin typeface="Lexend Deca"/>
                </a:rPr>
                <a:t>Sakshi </a:t>
              </a:r>
              <a:r>
                <a:rPr lang="en-US" sz="3000">
                  <a:solidFill>
                    <a:srgbClr val="29509C"/>
                  </a:solidFill>
                  <a:latin typeface="Lexend Deca Light"/>
                </a:rPr>
                <a:t>Khadayate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42975"/>
              <a:ext cx="7182950" cy="1148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91919"/>
                  </a:solidFill>
                  <a:latin typeface="Lexend Deca"/>
                </a:rPr>
                <a:t>Data Enthusiast</a:t>
              </a:r>
            </a:p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191919"/>
                  </a:solidFill>
                  <a:latin typeface="Lexend Deca"/>
                </a:rPr>
                <a:t> (Love Numbers)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565573" y="7479683"/>
            <a:ext cx="3791547" cy="1568371"/>
            <a:chOff x="0" y="0"/>
            <a:chExt cx="5055396" cy="2091161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66675"/>
              <a:ext cx="505539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9509C"/>
                  </a:solidFill>
                  <a:latin typeface="Lexend Deca Light"/>
                </a:rPr>
                <a:t>Shubham Bhutada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42975"/>
              <a:ext cx="5055396" cy="1148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91919"/>
                  </a:solidFill>
                  <a:latin typeface="Lexend Deca"/>
                </a:rPr>
                <a:t>Critical Thinker </a:t>
              </a:r>
            </a:p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191919"/>
                  </a:solidFill>
                  <a:latin typeface="Lexend Deca"/>
                </a:rPr>
                <a:t>(Questions Everything)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540453" y="7479683"/>
            <a:ext cx="4176956" cy="2012831"/>
            <a:chOff x="0" y="0"/>
            <a:chExt cx="5569275" cy="2683775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66675"/>
              <a:ext cx="5569275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9509C"/>
                  </a:solidFill>
                  <a:latin typeface="Lexend Deca"/>
                </a:rPr>
                <a:t>Subash Rajaseelan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42975"/>
              <a:ext cx="5569275" cy="1740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91919"/>
                  </a:solidFill>
                  <a:latin typeface="Lexend Deca"/>
                </a:rPr>
                <a:t>Problem Solver </a:t>
              </a:r>
            </a:p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191919"/>
                  </a:solidFill>
                  <a:latin typeface="Lexend Deca"/>
                </a:rPr>
                <a:t>(in a way many don't understand)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52471" y="2460501"/>
            <a:ext cx="10506829" cy="655363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904449" y="326959"/>
            <a:ext cx="9745056" cy="99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30"/>
              </a:lnSpc>
              <a:spcBef>
                <a:spcPct val="0"/>
              </a:spcBef>
            </a:pPr>
            <a:r>
              <a:rPr lang="en-US" sz="6525">
                <a:solidFill>
                  <a:srgbClr val="FFFFFF"/>
                </a:solidFill>
                <a:latin typeface="Lexend Deca"/>
              </a:rPr>
              <a:t>Joint Probability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30408" y="6187389"/>
            <a:ext cx="5239657" cy="505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6"/>
              </a:lnSpc>
            </a:pPr>
            <a:r>
              <a:rPr lang="en-US" sz="2940">
                <a:solidFill>
                  <a:srgbClr val="FFFFFF"/>
                </a:solidFill>
                <a:latin typeface="Open Sans"/>
              </a:rPr>
              <a:t>Corelation Coefficient is </a:t>
            </a:r>
            <a:r>
              <a:rPr lang="en-US" sz="2940">
                <a:solidFill>
                  <a:srgbClr val="FFFFFF"/>
                </a:solidFill>
                <a:latin typeface="Open Sans Bold"/>
              </a:rPr>
              <a:t>0.50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0408" y="3637661"/>
            <a:ext cx="4885406" cy="2100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9"/>
              </a:lnSpc>
            </a:pPr>
            <a:r>
              <a:rPr lang="en-US" sz="2978">
                <a:solidFill>
                  <a:srgbClr val="FFFFFF"/>
                </a:solidFill>
                <a:latin typeface="Open Sans"/>
              </a:rPr>
              <a:t>Joint Probability for Won Deals for Technology Suzhi Analytics Vs B2B Sales Medium Cold Calling </a:t>
            </a: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209" t="2657" r="9842" b="448"/>
          <a:stretch>
            <a:fillRect/>
          </a:stretch>
        </p:blipFill>
        <p:spPr>
          <a:xfrm>
            <a:off x="574857" y="1732303"/>
            <a:ext cx="8911892" cy="682239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904449" y="326959"/>
            <a:ext cx="9745056" cy="99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30"/>
              </a:lnSpc>
              <a:spcBef>
                <a:spcPct val="0"/>
              </a:spcBef>
            </a:pPr>
            <a:r>
              <a:rPr lang="en-US" sz="6525">
                <a:solidFill>
                  <a:srgbClr val="FFFFFF"/>
                </a:solidFill>
                <a:latin typeface="Lexend Deca"/>
              </a:rPr>
              <a:t>Correlation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96597" y="3116472"/>
            <a:ext cx="7062703" cy="468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6"/>
              </a:lnSpc>
            </a:pPr>
            <a:r>
              <a:rPr lang="en-US" sz="2940">
                <a:solidFill>
                  <a:srgbClr val="FFFFFF"/>
                </a:solidFill>
                <a:latin typeface="Open Sans"/>
              </a:rPr>
              <a:t>Correlation plot suggests that there are </a:t>
            </a:r>
            <a:r>
              <a:rPr lang="en-US" sz="2940">
                <a:solidFill>
                  <a:srgbClr val="FFFFFF"/>
                </a:solidFill>
                <a:latin typeface="Open Sans Bold"/>
              </a:rPr>
              <a:t>no </a:t>
            </a:r>
            <a:r>
              <a:rPr lang="en-US" sz="2940">
                <a:solidFill>
                  <a:srgbClr val="FFFFFF"/>
                </a:solidFill>
                <a:latin typeface="Open Sans"/>
              </a:rPr>
              <a:t>two entities which are forming a Strong </a:t>
            </a:r>
            <a:r>
              <a:rPr lang="en-US" sz="2940">
                <a:solidFill>
                  <a:srgbClr val="FFFFFF"/>
                </a:solidFill>
                <a:latin typeface="Open Sans Bold"/>
              </a:rPr>
              <a:t>Correlation</a:t>
            </a:r>
            <a:r>
              <a:rPr lang="en-US" sz="2940">
                <a:solidFill>
                  <a:srgbClr val="FFFFFF"/>
                </a:solidFill>
                <a:latin typeface="Open Sans"/>
              </a:rPr>
              <a:t>.</a:t>
            </a:r>
          </a:p>
          <a:p>
            <a:pPr algn="just">
              <a:lnSpc>
                <a:spcPts val="4116"/>
              </a:lnSpc>
            </a:pPr>
            <a:endParaRPr lang="en-US" sz="294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116"/>
              </a:lnSpc>
            </a:pPr>
            <a:r>
              <a:rPr lang="en-US" sz="2940">
                <a:solidFill>
                  <a:srgbClr val="FFFFFF"/>
                </a:solidFill>
                <a:latin typeface="Open Sans"/>
              </a:rPr>
              <a:t>The reasoning behind this is that in </a:t>
            </a:r>
            <a:r>
              <a:rPr lang="en-US" sz="2940">
                <a:solidFill>
                  <a:srgbClr val="FFFFFF"/>
                </a:solidFill>
                <a:latin typeface="Open Sans Bold"/>
              </a:rPr>
              <a:t>real life Sales pipeline data </a:t>
            </a:r>
            <a:r>
              <a:rPr lang="en-US" sz="2940">
                <a:solidFill>
                  <a:srgbClr val="FFFFFF"/>
                </a:solidFill>
                <a:latin typeface="Open Sans"/>
              </a:rPr>
              <a:t>there are </a:t>
            </a:r>
            <a:r>
              <a:rPr lang="en-US" sz="2940">
                <a:solidFill>
                  <a:srgbClr val="FFFFFF"/>
                </a:solidFill>
                <a:latin typeface="Open Sans Bold"/>
              </a:rPr>
              <a:t>multiple factors </a:t>
            </a:r>
            <a:r>
              <a:rPr lang="en-US" sz="2940">
                <a:solidFill>
                  <a:srgbClr val="FFFFFF"/>
                </a:solidFill>
                <a:latin typeface="Open Sans"/>
              </a:rPr>
              <a:t>affecting the data altogether.</a:t>
            </a:r>
          </a:p>
          <a:p>
            <a:pPr algn="just">
              <a:lnSpc>
                <a:spcPts val="4116"/>
              </a:lnSpc>
            </a:pPr>
            <a:endParaRPr lang="en-US" sz="294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71472" y="492377"/>
            <a:ext cx="9745056" cy="99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30"/>
              </a:lnSpc>
              <a:spcBef>
                <a:spcPct val="0"/>
              </a:spcBef>
            </a:pPr>
            <a:r>
              <a:rPr lang="en-US" sz="6525">
                <a:solidFill>
                  <a:srgbClr val="FFFFFF"/>
                </a:solidFill>
                <a:latin typeface="Lexend Deca"/>
              </a:rPr>
              <a:t>Sampling &amp; Hypothesis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99863" y="2050101"/>
            <a:ext cx="16488267" cy="33706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25"/>
              </a:lnSpc>
            </a:pPr>
            <a:r>
              <a:rPr lang="en-US" sz="2400" dirty="0">
                <a:solidFill>
                  <a:srgbClr val="FFFFFF"/>
                </a:solidFill>
              </a:rPr>
              <a:t>H0 = There is no significant difference between the Sample Won percentage and the population Won Percentage.</a:t>
            </a:r>
          </a:p>
          <a:p>
            <a:pPr algn="just">
              <a:lnSpc>
                <a:spcPts val="3825"/>
              </a:lnSpc>
            </a:pPr>
            <a:r>
              <a:rPr lang="en-US" sz="2400" dirty="0">
                <a:solidFill>
                  <a:srgbClr val="FFFFFF"/>
                </a:solidFill>
              </a:rPr>
              <a:t>H1 = There is a significant difference between the Sample Won percentage and the population Won Percentage.</a:t>
            </a:r>
          </a:p>
          <a:p>
            <a:pPr algn="ctr">
              <a:lnSpc>
                <a:spcPts val="3825"/>
              </a:lnSpc>
            </a:pPr>
            <a:r>
              <a:rPr lang="en-US" sz="2400" dirty="0">
                <a:solidFill>
                  <a:srgbClr val="FFFFFF"/>
                </a:solidFill>
              </a:rPr>
              <a:t>Sample Win Rate = 22.59%                    Population Win Rate = 23.1%</a:t>
            </a:r>
          </a:p>
          <a:p>
            <a:pPr algn="ctr">
              <a:lnSpc>
                <a:spcPts val="3825"/>
              </a:lnSpc>
            </a:pPr>
            <a:r>
              <a:rPr lang="en-US" sz="2400" dirty="0">
                <a:solidFill>
                  <a:srgbClr val="FFFFFF"/>
                </a:solidFill>
              </a:rPr>
              <a:t>Proportion test P value 0.16 &gt; 0.05</a:t>
            </a:r>
          </a:p>
          <a:p>
            <a:pPr algn="just">
              <a:lnSpc>
                <a:spcPts val="3825"/>
              </a:lnSpc>
            </a:pPr>
            <a:r>
              <a:rPr lang="en-US" sz="2400" dirty="0">
                <a:solidFill>
                  <a:srgbClr val="FFFFFF"/>
                </a:solidFill>
              </a:rPr>
              <a:t>We fail to reject the null hypothesis which states that there is no significance difference in the sample won percentage and population won percentage.</a:t>
            </a:r>
          </a:p>
          <a:p>
            <a:pPr algn="just">
              <a:lnSpc>
                <a:spcPts val="3825"/>
              </a:lnSpc>
            </a:pP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409739" y="1486803"/>
            <a:ext cx="7468522" cy="610923"/>
            <a:chOff x="0" y="0"/>
            <a:chExt cx="9958029" cy="81456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9958029" cy="814564"/>
              <a:chOff x="0" y="0"/>
              <a:chExt cx="56474998" cy="461963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6474996" cy="4619639"/>
              </a:xfrm>
              <a:custGeom>
                <a:avLst/>
                <a:gdLst/>
                <a:ahLst/>
                <a:cxnLst/>
                <a:rect l="l" t="t" r="r" b="b"/>
                <a:pathLst>
                  <a:path w="56474996" h="4619639">
                    <a:moveTo>
                      <a:pt x="0" y="0"/>
                    </a:moveTo>
                    <a:lnTo>
                      <a:pt x="0" y="4619639"/>
                    </a:lnTo>
                    <a:lnTo>
                      <a:pt x="56474996" y="4619639"/>
                    </a:lnTo>
                    <a:lnTo>
                      <a:pt x="56474996" y="0"/>
                    </a:lnTo>
                    <a:lnTo>
                      <a:pt x="0" y="0"/>
                    </a:lnTo>
                    <a:close/>
                    <a:moveTo>
                      <a:pt x="56414039" y="4558679"/>
                    </a:moveTo>
                    <a:lnTo>
                      <a:pt x="59690" y="4558679"/>
                    </a:lnTo>
                    <a:lnTo>
                      <a:pt x="59690" y="59690"/>
                    </a:lnTo>
                    <a:lnTo>
                      <a:pt x="56414039" y="59690"/>
                    </a:lnTo>
                    <a:lnTo>
                      <a:pt x="56414039" y="45586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533659" y="125342"/>
              <a:ext cx="8890711" cy="525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000000"/>
                  </a:solidFill>
                  <a:latin typeface="Lexend Deca"/>
                </a:rPr>
                <a:t>Won Percentage/Probability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18964" y="6699323"/>
            <a:ext cx="15650067" cy="2883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25"/>
              </a:lnSpc>
            </a:pPr>
            <a:r>
              <a:rPr lang="en-US" sz="2400" dirty="0">
                <a:solidFill>
                  <a:srgbClr val="FFFFFF"/>
                </a:solidFill>
              </a:rPr>
              <a:t>H0 = There is no significant difference between the two Samples Won percentage Won Percentage.</a:t>
            </a:r>
          </a:p>
          <a:p>
            <a:pPr algn="just">
              <a:lnSpc>
                <a:spcPts val="3825"/>
              </a:lnSpc>
            </a:pPr>
            <a:r>
              <a:rPr lang="en-US" sz="2400" dirty="0">
                <a:solidFill>
                  <a:srgbClr val="FFFFFF"/>
                </a:solidFill>
              </a:rPr>
              <a:t>H1 = There is a significant difference between the two Samples Won percentage Won Percentage.</a:t>
            </a:r>
          </a:p>
          <a:p>
            <a:pPr algn="ctr">
              <a:lnSpc>
                <a:spcPts val="3825"/>
              </a:lnSpc>
            </a:pPr>
            <a:r>
              <a:rPr lang="en-US" sz="2400">
                <a:solidFill>
                  <a:srgbClr val="FFFFFF"/>
                </a:solidFill>
              </a:rPr>
              <a:t>Sample1 </a:t>
            </a:r>
            <a:r>
              <a:rPr lang="en-US" sz="2400" dirty="0">
                <a:solidFill>
                  <a:srgbClr val="FFFFFF"/>
                </a:solidFill>
              </a:rPr>
              <a:t>Win Rate = 22.52</a:t>
            </a:r>
            <a:r>
              <a:rPr lang="en-US" sz="2400">
                <a:solidFill>
                  <a:srgbClr val="FFFFFF"/>
                </a:solidFill>
              </a:rPr>
              <a:t>%                    Sample2 </a:t>
            </a:r>
            <a:r>
              <a:rPr lang="en-US" sz="2400" dirty="0">
                <a:solidFill>
                  <a:srgbClr val="FFFFFF"/>
                </a:solidFill>
              </a:rPr>
              <a:t>Win Rate = 23.87%</a:t>
            </a:r>
          </a:p>
          <a:p>
            <a:pPr algn="ctr">
              <a:lnSpc>
                <a:spcPts val="3825"/>
              </a:lnSpc>
            </a:pPr>
            <a:r>
              <a:rPr lang="en-US" sz="2400" dirty="0">
                <a:solidFill>
                  <a:srgbClr val="FFFFFF"/>
                </a:solidFill>
              </a:rPr>
              <a:t>Proportion test P value 0.01 &lt; 0.05</a:t>
            </a:r>
          </a:p>
          <a:p>
            <a:pPr algn="just">
              <a:lnSpc>
                <a:spcPts val="3825"/>
              </a:lnSpc>
            </a:pPr>
            <a:r>
              <a:rPr lang="en-US" sz="2400" dirty="0">
                <a:solidFill>
                  <a:srgbClr val="FFFFFF"/>
                </a:solidFill>
              </a:rPr>
              <a:t>We reject the null hypothesis which states that there is a  significance difference in the two Samples Won Percentage.</a:t>
            </a:r>
          </a:p>
          <a:p>
            <a:pPr algn="just">
              <a:lnSpc>
                <a:spcPts val="3825"/>
              </a:lnSpc>
            </a:pP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4918074" y="5984002"/>
            <a:ext cx="8451849" cy="610923"/>
            <a:chOff x="0" y="0"/>
            <a:chExt cx="11269132" cy="814564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1269132" cy="814564"/>
              <a:chOff x="0" y="0"/>
              <a:chExt cx="63910661" cy="461963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910660" cy="4619639"/>
              </a:xfrm>
              <a:custGeom>
                <a:avLst/>
                <a:gdLst/>
                <a:ahLst/>
                <a:cxnLst/>
                <a:rect l="l" t="t" r="r" b="b"/>
                <a:pathLst>
                  <a:path w="63910660" h="4619639">
                    <a:moveTo>
                      <a:pt x="0" y="0"/>
                    </a:moveTo>
                    <a:lnTo>
                      <a:pt x="0" y="4619639"/>
                    </a:lnTo>
                    <a:lnTo>
                      <a:pt x="63910660" y="4619639"/>
                    </a:lnTo>
                    <a:lnTo>
                      <a:pt x="63910660" y="0"/>
                    </a:lnTo>
                    <a:lnTo>
                      <a:pt x="0" y="0"/>
                    </a:lnTo>
                    <a:close/>
                    <a:moveTo>
                      <a:pt x="63849703" y="4558679"/>
                    </a:moveTo>
                    <a:lnTo>
                      <a:pt x="59690" y="4558679"/>
                    </a:lnTo>
                    <a:lnTo>
                      <a:pt x="59690" y="59690"/>
                    </a:lnTo>
                    <a:lnTo>
                      <a:pt x="63849703" y="59690"/>
                    </a:lnTo>
                    <a:lnTo>
                      <a:pt x="63849703" y="45586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03922" y="125342"/>
              <a:ext cx="10061288" cy="525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000000"/>
                  </a:solidFill>
                  <a:latin typeface="Lexend Deca"/>
                </a:rPr>
                <a:t>Won Percentage Two Sample Proportion Test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71472" y="398137"/>
            <a:ext cx="9745056" cy="99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30"/>
              </a:lnSpc>
              <a:spcBef>
                <a:spcPct val="0"/>
              </a:spcBef>
            </a:pPr>
            <a:r>
              <a:rPr lang="en-US" sz="6525">
                <a:solidFill>
                  <a:srgbClr val="FFFFFF"/>
                </a:solidFill>
                <a:latin typeface="Lexend Deca"/>
              </a:rPr>
              <a:t>Sampling &amp; Hypothesis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2841" y="2069151"/>
            <a:ext cx="15986057" cy="3871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2"/>
              </a:lnSpc>
            </a:pPr>
            <a:r>
              <a:rPr lang="en-US" sz="2400" dirty="0">
                <a:solidFill>
                  <a:srgbClr val="FFFFFF"/>
                </a:solidFill>
              </a:rPr>
              <a:t>H0 = There is no significant difference between the Sample mean &amp; Population mean Revenue Size </a:t>
            </a:r>
          </a:p>
          <a:p>
            <a:pPr algn="just">
              <a:lnSpc>
                <a:spcPts val="3752"/>
              </a:lnSpc>
            </a:pPr>
            <a:r>
              <a:rPr lang="en-US" sz="2400" dirty="0">
                <a:solidFill>
                  <a:srgbClr val="FFFFFF"/>
                </a:solidFill>
              </a:rPr>
              <a:t>H1 = There is significant difference between the Sample mean &amp; Population mean Revenue Size </a:t>
            </a:r>
          </a:p>
          <a:p>
            <a:pPr algn="just">
              <a:lnSpc>
                <a:spcPts val="3752"/>
              </a:lnSpc>
            </a:pPr>
            <a:endParaRPr lang="en-US" sz="2400" dirty="0">
              <a:solidFill>
                <a:srgbClr val="FFFFFF"/>
              </a:solidFill>
            </a:endParaRPr>
          </a:p>
          <a:p>
            <a:pPr algn="ctr">
              <a:lnSpc>
                <a:spcPts val="3752"/>
              </a:lnSpc>
            </a:pPr>
            <a:r>
              <a:rPr lang="en-US" sz="2400" dirty="0">
                <a:solidFill>
                  <a:srgbClr val="FFFFFF"/>
                </a:solidFill>
              </a:rPr>
              <a:t>Sample Mean = 24080.47  USD         Population Mean = 24322.78 USD</a:t>
            </a:r>
          </a:p>
          <a:p>
            <a:pPr algn="ctr">
              <a:lnSpc>
                <a:spcPts val="3752"/>
              </a:lnSpc>
            </a:pPr>
            <a:r>
              <a:rPr lang="en-US" sz="2400" dirty="0">
                <a:solidFill>
                  <a:srgbClr val="FFFFFF"/>
                </a:solidFill>
              </a:rPr>
              <a:t>Z test P value = 0.24 &gt; 0.05                 T test P value  0.48 &gt; 0.05        </a:t>
            </a:r>
          </a:p>
          <a:p>
            <a:pPr algn="just">
              <a:lnSpc>
                <a:spcPts val="3752"/>
              </a:lnSpc>
            </a:pPr>
            <a:endParaRPr lang="en-US" sz="2400" dirty="0">
              <a:solidFill>
                <a:srgbClr val="FFFFFF"/>
              </a:solidFill>
            </a:endParaRPr>
          </a:p>
          <a:p>
            <a:pPr algn="just">
              <a:lnSpc>
                <a:spcPts val="3752"/>
              </a:lnSpc>
            </a:pPr>
            <a:r>
              <a:rPr lang="en-US" sz="2400" dirty="0">
                <a:solidFill>
                  <a:srgbClr val="FFFFFF"/>
                </a:solidFill>
              </a:rPr>
              <a:t>We fail to reject the null hypothesis which states that there is no significance difference in the Sample mean &amp; Population mean Revenue Size.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609" y="1515378"/>
            <a:ext cx="7468522" cy="610923"/>
            <a:chOff x="0" y="0"/>
            <a:chExt cx="9958029" cy="81456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9958029" cy="814564"/>
              <a:chOff x="0" y="0"/>
              <a:chExt cx="56474998" cy="461963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6474996" cy="4619639"/>
              </a:xfrm>
              <a:custGeom>
                <a:avLst/>
                <a:gdLst/>
                <a:ahLst/>
                <a:cxnLst/>
                <a:rect l="l" t="t" r="r" b="b"/>
                <a:pathLst>
                  <a:path w="56474996" h="4619639">
                    <a:moveTo>
                      <a:pt x="0" y="0"/>
                    </a:moveTo>
                    <a:lnTo>
                      <a:pt x="0" y="4619639"/>
                    </a:lnTo>
                    <a:lnTo>
                      <a:pt x="56474996" y="4619639"/>
                    </a:lnTo>
                    <a:lnTo>
                      <a:pt x="56474996" y="0"/>
                    </a:lnTo>
                    <a:lnTo>
                      <a:pt x="0" y="0"/>
                    </a:lnTo>
                    <a:close/>
                    <a:moveTo>
                      <a:pt x="56414039" y="4558679"/>
                    </a:moveTo>
                    <a:lnTo>
                      <a:pt x="59690" y="4558679"/>
                    </a:lnTo>
                    <a:lnTo>
                      <a:pt x="59690" y="59690"/>
                    </a:lnTo>
                    <a:lnTo>
                      <a:pt x="56414039" y="59690"/>
                    </a:lnTo>
                    <a:lnTo>
                      <a:pt x="56414039" y="45586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533659" y="125342"/>
              <a:ext cx="8890711" cy="525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000000"/>
                  </a:solidFill>
                  <a:latin typeface="Lexend Deca"/>
                </a:rPr>
                <a:t>Revenue Size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89172" y="6423860"/>
            <a:ext cx="16709657" cy="3857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2"/>
              </a:lnSpc>
            </a:pPr>
            <a:r>
              <a:rPr lang="en-US" sz="2400" dirty="0">
                <a:solidFill>
                  <a:srgbClr val="FFFFFF"/>
                </a:solidFill>
              </a:rPr>
              <a:t>H0 = There is no significant difference between the Sample mean &amp; Population mean client Revenue Size </a:t>
            </a:r>
          </a:p>
          <a:p>
            <a:pPr algn="just">
              <a:lnSpc>
                <a:spcPts val="3752"/>
              </a:lnSpc>
            </a:pPr>
            <a:r>
              <a:rPr lang="en-US" sz="2400" dirty="0">
                <a:solidFill>
                  <a:srgbClr val="FFFFFF"/>
                </a:solidFill>
              </a:rPr>
              <a:t>H1 = There is significant difference between the Sample mean &amp; Population mean Client Revenue Size </a:t>
            </a:r>
          </a:p>
          <a:p>
            <a:pPr algn="just">
              <a:lnSpc>
                <a:spcPts val="3752"/>
              </a:lnSpc>
            </a:pPr>
            <a:endParaRPr lang="en-US" sz="2400" dirty="0">
              <a:solidFill>
                <a:srgbClr val="FFFFFF"/>
              </a:solidFill>
            </a:endParaRPr>
          </a:p>
          <a:p>
            <a:pPr algn="ctr">
              <a:lnSpc>
                <a:spcPts val="3752"/>
              </a:lnSpc>
            </a:pPr>
            <a:r>
              <a:rPr lang="en-US" sz="2400" dirty="0">
                <a:solidFill>
                  <a:srgbClr val="FFFFFF"/>
                </a:solidFill>
              </a:rPr>
              <a:t>Sample Mean = 3068959   USD                    Population Mean = 2985636 USD</a:t>
            </a:r>
          </a:p>
          <a:p>
            <a:pPr algn="ctr">
              <a:lnSpc>
                <a:spcPts val="3752"/>
              </a:lnSpc>
            </a:pPr>
            <a:r>
              <a:rPr lang="en-US" sz="2400" dirty="0">
                <a:solidFill>
                  <a:srgbClr val="FFFFFF"/>
                </a:solidFill>
              </a:rPr>
              <a:t>Z test P value = 0.64 &gt; 0.05                     T test P value  0.71 &gt; 0.05        </a:t>
            </a:r>
          </a:p>
          <a:p>
            <a:pPr algn="just">
              <a:lnSpc>
                <a:spcPts val="3752"/>
              </a:lnSpc>
            </a:pPr>
            <a:endParaRPr lang="en-US" sz="2400" dirty="0">
              <a:solidFill>
                <a:srgbClr val="FFFFFF"/>
              </a:solidFill>
            </a:endParaRPr>
          </a:p>
          <a:p>
            <a:pPr algn="just">
              <a:lnSpc>
                <a:spcPts val="3752"/>
              </a:lnSpc>
            </a:pPr>
            <a:r>
              <a:rPr lang="en-US" sz="2400" dirty="0">
                <a:solidFill>
                  <a:srgbClr val="FFFFFF"/>
                </a:solidFill>
              </a:rPr>
              <a:t>We fail to reject the null hypothesis which states that there is no significance difference in the </a:t>
            </a:r>
            <a:r>
              <a:rPr lang="en-US" sz="2400" dirty="0" err="1">
                <a:solidFill>
                  <a:srgbClr val="FFFFFF"/>
                </a:solidFill>
              </a:rPr>
              <a:t>the</a:t>
            </a:r>
            <a:r>
              <a:rPr lang="en-US" sz="2400" dirty="0">
                <a:solidFill>
                  <a:srgbClr val="FFFFFF"/>
                </a:solidFill>
              </a:rPr>
              <a:t> Sample mean &amp; Population mean Client Revenue Size.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409739" y="5700564"/>
            <a:ext cx="7468522" cy="610923"/>
            <a:chOff x="0" y="0"/>
            <a:chExt cx="9958029" cy="814564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9958029" cy="814564"/>
              <a:chOff x="0" y="0"/>
              <a:chExt cx="56474998" cy="461963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6474996" cy="4619639"/>
              </a:xfrm>
              <a:custGeom>
                <a:avLst/>
                <a:gdLst/>
                <a:ahLst/>
                <a:cxnLst/>
                <a:rect l="l" t="t" r="r" b="b"/>
                <a:pathLst>
                  <a:path w="56474996" h="4619639">
                    <a:moveTo>
                      <a:pt x="0" y="0"/>
                    </a:moveTo>
                    <a:lnTo>
                      <a:pt x="0" y="4619639"/>
                    </a:lnTo>
                    <a:lnTo>
                      <a:pt x="56474996" y="4619639"/>
                    </a:lnTo>
                    <a:lnTo>
                      <a:pt x="56474996" y="0"/>
                    </a:lnTo>
                    <a:lnTo>
                      <a:pt x="0" y="0"/>
                    </a:lnTo>
                    <a:close/>
                    <a:moveTo>
                      <a:pt x="56414039" y="4558679"/>
                    </a:moveTo>
                    <a:lnTo>
                      <a:pt x="59690" y="4558679"/>
                    </a:lnTo>
                    <a:lnTo>
                      <a:pt x="59690" y="59690"/>
                    </a:lnTo>
                    <a:lnTo>
                      <a:pt x="56414039" y="59690"/>
                    </a:lnTo>
                    <a:lnTo>
                      <a:pt x="56414039" y="45586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533659" y="125342"/>
              <a:ext cx="8890711" cy="525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000000"/>
                  </a:solidFill>
                  <a:latin typeface="Lexend Deca"/>
                </a:rPr>
                <a:t>Client Revenue Size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7266" y="2907333"/>
            <a:ext cx="8355874" cy="447233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97981" y="6438027"/>
            <a:ext cx="8694443" cy="2820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imo"/>
              </a:rPr>
              <a:t> </a:t>
            </a:r>
          </a:p>
          <a:p>
            <a:pPr algn="ctr">
              <a:lnSpc>
                <a:spcPts val="4480"/>
              </a:lnSpc>
            </a:pPr>
            <a:endParaRPr lang="en-US" sz="3200">
              <a:solidFill>
                <a:srgbClr val="FFFFFF"/>
              </a:solidFill>
              <a:latin typeface="Arimo"/>
            </a:endParaRP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imo Bold"/>
              </a:rPr>
              <a:t>Sales Velocity = 1,129,476.61246 USD / day ~ 1.13 Million USD/day</a:t>
            </a:r>
          </a:p>
          <a:p>
            <a:pPr algn="ctr">
              <a:lnSpc>
                <a:spcPts val="4480"/>
              </a:lnSpc>
            </a:pPr>
            <a:endParaRPr lang="en-US" sz="3200">
              <a:solidFill>
                <a:srgbClr val="FFFFFF"/>
              </a:solidFill>
              <a:latin typeface="Arimo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10142" t="17515" r="10132" b="2123"/>
          <a:stretch>
            <a:fillRect/>
          </a:stretch>
        </p:blipFill>
        <p:spPr>
          <a:xfrm>
            <a:off x="9192424" y="2907333"/>
            <a:ext cx="9009851" cy="445011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952293" y="1680916"/>
            <a:ext cx="9745056" cy="99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30"/>
              </a:lnSpc>
              <a:spcBef>
                <a:spcPct val="0"/>
              </a:spcBef>
            </a:pPr>
            <a:r>
              <a:rPr lang="en-US" sz="6525">
                <a:solidFill>
                  <a:srgbClr val="FFFFFF"/>
                </a:solidFill>
                <a:latin typeface="Lexend Deca"/>
              </a:rPr>
              <a:t>Sales Velocity &amp; ARPU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369290" y="632944"/>
            <a:ext cx="5307700" cy="1047972"/>
            <a:chOff x="0" y="0"/>
            <a:chExt cx="7076933" cy="1397296"/>
          </a:xfrm>
        </p:grpSpPr>
        <p:sp>
          <p:nvSpPr>
            <p:cNvPr id="7" name="TextBox 7"/>
            <p:cNvSpPr txBox="1"/>
            <p:nvPr/>
          </p:nvSpPr>
          <p:spPr>
            <a:xfrm>
              <a:off x="0" y="1073511"/>
              <a:ext cx="7076933" cy="323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15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7076933" cy="975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08"/>
                </a:lnSpc>
              </a:pPr>
              <a:r>
                <a:rPr lang="en-US" sz="4800" spc="220">
                  <a:solidFill>
                    <a:srgbClr val="FFFFFF"/>
                  </a:solidFill>
                  <a:latin typeface="Lexend Deca Bold"/>
                </a:rPr>
                <a:t>SALES METRICS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923426" y="6438027"/>
            <a:ext cx="6929394" cy="225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imo"/>
              </a:rPr>
              <a:t> </a:t>
            </a:r>
          </a:p>
          <a:p>
            <a:pPr algn="ctr">
              <a:lnSpc>
                <a:spcPts val="4480"/>
              </a:lnSpc>
            </a:pPr>
            <a:endParaRPr lang="en-US" sz="3200">
              <a:solidFill>
                <a:srgbClr val="FFFFFF"/>
              </a:solidFill>
              <a:latin typeface="Arimo"/>
            </a:endParaRP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Bold"/>
              </a:rPr>
              <a:t>Average Revenue Per Unit (APRU)</a:t>
            </a:r>
            <a:r>
              <a:rPr lang="en-US" sz="3200">
                <a:solidFill>
                  <a:srgbClr val="FFFFFF"/>
                </a:solidFill>
                <a:latin typeface="Arimo Bold"/>
              </a:rPr>
              <a:t> = </a:t>
            </a:r>
            <a:r>
              <a:rPr lang="en-US" sz="3200">
                <a:solidFill>
                  <a:srgbClr val="FFFFFF"/>
                </a:solidFill>
                <a:latin typeface="Open Sans Bold"/>
              </a:rPr>
              <a:t>24322.78 USD/Unit</a:t>
            </a:r>
            <a:r>
              <a:rPr lang="en-US" sz="3200">
                <a:solidFill>
                  <a:srgbClr val="FFFFFF"/>
                </a:solidFill>
                <a:latin typeface="Arimo Bold"/>
              </a:rPr>
              <a:t> </a:t>
            </a:r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90688" y="382634"/>
            <a:ext cx="1150556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29509C"/>
                </a:solidFill>
                <a:latin typeface="Lexend Deca"/>
              </a:rPr>
              <a:t>Healthy Insights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969010" y="3293433"/>
            <a:ext cx="10844799" cy="3621701"/>
            <a:chOff x="0" y="0"/>
            <a:chExt cx="14459732" cy="834578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459732" cy="6721574"/>
              <a:chOff x="0" y="0"/>
              <a:chExt cx="43475889" cy="2020967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3475889" cy="20209670"/>
              </a:xfrm>
              <a:custGeom>
                <a:avLst/>
                <a:gdLst/>
                <a:ahLst/>
                <a:cxnLst/>
                <a:rect l="l" t="t" r="r" b="b"/>
                <a:pathLst>
                  <a:path w="43475889" h="20209670">
                    <a:moveTo>
                      <a:pt x="0" y="0"/>
                    </a:moveTo>
                    <a:lnTo>
                      <a:pt x="0" y="20209670"/>
                    </a:lnTo>
                    <a:lnTo>
                      <a:pt x="43475889" y="20209670"/>
                    </a:lnTo>
                    <a:lnTo>
                      <a:pt x="43475889" y="0"/>
                    </a:lnTo>
                    <a:lnTo>
                      <a:pt x="0" y="0"/>
                    </a:lnTo>
                    <a:close/>
                    <a:moveTo>
                      <a:pt x="43414928" y="20148710"/>
                    </a:moveTo>
                    <a:lnTo>
                      <a:pt x="59690" y="20148710"/>
                    </a:lnTo>
                    <a:lnTo>
                      <a:pt x="59690" y="59690"/>
                    </a:lnTo>
                    <a:lnTo>
                      <a:pt x="43414928" y="59690"/>
                    </a:lnTo>
                    <a:lnTo>
                      <a:pt x="43414928" y="20148710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774909" y="279715"/>
              <a:ext cx="12909915" cy="8066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51" lvl="1" indent="-377825">
                <a:lnSpc>
                  <a:spcPts val="455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D93830"/>
                  </a:solidFill>
                </a:rPr>
                <a:t>The customer retention rate is strong with 63.9%</a:t>
              </a:r>
            </a:p>
            <a:p>
              <a:pPr>
                <a:lnSpc>
                  <a:spcPts val="4550"/>
                </a:lnSpc>
              </a:pPr>
              <a:endParaRPr lang="en-US" sz="3200" dirty="0">
                <a:solidFill>
                  <a:srgbClr val="D93830"/>
                </a:solidFill>
              </a:endParaRPr>
            </a:p>
            <a:p>
              <a:pPr marL="755651" lvl="1" indent="-377825">
                <a:lnSpc>
                  <a:spcPts val="455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D93830"/>
                  </a:solidFill>
                </a:rPr>
                <a:t>The sales cycle is as per the industry standards with 86 days with the industry average of 84 days </a:t>
              </a:r>
            </a:p>
            <a:p>
              <a:pPr>
                <a:lnSpc>
                  <a:spcPts val="4550"/>
                </a:lnSpc>
              </a:pPr>
              <a:endParaRPr lang="en-US" sz="3200" dirty="0">
                <a:solidFill>
                  <a:srgbClr val="D93830"/>
                </a:solidFill>
              </a:endParaRPr>
            </a:p>
            <a:p>
              <a:pPr marL="0" lvl="0" indent="0">
                <a:lnSpc>
                  <a:spcPts val="4550"/>
                </a:lnSpc>
                <a:spcBef>
                  <a:spcPct val="0"/>
                </a:spcBef>
              </a:pPr>
              <a:endParaRPr lang="en-US" sz="3200" dirty="0">
                <a:solidFill>
                  <a:srgbClr val="D93830"/>
                </a:solidFill>
              </a:endParaRP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32133" y="4154178"/>
            <a:ext cx="4836877" cy="483687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226827" y="1830434"/>
            <a:ext cx="4647488" cy="4647488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741485" y="1295945"/>
            <a:ext cx="2596482" cy="2596482"/>
            <a:chOff x="0" y="0"/>
            <a:chExt cx="5080000" cy="508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848779" cy="9158058"/>
            </a:xfrm>
            <a:custGeom>
              <a:avLst/>
              <a:gdLst/>
              <a:ahLst/>
              <a:cxnLst/>
              <a:rect l="l" t="t" r="r" b="b"/>
              <a:pathLst>
                <a:path w="8848779" h="9158058">
                  <a:moveTo>
                    <a:pt x="8848779" y="0"/>
                  </a:moveTo>
                  <a:lnTo>
                    <a:pt x="8751443" y="0"/>
                  </a:lnTo>
                  <a:lnTo>
                    <a:pt x="0" y="9057319"/>
                  </a:lnTo>
                  <a:lnTo>
                    <a:pt x="0" y="9158058"/>
                  </a:lnTo>
                  <a:lnTo>
                    <a:pt x="97337" y="9158058"/>
                  </a:lnTo>
                  <a:lnTo>
                    <a:pt x="8848779" y="100739"/>
                  </a:lnTo>
                  <a:lnTo>
                    <a:pt x="8848779" y="0"/>
                  </a:lnTo>
                  <a:close/>
                  <a:moveTo>
                    <a:pt x="6008321" y="0"/>
                  </a:moveTo>
                  <a:lnTo>
                    <a:pt x="5795950" y="0"/>
                  </a:lnTo>
                  <a:lnTo>
                    <a:pt x="0" y="5998528"/>
                  </a:lnTo>
                  <a:lnTo>
                    <a:pt x="0" y="6216032"/>
                  </a:lnTo>
                  <a:lnTo>
                    <a:pt x="6008321" y="0"/>
                  </a:lnTo>
                  <a:close/>
                  <a:moveTo>
                    <a:pt x="2842670" y="9158058"/>
                  </a:moveTo>
                  <a:lnTo>
                    <a:pt x="3052829" y="9158058"/>
                  </a:lnTo>
                  <a:lnTo>
                    <a:pt x="8848779" y="3159530"/>
                  </a:lnTo>
                  <a:lnTo>
                    <a:pt x="8848779" y="2942026"/>
                  </a:lnTo>
                  <a:lnTo>
                    <a:pt x="2842670" y="9158058"/>
                  </a:lnTo>
                  <a:close/>
                  <a:moveTo>
                    <a:pt x="0" y="103028"/>
                  </a:moveTo>
                  <a:lnTo>
                    <a:pt x="97337" y="0"/>
                  </a:lnTo>
                  <a:lnTo>
                    <a:pt x="0" y="0"/>
                  </a:lnTo>
                  <a:lnTo>
                    <a:pt x="0" y="103028"/>
                  </a:lnTo>
                  <a:close/>
                  <a:moveTo>
                    <a:pt x="8848779" y="9158058"/>
                  </a:moveTo>
                  <a:lnTo>
                    <a:pt x="8848779" y="9057319"/>
                  </a:lnTo>
                  <a:lnTo>
                    <a:pt x="8751443" y="9158058"/>
                  </a:lnTo>
                  <a:lnTo>
                    <a:pt x="8848779" y="9158058"/>
                  </a:lnTo>
                  <a:close/>
                  <a:moveTo>
                    <a:pt x="3052829" y="0"/>
                  </a:moveTo>
                  <a:lnTo>
                    <a:pt x="2842670" y="0"/>
                  </a:lnTo>
                  <a:lnTo>
                    <a:pt x="0" y="2942026"/>
                  </a:lnTo>
                  <a:lnTo>
                    <a:pt x="0" y="3159530"/>
                  </a:lnTo>
                  <a:lnTo>
                    <a:pt x="3052829" y="0"/>
                  </a:lnTo>
                  <a:close/>
                  <a:moveTo>
                    <a:pt x="5795950" y="9158058"/>
                  </a:moveTo>
                  <a:lnTo>
                    <a:pt x="6006109" y="9158058"/>
                  </a:lnTo>
                  <a:lnTo>
                    <a:pt x="8848779" y="6216032"/>
                  </a:lnTo>
                  <a:lnTo>
                    <a:pt x="8848779" y="5998528"/>
                  </a:lnTo>
                  <a:lnTo>
                    <a:pt x="5795950" y="9158058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36012" y="1700887"/>
            <a:ext cx="4215977" cy="641244"/>
            <a:chOff x="0" y="0"/>
            <a:chExt cx="5621303" cy="85499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5621303" cy="854992"/>
              <a:chOff x="0" y="0"/>
              <a:chExt cx="31880109" cy="484892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1880110" cy="4848921"/>
              </a:xfrm>
              <a:custGeom>
                <a:avLst/>
                <a:gdLst/>
                <a:ahLst/>
                <a:cxnLst/>
                <a:rect l="l" t="t" r="r" b="b"/>
                <a:pathLst>
                  <a:path w="31880110" h="4848921">
                    <a:moveTo>
                      <a:pt x="0" y="0"/>
                    </a:moveTo>
                    <a:lnTo>
                      <a:pt x="0" y="4848921"/>
                    </a:lnTo>
                    <a:lnTo>
                      <a:pt x="31880110" y="4848921"/>
                    </a:lnTo>
                    <a:lnTo>
                      <a:pt x="31880110" y="0"/>
                    </a:lnTo>
                    <a:lnTo>
                      <a:pt x="0" y="0"/>
                    </a:lnTo>
                    <a:close/>
                    <a:moveTo>
                      <a:pt x="31819149" y="4787961"/>
                    </a:moveTo>
                    <a:lnTo>
                      <a:pt x="59690" y="4787961"/>
                    </a:lnTo>
                    <a:lnTo>
                      <a:pt x="59690" y="59690"/>
                    </a:lnTo>
                    <a:lnTo>
                      <a:pt x="31819149" y="59690"/>
                    </a:lnTo>
                    <a:lnTo>
                      <a:pt x="31819149" y="478796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01250" y="134867"/>
              <a:ext cx="5018802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7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FFFFFF"/>
                  </a:solidFill>
                  <a:latin typeface="Lexend Deca"/>
                </a:rPr>
                <a:t>Customer Retention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6484" y="2541189"/>
            <a:ext cx="9035010" cy="563558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496356" y="4178674"/>
            <a:ext cx="7062703" cy="259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6"/>
              </a:lnSpc>
            </a:pPr>
            <a:r>
              <a:rPr lang="en-US" sz="2940">
                <a:solidFill>
                  <a:srgbClr val="FFFFFF"/>
                </a:solidFill>
                <a:latin typeface="Open Sans"/>
              </a:rPr>
              <a:t>High chance of Winning a new deal  if we had a business in the previous year i.e., </a:t>
            </a:r>
            <a:r>
              <a:rPr lang="en-US" sz="2940">
                <a:solidFill>
                  <a:srgbClr val="FFFFFF"/>
                </a:solidFill>
                <a:latin typeface="Open Sans Bold"/>
              </a:rPr>
              <a:t>Customer Retention Rate  = 63.9% </a:t>
            </a:r>
            <a:r>
              <a:rPr lang="en-US" sz="2940">
                <a:solidFill>
                  <a:srgbClr val="FFFFFF"/>
                </a:solidFill>
                <a:latin typeface="Open Sans"/>
              </a:rPr>
              <a:t>as compared to % Won deal for new client i.e, </a:t>
            </a:r>
            <a:r>
              <a:rPr lang="en-US" sz="2940">
                <a:solidFill>
                  <a:srgbClr val="FFFFFF"/>
                </a:solidFill>
                <a:latin typeface="Open Sans Bold"/>
              </a:rPr>
              <a:t>17.3%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24043" y="326959"/>
            <a:ext cx="12639913" cy="99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30"/>
              </a:lnSpc>
              <a:spcBef>
                <a:spcPct val="0"/>
              </a:spcBef>
            </a:pPr>
            <a:r>
              <a:rPr lang="en-US" sz="6525">
                <a:solidFill>
                  <a:srgbClr val="FFFFFF"/>
                </a:solidFill>
                <a:latin typeface="Lexend Deca"/>
              </a:rPr>
              <a:t>Analysis for Business Growth</a:t>
            </a:r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5899" y="2490056"/>
            <a:ext cx="9688980" cy="604350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86423" y="1688241"/>
            <a:ext cx="7257577" cy="499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Lexend Deca"/>
              </a:rPr>
              <a:t>Opportunity Size Vs Client Revenue Size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34199" y="3142022"/>
            <a:ext cx="6725101" cy="468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2"/>
              </a:lnSpc>
            </a:pPr>
            <a:r>
              <a:rPr lang="en-US" sz="2937">
                <a:solidFill>
                  <a:srgbClr val="FFFFFF"/>
                </a:solidFill>
                <a:latin typeface="Open Sans"/>
              </a:rPr>
              <a:t>Opportunities available as well as converted are equally distributed among range of Clients Revenue Size.</a:t>
            </a:r>
          </a:p>
          <a:p>
            <a:pPr algn="just">
              <a:lnSpc>
                <a:spcPts val="4112"/>
              </a:lnSpc>
            </a:pPr>
            <a:endParaRPr lang="en-US" sz="2937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112"/>
              </a:lnSpc>
            </a:pPr>
            <a:r>
              <a:rPr lang="en-US" sz="2937">
                <a:solidFill>
                  <a:srgbClr val="FFFFFF"/>
                </a:solidFill>
                <a:latin typeface="Open Sans Bold"/>
              </a:rPr>
              <a:t>Win%</a:t>
            </a:r>
            <a:r>
              <a:rPr lang="en-US" sz="2937">
                <a:solidFill>
                  <a:srgbClr val="FFFFFF"/>
                </a:solidFill>
                <a:latin typeface="Open Sans"/>
              </a:rPr>
              <a:t> is more with opportunity Revenue  </a:t>
            </a:r>
            <a:r>
              <a:rPr lang="en-US" sz="2937">
                <a:solidFill>
                  <a:srgbClr val="FFFFFF"/>
                </a:solidFill>
                <a:latin typeface="Open Sans Bold"/>
              </a:rPr>
              <a:t>less than mean value</a:t>
            </a:r>
            <a:r>
              <a:rPr lang="en-US" sz="2937">
                <a:solidFill>
                  <a:srgbClr val="FFFFFF"/>
                </a:solidFill>
                <a:latin typeface="Open Sans"/>
              </a:rPr>
              <a:t>  even though Number of Opportunities available are more right above the Mean of opportunity Revenue.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24043" y="326959"/>
            <a:ext cx="12639913" cy="99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30"/>
              </a:lnSpc>
              <a:spcBef>
                <a:spcPct val="0"/>
              </a:spcBef>
            </a:pPr>
            <a:r>
              <a:rPr lang="en-US" sz="6525">
                <a:solidFill>
                  <a:srgbClr val="FFFFFF"/>
                </a:solidFill>
                <a:latin typeface="Lexend Deca"/>
              </a:rPr>
              <a:t>Analysis for Business Growth</a:t>
            </a:r>
          </a:p>
        </p:txBody>
      </p: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9364" y="1419943"/>
            <a:ext cx="6340543" cy="1007163"/>
            <a:chOff x="0" y="0"/>
            <a:chExt cx="8454058" cy="13428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454058" cy="1342884"/>
              <a:chOff x="0" y="0"/>
              <a:chExt cx="47945522" cy="76159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945523" cy="7615902"/>
              </a:xfrm>
              <a:custGeom>
                <a:avLst/>
                <a:gdLst/>
                <a:ahLst/>
                <a:cxnLst/>
                <a:rect l="l" t="t" r="r" b="b"/>
                <a:pathLst>
                  <a:path w="47945523" h="7615902">
                    <a:moveTo>
                      <a:pt x="0" y="0"/>
                    </a:moveTo>
                    <a:lnTo>
                      <a:pt x="0" y="7615902"/>
                    </a:lnTo>
                    <a:lnTo>
                      <a:pt x="47945523" y="7615902"/>
                    </a:lnTo>
                    <a:lnTo>
                      <a:pt x="47945523" y="0"/>
                    </a:lnTo>
                    <a:lnTo>
                      <a:pt x="0" y="0"/>
                    </a:lnTo>
                    <a:close/>
                    <a:moveTo>
                      <a:pt x="47884562" y="7554942"/>
                    </a:moveTo>
                    <a:lnTo>
                      <a:pt x="59690" y="7554942"/>
                    </a:lnTo>
                    <a:lnTo>
                      <a:pt x="59690" y="59690"/>
                    </a:lnTo>
                    <a:lnTo>
                      <a:pt x="47884562" y="59690"/>
                    </a:lnTo>
                    <a:lnTo>
                      <a:pt x="47884562" y="755494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53060" y="125342"/>
              <a:ext cx="7547938" cy="1054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Lexend Deca"/>
                </a:rPr>
                <a:t>Won opportunities Technology-wise for all Client location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05607" y="1419943"/>
            <a:ext cx="5860028" cy="1007163"/>
            <a:chOff x="0" y="0"/>
            <a:chExt cx="7813371" cy="13428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7813371" cy="1342884"/>
              <a:chOff x="0" y="0"/>
              <a:chExt cx="44311996" cy="761590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4311996" cy="7615902"/>
              </a:xfrm>
              <a:custGeom>
                <a:avLst/>
                <a:gdLst/>
                <a:ahLst/>
                <a:cxnLst/>
                <a:rect l="l" t="t" r="r" b="b"/>
                <a:pathLst>
                  <a:path w="44311996" h="7615902">
                    <a:moveTo>
                      <a:pt x="0" y="0"/>
                    </a:moveTo>
                    <a:lnTo>
                      <a:pt x="0" y="7615902"/>
                    </a:lnTo>
                    <a:lnTo>
                      <a:pt x="44311996" y="7615902"/>
                    </a:lnTo>
                    <a:lnTo>
                      <a:pt x="44311996" y="0"/>
                    </a:lnTo>
                    <a:lnTo>
                      <a:pt x="0" y="0"/>
                    </a:lnTo>
                    <a:close/>
                    <a:moveTo>
                      <a:pt x="44251035" y="7554942"/>
                    </a:moveTo>
                    <a:lnTo>
                      <a:pt x="59690" y="7554942"/>
                    </a:lnTo>
                    <a:lnTo>
                      <a:pt x="59690" y="59690"/>
                    </a:lnTo>
                    <a:lnTo>
                      <a:pt x="44251035" y="59690"/>
                    </a:lnTo>
                    <a:lnTo>
                      <a:pt x="44251035" y="755494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18725" y="125342"/>
              <a:ext cx="6975921" cy="1054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Lexend Deca"/>
                </a:rPr>
                <a:t>Won opportunities B2B Sales Meduim-wise for all Client location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1355" y="2730358"/>
            <a:ext cx="8056560" cy="502527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02740" y="2730358"/>
            <a:ext cx="8056560" cy="502527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824043" y="326959"/>
            <a:ext cx="12639913" cy="99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30"/>
              </a:lnSpc>
              <a:spcBef>
                <a:spcPct val="0"/>
              </a:spcBef>
            </a:pPr>
            <a:r>
              <a:rPr lang="en-US" sz="6525">
                <a:solidFill>
                  <a:srgbClr val="FFFFFF"/>
                </a:solidFill>
                <a:latin typeface="Lexend Deca"/>
              </a:rPr>
              <a:t>Analysis for Business Growth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40645" y="8040019"/>
            <a:ext cx="7047271" cy="1493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83"/>
              </a:lnSpc>
            </a:pPr>
            <a:r>
              <a:rPr lang="en-US" sz="2845">
                <a:solidFill>
                  <a:srgbClr val="FFFFFF"/>
                </a:solidFill>
                <a:latin typeface="Open Sans"/>
              </a:rPr>
              <a:t>As inferred previously that Suzhi Analytics has the </a:t>
            </a:r>
            <a:r>
              <a:rPr lang="en-US" sz="2845">
                <a:solidFill>
                  <a:srgbClr val="FFFFFF"/>
                </a:solidFill>
                <a:latin typeface="Open Sans Bold"/>
              </a:rPr>
              <a:t>highest % Won</a:t>
            </a:r>
            <a:r>
              <a:rPr lang="en-US" sz="2845">
                <a:solidFill>
                  <a:srgbClr val="FFFFFF"/>
                </a:solidFill>
                <a:latin typeface="Open Sans"/>
              </a:rPr>
              <a:t> but the </a:t>
            </a:r>
            <a:r>
              <a:rPr lang="en-US" sz="2845">
                <a:solidFill>
                  <a:srgbClr val="FFFFFF"/>
                </a:solidFill>
                <a:latin typeface="Open Sans Bold"/>
              </a:rPr>
              <a:t>Number of Opportunities</a:t>
            </a:r>
            <a:r>
              <a:rPr lang="en-US" sz="2845">
                <a:solidFill>
                  <a:srgbClr val="FFFFFF"/>
                </a:solidFill>
                <a:latin typeface="Open Sans"/>
              </a:rPr>
              <a:t> is very less.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38841" y="8040019"/>
            <a:ext cx="7501114" cy="1998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83"/>
              </a:lnSpc>
            </a:pPr>
            <a:r>
              <a:rPr lang="en-US" sz="2845">
                <a:solidFill>
                  <a:srgbClr val="FFFFFF"/>
                </a:solidFill>
                <a:latin typeface="Open Sans"/>
              </a:rPr>
              <a:t>Cold Calling followed by Outbound Sales Medium Has Both </a:t>
            </a:r>
            <a:r>
              <a:rPr lang="en-US" sz="2845">
                <a:solidFill>
                  <a:srgbClr val="FFFFFF"/>
                </a:solidFill>
                <a:latin typeface="Open Sans Bold"/>
              </a:rPr>
              <a:t>high % Won</a:t>
            </a:r>
            <a:r>
              <a:rPr lang="en-US" sz="2845">
                <a:solidFill>
                  <a:srgbClr val="FFFFFF"/>
                </a:solidFill>
                <a:latin typeface="Open Sans"/>
              </a:rPr>
              <a:t> as well  as </a:t>
            </a:r>
            <a:r>
              <a:rPr lang="en-US" sz="2845">
                <a:solidFill>
                  <a:srgbClr val="FFFFFF"/>
                </a:solidFill>
                <a:latin typeface="Open Sans Bold"/>
              </a:rPr>
              <a:t>Number of Opportunities.</a:t>
            </a:r>
            <a:r>
              <a:rPr lang="en-US" sz="2845">
                <a:solidFill>
                  <a:srgbClr val="FFFFFF"/>
                </a:solidFill>
                <a:latin typeface="Open Sans"/>
              </a:rPr>
              <a:t> </a:t>
            </a:r>
          </a:p>
          <a:p>
            <a:pPr algn="just">
              <a:lnSpc>
                <a:spcPts val="3983"/>
              </a:lnSpc>
            </a:pPr>
            <a:endParaRPr lang="en-US" sz="2845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271" y="1874430"/>
            <a:ext cx="10156661" cy="633521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824043" y="326959"/>
            <a:ext cx="12639913" cy="99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30"/>
              </a:lnSpc>
              <a:spcBef>
                <a:spcPct val="0"/>
              </a:spcBef>
            </a:pPr>
            <a:r>
              <a:rPr lang="en-US" sz="6525">
                <a:solidFill>
                  <a:srgbClr val="FFFFFF"/>
                </a:solidFill>
                <a:latin typeface="Lexend Deca"/>
              </a:rPr>
              <a:t>Analysis for Business Growth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265391" y="3217326"/>
            <a:ext cx="6356724" cy="416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6"/>
              </a:lnSpc>
            </a:pPr>
            <a:r>
              <a:rPr lang="en-US" sz="2940">
                <a:solidFill>
                  <a:srgbClr val="FFFFFF"/>
                </a:solidFill>
                <a:latin typeface="Open Sans Bold"/>
              </a:rPr>
              <a:t>100 %</a:t>
            </a:r>
            <a:r>
              <a:rPr lang="en-US" sz="2940">
                <a:solidFill>
                  <a:srgbClr val="FFFFFF"/>
                </a:solidFill>
                <a:latin typeface="Open Sans"/>
              </a:rPr>
              <a:t> conversion rate -Suzhi Analytics with Cold Calling for Client Location Kolkata for Enterprise Business. To grow overall Win % Company should work on </a:t>
            </a:r>
            <a:r>
              <a:rPr lang="en-US" sz="2940">
                <a:solidFill>
                  <a:srgbClr val="FFFFFF"/>
                </a:solidFill>
                <a:latin typeface="Open Sans Bold"/>
              </a:rPr>
              <a:t>generating more leads</a:t>
            </a:r>
            <a:r>
              <a:rPr lang="en-US" sz="2940">
                <a:solidFill>
                  <a:srgbClr val="FFFFFF"/>
                </a:solidFill>
                <a:latin typeface="Open Sans"/>
              </a:rPr>
              <a:t> in given criteria as this is best performing area.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34566" y="4173294"/>
            <a:ext cx="2709434" cy="688318"/>
            <a:chOff x="0" y="0"/>
            <a:chExt cx="3612578" cy="91775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3612578" cy="917757"/>
              <a:chOff x="0" y="0"/>
              <a:chExt cx="10861893" cy="275940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0861893" cy="2759408"/>
              </a:xfrm>
              <a:custGeom>
                <a:avLst/>
                <a:gdLst/>
                <a:ahLst/>
                <a:cxnLst/>
                <a:rect l="l" t="t" r="r" b="b"/>
                <a:pathLst>
                  <a:path w="10861893" h="2759408">
                    <a:moveTo>
                      <a:pt x="0" y="0"/>
                    </a:moveTo>
                    <a:lnTo>
                      <a:pt x="0" y="2759408"/>
                    </a:lnTo>
                    <a:lnTo>
                      <a:pt x="10861893" y="2759408"/>
                    </a:lnTo>
                    <a:lnTo>
                      <a:pt x="10861893" y="0"/>
                    </a:lnTo>
                    <a:lnTo>
                      <a:pt x="0" y="0"/>
                    </a:lnTo>
                    <a:close/>
                    <a:moveTo>
                      <a:pt x="10800933" y="2698448"/>
                    </a:moveTo>
                    <a:lnTo>
                      <a:pt x="59690" y="2698448"/>
                    </a:lnTo>
                    <a:lnTo>
                      <a:pt x="59690" y="59690"/>
                    </a:lnTo>
                    <a:lnTo>
                      <a:pt x="10800933" y="59690"/>
                    </a:lnTo>
                    <a:lnTo>
                      <a:pt x="10800933" y="2698448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95134" y="157320"/>
              <a:ext cx="2822310" cy="555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29509C"/>
                  </a:solidFill>
                  <a:latin typeface="Lexend Deca"/>
                </a:rPr>
                <a:t>October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35996" y="4184507"/>
            <a:ext cx="2689856" cy="688318"/>
            <a:chOff x="0" y="0"/>
            <a:chExt cx="3586474" cy="91775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586474" cy="917757"/>
              <a:chOff x="0" y="0"/>
              <a:chExt cx="10783406" cy="275940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0783406" cy="2759408"/>
              </a:xfrm>
              <a:custGeom>
                <a:avLst/>
                <a:gdLst/>
                <a:ahLst/>
                <a:cxnLst/>
                <a:rect l="l" t="t" r="r" b="b"/>
                <a:pathLst>
                  <a:path w="10783406" h="2759408">
                    <a:moveTo>
                      <a:pt x="0" y="0"/>
                    </a:moveTo>
                    <a:lnTo>
                      <a:pt x="0" y="2759408"/>
                    </a:lnTo>
                    <a:lnTo>
                      <a:pt x="10783406" y="2759408"/>
                    </a:lnTo>
                    <a:lnTo>
                      <a:pt x="10783406" y="0"/>
                    </a:lnTo>
                    <a:lnTo>
                      <a:pt x="0" y="0"/>
                    </a:lnTo>
                    <a:close/>
                    <a:moveTo>
                      <a:pt x="10722446" y="2698448"/>
                    </a:moveTo>
                    <a:lnTo>
                      <a:pt x="59690" y="2698448"/>
                    </a:lnTo>
                    <a:lnTo>
                      <a:pt x="59690" y="59690"/>
                    </a:lnTo>
                    <a:lnTo>
                      <a:pt x="10722446" y="59690"/>
                    </a:lnTo>
                    <a:lnTo>
                      <a:pt x="10722446" y="2698448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92279" y="157320"/>
              <a:ext cx="2801917" cy="555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29509C"/>
                  </a:solidFill>
                  <a:latin typeface="Lexend Deca"/>
                </a:rPr>
                <a:t>November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54734" y="4184507"/>
            <a:ext cx="2958424" cy="688318"/>
            <a:chOff x="0" y="0"/>
            <a:chExt cx="3944565" cy="917757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3944565" cy="917757"/>
              <a:chOff x="0" y="0"/>
              <a:chExt cx="11860074" cy="275940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1860074" cy="2759408"/>
              </a:xfrm>
              <a:custGeom>
                <a:avLst/>
                <a:gdLst/>
                <a:ahLst/>
                <a:cxnLst/>
                <a:rect l="l" t="t" r="r" b="b"/>
                <a:pathLst>
                  <a:path w="11860074" h="2759408">
                    <a:moveTo>
                      <a:pt x="0" y="0"/>
                    </a:moveTo>
                    <a:lnTo>
                      <a:pt x="0" y="2759408"/>
                    </a:lnTo>
                    <a:lnTo>
                      <a:pt x="11860074" y="2759408"/>
                    </a:lnTo>
                    <a:lnTo>
                      <a:pt x="11860074" y="0"/>
                    </a:lnTo>
                    <a:lnTo>
                      <a:pt x="0" y="0"/>
                    </a:lnTo>
                    <a:close/>
                    <a:moveTo>
                      <a:pt x="11799114" y="2698448"/>
                    </a:moveTo>
                    <a:lnTo>
                      <a:pt x="59690" y="2698448"/>
                    </a:lnTo>
                    <a:lnTo>
                      <a:pt x="59690" y="59690"/>
                    </a:lnTo>
                    <a:lnTo>
                      <a:pt x="11799114" y="59690"/>
                    </a:lnTo>
                    <a:lnTo>
                      <a:pt x="11799114" y="2698448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431446" y="157320"/>
              <a:ext cx="3081674" cy="555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29509C"/>
                  </a:solidFill>
                  <a:latin typeface="Lexend Deca"/>
                </a:rPr>
                <a:t>December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54573" y="4179545"/>
            <a:ext cx="2405622" cy="688377"/>
            <a:chOff x="0" y="0"/>
            <a:chExt cx="3207497" cy="917836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3207497" cy="917836"/>
              <a:chOff x="0" y="0"/>
              <a:chExt cx="9643938" cy="275964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9643938" cy="2759646"/>
              </a:xfrm>
              <a:custGeom>
                <a:avLst/>
                <a:gdLst/>
                <a:ahLst/>
                <a:cxnLst/>
                <a:rect l="l" t="t" r="r" b="b"/>
                <a:pathLst>
                  <a:path w="9643938" h="2759646">
                    <a:moveTo>
                      <a:pt x="0" y="0"/>
                    </a:moveTo>
                    <a:lnTo>
                      <a:pt x="0" y="2759646"/>
                    </a:lnTo>
                    <a:lnTo>
                      <a:pt x="9643938" y="2759646"/>
                    </a:lnTo>
                    <a:lnTo>
                      <a:pt x="9643938" y="0"/>
                    </a:lnTo>
                    <a:lnTo>
                      <a:pt x="0" y="0"/>
                    </a:lnTo>
                    <a:close/>
                    <a:moveTo>
                      <a:pt x="9582978" y="2698686"/>
                    </a:moveTo>
                    <a:lnTo>
                      <a:pt x="59690" y="2698686"/>
                    </a:lnTo>
                    <a:lnTo>
                      <a:pt x="59690" y="59690"/>
                    </a:lnTo>
                    <a:lnTo>
                      <a:pt x="9582979" y="59690"/>
                    </a:lnTo>
                    <a:lnTo>
                      <a:pt x="9582979" y="2698686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50827" y="157320"/>
              <a:ext cx="2505842" cy="555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29509C"/>
                  </a:solidFill>
                  <a:latin typeface="Lexend Deca"/>
                </a:rPr>
                <a:t>Task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>
            <a:off x="6154494" y="5441515"/>
            <a:ext cx="10193183" cy="0"/>
          </a:xfrm>
          <a:prstGeom prst="line">
            <a:avLst/>
          </a:prstGeom>
          <a:ln w="9525" cap="rnd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6154494" y="6036900"/>
            <a:ext cx="10193183" cy="0"/>
          </a:xfrm>
          <a:prstGeom prst="line">
            <a:avLst/>
          </a:prstGeom>
          <a:ln w="9525" cap="rnd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6154494" y="6641810"/>
            <a:ext cx="10193183" cy="0"/>
          </a:xfrm>
          <a:prstGeom prst="line">
            <a:avLst/>
          </a:prstGeom>
          <a:ln w="9525" cap="rnd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6154494" y="7256245"/>
            <a:ext cx="10193183" cy="0"/>
          </a:xfrm>
          <a:prstGeom prst="line">
            <a:avLst/>
          </a:prstGeom>
          <a:ln w="9525" cap="rnd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6154494" y="7861155"/>
            <a:ext cx="10193183" cy="0"/>
          </a:xfrm>
          <a:prstGeom prst="line">
            <a:avLst/>
          </a:prstGeom>
          <a:ln w="9525" cap="rnd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6154494" y="8466065"/>
            <a:ext cx="10193183" cy="0"/>
          </a:xfrm>
          <a:prstGeom prst="line">
            <a:avLst/>
          </a:prstGeom>
          <a:ln w="9525" cap="rnd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6154494" y="9070975"/>
            <a:ext cx="10193183" cy="0"/>
          </a:xfrm>
          <a:prstGeom prst="line">
            <a:avLst/>
          </a:prstGeom>
          <a:ln w="9525" cap="rnd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2460256" y="1028700"/>
            <a:ext cx="13367487" cy="2144522"/>
            <a:chOff x="0" y="0"/>
            <a:chExt cx="17823316" cy="2859362"/>
          </a:xfrm>
        </p:grpSpPr>
        <p:sp>
          <p:nvSpPr>
            <p:cNvPr id="26" name="TextBox 26"/>
            <p:cNvSpPr txBox="1"/>
            <p:nvPr/>
          </p:nvSpPr>
          <p:spPr>
            <a:xfrm>
              <a:off x="0" y="2211662"/>
              <a:ext cx="1782331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0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0"/>
              <a:ext cx="17823316" cy="1930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400"/>
                </a:lnSpc>
                <a:spcBef>
                  <a:spcPct val="0"/>
                </a:spcBef>
              </a:pPr>
              <a:r>
                <a:rPr lang="en-US" sz="9500">
                  <a:solidFill>
                    <a:srgbClr val="29509C"/>
                  </a:solidFill>
                  <a:latin typeface="Lexend Deca"/>
                </a:rPr>
                <a:t>Project Timeline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654573" y="6403735"/>
            <a:ext cx="3590658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99">
                <a:solidFill>
                  <a:srgbClr val="191919"/>
                </a:solidFill>
                <a:latin typeface="Lexend Deca"/>
              </a:rPr>
              <a:t>Data Collection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54573" y="5798825"/>
            <a:ext cx="3590658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99">
                <a:solidFill>
                  <a:srgbClr val="191919"/>
                </a:solidFill>
                <a:latin typeface="Lexend Deca"/>
              </a:rPr>
              <a:t>Brain Stroming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54573" y="7027695"/>
            <a:ext cx="3590658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99">
                <a:solidFill>
                  <a:srgbClr val="191919"/>
                </a:solidFill>
                <a:latin typeface="Lexend Deca"/>
              </a:rPr>
              <a:t>Data Cleaning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54573" y="8211563"/>
            <a:ext cx="3590658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99">
                <a:solidFill>
                  <a:srgbClr val="191919"/>
                </a:solidFill>
                <a:latin typeface="Lexend Deca"/>
              </a:rPr>
              <a:t>Project Report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654573" y="7623080"/>
            <a:ext cx="3590658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99">
                <a:solidFill>
                  <a:srgbClr val="191919"/>
                </a:solidFill>
                <a:latin typeface="Lexend Deca"/>
              </a:rPr>
              <a:t>R - Coding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54573" y="8837662"/>
            <a:ext cx="3590658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99">
                <a:solidFill>
                  <a:srgbClr val="191919"/>
                </a:solidFill>
                <a:latin typeface="Lexend Deca"/>
              </a:rPr>
              <a:t>Presentation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654573" y="5212965"/>
            <a:ext cx="3590658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99">
                <a:solidFill>
                  <a:srgbClr val="191919"/>
                </a:solidFill>
                <a:latin typeface="Lexend Deca"/>
              </a:rPr>
              <a:t>Ideation</a:t>
            </a:r>
          </a:p>
        </p:txBody>
      </p:sp>
      <p:sp>
        <p:nvSpPr>
          <p:cNvPr id="35" name="AutoShape 35"/>
          <p:cNvSpPr/>
          <p:nvPr/>
        </p:nvSpPr>
        <p:spPr>
          <a:xfrm rot="-2112">
            <a:off x="7706255" y="5346026"/>
            <a:ext cx="778466" cy="0"/>
          </a:xfrm>
          <a:prstGeom prst="line">
            <a:avLst/>
          </a:prstGeom>
          <a:ln w="190500" cap="flat">
            <a:solidFill>
              <a:srgbClr val="D938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 rot="18566">
            <a:off x="8195484" y="5953536"/>
            <a:ext cx="1107958" cy="0"/>
          </a:xfrm>
          <a:prstGeom prst="line">
            <a:avLst/>
          </a:prstGeom>
          <a:ln w="190500" cap="flat">
            <a:solidFill>
              <a:srgbClr val="D938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8918736" y="6546560"/>
            <a:ext cx="769395" cy="0"/>
          </a:xfrm>
          <a:prstGeom prst="line">
            <a:avLst/>
          </a:prstGeom>
          <a:ln w="190500" cap="flat">
            <a:solidFill>
              <a:srgbClr val="D938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 rot="9057">
            <a:off x="9435992" y="7163958"/>
            <a:ext cx="2249135" cy="0"/>
          </a:xfrm>
          <a:prstGeom prst="line">
            <a:avLst/>
          </a:prstGeom>
          <a:ln w="190500" cap="flat">
            <a:solidFill>
              <a:srgbClr val="D938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 rot="22976">
            <a:off x="10782032" y="7767233"/>
            <a:ext cx="2095467" cy="0"/>
          </a:xfrm>
          <a:prstGeom prst="line">
            <a:avLst/>
          </a:prstGeom>
          <a:ln w="190500" cap="flat">
            <a:solidFill>
              <a:srgbClr val="D938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 rot="17590">
            <a:off x="11686068" y="8354389"/>
            <a:ext cx="1444121" cy="0"/>
          </a:xfrm>
          <a:prstGeom prst="line">
            <a:avLst/>
          </a:prstGeom>
          <a:ln w="190500" cap="flat">
            <a:solidFill>
              <a:srgbClr val="D938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 rot="5992">
            <a:off x="11685122" y="8975812"/>
            <a:ext cx="1445546" cy="0"/>
          </a:xfrm>
          <a:prstGeom prst="line">
            <a:avLst/>
          </a:prstGeom>
          <a:ln w="190500" cap="flat">
            <a:solidFill>
              <a:srgbClr val="D938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TextBox 42"/>
          <p:cNvSpPr txBox="1"/>
          <p:nvPr/>
        </p:nvSpPr>
        <p:spPr>
          <a:xfrm>
            <a:off x="3822145" y="2611247"/>
            <a:ext cx="1019318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exend Deca"/>
              </a:rPr>
              <a:t>Project Start Date: October 23rd 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exend Deca"/>
              </a:rPr>
              <a:t>Project End Date: December 6th</a:t>
            </a:r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2415" y="2378117"/>
            <a:ext cx="9594565" cy="598461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464586" y="1511746"/>
            <a:ext cx="11358828" cy="499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Lexend Deca"/>
              </a:rPr>
              <a:t>Inbound B2B Sales medium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24043" y="326959"/>
            <a:ext cx="12639913" cy="99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30"/>
              </a:lnSpc>
              <a:spcBef>
                <a:spcPct val="0"/>
              </a:spcBef>
            </a:pPr>
            <a:r>
              <a:rPr lang="en-US" sz="6525">
                <a:solidFill>
                  <a:srgbClr val="FFFFFF"/>
                </a:solidFill>
                <a:latin typeface="Lexend Deca"/>
              </a:rPr>
              <a:t>Analysis for Business Growth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10693" y="3000638"/>
            <a:ext cx="6725101" cy="468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2"/>
              </a:lnSpc>
            </a:pPr>
            <a:r>
              <a:rPr lang="en-US" sz="2937">
                <a:solidFill>
                  <a:srgbClr val="FFFFFF"/>
                </a:solidFill>
                <a:latin typeface="Open Sans"/>
              </a:rPr>
              <a:t>Inbound B2B sales medium has </a:t>
            </a:r>
            <a:r>
              <a:rPr lang="en-US" sz="2937">
                <a:solidFill>
                  <a:srgbClr val="FFFFFF"/>
                </a:solidFill>
                <a:latin typeface="Open Sans Bold"/>
              </a:rPr>
              <a:t>low customer conversion rates</a:t>
            </a:r>
            <a:r>
              <a:rPr lang="en-US" sz="2937">
                <a:solidFill>
                  <a:srgbClr val="FFFFFF"/>
                </a:solidFill>
                <a:latin typeface="Open Sans"/>
              </a:rPr>
              <a:t> at all Client locations except Chennai, other locations teams should connect with the Chennai team to improve % Win, one way could be improving </a:t>
            </a:r>
            <a:r>
              <a:rPr lang="en-US" sz="2937">
                <a:solidFill>
                  <a:srgbClr val="FFFFFF"/>
                </a:solidFill>
                <a:latin typeface="Open Sans Bold"/>
              </a:rPr>
              <a:t>local SEO </a:t>
            </a:r>
            <a:r>
              <a:rPr lang="en-US" sz="2937">
                <a:solidFill>
                  <a:srgbClr val="FFFFFF"/>
                </a:solidFill>
                <a:latin typeface="Open Sans"/>
              </a:rPr>
              <a:t>to increase conversions via </a:t>
            </a:r>
            <a:r>
              <a:rPr lang="en-US" sz="2937">
                <a:solidFill>
                  <a:srgbClr val="FFFFFF"/>
                </a:solidFill>
                <a:latin typeface="Open Sans Bold"/>
              </a:rPr>
              <a:t>organic lead generation</a:t>
            </a:r>
            <a:r>
              <a:rPr lang="en-US" sz="2937">
                <a:solidFill>
                  <a:srgbClr val="FFFFFF"/>
                </a:solidFill>
                <a:latin typeface="Open Sans"/>
              </a:rPr>
              <a:t> which is major contributor to Inbound Sales Medium.</a:t>
            </a:r>
          </a:p>
        </p:txBody>
      </p:sp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19766" y="433670"/>
            <a:ext cx="9048467" cy="1533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29509C"/>
                </a:solidFill>
                <a:latin typeface="Lexend Deca"/>
              </a:rPr>
              <a:t>Suggestions for Improving Q4 Revenue of 2021-2022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47006" y="2765638"/>
            <a:ext cx="1098103" cy="741614"/>
            <a:chOff x="0" y="0"/>
            <a:chExt cx="1464137" cy="98881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64137" cy="988818"/>
              <a:chOff x="0" y="0"/>
              <a:chExt cx="4402203" cy="297306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402203" cy="2973068"/>
              </a:xfrm>
              <a:custGeom>
                <a:avLst/>
                <a:gdLst/>
                <a:ahLst/>
                <a:cxnLst/>
                <a:rect l="l" t="t" r="r" b="b"/>
                <a:pathLst>
                  <a:path w="4402203" h="2973068">
                    <a:moveTo>
                      <a:pt x="0" y="0"/>
                    </a:moveTo>
                    <a:lnTo>
                      <a:pt x="0" y="2973068"/>
                    </a:lnTo>
                    <a:lnTo>
                      <a:pt x="4402203" y="2973068"/>
                    </a:lnTo>
                    <a:lnTo>
                      <a:pt x="4402203" y="0"/>
                    </a:lnTo>
                    <a:lnTo>
                      <a:pt x="0" y="0"/>
                    </a:lnTo>
                    <a:close/>
                    <a:moveTo>
                      <a:pt x="4341242" y="2912108"/>
                    </a:moveTo>
                    <a:lnTo>
                      <a:pt x="59690" y="2912108"/>
                    </a:lnTo>
                    <a:lnTo>
                      <a:pt x="59690" y="59690"/>
                    </a:lnTo>
                    <a:lnTo>
                      <a:pt x="4341242" y="59690"/>
                    </a:lnTo>
                    <a:lnTo>
                      <a:pt x="4341242" y="2912108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43197" y="180084"/>
              <a:ext cx="1177743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D93830"/>
                  </a:solidFill>
                  <a:latin typeface="Lexend Deca"/>
                </a:rPr>
                <a:t>01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3739021"/>
            <a:ext cx="3149761" cy="5066901"/>
            <a:chOff x="0" y="0"/>
            <a:chExt cx="4199682" cy="6755868"/>
          </a:xfrm>
        </p:grpSpPr>
        <p:sp>
          <p:nvSpPr>
            <p:cNvPr id="8" name="TextBox 8"/>
            <p:cNvSpPr txBox="1"/>
            <p:nvPr/>
          </p:nvSpPr>
          <p:spPr>
            <a:xfrm>
              <a:off x="0" y="1459386"/>
              <a:ext cx="4199682" cy="52964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191919"/>
                  </a:solidFill>
                  <a:latin typeface="Lexend Deca"/>
                </a:rPr>
                <a:t>Focus more on inbound lead generation as inbound leads cost 61% less to acquire a customer and has 35% higher chances of converting an opportunity</a:t>
              </a:r>
              <a:r>
                <a:rPr lang="en-US" sz="1200">
                  <a:solidFill>
                    <a:srgbClr val="191919"/>
                  </a:solidFill>
                  <a:latin typeface="Arimo"/>
                </a:rPr>
                <a:t>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199682" cy="1203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9509C"/>
                  </a:solidFill>
                  <a:latin typeface="Lexend Deca"/>
                </a:rPr>
                <a:t>Generating more organic leads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20977" y="2765638"/>
            <a:ext cx="1098103" cy="741614"/>
            <a:chOff x="0" y="0"/>
            <a:chExt cx="1464137" cy="98881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464137" cy="988818"/>
              <a:chOff x="0" y="0"/>
              <a:chExt cx="4402203" cy="297306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4402203" cy="2973068"/>
              </a:xfrm>
              <a:custGeom>
                <a:avLst/>
                <a:gdLst/>
                <a:ahLst/>
                <a:cxnLst/>
                <a:rect l="l" t="t" r="r" b="b"/>
                <a:pathLst>
                  <a:path w="4402203" h="2973068">
                    <a:moveTo>
                      <a:pt x="0" y="0"/>
                    </a:moveTo>
                    <a:lnTo>
                      <a:pt x="0" y="2973068"/>
                    </a:lnTo>
                    <a:lnTo>
                      <a:pt x="4402203" y="2973068"/>
                    </a:lnTo>
                    <a:lnTo>
                      <a:pt x="4402203" y="0"/>
                    </a:lnTo>
                    <a:lnTo>
                      <a:pt x="0" y="0"/>
                    </a:lnTo>
                    <a:close/>
                    <a:moveTo>
                      <a:pt x="4341242" y="2912108"/>
                    </a:moveTo>
                    <a:lnTo>
                      <a:pt x="59690" y="2912108"/>
                    </a:lnTo>
                    <a:lnTo>
                      <a:pt x="59690" y="59690"/>
                    </a:lnTo>
                    <a:lnTo>
                      <a:pt x="4341242" y="59690"/>
                    </a:lnTo>
                    <a:lnTo>
                      <a:pt x="4341242" y="2912108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43197" y="180084"/>
              <a:ext cx="1177743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D93830"/>
                  </a:solidFill>
                  <a:latin typeface="Lexend Deca"/>
                </a:rPr>
                <a:t>02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02671" y="3739021"/>
            <a:ext cx="2912592" cy="6158942"/>
            <a:chOff x="0" y="0"/>
            <a:chExt cx="3883455" cy="821192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459386"/>
              <a:ext cx="3883455" cy="6752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191919"/>
                  </a:solidFill>
                  <a:latin typeface="Lexend Deca"/>
                </a:rPr>
                <a:t>Focus on startup markets like Bangaluru with an opportunity ecosystem of $42.7 billion for SaaS Products.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191919"/>
                  </a:solidFill>
                  <a:latin typeface="Lexend Deca"/>
                </a:rPr>
                <a:t>Coming up with Start-up Programs with software credits is an effective way of penetrating this market.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3883455" cy="12229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29509C"/>
                  </a:solidFill>
                  <a:latin typeface="Lexend Deca"/>
                </a:rPr>
                <a:t>Start-Up </a:t>
              </a:r>
            </a:p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9509C"/>
                  </a:solidFill>
                  <a:latin typeface="Lexend Deca"/>
                </a:rPr>
                <a:t>Programs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594949" y="2765638"/>
            <a:ext cx="1098103" cy="741614"/>
            <a:chOff x="0" y="0"/>
            <a:chExt cx="1464137" cy="988818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464137" cy="988818"/>
              <a:chOff x="0" y="0"/>
              <a:chExt cx="4402203" cy="2973068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02203" cy="2973068"/>
              </a:xfrm>
              <a:custGeom>
                <a:avLst/>
                <a:gdLst/>
                <a:ahLst/>
                <a:cxnLst/>
                <a:rect l="l" t="t" r="r" b="b"/>
                <a:pathLst>
                  <a:path w="4402203" h="2973068">
                    <a:moveTo>
                      <a:pt x="0" y="0"/>
                    </a:moveTo>
                    <a:lnTo>
                      <a:pt x="0" y="2973068"/>
                    </a:lnTo>
                    <a:lnTo>
                      <a:pt x="4402203" y="2973068"/>
                    </a:lnTo>
                    <a:lnTo>
                      <a:pt x="4402203" y="0"/>
                    </a:lnTo>
                    <a:lnTo>
                      <a:pt x="0" y="0"/>
                    </a:lnTo>
                    <a:close/>
                    <a:moveTo>
                      <a:pt x="4341242" y="2912108"/>
                    </a:moveTo>
                    <a:lnTo>
                      <a:pt x="59690" y="2912108"/>
                    </a:lnTo>
                    <a:lnTo>
                      <a:pt x="59690" y="59690"/>
                    </a:lnTo>
                    <a:lnTo>
                      <a:pt x="4341242" y="59690"/>
                    </a:lnTo>
                    <a:lnTo>
                      <a:pt x="4341242" y="2912108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143197" y="180084"/>
              <a:ext cx="1177743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D93830"/>
                  </a:solidFill>
                  <a:latin typeface="Lexend Deca"/>
                </a:rPr>
                <a:t>03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776643" y="3739021"/>
            <a:ext cx="2734714" cy="4621964"/>
            <a:chOff x="0" y="0"/>
            <a:chExt cx="3646286" cy="6162619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459386"/>
              <a:ext cx="3646286" cy="4703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191919"/>
                  </a:solidFill>
                  <a:latin typeface="Lexend Deca"/>
                </a:rPr>
                <a:t>Focus on selling Suzhi Analytics as the Analytics Market in India is worth $25.5 Billion USD with high growth potential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3646286" cy="1203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9509C"/>
                  </a:solidFill>
                  <a:latin typeface="Lexend Deca"/>
                </a:rPr>
                <a:t>Emerging Products Focus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968920" y="2765638"/>
            <a:ext cx="1098103" cy="741614"/>
            <a:chOff x="0" y="0"/>
            <a:chExt cx="1464137" cy="988818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464137" cy="988818"/>
              <a:chOff x="0" y="0"/>
              <a:chExt cx="4402203" cy="2973068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4402203" cy="2973068"/>
              </a:xfrm>
              <a:custGeom>
                <a:avLst/>
                <a:gdLst/>
                <a:ahLst/>
                <a:cxnLst/>
                <a:rect l="l" t="t" r="r" b="b"/>
                <a:pathLst>
                  <a:path w="4402203" h="2973068">
                    <a:moveTo>
                      <a:pt x="0" y="0"/>
                    </a:moveTo>
                    <a:lnTo>
                      <a:pt x="0" y="2973068"/>
                    </a:lnTo>
                    <a:lnTo>
                      <a:pt x="4402203" y="2973068"/>
                    </a:lnTo>
                    <a:lnTo>
                      <a:pt x="4402203" y="0"/>
                    </a:lnTo>
                    <a:lnTo>
                      <a:pt x="0" y="0"/>
                    </a:lnTo>
                    <a:close/>
                    <a:moveTo>
                      <a:pt x="4341242" y="2912108"/>
                    </a:moveTo>
                    <a:lnTo>
                      <a:pt x="59690" y="2912108"/>
                    </a:lnTo>
                    <a:lnTo>
                      <a:pt x="59690" y="59690"/>
                    </a:lnTo>
                    <a:lnTo>
                      <a:pt x="4341242" y="59690"/>
                    </a:lnTo>
                    <a:lnTo>
                      <a:pt x="4341242" y="2912108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143197" y="180084"/>
              <a:ext cx="1177743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D93830"/>
                  </a:solidFill>
                  <a:latin typeface="Lexend Deca"/>
                </a:rPr>
                <a:t>04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150614" y="3678618"/>
            <a:ext cx="2882945" cy="5955167"/>
            <a:chOff x="0" y="0"/>
            <a:chExt cx="3843927" cy="7940222"/>
          </a:xfrm>
        </p:grpSpPr>
        <p:sp>
          <p:nvSpPr>
            <p:cNvPr id="29" name="TextBox 29"/>
            <p:cNvSpPr txBox="1"/>
            <p:nvPr/>
          </p:nvSpPr>
          <p:spPr>
            <a:xfrm>
              <a:off x="0" y="1459386"/>
              <a:ext cx="3843927" cy="64808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191919"/>
                  </a:solidFill>
                  <a:latin typeface="Lexend Deca"/>
                </a:rPr>
                <a:t>Train the sales team to tackle and win deals that has competitor insights by providing Competitor battle cards and Objection-handling workshops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19050"/>
              <a:ext cx="3843927" cy="1203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9509C"/>
                  </a:solidFill>
                  <a:latin typeface="Lexend Deca"/>
                </a:rPr>
                <a:t>Sales Team Training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5087750" y="2765638"/>
            <a:ext cx="1098103" cy="741614"/>
            <a:chOff x="0" y="0"/>
            <a:chExt cx="1464137" cy="988818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464137" cy="988818"/>
              <a:chOff x="0" y="0"/>
              <a:chExt cx="4402203" cy="2973068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4402203" cy="2973068"/>
              </a:xfrm>
              <a:custGeom>
                <a:avLst/>
                <a:gdLst/>
                <a:ahLst/>
                <a:cxnLst/>
                <a:rect l="l" t="t" r="r" b="b"/>
                <a:pathLst>
                  <a:path w="4402203" h="2973068">
                    <a:moveTo>
                      <a:pt x="0" y="0"/>
                    </a:moveTo>
                    <a:lnTo>
                      <a:pt x="0" y="2973068"/>
                    </a:lnTo>
                    <a:lnTo>
                      <a:pt x="4402203" y="2973068"/>
                    </a:lnTo>
                    <a:lnTo>
                      <a:pt x="4402203" y="0"/>
                    </a:lnTo>
                    <a:lnTo>
                      <a:pt x="0" y="0"/>
                    </a:lnTo>
                    <a:close/>
                    <a:moveTo>
                      <a:pt x="4341242" y="2912108"/>
                    </a:moveTo>
                    <a:lnTo>
                      <a:pt x="59690" y="2912108"/>
                    </a:lnTo>
                    <a:lnTo>
                      <a:pt x="59690" y="59690"/>
                    </a:lnTo>
                    <a:lnTo>
                      <a:pt x="4341242" y="59690"/>
                    </a:lnTo>
                    <a:lnTo>
                      <a:pt x="4341242" y="2912108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143197" y="180084"/>
              <a:ext cx="1177743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D93830"/>
                  </a:solidFill>
                  <a:latin typeface="Lexend Deca"/>
                </a:rPr>
                <a:t>05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4524586" y="3678618"/>
            <a:ext cx="2734714" cy="4177563"/>
            <a:chOff x="0" y="0"/>
            <a:chExt cx="3646286" cy="5570085"/>
          </a:xfrm>
        </p:grpSpPr>
        <p:sp>
          <p:nvSpPr>
            <p:cNvPr id="36" name="TextBox 36"/>
            <p:cNvSpPr txBox="1"/>
            <p:nvPr/>
          </p:nvSpPr>
          <p:spPr>
            <a:xfrm>
              <a:off x="0" y="1459386"/>
              <a:ext cx="3646286" cy="4110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191919"/>
                  </a:solidFill>
                  <a:latin typeface="Lexend Deca"/>
                </a:rPr>
                <a:t>67% of our total revenue discounts are in the range 0-10 and hence offer lower discounts to improve ARPU 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19050"/>
              <a:ext cx="3646286" cy="1203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9509C"/>
                  </a:solidFill>
                  <a:latin typeface="Lexend Deca"/>
                </a:rPr>
                <a:t>Maintain Lower Discounts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36255" y="-430617"/>
            <a:ext cx="18524255" cy="1114823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399935" y="6168034"/>
            <a:ext cx="2462009" cy="24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50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Start with offering stringent discounts on an increment of 5% +/- 0 .5%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221692" y="4530900"/>
            <a:ext cx="749893" cy="8434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454149" y="4602730"/>
            <a:ext cx="767911" cy="93028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677904" y="4602730"/>
            <a:ext cx="695936" cy="80922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1924801" y="4602730"/>
            <a:ext cx="462669" cy="101381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4790017" y="4602730"/>
            <a:ext cx="840922" cy="84092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156465" y="6168034"/>
            <a:ext cx="2462009" cy="24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50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Prioratize creating Competitor battlecards and train the sales team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12996" y="6158509"/>
            <a:ext cx="2462009" cy="2884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Improve Product offerings and Product Marketing </a:t>
            </a:r>
          </a:p>
          <a:p>
            <a:pPr marL="0" lvl="0" indent="0" algn="ctr">
              <a:lnSpc>
                <a:spcPts val="3250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 of Suzhi Analytics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69526" y="6168034"/>
            <a:ext cx="2462009" cy="122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50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Acquire 6X more Startup Clients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6056" y="6168034"/>
            <a:ext cx="2462009" cy="1637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50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exend Deca"/>
              </a:rPr>
              <a:t>Improve Inbound Lead generation by 10X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76448" y="1028700"/>
            <a:ext cx="10135104" cy="259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05"/>
              </a:lnSpc>
              <a:spcBef>
                <a:spcPct val="0"/>
              </a:spcBef>
            </a:pPr>
            <a:r>
              <a:rPr lang="en-US" sz="8504">
                <a:solidFill>
                  <a:srgbClr val="FFFFFF"/>
                </a:solidFill>
                <a:latin typeface="Lexend Deca"/>
              </a:rPr>
              <a:t>New Goals for upcoming Quater</a:t>
            </a:r>
          </a:p>
        </p:txBody>
      </p:sp>
    </p:spTree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441005" y="1196090"/>
            <a:ext cx="7739518" cy="773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109"/>
              </a:lnSpc>
              <a:spcBef>
                <a:spcPct val="0"/>
              </a:spcBef>
            </a:pPr>
            <a:r>
              <a:rPr lang="en-US" sz="4699">
                <a:solidFill>
                  <a:srgbClr val="D93830"/>
                </a:solidFill>
                <a:latin typeface="Lexend Deca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79C65-19E7-437C-B546-DB306981E162}"/>
              </a:ext>
            </a:extLst>
          </p:cNvPr>
          <p:cNvSpPr txBox="1"/>
          <p:nvPr/>
        </p:nvSpPr>
        <p:spPr>
          <a:xfrm>
            <a:off x="1219200" y="2552700"/>
            <a:ext cx="14173200" cy="2838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  <a:tabLst>
                <a:tab pos="2865755" algn="ctr"/>
              </a:tabLst>
            </a:pP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https://www.kaggle.com/gauravduttakiit/sales-pipeline-conversion-at-a-saas-startup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  <a:tabLst>
                <a:tab pos="2865755" algn="ctr"/>
              </a:tabLst>
            </a:pP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https://www.r-graph-gallery.com/index.html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  <a:tabLst>
                <a:tab pos="2865755" algn="ctr"/>
              </a:tabLst>
            </a:pP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https://medium.com/@mygreatlearning/r-programming-tutorial-ac1ccddffda9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  <a:tabLst>
                <a:tab pos="2865755" algn="ctr"/>
              </a:tabLst>
            </a:pP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https://www.displayr.com/how-to-create-a-correlation-matrix-in-r/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  <a:tabLst>
                <a:tab pos="2865755" algn="ctr"/>
              </a:tabLst>
            </a:pP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https://www.youtube.com/watch?v=49fADBfcDD4&amp;t=767s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2865755" algn="ctr"/>
              </a:tabLst>
            </a:pPr>
            <a:r>
              <a:rPr lang="en-US" sz="2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 files from IE6200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44192" y="2636260"/>
            <a:ext cx="11222306" cy="4442979"/>
            <a:chOff x="0" y="0"/>
            <a:chExt cx="14963074" cy="5923972"/>
          </a:xfrm>
        </p:grpSpPr>
        <p:sp>
          <p:nvSpPr>
            <p:cNvPr id="3" name="TextBox 3"/>
            <p:cNvSpPr txBox="1"/>
            <p:nvPr/>
          </p:nvSpPr>
          <p:spPr>
            <a:xfrm>
              <a:off x="0" y="1067526"/>
              <a:ext cx="14963074" cy="4856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862"/>
                </a:lnSpc>
              </a:pPr>
              <a:r>
                <a:rPr lang="en-US" sz="24227">
                  <a:solidFill>
                    <a:srgbClr val="FFFFFF"/>
                  </a:solidFill>
                  <a:latin typeface="Playlist Script"/>
                </a:rPr>
                <a:t>Questions!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4963074" cy="990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167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C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74619" y="2097766"/>
            <a:ext cx="6356958" cy="63569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559484" y="537230"/>
            <a:ext cx="2587228" cy="88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Group 5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23968" y="5143500"/>
            <a:ext cx="10290208" cy="1627918"/>
            <a:chOff x="0" y="0"/>
            <a:chExt cx="13720277" cy="217055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3720277" cy="2170558"/>
              <a:chOff x="0" y="0"/>
              <a:chExt cx="54525124" cy="862591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4525125" cy="8625915"/>
              </a:xfrm>
              <a:custGeom>
                <a:avLst/>
                <a:gdLst/>
                <a:ahLst/>
                <a:cxnLst/>
                <a:rect l="l" t="t" r="r" b="b"/>
                <a:pathLst>
                  <a:path w="54525125" h="8625915">
                    <a:moveTo>
                      <a:pt x="0" y="0"/>
                    </a:moveTo>
                    <a:lnTo>
                      <a:pt x="0" y="8625915"/>
                    </a:lnTo>
                    <a:lnTo>
                      <a:pt x="54525125" y="8625915"/>
                    </a:lnTo>
                    <a:lnTo>
                      <a:pt x="54525125" y="0"/>
                    </a:lnTo>
                    <a:lnTo>
                      <a:pt x="0" y="0"/>
                    </a:lnTo>
                    <a:close/>
                    <a:moveTo>
                      <a:pt x="54464161" y="8564955"/>
                    </a:moveTo>
                    <a:lnTo>
                      <a:pt x="59690" y="8564955"/>
                    </a:lnTo>
                    <a:lnTo>
                      <a:pt x="59690" y="59690"/>
                    </a:lnTo>
                    <a:lnTo>
                      <a:pt x="54464161" y="59690"/>
                    </a:lnTo>
                    <a:lnTo>
                      <a:pt x="54464161" y="856495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735281" y="204670"/>
              <a:ext cx="12249715" cy="1732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42"/>
                </a:lnSpc>
              </a:pPr>
              <a:r>
                <a:rPr lang="en-US" sz="2648" dirty="0" err="1">
                  <a:solidFill>
                    <a:srgbClr val="FFFFFF"/>
                  </a:solidFill>
                  <a:latin typeface="Lexend Deca"/>
                </a:rPr>
                <a:t>Suzhi</a:t>
              </a:r>
              <a:r>
                <a:rPr lang="en-US" sz="2648" dirty="0">
                  <a:solidFill>
                    <a:srgbClr val="FFFFFF"/>
                  </a:solidFill>
                  <a:latin typeface="Lexend Deca"/>
                </a:rPr>
                <a:t> </a:t>
              </a:r>
              <a:r>
                <a:rPr lang="en-US" sz="2648" dirty="0" err="1">
                  <a:solidFill>
                    <a:srgbClr val="FFFFFF"/>
                  </a:solidFill>
                  <a:latin typeface="Lexend Deca"/>
                </a:rPr>
                <a:t>Tech.Inc</a:t>
              </a:r>
              <a:r>
                <a:rPr lang="en-US" sz="2648" dirty="0">
                  <a:solidFill>
                    <a:srgbClr val="FFFFFF"/>
                  </a:solidFill>
                  <a:latin typeface="Lexend Deca"/>
                </a:rPr>
                <a:t> is a Global Enterprise B2B Cloud SaaS startup based out of India founded by </a:t>
              </a:r>
            </a:p>
            <a:p>
              <a:pPr marL="0" lvl="0" indent="0" algn="ctr">
                <a:lnSpc>
                  <a:spcPts val="3442"/>
                </a:lnSpc>
                <a:spcBef>
                  <a:spcPct val="0"/>
                </a:spcBef>
              </a:pPr>
              <a:r>
                <a:rPr lang="en-US" sz="2648" dirty="0">
                  <a:solidFill>
                    <a:srgbClr val="FFFFFF"/>
                  </a:solidFill>
                  <a:latin typeface="Lexend Deca"/>
                </a:rPr>
                <a:t>Mr. Aman in the year 2007. 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71874" y="2491216"/>
            <a:ext cx="3185667" cy="318566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66373" y="6477772"/>
            <a:ext cx="2998203" cy="299820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951034" y="7798630"/>
            <a:ext cx="2998203" cy="299820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786973" y="1237887"/>
            <a:ext cx="11964197" cy="289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00"/>
              </a:lnSpc>
            </a:pPr>
            <a:r>
              <a:rPr lang="en-US" sz="9500">
                <a:solidFill>
                  <a:srgbClr val="FFFFFF"/>
                </a:solidFill>
                <a:latin typeface="Lexend Deca"/>
              </a:rPr>
              <a:t>About </a:t>
            </a:r>
          </a:p>
          <a:p>
            <a:pPr marL="0" lvl="0" indent="0" algn="ctr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FFFFFF"/>
                </a:solidFill>
                <a:latin typeface="Lexend Deca"/>
              </a:rPr>
              <a:t>Our Client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555528" y="3329579"/>
            <a:ext cx="2818358" cy="1432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1"/>
              </a:lnSpc>
            </a:pPr>
            <a:r>
              <a:rPr lang="en-US" sz="4108">
                <a:solidFill>
                  <a:srgbClr val="191714"/>
                </a:solidFill>
                <a:latin typeface="Lexend Deca"/>
              </a:rPr>
              <a:t>10+ Global </a:t>
            </a:r>
          </a:p>
          <a:p>
            <a:pPr algn="ctr">
              <a:lnSpc>
                <a:spcPts val="5751"/>
              </a:lnSpc>
            </a:pPr>
            <a:r>
              <a:rPr lang="en-US" sz="4108">
                <a:solidFill>
                  <a:srgbClr val="191714"/>
                </a:solidFill>
                <a:latin typeface="Lexend Deca"/>
              </a:rPr>
              <a:t>offices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69970" y="8388742"/>
            <a:ext cx="2360331" cy="1770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6"/>
              </a:lnSpc>
            </a:pPr>
            <a:r>
              <a:rPr lang="en-US" sz="2511">
                <a:solidFill>
                  <a:srgbClr val="000000"/>
                </a:solidFill>
                <a:latin typeface="Lexend Deca"/>
              </a:rPr>
              <a:t>Raised 241M in Series A,B,C,D,E Funding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7062129"/>
            <a:ext cx="2673548" cy="1396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xend Deca"/>
              </a:rPr>
              <a:t>5000+ 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xend Deca"/>
              </a:rPr>
              <a:t>Employees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080746" y="6477812"/>
            <a:ext cx="2998203" cy="2998203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3529589" y="6990279"/>
            <a:ext cx="2443162" cy="1896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8"/>
              </a:lnSpc>
            </a:pPr>
            <a:r>
              <a:rPr lang="en-US" sz="3584">
                <a:solidFill>
                  <a:srgbClr val="000000"/>
                </a:solidFill>
                <a:latin typeface="Lexend Deca"/>
              </a:rPr>
              <a:t>4 Portfolio </a:t>
            </a:r>
          </a:p>
          <a:p>
            <a:pPr algn="ctr">
              <a:lnSpc>
                <a:spcPts val="5018"/>
              </a:lnSpc>
            </a:pPr>
            <a:r>
              <a:rPr lang="en-US" sz="3584">
                <a:solidFill>
                  <a:srgbClr val="000000"/>
                </a:solidFill>
                <a:latin typeface="Lexend Deca"/>
              </a:rPr>
              <a:t>Enterprise </a:t>
            </a:r>
          </a:p>
          <a:p>
            <a:pPr algn="ctr">
              <a:lnSpc>
                <a:spcPts val="5018"/>
              </a:lnSpc>
              <a:spcBef>
                <a:spcPct val="0"/>
              </a:spcBef>
            </a:pPr>
            <a:r>
              <a:rPr lang="en-US" sz="3584">
                <a:solidFill>
                  <a:srgbClr val="000000"/>
                </a:solidFill>
                <a:latin typeface="Lexend Deca"/>
              </a:rPr>
              <a:t>Products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269541" y="2491216"/>
            <a:ext cx="3335585" cy="3185667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0" y="3556433"/>
            <a:ext cx="3282321" cy="110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0"/>
              </a:lnSpc>
            </a:pPr>
            <a:r>
              <a:rPr lang="en-US" sz="3207">
                <a:solidFill>
                  <a:srgbClr val="000000"/>
                </a:solidFill>
                <a:latin typeface="Lexend Deca"/>
              </a:rPr>
              <a:t>40000+ Paying </a:t>
            </a:r>
          </a:p>
          <a:p>
            <a:pPr algn="ctr">
              <a:lnSpc>
                <a:spcPts val="4490"/>
              </a:lnSpc>
            </a:pPr>
            <a:r>
              <a:rPr lang="en-US" sz="3207">
                <a:solidFill>
                  <a:srgbClr val="000000"/>
                </a:solidFill>
                <a:latin typeface="Lexend Deca"/>
              </a:rPr>
              <a:t>Customers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864576" y="5132544"/>
            <a:ext cx="542360" cy="108867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034171" cy="10287000"/>
          </a:xfrm>
          <a:prstGeom prst="rect">
            <a:avLst/>
          </a:prstGeom>
          <a:solidFill>
            <a:srgbClr val="5CE1E6">
              <a:alpha val="29804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9152298" y="0"/>
            <a:ext cx="3034171" cy="10287000"/>
          </a:xfrm>
          <a:prstGeom prst="rect">
            <a:avLst/>
          </a:prstGeom>
          <a:solidFill>
            <a:srgbClr val="00C2CB">
              <a:alpha val="29804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6101532" y="0"/>
            <a:ext cx="3034171" cy="10287000"/>
          </a:xfrm>
          <a:prstGeom prst="rect">
            <a:avLst/>
          </a:prstGeom>
          <a:solidFill>
            <a:srgbClr val="37C9EF">
              <a:alpha val="29804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5253829" y="0"/>
            <a:ext cx="3034171" cy="10287000"/>
          </a:xfrm>
          <a:prstGeom prst="rect">
            <a:avLst/>
          </a:prstGeom>
          <a:solidFill>
            <a:srgbClr val="13538A">
              <a:alpha val="29804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12203063" y="0"/>
            <a:ext cx="3034171" cy="10287000"/>
          </a:xfrm>
          <a:prstGeom prst="rect">
            <a:avLst/>
          </a:prstGeom>
          <a:solidFill>
            <a:srgbClr val="2C92D5">
              <a:alpha val="29804"/>
            </a:srgbClr>
          </a:solidFill>
        </p:spPr>
      </p:sp>
      <p:sp>
        <p:nvSpPr>
          <p:cNvPr id="7" name="AutoShape 7"/>
          <p:cNvSpPr/>
          <p:nvPr/>
        </p:nvSpPr>
        <p:spPr>
          <a:xfrm rot="-822989">
            <a:off x="-2575881" y="-4733461"/>
            <a:ext cx="20981431" cy="82296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8" name="Group 8"/>
          <p:cNvGrpSpPr/>
          <p:nvPr/>
        </p:nvGrpSpPr>
        <p:grpSpPr>
          <a:xfrm>
            <a:off x="1043663" y="4638274"/>
            <a:ext cx="946844" cy="1517452"/>
            <a:chOff x="0" y="0"/>
            <a:chExt cx="1262459" cy="2023269"/>
          </a:xfrm>
        </p:grpSpPr>
        <p:grpSp>
          <p:nvGrpSpPr>
            <p:cNvPr id="9" name="Group 9"/>
            <p:cNvGrpSpPr/>
            <p:nvPr/>
          </p:nvGrpSpPr>
          <p:grpSpPr>
            <a:xfrm rot="5400000">
              <a:off x="-44524" y="1176240"/>
              <a:ext cx="1351507" cy="342550"/>
              <a:chOff x="0" y="0"/>
              <a:chExt cx="2004282" cy="508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556884" y="49530"/>
                <a:ext cx="407115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07115" h="408940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11430"/>
                <a:ext cx="2004282" cy="485140"/>
              </a:xfrm>
              <a:custGeom>
                <a:avLst/>
                <a:gdLst/>
                <a:ahLst/>
                <a:cxnLst/>
                <a:rect l="l" t="t" r="r" b="b"/>
                <a:pathLst>
                  <a:path w="2004282" h="485140">
                    <a:moveTo>
                      <a:pt x="1760442" y="0"/>
                    </a:moveTo>
                    <a:cubicBezTo>
                      <a:pt x="1639792" y="0"/>
                      <a:pt x="1539462" y="88900"/>
                      <a:pt x="1520412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1521682" y="280670"/>
                    </a:lnTo>
                    <a:cubicBezTo>
                      <a:pt x="1539462" y="396240"/>
                      <a:pt x="1641062" y="485140"/>
                      <a:pt x="1761712" y="485140"/>
                    </a:cubicBezTo>
                    <a:cubicBezTo>
                      <a:pt x="1896332" y="485140"/>
                      <a:pt x="2004282" y="375920"/>
                      <a:pt x="2004282" y="242570"/>
                    </a:cubicBezTo>
                    <a:cubicBezTo>
                      <a:pt x="2004282" y="107950"/>
                      <a:pt x="1895062" y="0"/>
                      <a:pt x="1760442" y="0"/>
                    </a:cubicBezTo>
                    <a:close/>
                    <a:moveTo>
                      <a:pt x="1760442" y="408940"/>
                    </a:moveTo>
                    <a:cubicBezTo>
                      <a:pt x="1669002" y="408940"/>
                      <a:pt x="1594072" y="334010"/>
                      <a:pt x="1594072" y="242570"/>
                    </a:cubicBezTo>
                    <a:cubicBezTo>
                      <a:pt x="1594072" y="151130"/>
                      <a:pt x="1669002" y="76200"/>
                      <a:pt x="1760442" y="76200"/>
                    </a:cubicBezTo>
                    <a:cubicBezTo>
                      <a:pt x="1851882" y="76200"/>
                      <a:pt x="1926812" y="151130"/>
                      <a:pt x="1926812" y="242570"/>
                    </a:cubicBezTo>
                    <a:cubicBezTo>
                      <a:pt x="1928082" y="334010"/>
                      <a:pt x="1853152" y="408940"/>
                      <a:pt x="1760442" y="40894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0" y="0"/>
              <a:ext cx="1262459" cy="1262459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260513" y="362093"/>
              <a:ext cx="741434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282">
                  <a:solidFill>
                    <a:srgbClr val="FFFFFF"/>
                  </a:solidFill>
                  <a:latin typeface="Aileron Regular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4061036" y="4761728"/>
            <a:ext cx="1013631" cy="256912"/>
            <a:chOff x="0" y="0"/>
            <a:chExt cx="2004282" cy="508000"/>
          </a:xfrm>
        </p:grpSpPr>
        <p:sp>
          <p:nvSpPr>
            <p:cNvPr id="15" name="Freeform 15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id="16" name="Freeform 16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l="l" t="t" r="r" b="b"/>
              <a:pathLst>
                <a:path w="2004282" h="485140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4094429" y="3879548"/>
            <a:ext cx="946844" cy="946844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289813" y="4113576"/>
            <a:ext cx="556076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2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7145195" y="3131664"/>
            <a:ext cx="946844" cy="1517452"/>
            <a:chOff x="0" y="0"/>
            <a:chExt cx="1262459" cy="2023269"/>
          </a:xfrm>
        </p:grpSpPr>
        <p:grpSp>
          <p:nvGrpSpPr>
            <p:cNvPr id="20" name="Group 20"/>
            <p:cNvGrpSpPr/>
            <p:nvPr/>
          </p:nvGrpSpPr>
          <p:grpSpPr>
            <a:xfrm rot="5400000">
              <a:off x="-44524" y="1176240"/>
              <a:ext cx="1351507" cy="342550"/>
              <a:chOff x="0" y="0"/>
              <a:chExt cx="2004282" cy="508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556884" y="49530"/>
                <a:ext cx="407115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07115" h="408940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11430"/>
                <a:ext cx="2004282" cy="485140"/>
              </a:xfrm>
              <a:custGeom>
                <a:avLst/>
                <a:gdLst/>
                <a:ahLst/>
                <a:cxnLst/>
                <a:rect l="l" t="t" r="r" b="b"/>
                <a:pathLst>
                  <a:path w="2004282" h="485140">
                    <a:moveTo>
                      <a:pt x="1760442" y="0"/>
                    </a:moveTo>
                    <a:cubicBezTo>
                      <a:pt x="1639792" y="0"/>
                      <a:pt x="1539462" y="88900"/>
                      <a:pt x="1520412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1521682" y="280670"/>
                    </a:lnTo>
                    <a:cubicBezTo>
                      <a:pt x="1539462" y="396240"/>
                      <a:pt x="1641062" y="485140"/>
                      <a:pt x="1761712" y="485140"/>
                    </a:cubicBezTo>
                    <a:cubicBezTo>
                      <a:pt x="1896332" y="485140"/>
                      <a:pt x="2004282" y="375920"/>
                      <a:pt x="2004282" y="242570"/>
                    </a:cubicBezTo>
                    <a:cubicBezTo>
                      <a:pt x="2004282" y="107950"/>
                      <a:pt x="1895062" y="0"/>
                      <a:pt x="1760442" y="0"/>
                    </a:cubicBezTo>
                    <a:close/>
                    <a:moveTo>
                      <a:pt x="1760442" y="408940"/>
                    </a:moveTo>
                    <a:cubicBezTo>
                      <a:pt x="1669002" y="408940"/>
                      <a:pt x="1594072" y="334010"/>
                      <a:pt x="1594072" y="242570"/>
                    </a:cubicBezTo>
                    <a:cubicBezTo>
                      <a:pt x="1594072" y="151130"/>
                      <a:pt x="1669002" y="76200"/>
                      <a:pt x="1760442" y="76200"/>
                    </a:cubicBezTo>
                    <a:cubicBezTo>
                      <a:pt x="1851882" y="76200"/>
                      <a:pt x="1926812" y="151130"/>
                      <a:pt x="1926812" y="242570"/>
                    </a:cubicBezTo>
                    <a:cubicBezTo>
                      <a:pt x="1928082" y="334010"/>
                      <a:pt x="1853152" y="408940"/>
                      <a:pt x="1760442" y="40894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0" y="0"/>
              <a:ext cx="1262459" cy="1262459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260513" y="346367"/>
              <a:ext cx="741434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282">
                  <a:solidFill>
                    <a:srgbClr val="FFFFFF"/>
                  </a:solidFill>
                  <a:latin typeface="Aileron Regular"/>
                </a:rPr>
                <a:t>3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195961" y="2362097"/>
            <a:ext cx="946844" cy="1517452"/>
            <a:chOff x="0" y="0"/>
            <a:chExt cx="1262459" cy="2023269"/>
          </a:xfrm>
        </p:grpSpPr>
        <p:grpSp>
          <p:nvGrpSpPr>
            <p:cNvPr id="26" name="Group 26"/>
            <p:cNvGrpSpPr/>
            <p:nvPr/>
          </p:nvGrpSpPr>
          <p:grpSpPr>
            <a:xfrm rot="5400000">
              <a:off x="-44524" y="1176240"/>
              <a:ext cx="1351507" cy="342550"/>
              <a:chOff x="0" y="0"/>
              <a:chExt cx="2004282" cy="508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556884" y="49530"/>
                <a:ext cx="407115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07115" h="408940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11430"/>
                <a:ext cx="2004282" cy="485140"/>
              </a:xfrm>
              <a:custGeom>
                <a:avLst/>
                <a:gdLst/>
                <a:ahLst/>
                <a:cxnLst/>
                <a:rect l="l" t="t" r="r" b="b"/>
                <a:pathLst>
                  <a:path w="2004282" h="485140">
                    <a:moveTo>
                      <a:pt x="1760442" y="0"/>
                    </a:moveTo>
                    <a:cubicBezTo>
                      <a:pt x="1639792" y="0"/>
                      <a:pt x="1539462" y="88900"/>
                      <a:pt x="1520412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1521682" y="280670"/>
                    </a:lnTo>
                    <a:cubicBezTo>
                      <a:pt x="1539462" y="396240"/>
                      <a:pt x="1641062" y="485140"/>
                      <a:pt x="1761712" y="485140"/>
                    </a:cubicBezTo>
                    <a:cubicBezTo>
                      <a:pt x="1896332" y="485140"/>
                      <a:pt x="2004282" y="375920"/>
                      <a:pt x="2004282" y="242570"/>
                    </a:cubicBezTo>
                    <a:cubicBezTo>
                      <a:pt x="2004282" y="107950"/>
                      <a:pt x="1895062" y="0"/>
                      <a:pt x="1760442" y="0"/>
                    </a:cubicBezTo>
                    <a:close/>
                    <a:moveTo>
                      <a:pt x="1760442" y="408940"/>
                    </a:moveTo>
                    <a:cubicBezTo>
                      <a:pt x="1669002" y="408940"/>
                      <a:pt x="1594072" y="334010"/>
                      <a:pt x="1594072" y="242570"/>
                    </a:cubicBezTo>
                    <a:cubicBezTo>
                      <a:pt x="1594072" y="151130"/>
                      <a:pt x="1669002" y="76200"/>
                      <a:pt x="1760442" y="76200"/>
                    </a:cubicBezTo>
                    <a:cubicBezTo>
                      <a:pt x="1851882" y="76200"/>
                      <a:pt x="1926812" y="151130"/>
                      <a:pt x="1926812" y="242570"/>
                    </a:cubicBezTo>
                    <a:cubicBezTo>
                      <a:pt x="1928082" y="334010"/>
                      <a:pt x="1853152" y="408940"/>
                      <a:pt x="1760442" y="40894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0" y="0"/>
              <a:ext cx="1262459" cy="1262459"/>
            </a:xfrm>
            <a:prstGeom prst="rect">
              <a:avLst/>
            </a:prstGeom>
          </p:spPr>
        </p:pic>
        <p:sp>
          <p:nvSpPr>
            <p:cNvPr id="30" name="TextBox 30"/>
            <p:cNvSpPr txBox="1"/>
            <p:nvPr/>
          </p:nvSpPr>
          <p:spPr>
            <a:xfrm>
              <a:off x="260513" y="321561"/>
              <a:ext cx="741434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282">
                  <a:solidFill>
                    <a:srgbClr val="FFFFFF"/>
                  </a:solidFill>
                  <a:latin typeface="Aileron Regular"/>
                </a:rPr>
                <a:t>4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3275907" y="1603371"/>
            <a:ext cx="946844" cy="1517452"/>
            <a:chOff x="0" y="0"/>
            <a:chExt cx="1262459" cy="2023269"/>
          </a:xfrm>
        </p:grpSpPr>
        <p:grpSp>
          <p:nvGrpSpPr>
            <p:cNvPr id="32" name="Group 32"/>
            <p:cNvGrpSpPr/>
            <p:nvPr/>
          </p:nvGrpSpPr>
          <p:grpSpPr>
            <a:xfrm rot="5400000">
              <a:off x="-44524" y="1176240"/>
              <a:ext cx="1351507" cy="342550"/>
              <a:chOff x="0" y="0"/>
              <a:chExt cx="2004282" cy="508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556884" y="49530"/>
                <a:ext cx="407115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07115" h="408940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  <p:sp>
            <p:nvSpPr>
              <p:cNvPr id="34" name="Freeform 34"/>
              <p:cNvSpPr/>
              <p:nvPr/>
            </p:nvSpPr>
            <p:spPr>
              <a:xfrm>
                <a:off x="0" y="11430"/>
                <a:ext cx="2004282" cy="485140"/>
              </a:xfrm>
              <a:custGeom>
                <a:avLst/>
                <a:gdLst/>
                <a:ahLst/>
                <a:cxnLst/>
                <a:rect l="l" t="t" r="r" b="b"/>
                <a:pathLst>
                  <a:path w="2004282" h="485140">
                    <a:moveTo>
                      <a:pt x="1760442" y="0"/>
                    </a:moveTo>
                    <a:cubicBezTo>
                      <a:pt x="1639792" y="0"/>
                      <a:pt x="1539462" y="88900"/>
                      <a:pt x="1520412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1521682" y="280670"/>
                    </a:lnTo>
                    <a:cubicBezTo>
                      <a:pt x="1539462" y="396240"/>
                      <a:pt x="1641062" y="485140"/>
                      <a:pt x="1761712" y="485140"/>
                    </a:cubicBezTo>
                    <a:cubicBezTo>
                      <a:pt x="1896332" y="485140"/>
                      <a:pt x="2004282" y="375920"/>
                      <a:pt x="2004282" y="242570"/>
                    </a:cubicBezTo>
                    <a:cubicBezTo>
                      <a:pt x="2004282" y="107950"/>
                      <a:pt x="1895062" y="0"/>
                      <a:pt x="1760442" y="0"/>
                    </a:cubicBezTo>
                    <a:close/>
                    <a:moveTo>
                      <a:pt x="1760442" y="408940"/>
                    </a:moveTo>
                    <a:cubicBezTo>
                      <a:pt x="1669002" y="408940"/>
                      <a:pt x="1594072" y="334010"/>
                      <a:pt x="1594072" y="242570"/>
                    </a:cubicBezTo>
                    <a:cubicBezTo>
                      <a:pt x="1594072" y="151130"/>
                      <a:pt x="1669002" y="76200"/>
                      <a:pt x="1760442" y="76200"/>
                    </a:cubicBezTo>
                    <a:cubicBezTo>
                      <a:pt x="1851882" y="76200"/>
                      <a:pt x="1926812" y="151130"/>
                      <a:pt x="1926812" y="242570"/>
                    </a:cubicBezTo>
                    <a:cubicBezTo>
                      <a:pt x="1928082" y="334010"/>
                      <a:pt x="1853152" y="408940"/>
                      <a:pt x="1760442" y="408940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0" y="0"/>
              <a:ext cx="1262459" cy="1262459"/>
            </a:xfrm>
            <a:prstGeom prst="rect">
              <a:avLst/>
            </a:prstGeom>
          </p:spPr>
        </p:pic>
        <p:sp>
          <p:nvSpPr>
            <p:cNvPr id="36" name="TextBox 36"/>
            <p:cNvSpPr txBox="1"/>
            <p:nvPr/>
          </p:nvSpPr>
          <p:spPr>
            <a:xfrm>
              <a:off x="260513" y="321561"/>
              <a:ext cx="741434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282">
                  <a:solidFill>
                    <a:srgbClr val="FFFFFF"/>
                  </a:solidFill>
                  <a:latin typeface="Aileron Regular"/>
                </a:rPr>
                <a:t>5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 rot="5400000">
            <a:off x="16264099" y="1737667"/>
            <a:ext cx="1013631" cy="256912"/>
            <a:chOff x="0" y="0"/>
            <a:chExt cx="2004282" cy="508000"/>
          </a:xfrm>
        </p:grpSpPr>
        <p:sp>
          <p:nvSpPr>
            <p:cNvPr id="38" name="Freeform 38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id="39" name="Freeform 39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l="l" t="t" r="r" b="b"/>
              <a:pathLst>
                <a:path w="2004282" h="485140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16297492" y="855487"/>
            <a:ext cx="946844" cy="946844"/>
            <a:chOff x="0" y="0"/>
            <a:chExt cx="1262459" cy="1262459"/>
          </a:xfrm>
        </p:grpSpPr>
        <p:pic>
          <p:nvPicPr>
            <p:cNvPr id="41" name="Picture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0" y="0"/>
              <a:ext cx="1262459" cy="1262459"/>
            </a:xfrm>
            <a:prstGeom prst="rect">
              <a:avLst/>
            </a:prstGeom>
          </p:spPr>
        </p:pic>
        <p:sp>
          <p:nvSpPr>
            <p:cNvPr id="42" name="TextBox 42"/>
            <p:cNvSpPr txBox="1"/>
            <p:nvPr/>
          </p:nvSpPr>
          <p:spPr>
            <a:xfrm>
              <a:off x="260513" y="321561"/>
              <a:ext cx="741434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282">
                  <a:solidFill>
                    <a:srgbClr val="FFFFFF"/>
                  </a:solidFill>
                  <a:latin typeface="Aileron Regular"/>
                </a:rPr>
                <a:t>6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573699" y="4142151"/>
            <a:ext cx="2191368" cy="3626200"/>
            <a:chOff x="0" y="0"/>
            <a:chExt cx="2921824" cy="4834933"/>
          </a:xfrm>
        </p:grpSpPr>
        <p:sp>
          <p:nvSpPr>
            <p:cNvPr id="44" name="TextBox 44"/>
            <p:cNvSpPr txBox="1"/>
            <p:nvPr/>
          </p:nvSpPr>
          <p:spPr>
            <a:xfrm>
              <a:off x="0" y="-95250"/>
              <a:ext cx="2921824" cy="5827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2019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691559"/>
              <a:ext cx="2921824" cy="4143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75"/>
                </a:lnSpc>
              </a:pPr>
              <a:r>
                <a:rPr lang="en-US" sz="1500" spc="48">
                  <a:solidFill>
                    <a:srgbClr val="191919"/>
                  </a:solidFill>
                  <a:latin typeface="Aileron Regular"/>
                </a:rPr>
                <a:t>Crossed a milestone of 300 M </a:t>
              </a:r>
            </a:p>
            <a:p>
              <a:pPr algn="ctr">
                <a:lnSpc>
                  <a:spcPts val="2475"/>
                </a:lnSpc>
              </a:pPr>
              <a:endParaRPr lang="en-US" sz="1500" spc="48">
                <a:solidFill>
                  <a:srgbClr val="191919"/>
                </a:solidFill>
                <a:latin typeface="Aileron Regular"/>
              </a:endParaRPr>
            </a:p>
            <a:p>
              <a:pPr algn="ctr">
                <a:lnSpc>
                  <a:spcPts val="2475"/>
                </a:lnSpc>
              </a:pPr>
              <a:r>
                <a:rPr lang="en-US" sz="1500" spc="48">
                  <a:solidFill>
                    <a:srgbClr val="191919"/>
                  </a:solidFill>
                  <a:latin typeface="Aileron Regular"/>
                </a:rPr>
                <a:t>Acquired an Analytics company </a:t>
              </a:r>
            </a:p>
            <a:p>
              <a:pPr algn="ctr">
                <a:lnSpc>
                  <a:spcPts val="2475"/>
                </a:lnSpc>
              </a:pPr>
              <a:r>
                <a:rPr lang="en-US" sz="1500" spc="48">
                  <a:solidFill>
                    <a:srgbClr val="191919"/>
                  </a:solidFill>
                  <a:latin typeface="Aileron Regular"/>
                </a:rPr>
                <a:t>- Datapt and rebranded as Suzhi Analytics</a:t>
              </a:r>
            </a:p>
            <a:p>
              <a:pPr algn="ctr">
                <a:lnSpc>
                  <a:spcPts val="2475"/>
                </a:lnSpc>
              </a:pPr>
              <a:endParaRPr lang="en-US" sz="1500" spc="48">
                <a:solidFill>
                  <a:srgbClr val="191919"/>
                </a:solidFill>
                <a:latin typeface="Aileron Regular"/>
              </a:endParaRPr>
            </a:p>
            <a:p>
              <a:pPr algn="ctr">
                <a:lnSpc>
                  <a:spcPts val="2475"/>
                </a:lnSpc>
              </a:pPr>
              <a:r>
                <a:rPr lang="en-US" sz="1500" spc="48">
                  <a:solidFill>
                    <a:srgbClr val="191919"/>
                  </a:solidFill>
                  <a:latin typeface="Aileron Regular"/>
                </a:rPr>
                <a:t>Raised 120M in series E funding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421401" y="6122994"/>
            <a:ext cx="2191368" cy="4164006"/>
            <a:chOff x="0" y="0"/>
            <a:chExt cx="2921824" cy="5552007"/>
          </a:xfrm>
        </p:grpSpPr>
        <p:sp>
          <p:nvSpPr>
            <p:cNvPr id="47" name="TextBox 47"/>
            <p:cNvSpPr txBox="1"/>
            <p:nvPr/>
          </p:nvSpPr>
          <p:spPr>
            <a:xfrm>
              <a:off x="0" y="-95250"/>
              <a:ext cx="2921824" cy="5827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2007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682034"/>
              <a:ext cx="2921824" cy="4869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40"/>
                </a:lnSpc>
              </a:pPr>
              <a:r>
                <a:rPr lang="en-US" sz="1600" spc="51">
                  <a:solidFill>
                    <a:srgbClr val="191919"/>
                  </a:solidFill>
                  <a:latin typeface="Aileron Regular"/>
                </a:rPr>
                <a:t>The Startup was found by Mr.Aman in the month of November </a:t>
              </a:r>
            </a:p>
            <a:p>
              <a:pPr algn="ctr">
                <a:lnSpc>
                  <a:spcPts val="2640"/>
                </a:lnSpc>
              </a:pPr>
              <a:endParaRPr lang="en-US" sz="1600" spc="51">
                <a:solidFill>
                  <a:srgbClr val="191919"/>
                </a:solidFill>
                <a:latin typeface="Aileron Regular"/>
              </a:endParaRPr>
            </a:p>
            <a:p>
              <a:pPr algn="ctr">
                <a:lnSpc>
                  <a:spcPts val="2640"/>
                </a:lnSpc>
              </a:pPr>
              <a:r>
                <a:rPr lang="en-US" sz="1600" spc="51">
                  <a:solidFill>
                    <a:srgbClr val="191919"/>
                  </a:solidFill>
                  <a:latin typeface="Aileron Regular"/>
                </a:rPr>
                <a:t>Raised a seed funding of 1 M</a:t>
              </a:r>
            </a:p>
            <a:p>
              <a:pPr algn="ctr">
                <a:lnSpc>
                  <a:spcPts val="2640"/>
                </a:lnSpc>
              </a:pPr>
              <a:endParaRPr lang="en-US" sz="1600" spc="51">
                <a:solidFill>
                  <a:srgbClr val="191919"/>
                </a:solidFill>
                <a:latin typeface="Aileron Regular"/>
              </a:endParaRPr>
            </a:p>
            <a:p>
              <a:pPr algn="ctr">
                <a:lnSpc>
                  <a:spcPts val="2640"/>
                </a:lnSpc>
              </a:pPr>
              <a:r>
                <a:rPr lang="en-US" sz="1600" spc="51">
                  <a:solidFill>
                    <a:srgbClr val="191919"/>
                  </a:solidFill>
                  <a:latin typeface="Aileron Regular"/>
                </a:rPr>
                <a:t>Launch of their first Enterprise product Suzhi ERP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3462660" y="5626920"/>
            <a:ext cx="2210383" cy="4237110"/>
            <a:chOff x="0" y="0"/>
            <a:chExt cx="2947177" cy="5649480"/>
          </a:xfrm>
        </p:grpSpPr>
        <p:sp>
          <p:nvSpPr>
            <p:cNvPr id="50" name="TextBox 50"/>
            <p:cNvSpPr txBox="1"/>
            <p:nvPr/>
          </p:nvSpPr>
          <p:spPr>
            <a:xfrm>
              <a:off x="0" y="-95250"/>
              <a:ext cx="2947177" cy="5827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2014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682034"/>
              <a:ext cx="2947177" cy="4967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Launch of their Second Enterprise product Suzhi PLM</a:t>
              </a:r>
            </a:p>
            <a:p>
              <a:pPr algn="ctr">
                <a:lnSpc>
                  <a:spcPts val="2970"/>
                </a:lnSpc>
              </a:pPr>
              <a:endParaRPr lang="en-US" sz="1800" spc="57">
                <a:solidFill>
                  <a:srgbClr val="191919"/>
                </a:solidFill>
                <a:latin typeface="Aileron Regular"/>
              </a:endParaRPr>
            </a:p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Hit 6M in sales the first Year</a:t>
              </a:r>
            </a:p>
            <a:p>
              <a:pPr algn="ctr">
                <a:lnSpc>
                  <a:spcPts val="2970"/>
                </a:lnSpc>
              </a:pPr>
              <a:endParaRPr lang="en-US" sz="1800" spc="57">
                <a:solidFill>
                  <a:srgbClr val="191919"/>
                </a:solidFill>
                <a:latin typeface="Aileron Regular"/>
              </a:endParaRPr>
            </a:p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Raised a total of 40M in series A,B,C funding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6513426" y="4778560"/>
            <a:ext cx="2210383" cy="3859980"/>
            <a:chOff x="0" y="0"/>
            <a:chExt cx="2947177" cy="5146640"/>
          </a:xfrm>
        </p:grpSpPr>
        <p:sp>
          <p:nvSpPr>
            <p:cNvPr id="53" name="TextBox 53"/>
            <p:cNvSpPr txBox="1"/>
            <p:nvPr/>
          </p:nvSpPr>
          <p:spPr>
            <a:xfrm>
              <a:off x="0" y="-95250"/>
              <a:ext cx="2947177" cy="5827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2016</a:t>
              </a: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682034"/>
              <a:ext cx="2947177" cy="4464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Launched their third entreprise Product Suzhi SCM</a:t>
              </a:r>
            </a:p>
            <a:p>
              <a:pPr algn="ctr">
                <a:lnSpc>
                  <a:spcPts val="2970"/>
                </a:lnSpc>
              </a:pPr>
              <a:endParaRPr lang="en-US" sz="1800" spc="57">
                <a:solidFill>
                  <a:srgbClr val="191919"/>
                </a:solidFill>
                <a:latin typeface="Aileron Regular"/>
              </a:endParaRPr>
            </a:p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Hit 8M in Sales the First Year of launch</a:t>
              </a:r>
            </a:p>
            <a:p>
              <a:pPr algn="ctr">
                <a:lnSpc>
                  <a:spcPts val="2970"/>
                </a:lnSpc>
              </a:pPr>
              <a:endParaRPr lang="en-US" sz="1800" spc="57">
                <a:solidFill>
                  <a:srgbClr val="191919"/>
                </a:solidFill>
                <a:latin typeface="Aileron Regular"/>
              </a:endParaRPr>
            </a:p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Raised 80 M in Series D Funding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2653645" y="3585750"/>
            <a:ext cx="2191368" cy="842936"/>
            <a:chOff x="0" y="0"/>
            <a:chExt cx="2921824" cy="1123915"/>
          </a:xfrm>
        </p:grpSpPr>
        <p:sp>
          <p:nvSpPr>
            <p:cNvPr id="56" name="TextBox 56"/>
            <p:cNvSpPr txBox="1"/>
            <p:nvPr/>
          </p:nvSpPr>
          <p:spPr>
            <a:xfrm>
              <a:off x="0" y="-95250"/>
              <a:ext cx="2921824" cy="5827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2021</a:t>
              </a:r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0" y="682034"/>
              <a:ext cx="2921824" cy="4418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0"/>
                </a:lnSpc>
              </a:pPr>
              <a:endParaRPr/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5675231" y="2935111"/>
            <a:ext cx="2191368" cy="2461888"/>
            <a:chOff x="0" y="0"/>
            <a:chExt cx="2921824" cy="3282518"/>
          </a:xfrm>
        </p:grpSpPr>
        <p:sp>
          <p:nvSpPr>
            <p:cNvPr id="59" name="TextBox 59"/>
            <p:cNvSpPr txBox="1"/>
            <p:nvPr/>
          </p:nvSpPr>
          <p:spPr>
            <a:xfrm>
              <a:off x="0" y="-95250"/>
              <a:ext cx="2921824" cy="12328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FUTURE PLAN</a:t>
              </a:r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0" y="1332115"/>
              <a:ext cx="2921824" cy="1950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Go public by 2022 AMJ Quarter</a:t>
              </a:r>
            </a:p>
            <a:p>
              <a:pPr algn="ctr">
                <a:lnSpc>
                  <a:spcPts val="2970"/>
                </a:lnSpc>
              </a:pPr>
              <a:endParaRPr lang="en-US" sz="1800" spc="57">
                <a:solidFill>
                  <a:srgbClr val="191919"/>
                </a:solidFill>
                <a:latin typeface="Aileron Regular"/>
              </a:endParaRPr>
            </a:p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 Raise 500M in IPO</a:t>
              </a:r>
            </a:p>
          </p:txBody>
        </p:sp>
      </p:grpSp>
      <p:sp>
        <p:nvSpPr>
          <p:cNvPr id="61" name="AutoShape 61"/>
          <p:cNvSpPr/>
          <p:nvPr/>
        </p:nvSpPr>
        <p:spPr>
          <a:xfrm rot="-822989">
            <a:off x="1422920" y="8343908"/>
            <a:ext cx="20981431" cy="812064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2" name="TextBox 62"/>
          <p:cNvSpPr txBox="1"/>
          <p:nvPr/>
        </p:nvSpPr>
        <p:spPr>
          <a:xfrm>
            <a:off x="1028700" y="1271759"/>
            <a:ext cx="7232747" cy="819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49"/>
              </a:lnSpc>
            </a:pPr>
            <a:r>
              <a:rPr lang="en-US" sz="4999" spc="149">
                <a:solidFill>
                  <a:srgbClr val="191919"/>
                </a:solidFill>
                <a:latin typeface="Aileron Heavy"/>
              </a:rPr>
              <a:t>SUZHI'S JOURNEY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4342965" y="8576330"/>
            <a:ext cx="2916335" cy="915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spc="130">
                <a:solidFill>
                  <a:srgbClr val="191919"/>
                </a:solidFill>
                <a:latin typeface="Aileron Regular"/>
              </a:rPr>
              <a:t>A brief history of </a:t>
            </a:r>
          </a:p>
          <a:p>
            <a:pPr algn="r">
              <a:lnSpc>
                <a:spcPts val="3640"/>
              </a:lnSpc>
            </a:pPr>
            <a:r>
              <a:rPr lang="en-US" sz="2600" spc="130">
                <a:solidFill>
                  <a:srgbClr val="191919"/>
                </a:solidFill>
                <a:latin typeface="Aileron Regular"/>
              </a:rPr>
              <a:t>Suzhi Tech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2397390" y="4261828"/>
            <a:ext cx="2645518" cy="3832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ileron Regular"/>
              </a:rPr>
              <a:t>Crossed a milestone of 474 M with 20% YoY growth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Aileron Regular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ileron Regular"/>
              </a:rPr>
              <a:t>4 portfolio Products with 5000+ Employees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Aileron Regular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ileron Regular"/>
              </a:rPr>
              <a:t>10 Global offices with Fortune 500 clients from 150+ Countries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Aileron Regular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Aileron Regular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9996854" y="-430617"/>
            <a:ext cx="18524255" cy="111482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509584" y="1876703"/>
            <a:ext cx="6244010" cy="6533594"/>
            <a:chOff x="0" y="0"/>
            <a:chExt cx="8325347" cy="8711458"/>
          </a:xfrm>
        </p:grpSpPr>
        <p:sp>
          <p:nvSpPr>
            <p:cNvPr id="4" name="TextBox 4"/>
            <p:cNvSpPr txBox="1"/>
            <p:nvPr/>
          </p:nvSpPr>
          <p:spPr>
            <a:xfrm>
              <a:off x="0" y="8155966"/>
              <a:ext cx="8325347" cy="555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68495"/>
              <a:ext cx="8325347" cy="3289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Lexend Deca"/>
                </a:rPr>
                <a:t>Their growth in the Indian Market is Stagnant and they have reached out to us to analyze their pipeline data of the Indian Market.</a:t>
              </a:r>
              <a:r>
                <a:rPr lang="en-US" sz="1200">
                  <a:solidFill>
                    <a:srgbClr val="FFFFFF"/>
                  </a:solidFill>
                  <a:latin typeface="Arimo"/>
                </a:rPr>
                <a:t>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325347" cy="3860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1400"/>
                </a:lnSpc>
                <a:spcBef>
                  <a:spcPct val="0"/>
                </a:spcBef>
              </a:pPr>
              <a:r>
                <a:rPr lang="en-US" sz="9500">
                  <a:solidFill>
                    <a:srgbClr val="FFFFFF"/>
                  </a:solidFill>
                  <a:latin typeface="Lexend Deca"/>
                </a:rPr>
                <a:t>Problem Statement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17497" y="1270199"/>
            <a:ext cx="7761860" cy="1139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D93830"/>
                </a:solidFill>
                <a:latin typeface="Lexend Deca"/>
              </a:rPr>
              <a:t>FY 2020-2021 Quater-Wise Sales Opportunities  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3164543"/>
            <a:ext cx="7855276" cy="489972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-6004733"/>
            <a:ext cx="18406128" cy="1107714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509634" y="1988503"/>
            <a:ext cx="7867193" cy="1742807"/>
            <a:chOff x="0" y="0"/>
            <a:chExt cx="10489591" cy="2323742"/>
          </a:xfrm>
        </p:grpSpPr>
        <p:sp>
          <p:nvSpPr>
            <p:cNvPr id="4" name="TextBox 4"/>
            <p:cNvSpPr txBox="1"/>
            <p:nvPr/>
          </p:nvSpPr>
          <p:spPr>
            <a:xfrm>
              <a:off x="0" y="1768170"/>
              <a:ext cx="10489591" cy="555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489591" cy="1308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Lexend Deca"/>
                </a:rPr>
                <a:t>The Quarterly sales has not been growing from last 2 Quaters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7319" y="246832"/>
            <a:ext cx="6441844" cy="3804480"/>
            <a:chOff x="0" y="0"/>
            <a:chExt cx="8589125" cy="5072639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8589125" cy="3860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1400"/>
                </a:lnSpc>
                <a:spcBef>
                  <a:spcPct val="0"/>
                </a:spcBef>
              </a:pPr>
              <a:r>
                <a:rPr lang="en-US" sz="9500">
                  <a:solidFill>
                    <a:srgbClr val="FFFFFF"/>
                  </a:solidFill>
                  <a:latin typeface="Lexend Deca"/>
                </a:rPr>
                <a:t>Revenue Growth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332798"/>
              <a:ext cx="8589125" cy="739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5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Lexend Deca"/>
                </a:rPr>
                <a:t>Quarterly sales growth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09803" y="5534448"/>
            <a:ext cx="7612884" cy="475255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38667" y="-430617"/>
            <a:ext cx="18931467" cy="1139330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46828" y="1251039"/>
            <a:ext cx="11569061" cy="2897101"/>
            <a:chOff x="0" y="0"/>
            <a:chExt cx="3913485" cy="9800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13485" cy="980007"/>
            </a:xfrm>
            <a:custGeom>
              <a:avLst/>
              <a:gdLst/>
              <a:ahLst/>
              <a:cxnLst/>
              <a:rect l="l" t="t" r="r" b="b"/>
              <a:pathLst>
                <a:path w="3913485" h="980007">
                  <a:moveTo>
                    <a:pt x="0" y="0"/>
                  </a:moveTo>
                  <a:lnTo>
                    <a:pt x="3913485" y="0"/>
                  </a:lnTo>
                  <a:lnTo>
                    <a:pt x="3913485" y="980007"/>
                  </a:lnTo>
                  <a:lnTo>
                    <a:pt x="0" y="9800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483449" y="5389166"/>
            <a:ext cx="10464879" cy="4607604"/>
            <a:chOff x="0" y="0"/>
            <a:chExt cx="3539972" cy="1558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39972" cy="1558622"/>
            </a:xfrm>
            <a:custGeom>
              <a:avLst/>
              <a:gdLst/>
              <a:ahLst/>
              <a:cxnLst/>
              <a:rect l="l" t="t" r="r" b="b"/>
              <a:pathLst>
                <a:path w="3539972" h="1558622">
                  <a:moveTo>
                    <a:pt x="0" y="0"/>
                  </a:moveTo>
                  <a:lnTo>
                    <a:pt x="3539972" y="0"/>
                  </a:lnTo>
                  <a:lnTo>
                    <a:pt x="3539972" y="1558622"/>
                  </a:lnTo>
                  <a:lnTo>
                    <a:pt x="0" y="155862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429384" y="5623425"/>
            <a:ext cx="4042087" cy="4042087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741721" y="106053"/>
            <a:ext cx="4042087" cy="4042087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12820993" y="3307975"/>
            <a:ext cx="1841457" cy="84016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768355" y="6050295"/>
            <a:ext cx="16909218" cy="3702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Lexend Deca"/>
              </a:rPr>
              <a:t>1</a:t>
            </a:r>
            <a:r>
              <a:rPr lang="en-US" sz="4200" dirty="0">
                <a:solidFill>
                  <a:srgbClr val="000000"/>
                </a:solidFill>
                <a:latin typeface="Open Sans Extra Bold"/>
              </a:rPr>
              <a:t>.  </a:t>
            </a:r>
            <a:r>
              <a:rPr lang="en-US" sz="4200" dirty="0">
                <a:solidFill>
                  <a:srgbClr val="000000"/>
                </a:solidFill>
                <a:latin typeface="Lexend Deca"/>
              </a:rPr>
              <a:t>Analyze data to find out </a:t>
            </a:r>
          </a:p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Lexend Deca"/>
              </a:rPr>
              <a:t>meaningful Sales Pipeline insights </a:t>
            </a:r>
          </a:p>
          <a:p>
            <a:pPr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Lexend Deca"/>
              </a:rPr>
              <a:t>2</a:t>
            </a:r>
            <a:r>
              <a:rPr lang="en-US" sz="4200" dirty="0">
                <a:solidFill>
                  <a:srgbClr val="000000"/>
                </a:solidFill>
                <a:latin typeface="Lexend Deca"/>
              </a:rPr>
              <a:t>. Suggestions and recommendations</a:t>
            </a:r>
          </a:p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Lexend Deca"/>
              </a:rPr>
              <a:t> for IPO preparation</a:t>
            </a:r>
          </a:p>
          <a:p>
            <a:pPr>
              <a:lnSpc>
                <a:spcPts val="5880"/>
              </a:lnSpc>
            </a:pPr>
            <a:endParaRPr lang="en-US" sz="4200" dirty="0">
              <a:solidFill>
                <a:srgbClr val="000000"/>
              </a:solidFill>
              <a:latin typeface="Lexend Dec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16121" y="1106199"/>
            <a:ext cx="10704909" cy="3262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endParaRPr/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Lexend Deca"/>
              </a:rPr>
              <a:t>Sales CRM Pipeline data of FY 2020-2021 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Lexend Deca"/>
              </a:rPr>
              <a:t>(Q1, Q2, Q3, Q4)</a:t>
            </a:r>
          </a:p>
          <a:p>
            <a:pPr algn="ctr">
              <a:lnSpc>
                <a:spcPts val="8400"/>
              </a:lnSpc>
            </a:pPr>
            <a:endParaRPr lang="en-US" sz="4200">
              <a:solidFill>
                <a:srgbClr val="000000"/>
              </a:solidFill>
              <a:latin typeface="Lexend Dec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88537" y="6562889"/>
            <a:ext cx="3323781" cy="2687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50"/>
              </a:lnSpc>
            </a:pPr>
            <a:r>
              <a:rPr lang="en-US" sz="3821" dirty="0">
                <a:solidFill>
                  <a:srgbClr val="000000"/>
                </a:solidFill>
                <a:latin typeface="League Spartan Bold"/>
              </a:rPr>
              <a:t>What’s our</a:t>
            </a:r>
            <a:r>
              <a:rPr lang="en-US" sz="1200" dirty="0">
                <a:solidFill>
                  <a:srgbClr val="000000"/>
                </a:solidFill>
                <a:latin typeface="League Spartan Bold"/>
              </a:rPr>
              <a:t> </a:t>
            </a:r>
          </a:p>
          <a:p>
            <a:pPr algn="ctr">
              <a:lnSpc>
                <a:spcPts val="5350"/>
              </a:lnSpc>
            </a:pPr>
            <a:r>
              <a:rPr lang="en-US" sz="3821" dirty="0">
                <a:solidFill>
                  <a:srgbClr val="000000"/>
                </a:solidFill>
                <a:latin typeface="League Spartan Bold"/>
              </a:rPr>
              <a:t>Client Expecting?</a:t>
            </a:r>
          </a:p>
          <a:p>
            <a:pPr algn="ctr">
              <a:lnSpc>
                <a:spcPts val="5350"/>
              </a:lnSpc>
            </a:pPr>
            <a:endParaRPr lang="en-US" sz="1200" dirty="0">
              <a:solidFill>
                <a:srgbClr val="000000"/>
              </a:solidFill>
              <a:latin typeface="League Spartan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741721" y="1253897"/>
            <a:ext cx="4042087" cy="1717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League Spartan"/>
              </a:rPr>
              <a:t>What do we have from the Client-side?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641992" y="8913003"/>
            <a:ext cx="1841457" cy="8401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689638"/>
            <a:ext cx="8115300" cy="3784836"/>
            <a:chOff x="0" y="0"/>
            <a:chExt cx="2745176" cy="12803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45175" cy="1280303"/>
            </a:xfrm>
            <a:custGeom>
              <a:avLst/>
              <a:gdLst/>
              <a:ahLst/>
              <a:cxnLst/>
              <a:rect l="l" t="t" r="r" b="b"/>
              <a:pathLst>
                <a:path w="2745175" h="1280303">
                  <a:moveTo>
                    <a:pt x="0" y="0"/>
                  </a:moveTo>
                  <a:lnTo>
                    <a:pt x="2745175" y="0"/>
                  </a:lnTo>
                  <a:lnTo>
                    <a:pt x="2745175" y="1280303"/>
                  </a:lnTo>
                  <a:lnTo>
                    <a:pt x="0" y="12803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4286" y="409600"/>
            <a:ext cx="9789741" cy="1114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>
                <a:solidFill>
                  <a:srgbClr val="000000"/>
                </a:solidFill>
                <a:latin typeface="Lexend Deca"/>
              </a:rPr>
              <a:t>What the client wants?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6823" y="1978782"/>
            <a:ext cx="7379053" cy="3111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7"/>
              </a:lnSpc>
            </a:pPr>
            <a:r>
              <a:rPr lang="en-US" sz="4398">
                <a:solidFill>
                  <a:srgbClr val="000000"/>
                </a:solidFill>
                <a:latin typeface="Lexend Deca"/>
              </a:rPr>
              <a:t>Ans. </a:t>
            </a:r>
          </a:p>
          <a:p>
            <a:pPr>
              <a:lnSpc>
                <a:spcPts val="6157"/>
              </a:lnSpc>
            </a:pPr>
            <a:r>
              <a:rPr lang="en-US" sz="4398">
                <a:solidFill>
                  <a:srgbClr val="000000"/>
                </a:solidFill>
                <a:latin typeface="Lexend Deca"/>
              </a:rPr>
              <a:t>Improve their performance in the India Market to prepare for IPO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55096" y="5904927"/>
            <a:ext cx="8399115" cy="1027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3"/>
              </a:lnSpc>
              <a:spcBef>
                <a:spcPct val="0"/>
              </a:spcBef>
            </a:pPr>
            <a:r>
              <a:rPr lang="en-US" sz="5995">
                <a:solidFill>
                  <a:srgbClr val="000000"/>
                </a:solidFill>
                <a:latin typeface="Lexend Deca"/>
              </a:rPr>
              <a:t>What the client needs?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935954" y="6932856"/>
            <a:ext cx="9323346" cy="3266155"/>
            <a:chOff x="0" y="0"/>
            <a:chExt cx="3153823" cy="11048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53823" cy="1104848"/>
            </a:xfrm>
            <a:custGeom>
              <a:avLst/>
              <a:gdLst/>
              <a:ahLst/>
              <a:cxnLst/>
              <a:rect l="l" t="t" r="r" b="b"/>
              <a:pathLst>
                <a:path w="3153823" h="1104848">
                  <a:moveTo>
                    <a:pt x="0" y="0"/>
                  </a:moveTo>
                  <a:lnTo>
                    <a:pt x="3153823" y="0"/>
                  </a:lnTo>
                  <a:lnTo>
                    <a:pt x="3153823" y="1104848"/>
                  </a:lnTo>
                  <a:lnTo>
                    <a:pt x="0" y="11048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398194" y="7352979"/>
            <a:ext cx="8707934" cy="233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  <a:latin typeface="Lexend Deca"/>
              </a:rPr>
              <a:t>Ans. </a:t>
            </a:r>
          </a:p>
          <a:p>
            <a:pPr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  <a:latin typeface="Lexend Deca"/>
              </a:rPr>
              <a:t>Insights into their Sales Pipeline</a:t>
            </a:r>
          </a:p>
          <a:p>
            <a:pPr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  <a:latin typeface="Lexend Deca"/>
              </a:rPr>
              <a:t>Analytics to achieve their goals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2021</Words>
  <Application>Microsoft Office PowerPoint</Application>
  <PresentationFormat>Custom</PresentationFormat>
  <Paragraphs>308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2" baseType="lpstr">
      <vt:lpstr>Aileron Heavy</vt:lpstr>
      <vt:lpstr>Open Sans Extra Bold</vt:lpstr>
      <vt:lpstr>Lexend Deca</vt:lpstr>
      <vt:lpstr>League Spartan</vt:lpstr>
      <vt:lpstr>Arial</vt:lpstr>
      <vt:lpstr>Playlist Script</vt:lpstr>
      <vt:lpstr>Arimo</vt:lpstr>
      <vt:lpstr>Aileron Regular Bold</vt:lpstr>
      <vt:lpstr>Aileron Regular</vt:lpstr>
      <vt:lpstr>Open Sans Bold</vt:lpstr>
      <vt:lpstr>League Spartan Bold</vt:lpstr>
      <vt:lpstr>Lexend Deca Bold</vt:lpstr>
      <vt:lpstr>Arimo Bold</vt:lpstr>
      <vt:lpstr>Open Sans</vt:lpstr>
      <vt:lpstr>Lexend Deca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Pipeline Report and Analytics</dc:title>
  <cp:lastModifiedBy>Sakshi Rajendra Khadayate</cp:lastModifiedBy>
  <cp:revision>13</cp:revision>
  <dcterms:created xsi:type="dcterms:W3CDTF">2006-08-16T00:00:00Z</dcterms:created>
  <dcterms:modified xsi:type="dcterms:W3CDTF">2021-12-06T18:14:04Z</dcterms:modified>
  <dc:identifier>DAExTyJDf9w</dc:identifier>
</cp:coreProperties>
</file>