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NQeKFnsiibHiPW3isUi02Yl1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667f02bf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667f02b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67f02bf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667f02b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667f02bf0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667f02b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667f02bf0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667f02bf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10800000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0A3041">
                  <a:alpha val="60784"/>
                </a:srgbClr>
              </a:gs>
              <a:gs pos="21000">
                <a:srgbClr val="0A3041">
                  <a:alpha val="60784"/>
                </a:srgbClr>
              </a:gs>
              <a:gs pos="100000">
                <a:srgbClr val="156082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156082">
                  <a:alpha val="23921"/>
                </a:srgbClr>
              </a:gs>
              <a:gs pos="79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386865" y="818984"/>
            <a:ext cx="6596245" cy="326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en-US" sz="4800">
                <a:solidFill>
                  <a:srgbClr val="FFFFFF"/>
                </a:solidFill>
              </a:rPr>
              <a:t>Predictive Analysis of Diabetic Patient Readmissions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 flipH="1" rot="10800000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931874" y="4797188"/>
            <a:ext cx="6051236" cy="124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Presenter</a:t>
            </a:r>
            <a:r>
              <a:rPr lang="en-US">
                <a:solidFill>
                  <a:srgbClr val="FFFFFF"/>
                </a:solidFill>
              </a:rPr>
              <a:t>: Sakshi Jadhav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 flipH="1" rot="-5400000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0000">
                <a:srgbClr val="156082">
                  <a:alpha val="0"/>
                </a:srgbClr>
              </a:gs>
              <a:gs pos="100000">
                <a:srgbClr val="0A304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156082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0A3041">
                  <a:alpha val="51764"/>
                </a:srgbClr>
              </a:gs>
              <a:gs pos="100000">
                <a:srgbClr val="0A304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3400">
              <a:solidFill>
                <a:schemeClr val="lt1"/>
              </a:solidFill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82825" y="1816900"/>
            <a:ext cx="7232400" cy="46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Objective: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Goal</a:t>
            </a:r>
            <a:r>
              <a:rPr lang="en-US" sz="1500"/>
              <a:t>: To develop a predictive model that accurately forecasts the likelihood of hospital readmissions within 30 days after discharge.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Importance</a:t>
            </a:r>
            <a:r>
              <a:rPr lang="en-US" sz="1500"/>
              <a:t>: Effective prediction can help in implementing preventive measures and improving patient care, thus reducing the financial strain on healthcare systems.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Key Challenges: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 Imbalance</a:t>
            </a:r>
            <a:r>
              <a:rPr lang="en-US" sz="1500"/>
              <a:t>: The class variable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readmitted</a:t>
            </a:r>
            <a:r>
              <a:rPr lang="en-US" sz="1500"/>
              <a:t> is imbalanced with fewer instances of readmissions within 30 days compared to no readmissions or readmissions after 30 days This imbalance poses a challenge in training predictive models that accurately detect the minority class.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Missing Values</a:t>
            </a:r>
            <a:r>
              <a:rPr lang="en-US" sz="1500"/>
              <a:t>: Significant amounts of missing data in key variables, such as patient weight and specific medical test results, which are critical for predictive accuracy.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Complexity in Feature Selection</a:t>
            </a:r>
            <a:r>
              <a:rPr lang="en-US" sz="1500"/>
              <a:t>: The large number of features necessitates robust feature selection to identify the most impactful predictors while avoiding overfitting.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650" y="1960225"/>
            <a:ext cx="3354450" cy="28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8575" y="5136425"/>
            <a:ext cx="3650150" cy="12824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67f02bf0_0_12"/>
          <p:cNvSpPr txBox="1"/>
          <p:nvPr>
            <p:ph idx="1" type="body"/>
          </p:nvPr>
        </p:nvSpPr>
        <p:spPr>
          <a:xfrm>
            <a:off x="291350" y="106200"/>
            <a:ext cx="6003300" cy="6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marR="38100" rtl="0" algn="just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Data Cleaning and Preprocessing</a:t>
            </a:r>
            <a:endParaRPr b="1" sz="5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90" lvl="0" marL="457200" marR="381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3350">
                <a:latin typeface="Times New Roman"/>
                <a:ea typeface="Times New Roman"/>
                <a:cs typeface="Times New Roman"/>
                <a:sym typeface="Times New Roman"/>
              </a:rPr>
              <a:t>Handling missing values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: Removed 'Weight', 'Payer Code', and 'Medical Specialty' due to  excessive missing values.</a:t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90" lvl="0" marL="457200" marR="381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3350">
                <a:latin typeface="Times New Roman"/>
                <a:ea typeface="Times New Roman"/>
                <a:cs typeface="Times New Roman"/>
                <a:sym typeface="Times New Roman"/>
              </a:rPr>
              <a:t> Categorical Encoding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9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One-hot Encoding: Applied to features with fewer unique categories (</a:t>
            </a:r>
            <a:r>
              <a:rPr lang="en-US" sz="33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3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, etc).</a:t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9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Label Encoding: Used for diagnostic codes (</a:t>
            </a:r>
            <a:r>
              <a:rPr lang="en-US" sz="33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diag_1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3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diag_2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35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diag_3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) due to their high cardinality, reducing data dimensionality.</a:t>
            </a:r>
            <a:b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9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3350">
                <a:latin typeface="Times New Roman"/>
                <a:ea typeface="Times New Roman"/>
                <a:cs typeface="Times New Roman"/>
                <a:sym typeface="Times New Roman"/>
              </a:rPr>
              <a:t> Scaling and Normalization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:  Applied standard scaling to the features</a:t>
            </a:r>
            <a:b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9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3350"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: Successfully transformed the dataset into a fully numerical format, crucial for effective model training.</a:t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b="1" sz="5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350"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: Used to calculate the correlation coefficients between the 'readmitted' variable and all other features within the dataset.</a:t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350">
                <a:latin typeface="Times New Roman"/>
                <a:ea typeface="Times New Roman"/>
                <a:cs typeface="Times New Roman"/>
                <a:sym typeface="Times New Roman"/>
              </a:rPr>
              <a:t>Sorting and Selection</a:t>
            </a:r>
            <a:r>
              <a:rPr lang="en-US" sz="3350">
                <a:latin typeface="Times New Roman"/>
                <a:ea typeface="Times New Roman"/>
                <a:cs typeface="Times New Roman"/>
                <a:sym typeface="Times New Roman"/>
              </a:rPr>
              <a:t>: The correlation values were sorted in descending order to highlight the features with the strongest associations, whether positive or negative.</a:t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1" sz="5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Random Forest for Feature Selection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g2d667f02bf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50" y="106200"/>
            <a:ext cx="5363099" cy="41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d667f02bf0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075" y="4141950"/>
            <a:ext cx="5095500" cy="2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 flipH="1" rot="5400000">
            <a:off x="-14099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flipH="1" rot="5400000">
            <a:off x="-1745300" y="1755550"/>
            <a:ext cx="6858000" cy="3367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Models and Parameters</a:t>
            </a:r>
            <a:endParaRPr/>
          </a:p>
        </p:txBody>
      </p:sp>
      <p:grpSp>
        <p:nvGrpSpPr>
          <p:cNvPr id="124" name="Google Shape;124;p3"/>
          <p:cNvGrpSpPr/>
          <p:nvPr/>
        </p:nvGrpSpPr>
        <p:grpSpPr>
          <a:xfrm>
            <a:off x="4172225" y="262278"/>
            <a:ext cx="7305641" cy="5890171"/>
            <a:chOff x="-122732" y="53217"/>
            <a:chExt cx="6789630" cy="4793044"/>
          </a:xfrm>
        </p:grpSpPr>
        <p:sp>
          <p:nvSpPr>
            <p:cNvPr id="125" name="Google Shape;125;p3"/>
            <p:cNvSpPr/>
            <p:nvPr/>
          </p:nvSpPr>
          <p:spPr>
            <a:xfrm>
              <a:off x="0" y="53217"/>
              <a:ext cx="6666833" cy="6388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B4E9D"/>
                </a:gs>
                <a:gs pos="50000">
                  <a:srgbClr val="A62094"/>
                </a:gs>
                <a:gs pos="100000">
                  <a:srgbClr val="96188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1185" y="84402"/>
              <a:ext cx="6604463" cy="57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Selection 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692037"/>
              <a:ext cx="6666833" cy="1533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-2" y="692034"/>
              <a:ext cx="6666900" cy="25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00" lIns="211650" spcFirstLastPara="1" rIns="184900" wrap="square" tIns="33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Logistic Regression</a:t>
              </a:r>
              <a:r>
                <a:rPr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Chosen for its simplicity and effectiveness in binary classification problems.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Decision Trees </a:t>
              </a: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Utilized for its ability to model non-linear decision boundaries and to offer intuitive decision rules.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Random Forest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:An ensemble method used to improve upon the Decision Tree's tendency to overfit, enhancing generalization.</a:t>
              </a:r>
              <a:endParaRPr b="1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XGBoost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:Advanced ensemble model known for high performance and speed, particularly effective in large datasets.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22732" y="3238316"/>
              <a:ext cx="6666900" cy="638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F7FAD"/>
                </a:gs>
                <a:gs pos="50000">
                  <a:srgbClr val="246EA7"/>
                </a:gs>
                <a:gs pos="100000">
                  <a:srgbClr val="1A629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-30152" y="3374978"/>
              <a:ext cx="6604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Parameter Tuning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-9" y="3928861"/>
              <a:ext cx="6666900" cy="9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00" lIns="211650" spcFirstLastPara="1" rIns="184900" wrap="square" tIns="33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grid search and cross-validation to fine-tune hyperparameters, optimizing model performance.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d667f02bf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775" y="1049125"/>
            <a:ext cx="5023251" cy="23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d667f02bf0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50" y="4049075"/>
            <a:ext cx="4795151" cy="25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d667f02bf0_0_24"/>
          <p:cNvSpPr txBox="1"/>
          <p:nvPr/>
        </p:nvSpPr>
        <p:spPr>
          <a:xfrm>
            <a:off x="4058475" y="0"/>
            <a:ext cx="49191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2d667f02bf0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775" y="3898225"/>
            <a:ext cx="5300999" cy="26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d667f02bf0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50" y="1049125"/>
            <a:ext cx="4795150" cy="25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667f02bf0_0_92"/>
          <p:cNvSpPr txBox="1"/>
          <p:nvPr>
            <p:ph idx="1" type="body"/>
          </p:nvPr>
        </p:nvSpPr>
        <p:spPr>
          <a:xfrm>
            <a:off x="80500" y="257725"/>
            <a:ext cx="6345300" cy="46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Best Model Selection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XGBoost was identified as slightly more effective compared to others, given its slightly higher recall and F1 Score, despite all models showing similar ROC AUC scores.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Insights from Model Analysis: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Challenges with Class Imbalance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The low recall rates highlighted the impact of class imbalance, where models tended to favor the majority class (no readmission). This was a crucial insight, as failing to predict actual readmissions can lead to inadequate patient care planning and increased healthcare costs.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Model Limitations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Despite high overall accuracy, the inability of models to effectively predict true positives (actual readmissions) suggested limitations in the current modeling approach or possibly in the features available.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Summary of Findings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The analysis highlights the need for improved modeling strategies to enhance recall without significantly compromising precision, ensuring that models are practically useful in real-world healthcare settings.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 Continue refining models and exploring additional data integration to improve prediction accuracies and handle class imbalances more effectively.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g2d667f02bf0_0_92"/>
          <p:cNvPicPr preferRelativeResize="0"/>
          <p:nvPr/>
        </p:nvPicPr>
        <p:blipFill rotWithShape="1">
          <a:blip r:embed="rId3">
            <a:alphaModFix/>
          </a:blip>
          <a:srcRect b="0" l="0" r="8750" t="0"/>
          <a:stretch/>
        </p:blipFill>
        <p:spPr>
          <a:xfrm>
            <a:off x="6758000" y="1151550"/>
            <a:ext cx="4956327" cy="39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67f02bf0_0_103"/>
          <p:cNvSpPr txBox="1"/>
          <p:nvPr>
            <p:ph type="title"/>
          </p:nvPr>
        </p:nvSpPr>
        <p:spPr>
          <a:xfrm>
            <a:off x="3879275" y="365125"/>
            <a:ext cx="7474500" cy="463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52" name="Google Shape;152;g2d667f02bf0_0_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d667f02bf0_0_103"/>
          <p:cNvSpPr txBox="1"/>
          <p:nvPr/>
        </p:nvSpPr>
        <p:spPr>
          <a:xfrm>
            <a:off x="2482750" y="13569225"/>
            <a:ext cx="89940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2024-11-26T04:20:00Z</dcterms:created>
  <dc:creator>Sakshi Narayan Jadhav (RIT Student)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0x0101002A73CDBDE7FAB941AAE0AE79CD608523</vt:lpwstr>
  </property>
</Properties>
</file>