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3" r:id="rId5"/>
    <p:sldId id="260" r:id="rId6"/>
    <p:sldId id="288" r:id="rId7"/>
    <p:sldId id="261" r:id="rId8"/>
    <p:sldId id="262" r:id="rId9"/>
    <p:sldId id="266" r:id="rId10"/>
    <p:sldId id="282" r:id="rId11"/>
    <p:sldId id="284" r:id="rId12"/>
    <p:sldId id="268" r:id="rId13"/>
    <p:sldId id="276" r:id="rId14"/>
    <p:sldId id="269" r:id="rId15"/>
    <p:sldId id="286" r:id="rId16"/>
    <p:sldId id="277" r:id="rId17"/>
    <p:sldId id="287" r:id="rId18"/>
    <p:sldId id="279" r:id="rId19"/>
    <p:sldId id="280" r:id="rId20"/>
    <p:sldId id="275" r:id="rId21"/>
    <p:sldId id="267" r:id="rId22"/>
    <p:sldId id="264"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09" autoAdjust="0"/>
    <p:restoredTop sz="94660"/>
  </p:normalViewPr>
  <p:slideViewPr>
    <p:cSldViewPr snapToGrid="0">
      <p:cViewPr varScale="1">
        <p:scale>
          <a:sx n="64" d="100"/>
          <a:sy n="64" d="100"/>
        </p:scale>
        <p:origin x="66"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E47BD-8E8A-4A11-995A-59416975F375}"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DE0-5481-4D9E-86A6-096C44B64116}" type="slidenum">
              <a:rPr lang="en-US" smtClean="0"/>
              <a:t>‹#›</a:t>
            </a:fld>
            <a:endParaRPr lang="en-US"/>
          </a:p>
        </p:txBody>
      </p:sp>
    </p:spTree>
    <p:extLst>
      <p:ext uri="{BB962C8B-B14F-4D97-AF65-F5344CB8AC3E}">
        <p14:creationId xmlns:p14="http://schemas.microsoft.com/office/powerpoint/2010/main" val="587100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B4E1E43-8D29-4059-A6E8-728E61B69EC4}"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490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4E1E43-8D29-4059-A6E8-728E61B69EC4}"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237672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4E1E43-8D29-4059-A6E8-728E61B69EC4}"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356466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4E1E43-8D29-4059-A6E8-728E61B69EC4}"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41951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E1E43-8D29-4059-A6E8-728E61B69EC4}"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40398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B4E1E43-8D29-4059-A6E8-728E61B69EC4}"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10607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B4E1E43-8D29-4059-A6E8-728E61B69EC4}" type="datetimeFigureOut">
              <a:rPr lang="en-GB" smtClean="0"/>
              <a:t>20/04/2023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370042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B4E1E43-8D29-4059-A6E8-728E61B69EC4}" type="datetimeFigureOut">
              <a:rPr lang="en-GB" smtClean="0"/>
              <a:t>20/04/2023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385789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1E43-8D29-4059-A6E8-728E61B69EC4}" type="datetimeFigureOut">
              <a:rPr lang="en-GB" smtClean="0"/>
              <a:t>20/04/2023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195938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E1E43-8D29-4059-A6E8-728E61B69EC4}"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142119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E1E43-8D29-4059-A6E8-728E61B69EC4}"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D55C1E-29DA-463A-814F-E3333F1AD0DE}" type="slidenum">
              <a:rPr lang="en-GB" smtClean="0"/>
              <a:t>‹#›</a:t>
            </a:fld>
            <a:endParaRPr lang="en-GB"/>
          </a:p>
        </p:txBody>
      </p:sp>
    </p:spTree>
    <p:extLst>
      <p:ext uri="{BB962C8B-B14F-4D97-AF65-F5344CB8AC3E}">
        <p14:creationId xmlns:p14="http://schemas.microsoft.com/office/powerpoint/2010/main" val="165805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1E43-8D29-4059-A6E8-728E61B69EC4}" type="datetimeFigureOut">
              <a:rPr lang="en-GB" smtClean="0"/>
              <a:t>20/04/2023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5C1E-29DA-463A-814F-E3333F1AD0DE}" type="slidenum">
              <a:rPr lang="en-GB" smtClean="0"/>
              <a:t>‹#›</a:t>
            </a:fld>
            <a:endParaRPr lang="en-GB"/>
          </a:p>
        </p:txBody>
      </p:sp>
    </p:spTree>
    <p:extLst>
      <p:ext uri="{BB962C8B-B14F-4D97-AF65-F5344CB8AC3E}">
        <p14:creationId xmlns:p14="http://schemas.microsoft.com/office/powerpoint/2010/main" val="113644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aclanthology.org/N16-1174.pdf"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8"/>
          </a:xfrm>
          <a:prstGeom prst="rect">
            <a:avLst/>
          </a:prstGeom>
        </p:spPr>
      </p:pic>
    </p:spTree>
    <p:extLst>
      <p:ext uri="{BB962C8B-B14F-4D97-AF65-F5344CB8AC3E}">
        <p14:creationId xmlns:p14="http://schemas.microsoft.com/office/powerpoint/2010/main" val="19861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639"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728684" y="689194"/>
            <a:ext cx="6766686" cy="740609"/>
          </a:xfrm>
        </p:spPr>
        <p:txBody>
          <a:bodyPr>
            <a:normAutofit/>
          </a:bodyPr>
          <a:lstStyle/>
          <a:p>
            <a:r>
              <a:rPr lang="en-US" sz="2800" b="1" dirty="0">
                <a:latin typeface="Times New Roman" panose="02020603050405020304" pitchFamily="18" charset="0"/>
                <a:cs typeface="Times New Roman" panose="02020603050405020304" pitchFamily="18" charset="0"/>
              </a:rPr>
              <a:t>Class Distribution and Resampling</a:t>
            </a:r>
          </a:p>
        </p:txBody>
      </p:sp>
      <p:pic>
        <p:nvPicPr>
          <p:cNvPr id="3" name="Picture 2">
            <a:extLst>
              <a:ext uri="{FF2B5EF4-FFF2-40B4-BE49-F238E27FC236}">
                <a16:creationId xmlns:a16="http://schemas.microsoft.com/office/drawing/2014/main" id="{A729BFEB-36D8-0929-218C-00F6FBB8B92D}"/>
              </a:ext>
            </a:extLst>
          </p:cNvPr>
          <p:cNvPicPr>
            <a:picLocks noChangeAspect="1"/>
          </p:cNvPicPr>
          <p:nvPr/>
        </p:nvPicPr>
        <p:blipFill>
          <a:blip r:embed="rId3"/>
          <a:stretch>
            <a:fillRect/>
          </a:stretch>
        </p:blipFill>
        <p:spPr>
          <a:xfrm>
            <a:off x="569010" y="2118997"/>
            <a:ext cx="4337396" cy="3182845"/>
          </a:xfrm>
          <a:prstGeom prst="rect">
            <a:avLst/>
          </a:prstGeom>
        </p:spPr>
      </p:pic>
      <p:sp>
        <p:nvSpPr>
          <p:cNvPr id="2" name="Subtitle 4">
            <a:extLst>
              <a:ext uri="{FF2B5EF4-FFF2-40B4-BE49-F238E27FC236}">
                <a16:creationId xmlns:a16="http://schemas.microsoft.com/office/drawing/2014/main" id="{3CEEC2BD-99A8-6076-AA6F-3216B57FB41E}"/>
              </a:ext>
            </a:extLst>
          </p:cNvPr>
          <p:cNvSpPr txBox="1">
            <a:spLocks/>
          </p:cNvSpPr>
          <p:nvPr/>
        </p:nvSpPr>
        <p:spPr>
          <a:xfrm>
            <a:off x="3835213" y="5572838"/>
            <a:ext cx="3479988"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4: News class distribution and code</a:t>
            </a:r>
          </a:p>
        </p:txBody>
      </p:sp>
      <p:pic>
        <p:nvPicPr>
          <p:cNvPr id="5" name="Picture 4">
            <a:extLst>
              <a:ext uri="{FF2B5EF4-FFF2-40B4-BE49-F238E27FC236}">
                <a16:creationId xmlns:a16="http://schemas.microsoft.com/office/drawing/2014/main" id="{6AF9B0CD-B193-8B4E-05D3-4A62885AC94C}"/>
              </a:ext>
            </a:extLst>
          </p:cNvPr>
          <p:cNvPicPr>
            <a:picLocks noChangeAspect="1"/>
          </p:cNvPicPr>
          <p:nvPr/>
        </p:nvPicPr>
        <p:blipFill>
          <a:blip r:embed="rId4"/>
          <a:stretch>
            <a:fillRect/>
          </a:stretch>
        </p:blipFill>
        <p:spPr>
          <a:xfrm>
            <a:off x="5141760" y="1792628"/>
            <a:ext cx="6393969" cy="3272743"/>
          </a:xfrm>
          <a:prstGeom prst="rect">
            <a:avLst/>
          </a:prstGeom>
        </p:spPr>
      </p:pic>
      <p:sp>
        <p:nvSpPr>
          <p:cNvPr id="10" name="Title 3">
            <a:extLst>
              <a:ext uri="{FF2B5EF4-FFF2-40B4-BE49-F238E27FC236}">
                <a16:creationId xmlns:a16="http://schemas.microsoft.com/office/drawing/2014/main" id="{84D97F9C-8199-BE09-2699-7295C130C51E}"/>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10</a:t>
            </a:r>
          </a:p>
        </p:txBody>
      </p:sp>
    </p:spTree>
    <p:extLst>
      <p:ext uri="{BB962C8B-B14F-4D97-AF65-F5344CB8AC3E}">
        <p14:creationId xmlns:p14="http://schemas.microsoft.com/office/powerpoint/2010/main" val="11403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515871" y="957562"/>
            <a:ext cx="4812652"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Text Preprocessing</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522514" y="1698171"/>
            <a:ext cx="5321880" cy="4656604"/>
          </a:xfrm>
        </p:spPr>
        <p:txBody>
          <a:bodyPr>
            <a:normAutofit/>
          </a:bodyPr>
          <a:lstStyle/>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0"/>
              </a:spcAft>
              <a:buSzPts val="3200"/>
              <a:buChar char="•"/>
            </a:pPr>
            <a:r>
              <a:rPr lang="en-US" sz="2000" dirty="0">
                <a:latin typeface="Times New Roman" panose="02020603050405020304" pitchFamily="18" charset="0"/>
                <a:cs typeface="Times New Roman" panose="02020603050405020304" pitchFamily="18" charset="0"/>
              </a:rPr>
              <a:t>Removing non-alphanumeric characters</a:t>
            </a:r>
          </a:p>
          <a:p>
            <a:pPr marL="25400" lvl="0" algn="just" rtl="0">
              <a:spcBef>
                <a:spcPts val="640"/>
              </a:spcBef>
              <a:spcAft>
                <a:spcPts val="0"/>
              </a:spcAft>
              <a:buSzPts val="3200"/>
            </a:pPr>
            <a:endParaRPr lang="en-US" sz="2000" dirty="0">
              <a:latin typeface="Times New Roman" panose="02020603050405020304" pitchFamily="18" charset="0"/>
              <a:cs typeface="Times New Roman" panose="02020603050405020304" pitchFamily="18" charset="0"/>
            </a:endParaRPr>
          </a:p>
          <a:p>
            <a:pPr marL="25400" lvl="0" algn="just" rtl="0">
              <a:spcBef>
                <a:spcPts val="640"/>
              </a:spcBef>
              <a:spcAft>
                <a:spcPts val="0"/>
              </a:spcAft>
              <a:buSzPts val="3200"/>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0"/>
              </a:spcAft>
              <a:buSzPts val="3200"/>
              <a:buChar char="•"/>
            </a:pPr>
            <a:r>
              <a:rPr lang="en-US" sz="2000" dirty="0">
                <a:latin typeface="Times New Roman" panose="02020603050405020304" pitchFamily="18" charset="0"/>
                <a:cs typeface="Times New Roman" panose="02020603050405020304" pitchFamily="18" charset="0"/>
              </a:rPr>
              <a:t>Removing stop words </a:t>
            </a: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0"/>
              </a:spcAft>
              <a:buSzPts val="3200"/>
              <a:buChar char="•"/>
            </a:pPr>
            <a:r>
              <a:rPr lang="en-US" sz="2000" dirty="0">
                <a:latin typeface="Times New Roman" panose="02020603050405020304" pitchFamily="18" charset="0"/>
                <a:cs typeface="Times New Roman" panose="02020603050405020304" pitchFamily="18" charset="0"/>
              </a:rPr>
              <a:t>Converting the text into upper case</a:t>
            </a:r>
          </a:p>
        </p:txBody>
      </p:sp>
      <p:pic>
        <p:nvPicPr>
          <p:cNvPr id="3" name="Picture 2">
            <a:extLst>
              <a:ext uri="{FF2B5EF4-FFF2-40B4-BE49-F238E27FC236}">
                <a16:creationId xmlns:a16="http://schemas.microsoft.com/office/drawing/2014/main" id="{416C9145-68A8-9193-3478-A7CB5F32F0E0}"/>
              </a:ext>
            </a:extLst>
          </p:cNvPr>
          <p:cNvPicPr>
            <a:picLocks noChangeAspect="1"/>
          </p:cNvPicPr>
          <p:nvPr/>
        </p:nvPicPr>
        <p:blipFill rotWithShape="1">
          <a:blip r:embed="rId3"/>
          <a:srcRect t="652" r="375"/>
          <a:stretch/>
        </p:blipFill>
        <p:spPr>
          <a:xfrm>
            <a:off x="6238241" y="1057394"/>
            <a:ext cx="5720561" cy="4896757"/>
          </a:xfrm>
          <a:prstGeom prst="rect">
            <a:avLst/>
          </a:prstGeom>
        </p:spPr>
      </p:pic>
      <p:sp>
        <p:nvSpPr>
          <p:cNvPr id="7" name="Rectangle 6">
            <a:extLst>
              <a:ext uri="{FF2B5EF4-FFF2-40B4-BE49-F238E27FC236}">
                <a16:creationId xmlns:a16="http://schemas.microsoft.com/office/drawing/2014/main" id="{993038FD-E8D6-91A9-A6ED-16B2A723F217}"/>
              </a:ext>
            </a:extLst>
          </p:cNvPr>
          <p:cNvSpPr/>
          <p:nvPr/>
        </p:nvSpPr>
        <p:spPr>
          <a:xfrm>
            <a:off x="6930390" y="1384197"/>
            <a:ext cx="4922520" cy="383147"/>
          </a:xfrm>
          <a:prstGeom prst="rect">
            <a:avLst/>
          </a:prstGeom>
          <a:noFill/>
          <a:ln w="190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9847ABA-516C-74CE-2CFA-53E0BDF533F4}"/>
              </a:ext>
            </a:extLst>
          </p:cNvPr>
          <p:cNvSpPr/>
          <p:nvPr/>
        </p:nvSpPr>
        <p:spPr>
          <a:xfrm>
            <a:off x="6919989" y="1825765"/>
            <a:ext cx="4091940" cy="457200"/>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EB08EAB-A456-B7ED-530B-8F0F56C12659}"/>
              </a:ext>
            </a:extLst>
          </p:cNvPr>
          <p:cNvSpPr/>
          <p:nvPr/>
        </p:nvSpPr>
        <p:spPr>
          <a:xfrm>
            <a:off x="6920480" y="4169410"/>
            <a:ext cx="4410460" cy="1093469"/>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ubtitle 4">
            <a:extLst>
              <a:ext uri="{FF2B5EF4-FFF2-40B4-BE49-F238E27FC236}">
                <a16:creationId xmlns:a16="http://schemas.microsoft.com/office/drawing/2014/main" id="{AB3034FD-EF3A-E60E-70D2-154AAE48537E}"/>
              </a:ext>
            </a:extLst>
          </p:cNvPr>
          <p:cNvSpPr txBox="1">
            <a:spLocks/>
          </p:cNvSpPr>
          <p:nvPr/>
        </p:nvSpPr>
        <p:spPr>
          <a:xfrm>
            <a:off x="7901798" y="6042622"/>
            <a:ext cx="3827759"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5: Text preprocessing function</a:t>
            </a:r>
          </a:p>
        </p:txBody>
      </p:sp>
      <p:sp>
        <p:nvSpPr>
          <p:cNvPr id="14" name="Title 3">
            <a:extLst>
              <a:ext uri="{FF2B5EF4-FFF2-40B4-BE49-F238E27FC236}">
                <a16:creationId xmlns:a16="http://schemas.microsoft.com/office/drawing/2014/main" id="{CA9A8D9F-D176-FB52-215D-E6E6AB14A3D3}"/>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11</a:t>
            </a:r>
          </a:p>
        </p:txBody>
      </p:sp>
    </p:spTree>
    <p:extLst>
      <p:ext uri="{BB962C8B-B14F-4D97-AF65-F5344CB8AC3E}">
        <p14:creationId xmlns:p14="http://schemas.microsoft.com/office/powerpoint/2010/main" val="299945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12225" y="1122843"/>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Applied Models</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824458" y="2308485"/>
            <a:ext cx="10702977" cy="3957404"/>
          </a:xfrm>
        </p:spPr>
        <p:txBody>
          <a:bodyPr>
            <a:noAutofit/>
          </a:bodyPr>
          <a:lstStyle/>
          <a:p>
            <a:pPr marL="25400" lvl="0" algn="just" rtl="0">
              <a:spcBef>
                <a:spcPts val="640"/>
              </a:spcBef>
              <a:spcAft>
                <a:spcPts val="0"/>
              </a:spcAft>
              <a:buSzPts val="3200"/>
            </a:pPr>
            <a:r>
              <a:rPr lang="en-US" sz="2000" dirty="0">
                <a:latin typeface="Times New Roman" panose="02020603050405020304" pitchFamily="18" charset="0"/>
                <a:cs typeface="Times New Roman" panose="02020603050405020304" pitchFamily="18" charset="0"/>
              </a:rPr>
              <a:t>The models that have been used in the study are as follows:</a:t>
            </a:r>
          </a:p>
          <a:p>
            <a:pPr marL="939800" lvl="1" indent="-457200" algn="just">
              <a:spcBef>
                <a:spcPts val="640"/>
              </a:spcBef>
              <a:buSzPts val="3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Logistic Regression</a:t>
            </a: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a:t>
            </a: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Naïve Bayes</a:t>
            </a: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Decision Tree</a:t>
            </a: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Support Vector Machine</a:t>
            </a:r>
          </a:p>
          <a:p>
            <a:pPr marL="939800" lvl="1" indent="-457200" algn="just">
              <a:spcBef>
                <a:spcPts val="640"/>
              </a:spcBef>
              <a:buSzPts val="3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AdaBoost</a:t>
            </a:r>
          </a:p>
          <a:p>
            <a:pPr marL="482600" lvl="1" algn="just">
              <a:spcBef>
                <a:spcPts val="640"/>
              </a:spcBef>
              <a:buSzPts val="3200"/>
            </a:pPr>
            <a:endParaRPr lang="en-US"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F89BB638-A26D-3677-45C1-9538CECDB30D}"/>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12</a:t>
            </a:r>
          </a:p>
        </p:txBody>
      </p:sp>
    </p:spTree>
    <p:extLst>
      <p:ext uri="{BB962C8B-B14F-4D97-AF65-F5344CB8AC3E}">
        <p14:creationId xmlns:p14="http://schemas.microsoft.com/office/powerpoint/2010/main" val="283029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458079" y="931113"/>
            <a:ext cx="6766686" cy="430536"/>
          </a:xfrm>
        </p:spPr>
        <p:txBody>
          <a:bodyPr>
            <a:normAutofit fontScale="90000"/>
          </a:bodyPr>
          <a:lstStyle/>
          <a:p>
            <a:r>
              <a:rPr lang="en-US" sz="2800" b="1" dirty="0">
                <a:latin typeface="Times New Roman" panose="02020603050405020304" pitchFamily="18" charset="0"/>
                <a:cs typeface="Times New Roman" panose="02020603050405020304" pitchFamily="18" charset="0"/>
              </a:rPr>
              <a:t>Logistic Regression</a:t>
            </a: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169184" y="1678782"/>
            <a:ext cx="6859227" cy="2989776"/>
          </a:xfrm>
        </p:spPr>
        <p:txBody>
          <a:bodyPr>
            <a:noAutofit/>
          </a:bodyPr>
          <a:lstStyle/>
          <a:p>
            <a:pPr marL="285750" lvl="0" indent="-285750" algn="just">
              <a:spcBef>
                <a:spcPts val="0"/>
              </a:spcBef>
              <a:spcAft>
                <a:spcPts val="0"/>
              </a:spcAft>
              <a:buSzPct val="1600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one of the most utilized methods. It is used to forecast the categorized dependent variable by making use of a group of independent variables that have already been identified.</a:t>
            </a:r>
          </a:p>
          <a:p>
            <a:pPr marL="285750" lvl="0" indent="-285750" algn="just">
              <a:spcBef>
                <a:spcPts val="0"/>
              </a:spcBef>
              <a:spcAft>
                <a:spcPts val="0"/>
              </a:spcAft>
              <a:buSzPct val="160000"/>
              <a:buFont typeface="Arial" panose="020B0604020202020204" pitchFamily="34" charset="0"/>
              <a:buChar char="•"/>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algn="just">
              <a:spcBef>
                <a:spcPts val="0"/>
              </a:spcBef>
              <a:spcAft>
                <a:spcPts val="0"/>
              </a:spcAft>
              <a:buSzPct val="160000"/>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ogistic regression is used to make predictions about the output when the dependent variable is categorical. Because of this, the value of the result has to be either discrete or categorical. </a:t>
            </a:r>
          </a:p>
          <a:p>
            <a:pPr marL="285750" lvl="0" indent="-285750" algn="just">
              <a:spcBef>
                <a:spcPts val="0"/>
              </a:spcBef>
              <a:spcAft>
                <a:spcPts val="0"/>
              </a:spcAft>
              <a:buSzPct val="16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SzPct val="16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Assumption: a linear combination of the observed features and parameters used to predict the label.  </a:t>
            </a:r>
          </a:p>
          <a:p>
            <a:pPr marL="368300" lvl="0" indent="-342900" algn="just" rtl="0">
              <a:spcBef>
                <a:spcPts val="640"/>
              </a:spcBef>
              <a:spcAft>
                <a:spcPts val="0"/>
              </a:spcAft>
              <a:buSzPct val="16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ubtitle 4">
            <a:extLst>
              <a:ext uri="{FF2B5EF4-FFF2-40B4-BE49-F238E27FC236}">
                <a16:creationId xmlns:a16="http://schemas.microsoft.com/office/drawing/2014/main" id="{0AE929B7-39A2-6B82-B2FE-A5AD8D24C28D}"/>
              </a:ext>
            </a:extLst>
          </p:cNvPr>
          <p:cNvSpPr txBox="1">
            <a:spLocks/>
          </p:cNvSpPr>
          <p:nvPr/>
        </p:nvSpPr>
        <p:spPr>
          <a:xfrm>
            <a:off x="7868274" y="5154495"/>
            <a:ext cx="3873972"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6: Logistic regression confusion matrix</a:t>
            </a:r>
          </a:p>
        </p:txBody>
      </p:sp>
      <p:pic>
        <p:nvPicPr>
          <p:cNvPr id="8" name="Picture 7">
            <a:extLst>
              <a:ext uri="{FF2B5EF4-FFF2-40B4-BE49-F238E27FC236}">
                <a16:creationId xmlns:a16="http://schemas.microsoft.com/office/drawing/2014/main" id="{3C3C3023-088B-2E55-1AF4-6E325FE394DC}"/>
              </a:ext>
            </a:extLst>
          </p:cNvPr>
          <p:cNvPicPr>
            <a:picLocks noChangeAspect="1"/>
          </p:cNvPicPr>
          <p:nvPr/>
        </p:nvPicPr>
        <p:blipFill>
          <a:blip r:embed="rId3"/>
          <a:stretch>
            <a:fillRect/>
          </a:stretch>
        </p:blipFill>
        <p:spPr>
          <a:xfrm>
            <a:off x="7380881" y="1610393"/>
            <a:ext cx="4135280" cy="3595896"/>
          </a:xfrm>
          <a:prstGeom prst="rect">
            <a:avLst/>
          </a:prstGeom>
        </p:spPr>
      </p:pic>
      <p:graphicFrame>
        <p:nvGraphicFramePr>
          <p:cNvPr id="9" name="Table 8">
            <a:extLst>
              <a:ext uri="{FF2B5EF4-FFF2-40B4-BE49-F238E27FC236}">
                <a16:creationId xmlns:a16="http://schemas.microsoft.com/office/drawing/2014/main" id="{700A94DD-6BA1-FCD7-C86E-779F56A1CBB4}"/>
              </a:ext>
            </a:extLst>
          </p:cNvPr>
          <p:cNvGraphicFramePr>
            <a:graphicFrameLocks noGrp="1"/>
          </p:cNvGraphicFramePr>
          <p:nvPr>
            <p:extLst>
              <p:ext uri="{D42A27DB-BD31-4B8C-83A1-F6EECF244321}">
                <p14:modId xmlns:p14="http://schemas.microsoft.com/office/powerpoint/2010/main" val="3735082548"/>
              </p:ext>
            </p:extLst>
          </p:nvPr>
        </p:nvGraphicFramePr>
        <p:xfrm>
          <a:off x="352472" y="5493049"/>
          <a:ext cx="6675939" cy="740609"/>
        </p:xfrm>
        <a:graphic>
          <a:graphicData uri="http://schemas.openxmlformats.org/drawingml/2006/table">
            <a:tbl>
              <a:tblPr firstRow="1" firstCol="1" bandRow="1">
                <a:tableStyleId>{F2DE63D5-997A-4646-A377-4702673A728D}</a:tableStyleId>
              </a:tblPr>
              <a:tblGrid>
                <a:gridCol w="934137">
                  <a:extLst>
                    <a:ext uri="{9D8B030D-6E8A-4147-A177-3AD203B41FA5}">
                      <a16:colId xmlns:a16="http://schemas.microsoft.com/office/drawing/2014/main" val="2798859511"/>
                    </a:ext>
                  </a:extLst>
                </a:gridCol>
                <a:gridCol w="1124682">
                  <a:extLst>
                    <a:ext uri="{9D8B030D-6E8A-4147-A177-3AD203B41FA5}">
                      <a16:colId xmlns:a16="http://schemas.microsoft.com/office/drawing/2014/main" val="3072128874"/>
                    </a:ext>
                  </a:extLst>
                </a:gridCol>
                <a:gridCol w="1065490">
                  <a:extLst>
                    <a:ext uri="{9D8B030D-6E8A-4147-A177-3AD203B41FA5}">
                      <a16:colId xmlns:a16="http://schemas.microsoft.com/office/drawing/2014/main" val="3074224258"/>
                    </a:ext>
                  </a:extLst>
                </a:gridCol>
                <a:gridCol w="873109">
                  <a:extLst>
                    <a:ext uri="{9D8B030D-6E8A-4147-A177-3AD203B41FA5}">
                      <a16:colId xmlns:a16="http://schemas.microsoft.com/office/drawing/2014/main" val="1673338787"/>
                    </a:ext>
                  </a:extLst>
                </a:gridCol>
                <a:gridCol w="1065489">
                  <a:extLst>
                    <a:ext uri="{9D8B030D-6E8A-4147-A177-3AD203B41FA5}">
                      <a16:colId xmlns:a16="http://schemas.microsoft.com/office/drawing/2014/main" val="4262629919"/>
                    </a:ext>
                  </a:extLst>
                </a:gridCol>
                <a:gridCol w="1613032">
                  <a:extLst>
                    <a:ext uri="{9D8B030D-6E8A-4147-A177-3AD203B41FA5}">
                      <a16:colId xmlns:a16="http://schemas.microsoft.com/office/drawing/2014/main" val="4105368309"/>
                    </a:ext>
                  </a:extLst>
                </a:gridCol>
              </a:tblGrid>
              <a:tr h="452291">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Accuracy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88318">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LR</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95.74</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96.0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96.0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95.8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4.621</a:t>
                      </a:r>
                    </a:p>
                  </a:txBody>
                  <a:tcPr marL="3175" marR="14605" marT="0" marB="0"/>
                </a:tc>
                <a:extLst>
                  <a:ext uri="{0D108BD9-81ED-4DB2-BD59-A6C34878D82A}">
                    <a16:rowId xmlns:a16="http://schemas.microsoft.com/office/drawing/2014/main" val="4006152399"/>
                  </a:ext>
                </a:extLst>
              </a:tr>
            </a:tbl>
          </a:graphicData>
        </a:graphic>
      </p:graphicFrame>
      <p:sp>
        <p:nvSpPr>
          <p:cNvPr id="11" name="TextBox 10">
            <a:extLst>
              <a:ext uri="{FF2B5EF4-FFF2-40B4-BE49-F238E27FC236}">
                <a16:creationId xmlns:a16="http://schemas.microsoft.com/office/drawing/2014/main" id="{DE31F9F6-1429-4325-A1C2-E5867445ECF5}"/>
              </a:ext>
            </a:extLst>
          </p:cNvPr>
          <p:cNvSpPr txBox="1"/>
          <p:nvPr/>
        </p:nvSpPr>
        <p:spPr>
          <a:xfrm>
            <a:off x="380220" y="5154495"/>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1: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logistic regression</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5" name="Title 3">
            <a:extLst>
              <a:ext uri="{FF2B5EF4-FFF2-40B4-BE49-F238E27FC236}">
                <a16:creationId xmlns:a16="http://schemas.microsoft.com/office/drawing/2014/main" id="{0CC5C99F-AF81-6547-E7ED-7F3D346C5E68}"/>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13</a:t>
            </a:r>
          </a:p>
        </p:txBody>
      </p:sp>
    </p:spTree>
    <p:extLst>
      <p:ext uri="{BB962C8B-B14F-4D97-AF65-F5344CB8AC3E}">
        <p14:creationId xmlns:p14="http://schemas.microsoft.com/office/powerpoint/2010/main" val="7168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477764" y="759104"/>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Random Forest</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171682" y="1764834"/>
            <a:ext cx="7107722" cy="2599712"/>
          </a:xfrm>
        </p:spPr>
        <p:txBody>
          <a:bodyPr>
            <a:noAutofit/>
          </a:bodyPr>
          <a:lstStyle/>
          <a:p>
            <a:pPr marL="457200" indent="-431800" algn="just">
              <a:spcBef>
                <a:spcPts val="640"/>
              </a:spcBef>
              <a:spcAft>
                <a:spcPts val="600"/>
              </a:spcAft>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It is based on the concept of ensemble methods, which is a strategy that involves merging several different classifiers to solve challenging problems and improve model performance. </a:t>
            </a:r>
            <a:endParaRPr lang="en-US" sz="2000" dirty="0">
              <a:latin typeface="Times New Roman" panose="02020603050405020304" pitchFamily="18" charset="0"/>
              <a:ea typeface="Arial"/>
              <a:cs typeface="Times New Roman" panose="02020603050405020304" pitchFamily="18" charset="0"/>
              <a:sym typeface="Arial"/>
            </a:endParaRPr>
          </a:p>
          <a:p>
            <a:pPr marL="457200" indent="-431800" algn="just">
              <a:spcBef>
                <a:spcPts val="640"/>
              </a:spcBef>
              <a:spcAft>
                <a:spcPts val="600"/>
              </a:spcAft>
              <a:buSzPts val="3200"/>
              <a:buFont typeface="Arial" panose="020B0604020202020204" pitchFamily="34" charset="0"/>
              <a:buChar char="•"/>
            </a:pPr>
            <a:r>
              <a:rPr lang="en-US" sz="2000" dirty="0">
                <a:latin typeface="Times New Roman" panose="02020603050405020304" pitchFamily="18" charset="0"/>
                <a:ea typeface="Arial"/>
                <a:cs typeface="Times New Roman" panose="02020603050405020304" pitchFamily="18" charset="0"/>
                <a:sym typeface="Arial"/>
              </a:rPr>
              <a:t>Top-down classification method with classification decision at terminal nodes</a:t>
            </a:r>
          </a:p>
          <a:p>
            <a:pPr marL="457200" indent="-431800" algn="just">
              <a:spcBef>
                <a:spcPts val="640"/>
              </a:spcBef>
              <a:spcAft>
                <a:spcPts val="600"/>
              </a:spcAft>
              <a:buSzPts val="3200"/>
              <a:buFont typeface="Arial" panose="020B0604020202020204" pitchFamily="34" charset="0"/>
              <a:buChar char="•"/>
            </a:pPr>
            <a:r>
              <a:rPr lang="en-US" sz="2000" dirty="0">
                <a:latin typeface="Times New Roman" panose="02020603050405020304" pitchFamily="18" charset="0"/>
                <a:ea typeface="Arial"/>
                <a:cs typeface="Times New Roman" panose="02020603050405020304" pitchFamily="18" charset="0"/>
                <a:sym typeface="Arial"/>
              </a:rPr>
              <a:t>More trees and larger depth means less bias but more variance</a:t>
            </a: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600"/>
              </a:spcAft>
              <a:buSzPts val="3200"/>
              <a:buChar char="•"/>
            </a:pPr>
            <a:r>
              <a:rPr lang="en-US" sz="2000" dirty="0">
                <a:latin typeface="Times New Roman" panose="02020603050405020304" pitchFamily="18" charset="0"/>
                <a:cs typeface="Times New Roman" panose="02020603050405020304" pitchFamily="18" charset="0"/>
              </a:rPr>
              <a:t>When Implementing random forest, we have used 100 decision trees.</a:t>
            </a: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08553B6-BE5D-8E24-B7D5-3379B9103DA9}"/>
              </a:ext>
            </a:extLst>
          </p:cNvPr>
          <p:cNvGraphicFramePr>
            <a:graphicFrameLocks noGrp="1"/>
          </p:cNvGraphicFramePr>
          <p:nvPr>
            <p:extLst>
              <p:ext uri="{D42A27DB-BD31-4B8C-83A1-F6EECF244321}">
                <p14:modId xmlns:p14="http://schemas.microsoft.com/office/powerpoint/2010/main" val="1343489538"/>
              </p:ext>
            </p:extLst>
          </p:nvPr>
        </p:nvGraphicFramePr>
        <p:xfrm>
          <a:off x="494366" y="5512442"/>
          <a:ext cx="6871168" cy="750800"/>
        </p:xfrm>
        <a:graphic>
          <a:graphicData uri="http://schemas.openxmlformats.org/drawingml/2006/table">
            <a:tbl>
              <a:tblPr firstRow="1" firstCol="1" bandRow="1">
                <a:tableStyleId>{F2DE63D5-997A-4646-A377-4702673A728D}</a:tableStyleId>
              </a:tblPr>
              <a:tblGrid>
                <a:gridCol w="961455">
                  <a:extLst>
                    <a:ext uri="{9D8B030D-6E8A-4147-A177-3AD203B41FA5}">
                      <a16:colId xmlns:a16="http://schemas.microsoft.com/office/drawing/2014/main" val="2798859511"/>
                    </a:ext>
                  </a:extLst>
                </a:gridCol>
                <a:gridCol w="1157572">
                  <a:extLst>
                    <a:ext uri="{9D8B030D-6E8A-4147-A177-3AD203B41FA5}">
                      <a16:colId xmlns:a16="http://schemas.microsoft.com/office/drawing/2014/main" val="3072128874"/>
                    </a:ext>
                  </a:extLst>
                </a:gridCol>
                <a:gridCol w="1096648">
                  <a:extLst>
                    <a:ext uri="{9D8B030D-6E8A-4147-A177-3AD203B41FA5}">
                      <a16:colId xmlns:a16="http://schemas.microsoft.com/office/drawing/2014/main" val="3074224258"/>
                    </a:ext>
                  </a:extLst>
                </a:gridCol>
                <a:gridCol w="898642">
                  <a:extLst>
                    <a:ext uri="{9D8B030D-6E8A-4147-A177-3AD203B41FA5}">
                      <a16:colId xmlns:a16="http://schemas.microsoft.com/office/drawing/2014/main" val="1673338787"/>
                    </a:ext>
                  </a:extLst>
                </a:gridCol>
                <a:gridCol w="1096647">
                  <a:extLst>
                    <a:ext uri="{9D8B030D-6E8A-4147-A177-3AD203B41FA5}">
                      <a16:colId xmlns:a16="http://schemas.microsoft.com/office/drawing/2014/main" val="4262629919"/>
                    </a:ext>
                  </a:extLst>
                </a:gridCol>
                <a:gridCol w="1660204">
                  <a:extLst>
                    <a:ext uri="{9D8B030D-6E8A-4147-A177-3AD203B41FA5}">
                      <a16:colId xmlns:a16="http://schemas.microsoft.com/office/drawing/2014/main" val="4105368309"/>
                    </a:ext>
                  </a:extLst>
                </a:gridCol>
              </a:tblGrid>
              <a:tr h="477051">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55386">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RF</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95.07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99.0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91.7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95.2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3.231</a:t>
                      </a:r>
                    </a:p>
                  </a:txBody>
                  <a:tcPr marL="3175" marR="14605" marT="0" marB="0"/>
                </a:tc>
                <a:extLst>
                  <a:ext uri="{0D108BD9-81ED-4DB2-BD59-A6C34878D82A}">
                    <a16:rowId xmlns:a16="http://schemas.microsoft.com/office/drawing/2014/main" val="4006152399"/>
                  </a:ext>
                </a:extLst>
              </a:tr>
            </a:tbl>
          </a:graphicData>
        </a:graphic>
      </p:graphicFrame>
      <p:sp>
        <p:nvSpPr>
          <p:cNvPr id="3" name="TextBox 2">
            <a:extLst>
              <a:ext uri="{FF2B5EF4-FFF2-40B4-BE49-F238E27FC236}">
                <a16:creationId xmlns:a16="http://schemas.microsoft.com/office/drawing/2014/main" id="{7496FADF-CF2B-E1DD-E935-4D5AB88EAF48}"/>
              </a:ext>
            </a:extLst>
          </p:cNvPr>
          <p:cNvSpPr txBox="1"/>
          <p:nvPr/>
        </p:nvSpPr>
        <p:spPr>
          <a:xfrm>
            <a:off x="494366" y="5123455"/>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2: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random forest</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8" name="Picture 7">
            <a:extLst>
              <a:ext uri="{FF2B5EF4-FFF2-40B4-BE49-F238E27FC236}">
                <a16:creationId xmlns:a16="http://schemas.microsoft.com/office/drawing/2014/main" id="{CE220216-3C3E-5482-E4FE-60DAB866CA70}"/>
              </a:ext>
            </a:extLst>
          </p:cNvPr>
          <p:cNvPicPr>
            <a:picLocks noChangeAspect="1"/>
          </p:cNvPicPr>
          <p:nvPr/>
        </p:nvPicPr>
        <p:blipFill>
          <a:blip r:embed="rId3"/>
          <a:stretch>
            <a:fillRect/>
          </a:stretch>
        </p:blipFill>
        <p:spPr>
          <a:xfrm>
            <a:off x="7602088" y="1576085"/>
            <a:ext cx="4031112" cy="3466208"/>
          </a:xfrm>
          <a:prstGeom prst="rect">
            <a:avLst/>
          </a:prstGeom>
        </p:spPr>
      </p:pic>
      <p:sp>
        <p:nvSpPr>
          <p:cNvPr id="9" name="Subtitle 4">
            <a:extLst>
              <a:ext uri="{FF2B5EF4-FFF2-40B4-BE49-F238E27FC236}">
                <a16:creationId xmlns:a16="http://schemas.microsoft.com/office/drawing/2014/main" id="{FEAD05EB-7D63-FB10-01E4-19ED24B4409C}"/>
              </a:ext>
            </a:extLst>
          </p:cNvPr>
          <p:cNvSpPr txBox="1">
            <a:spLocks/>
          </p:cNvSpPr>
          <p:nvPr/>
        </p:nvSpPr>
        <p:spPr>
          <a:xfrm>
            <a:off x="8188314" y="5042293"/>
            <a:ext cx="3873972"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7: Random forest confusion matrix</a:t>
            </a:r>
          </a:p>
        </p:txBody>
      </p:sp>
      <p:sp>
        <p:nvSpPr>
          <p:cNvPr id="13" name="Title 3">
            <a:extLst>
              <a:ext uri="{FF2B5EF4-FFF2-40B4-BE49-F238E27FC236}">
                <a16:creationId xmlns:a16="http://schemas.microsoft.com/office/drawing/2014/main" id="{CCD6BCC8-95D4-6AB6-C6A5-3B84028D06E8}"/>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14</a:t>
            </a:r>
          </a:p>
        </p:txBody>
      </p:sp>
    </p:spTree>
    <p:extLst>
      <p:ext uri="{BB962C8B-B14F-4D97-AF65-F5344CB8AC3E}">
        <p14:creationId xmlns:p14="http://schemas.microsoft.com/office/powerpoint/2010/main" val="32843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2"/>
            <a:ext cx="12191999" cy="6857998"/>
          </a:xfrm>
          <a:prstGeom prst="rect">
            <a:avLst/>
          </a:prstGeom>
        </p:spPr>
      </p:pic>
      <p:sp>
        <p:nvSpPr>
          <p:cNvPr id="11" name="Subtitle 4">
            <a:extLst>
              <a:ext uri="{FF2B5EF4-FFF2-40B4-BE49-F238E27FC236}">
                <a16:creationId xmlns:a16="http://schemas.microsoft.com/office/drawing/2014/main" id="{282D4D23-6091-15AA-8785-2241E0ECD846}"/>
              </a:ext>
            </a:extLst>
          </p:cNvPr>
          <p:cNvSpPr txBox="1">
            <a:spLocks/>
          </p:cNvSpPr>
          <p:nvPr/>
        </p:nvSpPr>
        <p:spPr>
          <a:xfrm>
            <a:off x="4665401" y="6058244"/>
            <a:ext cx="3429279"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Fig 8: Random forest example</a:t>
            </a:r>
          </a:p>
        </p:txBody>
      </p:sp>
      <p:pic>
        <p:nvPicPr>
          <p:cNvPr id="13" name="Picture 12">
            <a:extLst>
              <a:ext uri="{FF2B5EF4-FFF2-40B4-BE49-F238E27FC236}">
                <a16:creationId xmlns:a16="http://schemas.microsoft.com/office/drawing/2014/main" id="{06B53C0A-2D9A-5DAF-80B7-5F8113554596}"/>
              </a:ext>
            </a:extLst>
          </p:cNvPr>
          <p:cNvPicPr>
            <a:picLocks noChangeAspect="1"/>
          </p:cNvPicPr>
          <p:nvPr/>
        </p:nvPicPr>
        <p:blipFill>
          <a:blip r:embed="rId3"/>
          <a:stretch>
            <a:fillRect/>
          </a:stretch>
        </p:blipFill>
        <p:spPr>
          <a:xfrm>
            <a:off x="2647833" y="1029623"/>
            <a:ext cx="6944052" cy="4064466"/>
          </a:xfrm>
          <a:prstGeom prst="rect">
            <a:avLst/>
          </a:prstGeom>
        </p:spPr>
      </p:pic>
      <p:sp>
        <p:nvSpPr>
          <p:cNvPr id="14" name="Shape 310">
            <a:extLst>
              <a:ext uri="{FF2B5EF4-FFF2-40B4-BE49-F238E27FC236}">
                <a16:creationId xmlns:a16="http://schemas.microsoft.com/office/drawing/2014/main" id="{DA450486-BF3D-FCF9-EA30-D4086E87EE13}"/>
              </a:ext>
            </a:extLst>
          </p:cNvPr>
          <p:cNvSpPr/>
          <p:nvPr/>
        </p:nvSpPr>
        <p:spPr>
          <a:xfrm>
            <a:off x="3391899" y="4850520"/>
            <a:ext cx="5682517" cy="363453"/>
          </a:xfrm>
          <a:custGeom>
            <a:avLst/>
            <a:gdLst/>
            <a:ahLst/>
            <a:cxnLst/>
            <a:rect l="0" t="0" r="0" b="0"/>
            <a:pathLst>
              <a:path w="256032" h="30737" extrusionOk="0">
                <a:moveTo>
                  <a:pt x="0" y="2032"/>
                </a:moveTo>
                <a:cubicBezTo>
                  <a:pt x="0" y="15315"/>
                  <a:pt x="20584" y="23029"/>
                  <a:pt x="33867" y="23029"/>
                </a:cubicBezTo>
                <a:cubicBezTo>
                  <a:pt x="41704" y="23029"/>
                  <a:pt x="49193" y="19732"/>
                  <a:pt x="56896" y="18288"/>
                </a:cubicBezTo>
                <a:cubicBezTo>
                  <a:pt x="72436" y="15374"/>
                  <a:pt x="88674" y="14588"/>
                  <a:pt x="104310" y="16933"/>
                </a:cubicBezTo>
                <a:cubicBezTo>
                  <a:pt x="111941" y="18078"/>
                  <a:pt x="119705" y="20577"/>
                  <a:pt x="125984" y="25061"/>
                </a:cubicBezTo>
                <a:cubicBezTo>
                  <a:pt x="128634" y="26954"/>
                  <a:pt x="131023" y="31509"/>
                  <a:pt x="134112" y="30480"/>
                </a:cubicBezTo>
                <a:cubicBezTo>
                  <a:pt x="138353" y="29067"/>
                  <a:pt x="139714" y="23215"/>
                  <a:pt x="143595" y="20997"/>
                </a:cubicBezTo>
                <a:cubicBezTo>
                  <a:pt x="150091" y="17285"/>
                  <a:pt x="158466" y="18965"/>
                  <a:pt x="165947" y="18965"/>
                </a:cubicBezTo>
                <a:cubicBezTo>
                  <a:pt x="175204" y="18965"/>
                  <a:pt x="184488" y="18254"/>
                  <a:pt x="193718" y="18965"/>
                </a:cubicBezTo>
                <a:cubicBezTo>
                  <a:pt x="209715" y="20197"/>
                  <a:pt x="226175" y="24605"/>
                  <a:pt x="241808" y="20997"/>
                </a:cubicBezTo>
                <a:cubicBezTo>
                  <a:pt x="250045" y="19096"/>
                  <a:pt x="256032" y="8454"/>
                  <a:pt x="256032" y="0"/>
                </a:cubicBezTo>
              </a:path>
            </a:pathLst>
          </a:cu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sp>
      <p:sp>
        <p:nvSpPr>
          <p:cNvPr id="16" name="Shape 305">
            <a:extLst>
              <a:ext uri="{FF2B5EF4-FFF2-40B4-BE49-F238E27FC236}">
                <a16:creationId xmlns:a16="http://schemas.microsoft.com/office/drawing/2014/main" id="{939F7E9C-7F4E-3C25-B7F1-4D79FEE1094D}"/>
              </a:ext>
            </a:extLst>
          </p:cNvPr>
          <p:cNvSpPr txBox="1"/>
          <p:nvPr/>
        </p:nvSpPr>
        <p:spPr>
          <a:xfrm>
            <a:off x="4258336" y="5227163"/>
            <a:ext cx="3949641" cy="2049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latin typeface="Times New Roman" panose="02020603050405020304" pitchFamily="18" charset="0"/>
                <a:cs typeface="Times New Roman" panose="02020603050405020304" pitchFamily="18" charset="0"/>
              </a:rPr>
              <a:t>Class : Sports</a:t>
            </a:r>
            <a:endParaRPr sz="2000" b="1" dirty="0">
              <a:latin typeface="Times New Roman" panose="02020603050405020304" pitchFamily="18" charset="0"/>
              <a:cs typeface="Times New Roman" panose="02020603050405020304" pitchFamily="18" charset="0"/>
            </a:endParaRPr>
          </a:p>
        </p:txBody>
      </p:sp>
      <p:sp>
        <p:nvSpPr>
          <p:cNvPr id="22" name="Title 3">
            <a:extLst>
              <a:ext uri="{FF2B5EF4-FFF2-40B4-BE49-F238E27FC236}">
                <a16:creationId xmlns:a16="http://schemas.microsoft.com/office/drawing/2014/main" id="{24DB4525-3BA6-003A-16FA-D614AEFD8F2E}"/>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15</a:t>
            </a:r>
          </a:p>
        </p:txBody>
      </p:sp>
    </p:spTree>
    <p:extLst>
      <p:ext uri="{BB962C8B-B14F-4D97-AF65-F5344CB8AC3E}">
        <p14:creationId xmlns:p14="http://schemas.microsoft.com/office/powerpoint/2010/main" val="73831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971736" y="574575"/>
            <a:ext cx="6766686" cy="740609"/>
          </a:xfrm>
        </p:spPr>
        <p:txBody>
          <a:bodyPr>
            <a:normAutofit/>
          </a:bodyPr>
          <a:lstStyle/>
          <a:p>
            <a:r>
              <a:rPr lang="en-US" sz="2800" b="1" dirty="0">
                <a:latin typeface="Times New Roman" panose="02020603050405020304" pitchFamily="18" charset="0"/>
                <a:cs typeface="Times New Roman" panose="02020603050405020304" pitchFamily="18" charset="0"/>
              </a:rPr>
              <a:t>Naïve Bayes</a:t>
            </a:r>
          </a:p>
        </p:txBody>
      </p:sp>
      <p:sp>
        <p:nvSpPr>
          <p:cNvPr id="2" name="Subtitle 4">
            <a:extLst>
              <a:ext uri="{FF2B5EF4-FFF2-40B4-BE49-F238E27FC236}">
                <a16:creationId xmlns:a16="http://schemas.microsoft.com/office/drawing/2014/main" id="{6ABA14CC-63CB-74B5-59BB-C93DCC2F0266}"/>
              </a:ext>
            </a:extLst>
          </p:cNvPr>
          <p:cNvSpPr txBox="1">
            <a:spLocks/>
          </p:cNvSpPr>
          <p:nvPr/>
        </p:nvSpPr>
        <p:spPr>
          <a:xfrm>
            <a:off x="284017" y="1666749"/>
            <a:ext cx="7391399" cy="29718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Naive Bayes algorithm is a supervised learning technique that may be used to classify problems; it is based on the Bayes theorem. </a:t>
            </a:r>
          </a:p>
          <a:p>
            <a:pPr marL="0" lvl="0" indent="0" algn="just" rtl="0">
              <a:lnSpc>
                <a:spcPct val="100000"/>
              </a:lnSpc>
              <a:spcBef>
                <a:spcPts val="0"/>
              </a:spcBef>
              <a:spcAft>
                <a:spcPts val="0"/>
              </a:spcAft>
              <a:buNone/>
            </a:pPr>
            <a:endParaRPr lang="en-US" sz="20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00000"/>
              </a:lnSpc>
              <a:spcBef>
                <a:spcPts val="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		P( w | Sports) *  P(Sports)		</a:t>
            </a:r>
          </a:p>
          <a:p>
            <a:pPr marL="0" lvl="0" indent="0" algn="just" rtl="0">
              <a:lnSpc>
                <a:spcPct val="100000"/>
              </a:lnSpc>
              <a:spcBef>
                <a:spcPts val="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P( Sports | w )  =    -----------------------------		(1)</a:t>
            </a:r>
          </a:p>
          <a:p>
            <a:pPr marL="0" lvl="0" indent="0" algn="just" rtl="0">
              <a:lnSpc>
                <a:spcPct val="100000"/>
              </a:lnSpc>
              <a:spcBef>
                <a:spcPts val="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                                               P(w)            </a:t>
            </a:r>
          </a:p>
          <a:p>
            <a:pPr marL="0" lvl="0" indent="0" algn="just" rtl="0">
              <a:lnSpc>
                <a:spcPct val="100000"/>
              </a:lnSpc>
              <a:spcBef>
                <a:spcPts val="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Where for the text “</a:t>
            </a:r>
            <a:r>
              <a:rPr lang="en-US" sz="2000" i="1" dirty="0">
                <a:latin typeface="Times New Roman" panose="02020603050405020304" pitchFamily="18" charset="0"/>
                <a:ea typeface="Arial"/>
                <a:cs typeface="Times New Roman" panose="02020603050405020304" pitchFamily="18" charset="0"/>
                <a:sym typeface="Arial"/>
              </a:rPr>
              <a:t>the team won the game</a:t>
            </a:r>
            <a:r>
              <a:rPr lang="en-US" sz="2000" dirty="0">
                <a:latin typeface="Times New Roman" panose="02020603050405020304" pitchFamily="18" charset="0"/>
                <a:ea typeface="Arial"/>
                <a:cs typeface="Times New Roman" panose="02020603050405020304" pitchFamily="18" charset="0"/>
                <a:sym typeface="Arial"/>
              </a:rPr>
              <a:t>”: </a:t>
            </a:r>
          </a:p>
          <a:p>
            <a:pPr marL="0" lvl="0" indent="0" algn="just" rtl="0">
              <a:lnSpc>
                <a:spcPct val="100000"/>
              </a:lnSpc>
              <a:spcBef>
                <a:spcPts val="0"/>
              </a:spcBef>
              <a:spcAft>
                <a:spcPts val="0"/>
              </a:spcAft>
              <a:buNone/>
            </a:pPr>
            <a:endParaRPr lang="en-US" sz="20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00000"/>
              </a:lnSpc>
              <a:spcBef>
                <a:spcPts val="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P(team won game) =  P(team) * P(won) * P(game)	(2)</a:t>
            </a: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771173-228B-8903-9E99-9B3336B904EF}"/>
              </a:ext>
            </a:extLst>
          </p:cNvPr>
          <p:cNvSpPr txBox="1"/>
          <p:nvPr/>
        </p:nvSpPr>
        <p:spPr>
          <a:xfrm>
            <a:off x="480259" y="4990115"/>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3: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naïve bayes</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0F6DA684-3A33-4741-CD22-5111F7A17A2A}"/>
              </a:ext>
            </a:extLst>
          </p:cNvPr>
          <p:cNvGraphicFramePr>
            <a:graphicFrameLocks noGrp="1"/>
          </p:cNvGraphicFramePr>
          <p:nvPr>
            <p:extLst>
              <p:ext uri="{D42A27DB-BD31-4B8C-83A1-F6EECF244321}">
                <p14:modId xmlns:p14="http://schemas.microsoft.com/office/powerpoint/2010/main" val="152470290"/>
              </p:ext>
            </p:extLst>
          </p:nvPr>
        </p:nvGraphicFramePr>
        <p:xfrm>
          <a:off x="480259" y="5345199"/>
          <a:ext cx="7046856" cy="750800"/>
        </p:xfrm>
        <a:graphic>
          <a:graphicData uri="http://schemas.openxmlformats.org/drawingml/2006/table">
            <a:tbl>
              <a:tblPr firstRow="1" firstCol="1" bandRow="1">
                <a:tableStyleId>{F2DE63D5-997A-4646-A377-4702673A728D}</a:tableStyleId>
              </a:tblPr>
              <a:tblGrid>
                <a:gridCol w="986038">
                  <a:extLst>
                    <a:ext uri="{9D8B030D-6E8A-4147-A177-3AD203B41FA5}">
                      <a16:colId xmlns:a16="http://schemas.microsoft.com/office/drawing/2014/main" val="2798859511"/>
                    </a:ext>
                  </a:extLst>
                </a:gridCol>
                <a:gridCol w="1187170">
                  <a:extLst>
                    <a:ext uri="{9D8B030D-6E8A-4147-A177-3AD203B41FA5}">
                      <a16:colId xmlns:a16="http://schemas.microsoft.com/office/drawing/2014/main" val="3072128874"/>
                    </a:ext>
                  </a:extLst>
                </a:gridCol>
                <a:gridCol w="1124688">
                  <a:extLst>
                    <a:ext uri="{9D8B030D-6E8A-4147-A177-3AD203B41FA5}">
                      <a16:colId xmlns:a16="http://schemas.microsoft.com/office/drawing/2014/main" val="3074224258"/>
                    </a:ext>
                  </a:extLst>
                </a:gridCol>
                <a:gridCol w="921620">
                  <a:extLst>
                    <a:ext uri="{9D8B030D-6E8A-4147-A177-3AD203B41FA5}">
                      <a16:colId xmlns:a16="http://schemas.microsoft.com/office/drawing/2014/main" val="1673338787"/>
                    </a:ext>
                  </a:extLst>
                </a:gridCol>
                <a:gridCol w="1124687">
                  <a:extLst>
                    <a:ext uri="{9D8B030D-6E8A-4147-A177-3AD203B41FA5}">
                      <a16:colId xmlns:a16="http://schemas.microsoft.com/office/drawing/2014/main" val="4262629919"/>
                    </a:ext>
                  </a:extLst>
                </a:gridCol>
                <a:gridCol w="1702653">
                  <a:extLst>
                    <a:ext uri="{9D8B030D-6E8A-4147-A177-3AD203B41FA5}">
                      <a16:colId xmlns:a16="http://schemas.microsoft.com/office/drawing/2014/main" val="4105368309"/>
                    </a:ext>
                  </a:extLst>
                </a:gridCol>
              </a:tblGrid>
              <a:tr h="477051">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Accuracy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55386">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NB</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96.86</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96.0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97.9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97.0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1.495</a:t>
                      </a:r>
                    </a:p>
                  </a:txBody>
                  <a:tcPr marL="3175" marR="14605" marT="0" marB="0"/>
                </a:tc>
                <a:extLst>
                  <a:ext uri="{0D108BD9-81ED-4DB2-BD59-A6C34878D82A}">
                    <a16:rowId xmlns:a16="http://schemas.microsoft.com/office/drawing/2014/main" val="4006152399"/>
                  </a:ext>
                </a:extLst>
              </a:tr>
            </a:tbl>
          </a:graphicData>
        </a:graphic>
      </p:graphicFrame>
      <p:sp>
        <p:nvSpPr>
          <p:cNvPr id="11" name="Subtitle 4">
            <a:extLst>
              <a:ext uri="{FF2B5EF4-FFF2-40B4-BE49-F238E27FC236}">
                <a16:creationId xmlns:a16="http://schemas.microsoft.com/office/drawing/2014/main" id="{606931AF-21C8-5AC1-A41B-13DB2BDD3BE2}"/>
              </a:ext>
            </a:extLst>
          </p:cNvPr>
          <p:cNvSpPr txBox="1">
            <a:spLocks/>
          </p:cNvSpPr>
          <p:nvPr/>
        </p:nvSpPr>
        <p:spPr>
          <a:xfrm>
            <a:off x="8188314" y="5042293"/>
            <a:ext cx="3873972"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9: Naïve bayes confusion matrix</a:t>
            </a:r>
          </a:p>
        </p:txBody>
      </p:sp>
      <p:pic>
        <p:nvPicPr>
          <p:cNvPr id="13" name="Picture 12">
            <a:extLst>
              <a:ext uri="{FF2B5EF4-FFF2-40B4-BE49-F238E27FC236}">
                <a16:creationId xmlns:a16="http://schemas.microsoft.com/office/drawing/2014/main" id="{0A2C910D-978C-1E3B-9031-6564515BDD20}"/>
              </a:ext>
            </a:extLst>
          </p:cNvPr>
          <p:cNvPicPr>
            <a:picLocks noChangeAspect="1"/>
          </p:cNvPicPr>
          <p:nvPr/>
        </p:nvPicPr>
        <p:blipFill>
          <a:blip r:embed="rId3"/>
          <a:stretch>
            <a:fillRect/>
          </a:stretch>
        </p:blipFill>
        <p:spPr>
          <a:xfrm>
            <a:off x="7682372" y="1586803"/>
            <a:ext cx="3873972" cy="3362316"/>
          </a:xfrm>
          <a:prstGeom prst="rect">
            <a:avLst/>
          </a:prstGeom>
        </p:spPr>
      </p:pic>
      <p:sp>
        <p:nvSpPr>
          <p:cNvPr id="17" name="Title 3">
            <a:extLst>
              <a:ext uri="{FF2B5EF4-FFF2-40B4-BE49-F238E27FC236}">
                <a16:creationId xmlns:a16="http://schemas.microsoft.com/office/drawing/2014/main" id="{6869123C-65C3-97E5-CD0C-C1B1CB506237}"/>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16</a:t>
            </a:r>
          </a:p>
        </p:txBody>
      </p:sp>
    </p:spTree>
    <p:extLst>
      <p:ext uri="{BB962C8B-B14F-4D97-AF65-F5344CB8AC3E}">
        <p14:creationId xmlns:p14="http://schemas.microsoft.com/office/powerpoint/2010/main" val="78282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title"/>
          </p:nvPr>
        </p:nvSpPr>
        <p:spPr>
          <a:xfrm>
            <a:off x="3429917" y="911797"/>
            <a:ext cx="4846320" cy="745808"/>
          </a:xfrm>
        </p:spPr>
        <p:txBody>
          <a:bodyPr>
            <a:normAutofit/>
          </a:bodyPr>
          <a:lstStyle/>
          <a:p>
            <a:pPr algn="ctr"/>
            <a:r>
              <a:rPr lang="en-US" sz="2800" b="1" dirty="0">
                <a:latin typeface="Times New Roman" panose="02020603050405020304" pitchFamily="18" charset="0"/>
                <a:cs typeface="Times New Roman" panose="02020603050405020304" pitchFamily="18" charset="0"/>
              </a:rPr>
              <a:t>Decision Tree</a:t>
            </a:r>
          </a:p>
        </p:txBody>
      </p:sp>
      <p:sp>
        <p:nvSpPr>
          <p:cNvPr id="2" name="Content Placeholder 1">
            <a:extLst>
              <a:ext uri="{FF2B5EF4-FFF2-40B4-BE49-F238E27FC236}">
                <a16:creationId xmlns:a16="http://schemas.microsoft.com/office/drawing/2014/main" id="{A9123786-7BFC-DA05-081F-52EA9DEED435}"/>
              </a:ext>
            </a:extLst>
          </p:cNvPr>
          <p:cNvSpPr>
            <a:spLocks noGrp="1"/>
          </p:cNvSpPr>
          <p:nvPr>
            <p:ph idx="1"/>
          </p:nvPr>
        </p:nvSpPr>
        <p:spPr>
          <a:xfrm>
            <a:off x="274321" y="1719540"/>
            <a:ext cx="6373222" cy="3098857"/>
          </a:xfrm>
        </p:spPr>
        <p:txBody>
          <a:bodyPr>
            <a:normAutofit/>
          </a:bodyPr>
          <a:lstStyle/>
          <a:p>
            <a:pPr algn="just">
              <a:buSzPct val="160000"/>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a decision-making method that uses a representation of options and possible outcomes that resembles a tree.</a:t>
            </a:r>
          </a:p>
          <a:p>
            <a:pPr algn="just">
              <a:buSzPct val="160000"/>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two nodes that make up a decision tree are referred to respectively as the Decision Point and the Leaf Node. </a:t>
            </a:r>
          </a:p>
          <a:p>
            <a:pPr algn="just">
              <a:buSzPct val="160000"/>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Decision nodes are used to make choices and contain several branches, while leaf nodes are the consequences of decisions and do not include any more branches. </a:t>
            </a:r>
          </a:p>
          <a:p>
            <a:pPr algn="just">
              <a:buSzPct val="160000"/>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Leaf nodes are also known as terminal nodes.</a:t>
            </a:r>
          </a:p>
          <a:p>
            <a:pPr marR="0" algn="just">
              <a:spcBef>
                <a:spcPts val="0"/>
              </a:spcBef>
              <a:spcAft>
                <a:spcPts val="0"/>
              </a:spcAft>
              <a:buSzPct val="160000"/>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SzPct val="160000"/>
            </a:pP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2A32A8A-E7B5-41A1-434B-719E9ABF1CB4}"/>
              </a:ext>
            </a:extLst>
          </p:cNvPr>
          <p:cNvSpPr txBox="1"/>
          <p:nvPr/>
        </p:nvSpPr>
        <p:spPr>
          <a:xfrm>
            <a:off x="353255" y="4856186"/>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4: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decision tree</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8669B8B3-5F78-CEEA-9775-04983F69C277}"/>
              </a:ext>
            </a:extLst>
          </p:cNvPr>
          <p:cNvGraphicFramePr>
            <a:graphicFrameLocks noGrp="1"/>
          </p:cNvGraphicFramePr>
          <p:nvPr>
            <p:extLst>
              <p:ext uri="{D42A27DB-BD31-4B8C-83A1-F6EECF244321}">
                <p14:modId xmlns:p14="http://schemas.microsoft.com/office/powerpoint/2010/main" val="2160575457"/>
              </p:ext>
            </p:extLst>
          </p:nvPr>
        </p:nvGraphicFramePr>
        <p:xfrm>
          <a:off x="416431" y="5232529"/>
          <a:ext cx="6863355" cy="750800"/>
        </p:xfrm>
        <a:graphic>
          <a:graphicData uri="http://schemas.openxmlformats.org/drawingml/2006/table">
            <a:tbl>
              <a:tblPr firstRow="1" firstCol="1" bandRow="1">
                <a:tableStyleId>{F2DE63D5-997A-4646-A377-4702673A728D}</a:tableStyleId>
              </a:tblPr>
              <a:tblGrid>
                <a:gridCol w="960361">
                  <a:extLst>
                    <a:ext uri="{9D8B030D-6E8A-4147-A177-3AD203B41FA5}">
                      <a16:colId xmlns:a16="http://schemas.microsoft.com/office/drawing/2014/main" val="2798859511"/>
                    </a:ext>
                  </a:extLst>
                </a:gridCol>
                <a:gridCol w="1156256">
                  <a:extLst>
                    <a:ext uri="{9D8B030D-6E8A-4147-A177-3AD203B41FA5}">
                      <a16:colId xmlns:a16="http://schemas.microsoft.com/office/drawing/2014/main" val="3072128874"/>
                    </a:ext>
                  </a:extLst>
                </a:gridCol>
                <a:gridCol w="1095401">
                  <a:extLst>
                    <a:ext uri="{9D8B030D-6E8A-4147-A177-3AD203B41FA5}">
                      <a16:colId xmlns:a16="http://schemas.microsoft.com/office/drawing/2014/main" val="3074224258"/>
                    </a:ext>
                  </a:extLst>
                </a:gridCol>
                <a:gridCol w="897621">
                  <a:extLst>
                    <a:ext uri="{9D8B030D-6E8A-4147-A177-3AD203B41FA5}">
                      <a16:colId xmlns:a16="http://schemas.microsoft.com/office/drawing/2014/main" val="1673338787"/>
                    </a:ext>
                  </a:extLst>
                </a:gridCol>
                <a:gridCol w="1095400">
                  <a:extLst>
                    <a:ext uri="{9D8B030D-6E8A-4147-A177-3AD203B41FA5}">
                      <a16:colId xmlns:a16="http://schemas.microsoft.com/office/drawing/2014/main" val="4262629919"/>
                    </a:ext>
                  </a:extLst>
                </a:gridCol>
                <a:gridCol w="1658316">
                  <a:extLst>
                    <a:ext uri="{9D8B030D-6E8A-4147-A177-3AD203B41FA5}">
                      <a16:colId xmlns:a16="http://schemas.microsoft.com/office/drawing/2014/main" val="4105368309"/>
                    </a:ext>
                  </a:extLst>
                </a:gridCol>
              </a:tblGrid>
              <a:tr h="477051">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Accuracy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55386">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DT</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82.77</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78.2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89.7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83.5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1.278</a:t>
                      </a:r>
                    </a:p>
                  </a:txBody>
                  <a:tcPr marL="3175" marR="14605" marT="0" marB="0"/>
                </a:tc>
                <a:extLst>
                  <a:ext uri="{0D108BD9-81ED-4DB2-BD59-A6C34878D82A}">
                    <a16:rowId xmlns:a16="http://schemas.microsoft.com/office/drawing/2014/main" val="4006152399"/>
                  </a:ext>
                </a:extLst>
              </a:tr>
            </a:tbl>
          </a:graphicData>
        </a:graphic>
      </p:graphicFrame>
      <p:sp>
        <p:nvSpPr>
          <p:cNvPr id="15" name="Title 3">
            <a:extLst>
              <a:ext uri="{FF2B5EF4-FFF2-40B4-BE49-F238E27FC236}">
                <a16:creationId xmlns:a16="http://schemas.microsoft.com/office/drawing/2014/main" id="{6C5DA7FB-FEDE-BC39-2E78-341C713926C2}"/>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17</a:t>
            </a:r>
          </a:p>
        </p:txBody>
      </p:sp>
      <p:pic>
        <p:nvPicPr>
          <p:cNvPr id="3" name="Picture 2">
            <a:extLst>
              <a:ext uri="{FF2B5EF4-FFF2-40B4-BE49-F238E27FC236}">
                <a16:creationId xmlns:a16="http://schemas.microsoft.com/office/drawing/2014/main" id="{D97E0004-4E1A-F763-E02D-6D8BE06B4C37}"/>
              </a:ext>
            </a:extLst>
          </p:cNvPr>
          <p:cNvPicPr>
            <a:picLocks noChangeAspect="1"/>
          </p:cNvPicPr>
          <p:nvPr/>
        </p:nvPicPr>
        <p:blipFill>
          <a:blip r:embed="rId3"/>
          <a:stretch>
            <a:fillRect/>
          </a:stretch>
        </p:blipFill>
        <p:spPr>
          <a:xfrm>
            <a:off x="7557159" y="1418548"/>
            <a:ext cx="4218533" cy="3653371"/>
          </a:xfrm>
          <a:prstGeom prst="rect">
            <a:avLst/>
          </a:prstGeom>
        </p:spPr>
      </p:pic>
      <p:sp>
        <p:nvSpPr>
          <p:cNvPr id="7" name="Subtitle 4">
            <a:extLst>
              <a:ext uri="{FF2B5EF4-FFF2-40B4-BE49-F238E27FC236}">
                <a16:creationId xmlns:a16="http://schemas.microsoft.com/office/drawing/2014/main" id="{0C84EAB0-5B9C-87B1-1256-382151F47D44}"/>
              </a:ext>
            </a:extLst>
          </p:cNvPr>
          <p:cNvSpPr txBox="1">
            <a:spLocks/>
          </p:cNvSpPr>
          <p:nvPr/>
        </p:nvSpPr>
        <p:spPr>
          <a:xfrm>
            <a:off x="7882928" y="5044934"/>
            <a:ext cx="3705929" cy="3385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500" dirty="0">
                <a:latin typeface="Times New Roman" panose="02020603050405020304" pitchFamily="18" charset="0"/>
                <a:ea typeface="微軟正黑體" panose="020B0604030504040204" pitchFamily="34" charset="-120"/>
                <a:cs typeface="Times New Roman" panose="02020603050405020304" pitchFamily="18" charset="0"/>
              </a:rPr>
              <a:t>         Fig 10: Decision Tree confusion matrix</a:t>
            </a:r>
          </a:p>
        </p:txBody>
      </p:sp>
    </p:spTree>
    <p:extLst>
      <p:ext uri="{BB962C8B-B14F-4D97-AF65-F5344CB8AC3E}">
        <p14:creationId xmlns:p14="http://schemas.microsoft.com/office/powerpoint/2010/main" val="381215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712656" y="627748"/>
            <a:ext cx="6766686" cy="740609"/>
          </a:xfrm>
        </p:spPr>
        <p:txBody>
          <a:bodyPr>
            <a:normAutofit/>
          </a:bodyPr>
          <a:lstStyle/>
          <a:p>
            <a:r>
              <a:rPr lang="en-US" sz="2800" b="1" dirty="0">
                <a:latin typeface="Times New Roman" panose="02020603050405020304" pitchFamily="18" charset="0"/>
                <a:cs typeface="Times New Roman" panose="02020603050405020304" pitchFamily="18" charset="0"/>
              </a:rPr>
              <a:t>Support Vector Machine</a:t>
            </a: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331690" y="1566477"/>
            <a:ext cx="7002654" cy="3371283"/>
          </a:xfrm>
        </p:spPr>
        <p:txBody>
          <a:bodyPr>
            <a:noAutofit/>
          </a:bodyPr>
          <a:lstStyle/>
          <a:p>
            <a:pPr marL="457200" lvl="0" indent="-431800" algn="l" rtl="0">
              <a:spcBef>
                <a:spcPts val="640"/>
              </a:spcBef>
              <a:spcAft>
                <a:spcPts val="0"/>
              </a:spcAft>
              <a:buSzPts val="320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one of the techniques for supervised learning that is used the most often, and its applications include the resolution of problems involving classification and regression.</a:t>
            </a:r>
          </a:p>
          <a:p>
            <a:pPr marL="457200" lvl="0" indent="-431800" algn="l" rtl="0">
              <a:spcBef>
                <a:spcPts val="640"/>
              </a:spcBef>
              <a:spcAft>
                <a:spcPts val="0"/>
              </a:spcAft>
              <a:buSzPts val="3200"/>
              <a:buChar char="•"/>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31800" algn="l">
              <a:spcBef>
                <a:spcPts val="640"/>
              </a:spcBef>
              <a:buSzPts val="3200"/>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 finds broad use in solving issues requiring categorization in ML. In support vector machines (SVM), each data point is represented as a point in n-dimensional space. </a:t>
            </a:r>
          </a:p>
          <a:p>
            <a:pPr marL="457200" lvl="0" indent="-431800" algn="l" rtl="0">
              <a:spcBef>
                <a:spcPts val="640"/>
              </a:spcBef>
              <a:spcAft>
                <a:spcPts val="0"/>
              </a:spcAft>
              <a:buSzPts val="3200"/>
              <a:buChar char="•"/>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lvl="0" indent="-431800" algn="l" rtl="0">
              <a:spcBef>
                <a:spcPts val="640"/>
              </a:spcBef>
              <a:spcAft>
                <a:spcPts val="0"/>
              </a:spcAft>
              <a:buSzPts val="320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Productive in high dimensional space, memory systematic. </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90D16B9-57F1-31FE-6B5E-5D2CC5552948}"/>
              </a:ext>
            </a:extLst>
          </p:cNvPr>
          <p:cNvSpPr txBox="1"/>
          <p:nvPr/>
        </p:nvSpPr>
        <p:spPr>
          <a:xfrm>
            <a:off x="579569" y="4937760"/>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5: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support vector machine</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D2029B3-2230-00A3-E26A-78CD42A64598}"/>
              </a:ext>
            </a:extLst>
          </p:cNvPr>
          <p:cNvGraphicFramePr>
            <a:graphicFrameLocks noGrp="1"/>
          </p:cNvGraphicFramePr>
          <p:nvPr>
            <p:extLst>
              <p:ext uri="{D42A27DB-BD31-4B8C-83A1-F6EECF244321}">
                <p14:modId xmlns:p14="http://schemas.microsoft.com/office/powerpoint/2010/main" val="3743603083"/>
              </p:ext>
            </p:extLst>
          </p:nvPr>
        </p:nvGraphicFramePr>
        <p:xfrm>
          <a:off x="641144" y="5297744"/>
          <a:ext cx="6906027" cy="725325"/>
        </p:xfrm>
        <a:graphic>
          <a:graphicData uri="http://schemas.openxmlformats.org/drawingml/2006/table">
            <a:tbl>
              <a:tblPr firstRow="1" firstCol="1" bandRow="1">
                <a:tableStyleId>{F2DE63D5-997A-4646-A377-4702673A728D}</a:tableStyleId>
              </a:tblPr>
              <a:tblGrid>
                <a:gridCol w="966332">
                  <a:extLst>
                    <a:ext uri="{9D8B030D-6E8A-4147-A177-3AD203B41FA5}">
                      <a16:colId xmlns:a16="http://schemas.microsoft.com/office/drawing/2014/main" val="2798859511"/>
                    </a:ext>
                  </a:extLst>
                </a:gridCol>
                <a:gridCol w="1163445">
                  <a:extLst>
                    <a:ext uri="{9D8B030D-6E8A-4147-A177-3AD203B41FA5}">
                      <a16:colId xmlns:a16="http://schemas.microsoft.com/office/drawing/2014/main" val="3072128874"/>
                    </a:ext>
                  </a:extLst>
                </a:gridCol>
                <a:gridCol w="1102212">
                  <a:extLst>
                    <a:ext uri="{9D8B030D-6E8A-4147-A177-3AD203B41FA5}">
                      <a16:colId xmlns:a16="http://schemas.microsoft.com/office/drawing/2014/main" val="3074224258"/>
                    </a:ext>
                  </a:extLst>
                </a:gridCol>
                <a:gridCol w="903201">
                  <a:extLst>
                    <a:ext uri="{9D8B030D-6E8A-4147-A177-3AD203B41FA5}">
                      <a16:colId xmlns:a16="http://schemas.microsoft.com/office/drawing/2014/main" val="1673338787"/>
                    </a:ext>
                  </a:extLst>
                </a:gridCol>
                <a:gridCol w="1102211">
                  <a:extLst>
                    <a:ext uri="{9D8B030D-6E8A-4147-A177-3AD203B41FA5}">
                      <a16:colId xmlns:a16="http://schemas.microsoft.com/office/drawing/2014/main" val="4262629919"/>
                    </a:ext>
                  </a:extLst>
                </a:gridCol>
                <a:gridCol w="1668626">
                  <a:extLst>
                    <a:ext uri="{9D8B030D-6E8A-4147-A177-3AD203B41FA5}">
                      <a16:colId xmlns:a16="http://schemas.microsoft.com/office/drawing/2014/main" val="4105368309"/>
                    </a:ext>
                  </a:extLst>
                </a:gridCol>
              </a:tblGrid>
              <a:tr h="451576">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55386">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SVM</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94.85</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97.0</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96.0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96.5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7.466</a:t>
                      </a:r>
                    </a:p>
                  </a:txBody>
                  <a:tcPr marL="3175" marR="14605" marT="0" marB="0"/>
                </a:tc>
                <a:extLst>
                  <a:ext uri="{0D108BD9-81ED-4DB2-BD59-A6C34878D82A}">
                    <a16:rowId xmlns:a16="http://schemas.microsoft.com/office/drawing/2014/main" val="4006152399"/>
                  </a:ext>
                </a:extLst>
              </a:tr>
            </a:tbl>
          </a:graphicData>
        </a:graphic>
      </p:graphicFrame>
      <p:sp>
        <p:nvSpPr>
          <p:cNvPr id="7" name="Subtitle 4">
            <a:extLst>
              <a:ext uri="{FF2B5EF4-FFF2-40B4-BE49-F238E27FC236}">
                <a16:creationId xmlns:a16="http://schemas.microsoft.com/office/drawing/2014/main" id="{C917C289-9492-6471-04F3-14E997B67157}"/>
              </a:ext>
            </a:extLst>
          </p:cNvPr>
          <p:cNvSpPr txBox="1">
            <a:spLocks/>
          </p:cNvSpPr>
          <p:nvPr/>
        </p:nvSpPr>
        <p:spPr>
          <a:xfrm>
            <a:off x="8007374" y="5042293"/>
            <a:ext cx="4054912" cy="33855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11: Support vector machine confusion matrix</a:t>
            </a:r>
          </a:p>
        </p:txBody>
      </p:sp>
      <p:pic>
        <p:nvPicPr>
          <p:cNvPr id="10" name="Picture 9">
            <a:extLst>
              <a:ext uri="{FF2B5EF4-FFF2-40B4-BE49-F238E27FC236}">
                <a16:creationId xmlns:a16="http://schemas.microsoft.com/office/drawing/2014/main" id="{D170855A-09A2-41B3-507F-8E2F565497EA}"/>
              </a:ext>
            </a:extLst>
          </p:cNvPr>
          <p:cNvPicPr>
            <a:picLocks noChangeAspect="1"/>
          </p:cNvPicPr>
          <p:nvPr/>
        </p:nvPicPr>
        <p:blipFill>
          <a:blip r:embed="rId3"/>
          <a:stretch>
            <a:fillRect/>
          </a:stretch>
        </p:blipFill>
        <p:spPr>
          <a:xfrm>
            <a:off x="7659918" y="1477152"/>
            <a:ext cx="4054912" cy="3512319"/>
          </a:xfrm>
          <a:prstGeom prst="rect">
            <a:avLst/>
          </a:prstGeom>
        </p:spPr>
      </p:pic>
      <p:sp>
        <p:nvSpPr>
          <p:cNvPr id="14" name="Title 3">
            <a:extLst>
              <a:ext uri="{FF2B5EF4-FFF2-40B4-BE49-F238E27FC236}">
                <a16:creationId xmlns:a16="http://schemas.microsoft.com/office/drawing/2014/main" id="{56B48617-BBC6-2DEA-AF4D-327BA2FB5C24}"/>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19</a:t>
            </a:r>
          </a:p>
        </p:txBody>
      </p:sp>
    </p:spTree>
    <p:extLst>
      <p:ext uri="{BB962C8B-B14F-4D97-AF65-F5344CB8AC3E}">
        <p14:creationId xmlns:p14="http://schemas.microsoft.com/office/powerpoint/2010/main" val="125592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712656" y="690056"/>
            <a:ext cx="6766686" cy="740609"/>
          </a:xfrm>
        </p:spPr>
        <p:txBody>
          <a:bodyPr>
            <a:normAutofit/>
          </a:bodyPr>
          <a:lstStyle/>
          <a:p>
            <a:r>
              <a:rPr lang="en-US" sz="2800" b="1" dirty="0">
                <a:latin typeface="Times New Roman" panose="02020603050405020304" pitchFamily="18" charset="0"/>
                <a:cs typeface="Times New Roman" panose="02020603050405020304" pitchFamily="18" charset="0"/>
              </a:rPr>
              <a:t>AdaBoost</a:t>
            </a: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175386" y="1711751"/>
            <a:ext cx="6301614" cy="3434496"/>
          </a:xfrm>
        </p:spPr>
        <p:txBody>
          <a:bodyPr>
            <a:noAutofit/>
          </a:bodyPr>
          <a:lstStyle/>
          <a:p>
            <a:pPr marL="457200" indent="-431800" algn="just">
              <a:spcBef>
                <a:spcPts val="640"/>
              </a:spcBef>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AdaBoost  is an ensemble approach that is used in ML, which is also known as Adaptive Boosting. </a:t>
            </a:r>
          </a:p>
          <a:p>
            <a:pPr marL="457200" indent="-431800" algn="just">
              <a:spcBef>
                <a:spcPts val="640"/>
              </a:spcBef>
              <a:buSzPts val="3200"/>
              <a:buFont typeface="Arial" panose="020B0604020202020204" pitchFamily="34" charset="0"/>
              <a:buChar char="•"/>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31800" algn="just">
              <a:spcBef>
                <a:spcPts val="640"/>
              </a:spcBef>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most common implementation of the AdaBoost method is decision trees that include just a single branch, sometimes known as those with a single level. </a:t>
            </a:r>
          </a:p>
          <a:p>
            <a:pPr marL="457200" indent="-431800" algn="just">
              <a:spcBef>
                <a:spcPts val="640"/>
              </a:spcBef>
              <a:buSzPts val="3200"/>
              <a:buFont typeface="Arial" panose="020B0604020202020204" pitchFamily="34" charset="0"/>
              <a:buChar char="•"/>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31800" algn="just">
              <a:spcBef>
                <a:spcPts val="640"/>
              </a:spcBef>
              <a:buSzPts val="3200"/>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It is 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ase of implement, flexibility and less parameter tweaking is required. </a:t>
            </a: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1B2EDBD-691B-8DAC-38DF-BF0270DF3522}"/>
              </a:ext>
            </a:extLst>
          </p:cNvPr>
          <p:cNvSpPr txBox="1"/>
          <p:nvPr/>
        </p:nvSpPr>
        <p:spPr>
          <a:xfrm>
            <a:off x="499062" y="4985235"/>
            <a:ext cx="6153324" cy="338554"/>
          </a:xfrm>
          <a:prstGeom prst="rect">
            <a:avLst/>
          </a:prstGeom>
          <a:noFill/>
        </p:spPr>
        <p:txBody>
          <a:bodyPr wrap="square">
            <a:spAutoFit/>
          </a:body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Table 6: </a:t>
            </a:r>
            <a:r>
              <a:rPr lang="en-US" altLang="en-US" sz="1600" dirty="0">
                <a:latin typeface="Times New Roman" panose="02020603050405020304" pitchFamily="18" charset="0"/>
                <a:ea typeface="SimSun" panose="02010600030101010101" pitchFamily="2" charset="-122"/>
                <a:cs typeface="Times New Roman" panose="02020603050405020304" pitchFamily="18" charset="0"/>
              </a:rPr>
              <a:t>E</a:t>
            </a:r>
            <a:r>
              <a:rPr lang="en-US" sz="1600" dirty="0">
                <a:effectLst/>
                <a:latin typeface="Times New Roman" panose="02020603050405020304" pitchFamily="18" charset="0"/>
                <a:ea typeface="SimSun" panose="02010600030101010101" pitchFamily="2" charset="-122"/>
              </a:rPr>
              <a:t>valuation metrics and training time for AdaBoost</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507DAED-F585-2777-9F19-65B78C7C976B}"/>
              </a:ext>
            </a:extLst>
          </p:cNvPr>
          <p:cNvGraphicFramePr>
            <a:graphicFrameLocks noGrp="1"/>
          </p:cNvGraphicFramePr>
          <p:nvPr>
            <p:extLst>
              <p:ext uri="{D42A27DB-BD31-4B8C-83A1-F6EECF244321}">
                <p14:modId xmlns:p14="http://schemas.microsoft.com/office/powerpoint/2010/main" val="1255640278"/>
              </p:ext>
            </p:extLst>
          </p:nvPr>
        </p:nvGraphicFramePr>
        <p:xfrm>
          <a:off x="547175" y="5316356"/>
          <a:ext cx="7219727" cy="750800"/>
        </p:xfrm>
        <a:graphic>
          <a:graphicData uri="http://schemas.openxmlformats.org/drawingml/2006/table">
            <a:tbl>
              <a:tblPr firstRow="1" firstCol="1" bandRow="1">
                <a:tableStyleId>{F2DE63D5-997A-4646-A377-4702673A728D}</a:tableStyleId>
              </a:tblPr>
              <a:tblGrid>
                <a:gridCol w="1219200">
                  <a:extLst>
                    <a:ext uri="{9D8B030D-6E8A-4147-A177-3AD203B41FA5}">
                      <a16:colId xmlns:a16="http://schemas.microsoft.com/office/drawing/2014/main" val="2798859511"/>
                    </a:ext>
                  </a:extLst>
                </a:gridCol>
                <a:gridCol w="1104900">
                  <a:extLst>
                    <a:ext uri="{9D8B030D-6E8A-4147-A177-3AD203B41FA5}">
                      <a16:colId xmlns:a16="http://schemas.microsoft.com/office/drawing/2014/main" val="3072128874"/>
                    </a:ext>
                  </a:extLst>
                </a:gridCol>
                <a:gridCol w="1130300">
                  <a:extLst>
                    <a:ext uri="{9D8B030D-6E8A-4147-A177-3AD203B41FA5}">
                      <a16:colId xmlns:a16="http://schemas.microsoft.com/office/drawing/2014/main" val="3074224258"/>
                    </a:ext>
                  </a:extLst>
                </a:gridCol>
                <a:gridCol w="927100">
                  <a:extLst>
                    <a:ext uri="{9D8B030D-6E8A-4147-A177-3AD203B41FA5}">
                      <a16:colId xmlns:a16="http://schemas.microsoft.com/office/drawing/2014/main" val="1673338787"/>
                    </a:ext>
                  </a:extLst>
                </a:gridCol>
                <a:gridCol w="1130300">
                  <a:extLst>
                    <a:ext uri="{9D8B030D-6E8A-4147-A177-3AD203B41FA5}">
                      <a16:colId xmlns:a16="http://schemas.microsoft.com/office/drawing/2014/main" val="4262629919"/>
                    </a:ext>
                  </a:extLst>
                </a:gridCol>
                <a:gridCol w="1707927">
                  <a:extLst>
                    <a:ext uri="{9D8B030D-6E8A-4147-A177-3AD203B41FA5}">
                      <a16:colId xmlns:a16="http://schemas.microsoft.com/office/drawing/2014/main" val="4105368309"/>
                    </a:ext>
                  </a:extLst>
                </a:gridCol>
              </a:tblGrid>
              <a:tr h="477051">
                <a:tc>
                  <a:txBody>
                    <a:bodyPr/>
                    <a:lstStyle/>
                    <a:p>
                      <a:pPr marL="9144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Training Time</a:t>
                      </a:r>
                    </a:p>
                  </a:txBody>
                  <a:tcPr marL="3175" marR="14605" marT="0" marB="0"/>
                </a:tc>
                <a:extLst>
                  <a:ext uri="{0D108BD9-81ED-4DB2-BD59-A6C34878D82A}">
                    <a16:rowId xmlns:a16="http://schemas.microsoft.com/office/drawing/2014/main" val="1917544321"/>
                  </a:ext>
                </a:extLst>
              </a:tr>
              <a:tr h="255386">
                <a:tc>
                  <a:txBody>
                    <a:bodyPr/>
                    <a:lstStyle/>
                    <a:p>
                      <a:pPr marL="72390" marR="0" algn="ctr">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AdaBoost</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74.49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72.2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65.7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70.2</a:t>
                      </a:r>
                    </a:p>
                  </a:txBody>
                  <a:tcPr marL="3175" marR="14605" marT="0" marB="0"/>
                </a:tc>
                <a:tc>
                  <a:txBody>
                    <a:bodyPr/>
                    <a:lstStyle/>
                    <a:p>
                      <a:pPr marL="67310" marR="0" algn="l">
                        <a:lnSpc>
                          <a:spcPct val="107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2.169</a:t>
                      </a:r>
                    </a:p>
                  </a:txBody>
                  <a:tcPr marL="3175" marR="14605" marT="0" marB="0"/>
                </a:tc>
                <a:extLst>
                  <a:ext uri="{0D108BD9-81ED-4DB2-BD59-A6C34878D82A}">
                    <a16:rowId xmlns:a16="http://schemas.microsoft.com/office/drawing/2014/main" val="4006152399"/>
                  </a:ext>
                </a:extLst>
              </a:tr>
            </a:tbl>
          </a:graphicData>
        </a:graphic>
      </p:graphicFrame>
      <p:pic>
        <p:nvPicPr>
          <p:cNvPr id="9" name="Picture 8">
            <a:extLst>
              <a:ext uri="{FF2B5EF4-FFF2-40B4-BE49-F238E27FC236}">
                <a16:creationId xmlns:a16="http://schemas.microsoft.com/office/drawing/2014/main" id="{DE0BE264-FE44-7712-00B0-DD2D8D2CE837}"/>
              </a:ext>
            </a:extLst>
          </p:cNvPr>
          <p:cNvPicPr>
            <a:picLocks noChangeAspect="1"/>
          </p:cNvPicPr>
          <p:nvPr/>
        </p:nvPicPr>
        <p:blipFill>
          <a:blip r:embed="rId3"/>
          <a:stretch>
            <a:fillRect/>
          </a:stretch>
        </p:blipFill>
        <p:spPr>
          <a:xfrm>
            <a:off x="7766902" y="1544760"/>
            <a:ext cx="4054660" cy="3440475"/>
          </a:xfrm>
          <a:prstGeom prst="rect">
            <a:avLst/>
          </a:prstGeom>
        </p:spPr>
      </p:pic>
      <p:sp>
        <p:nvSpPr>
          <p:cNvPr id="10" name="Subtitle 4">
            <a:extLst>
              <a:ext uri="{FF2B5EF4-FFF2-40B4-BE49-F238E27FC236}">
                <a16:creationId xmlns:a16="http://schemas.microsoft.com/office/drawing/2014/main" id="{FC8BE21D-F138-CF4F-7614-B604E4F4859C}"/>
              </a:ext>
            </a:extLst>
          </p:cNvPr>
          <p:cNvSpPr txBox="1">
            <a:spLocks/>
          </p:cNvSpPr>
          <p:nvPr/>
        </p:nvSpPr>
        <p:spPr>
          <a:xfrm>
            <a:off x="8388872" y="5063882"/>
            <a:ext cx="3504624"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12: AdaBoost confusion matrix</a:t>
            </a:r>
          </a:p>
        </p:txBody>
      </p:sp>
      <p:sp>
        <p:nvSpPr>
          <p:cNvPr id="14" name="Title 3">
            <a:extLst>
              <a:ext uri="{FF2B5EF4-FFF2-40B4-BE49-F238E27FC236}">
                <a16:creationId xmlns:a16="http://schemas.microsoft.com/office/drawing/2014/main" id="{27B73AA5-5DA4-126C-8472-C799F80CEC57}"/>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20</a:t>
            </a:r>
          </a:p>
        </p:txBody>
      </p:sp>
    </p:spTree>
    <p:extLst>
      <p:ext uri="{BB962C8B-B14F-4D97-AF65-F5344CB8AC3E}">
        <p14:creationId xmlns:p14="http://schemas.microsoft.com/office/powerpoint/2010/main" val="42902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8389"/>
            <a:ext cx="12191999" cy="6857998"/>
          </a:xfrm>
          <a:prstGeom prst="rect">
            <a:avLst/>
          </a:prstGeom>
        </p:spPr>
      </p:pic>
      <p:sp>
        <p:nvSpPr>
          <p:cNvPr id="11" name="Rectangle 1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1912620" y="1548039"/>
            <a:ext cx="8366760" cy="1425924"/>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Text Categorization using Supervised Machine Learning Techniques</a:t>
            </a:r>
            <a:endParaRPr lang="en-US" sz="2800" b="1"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352155"/>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208E721-B91C-E9FE-F2CD-E97F23EF265B}"/>
              </a:ext>
            </a:extLst>
          </p:cNvPr>
          <p:cNvPicPr>
            <a:picLocks noChangeAspect="1"/>
          </p:cNvPicPr>
          <p:nvPr/>
        </p:nvPicPr>
        <p:blipFill>
          <a:blip r:embed="rId3"/>
          <a:stretch>
            <a:fillRect/>
          </a:stretch>
        </p:blipFill>
        <p:spPr>
          <a:xfrm>
            <a:off x="4802605" y="3043183"/>
            <a:ext cx="2916632" cy="771633"/>
          </a:xfrm>
          <a:prstGeom prst="rect">
            <a:avLst/>
          </a:prstGeom>
        </p:spPr>
      </p:pic>
      <p:cxnSp>
        <p:nvCxnSpPr>
          <p:cNvPr id="9" name="Straight Connector 8">
            <a:extLst>
              <a:ext uri="{FF2B5EF4-FFF2-40B4-BE49-F238E27FC236}">
                <a16:creationId xmlns:a16="http://schemas.microsoft.com/office/drawing/2014/main" id="{B7762865-650D-CDBC-241C-567B6C938942}"/>
              </a:ext>
            </a:extLst>
          </p:cNvPr>
          <p:cNvCxnSpPr>
            <a:cxnSpLocks/>
          </p:cNvCxnSpPr>
          <p:nvPr/>
        </p:nvCxnSpPr>
        <p:spPr>
          <a:xfrm flipV="1">
            <a:off x="5639138" y="3428999"/>
            <a:ext cx="851605" cy="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Graphic 9" descr="Newspaper with solid fill">
            <a:extLst>
              <a:ext uri="{FF2B5EF4-FFF2-40B4-BE49-F238E27FC236}">
                <a16:creationId xmlns:a16="http://schemas.microsoft.com/office/drawing/2014/main" id="{385187EF-0E47-9D7E-7630-62754A4F7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9" y="4226713"/>
            <a:ext cx="1403806" cy="1403806"/>
          </a:xfrm>
          <a:prstGeom prst="rect">
            <a:avLst/>
          </a:prstGeom>
        </p:spPr>
      </p:pic>
      <p:sp>
        <p:nvSpPr>
          <p:cNvPr id="12" name="Title 3">
            <a:extLst>
              <a:ext uri="{FF2B5EF4-FFF2-40B4-BE49-F238E27FC236}">
                <a16:creationId xmlns:a16="http://schemas.microsoft.com/office/drawing/2014/main" id="{65A452FB-0DBC-7C81-9E8C-0BEAAE663B2C}"/>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2</a:t>
            </a:r>
          </a:p>
        </p:txBody>
      </p:sp>
      <p:sp>
        <p:nvSpPr>
          <p:cNvPr id="14" name="Subtitle 4">
            <a:extLst>
              <a:ext uri="{FF2B5EF4-FFF2-40B4-BE49-F238E27FC236}">
                <a16:creationId xmlns:a16="http://schemas.microsoft.com/office/drawing/2014/main" id="{EB3A0A63-B3AF-44B7-BB51-F9483D2F9DA7}"/>
              </a:ext>
            </a:extLst>
          </p:cNvPr>
          <p:cNvSpPr txBox="1">
            <a:spLocks/>
          </p:cNvSpPr>
          <p:nvPr/>
        </p:nvSpPr>
        <p:spPr>
          <a:xfrm>
            <a:off x="2760753" y="3753249"/>
            <a:ext cx="7459980" cy="1732267"/>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ea typeface="SimSun" panose="02010600030101010101" pitchFamily="2" charset="-122"/>
                <a:cs typeface="Times New Roman" panose="02020603050405020304" pitchFamily="18" charset="0"/>
              </a:rPr>
              <a:t>Paper ID:</a:t>
            </a:r>
          </a:p>
          <a:p>
            <a:r>
              <a:rPr lang="en-US" dirty="0"/>
              <a:t>Analysis of Sentiments on Russia-Ukraine Conflict using Machine Learning Techniques</a:t>
            </a:r>
          </a:p>
          <a:p>
            <a:pPr algn="l">
              <a:lnSpc>
                <a:spcPct val="100000"/>
              </a:lnSpc>
              <a:spcBef>
                <a:spcPts val="2030"/>
              </a:spcBef>
            </a:pPr>
            <a:r>
              <a:rPr lang="en-US" spc="-175" dirty="0">
                <a:latin typeface="Trebuchet MS"/>
                <a:cs typeface="Trebuchet MS"/>
              </a:rPr>
              <a:t>Presented</a:t>
            </a:r>
            <a:r>
              <a:rPr lang="en-US" spc="-155" dirty="0">
                <a:latin typeface="Trebuchet MS"/>
                <a:cs typeface="Trebuchet MS"/>
              </a:rPr>
              <a:t> </a:t>
            </a:r>
            <a:r>
              <a:rPr lang="en-US" spc="-229" dirty="0">
                <a:latin typeface="Trebuchet MS"/>
                <a:cs typeface="Trebuchet MS"/>
              </a:rPr>
              <a:t>by:</a:t>
            </a:r>
            <a:r>
              <a:rPr lang="en-US" spc="-155" dirty="0">
                <a:latin typeface="Trebuchet MS"/>
                <a:cs typeface="Trebuchet MS"/>
              </a:rPr>
              <a:t> </a:t>
            </a:r>
            <a:r>
              <a:rPr lang="en-US" spc="-165" dirty="0">
                <a:latin typeface="Trebuchet MS"/>
                <a:cs typeface="Trebuchet MS"/>
              </a:rPr>
              <a:t>Sakshi Negi, </a:t>
            </a:r>
            <a:r>
              <a:rPr lang="en-US" spc="-175" dirty="0">
                <a:latin typeface="Trebuchet MS"/>
                <a:cs typeface="Trebuchet MS"/>
              </a:rPr>
              <a:t>DIT University</a:t>
            </a:r>
            <a:endParaRPr lang="en-US" dirty="0">
              <a:latin typeface="Trebuchet MS"/>
              <a:cs typeface="Trebuchet MS"/>
            </a:endParaRPr>
          </a:p>
          <a:p>
            <a:pPr algn="l">
              <a:lnSpc>
                <a:spcPct val="100000"/>
              </a:lnSpc>
              <a:spcBef>
                <a:spcPts val="1260"/>
              </a:spcBef>
            </a:pPr>
            <a:r>
              <a:rPr lang="en-US" spc="-200" dirty="0">
                <a:latin typeface="Trebuchet MS"/>
                <a:cs typeface="Trebuchet MS"/>
              </a:rPr>
              <a:t>Sakshi Negi</a:t>
            </a:r>
            <a:r>
              <a:rPr lang="en-US" spc="-220" dirty="0">
                <a:latin typeface="Trebuchet MS"/>
                <a:cs typeface="Trebuchet MS"/>
              </a:rPr>
              <a:t>,</a:t>
            </a:r>
            <a:r>
              <a:rPr lang="en-US" spc="-155" dirty="0">
                <a:latin typeface="Trebuchet MS"/>
                <a:cs typeface="Trebuchet MS"/>
              </a:rPr>
              <a:t> </a:t>
            </a:r>
            <a:r>
              <a:rPr lang="en-US" spc="-200" dirty="0">
                <a:latin typeface="Trebuchet MS"/>
                <a:cs typeface="Trebuchet MS"/>
              </a:rPr>
              <a:t>Ishaan </a:t>
            </a:r>
            <a:r>
              <a:rPr lang="en-US" spc="-200" dirty="0" err="1">
                <a:latin typeface="Trebuchet MS"/>
                <a:cs typeface="Trebuchet MS"/>
              </a:rPr>
              <a:t>Dawar</a:t>
            </a:r>
            <a:r>
              <a:rPr lang="en-US" spc="-220" dirty="0">
                <a:latin typeface="Trebuchet MS"/>
                <a:cs typeface="Trebuchet MS"/>
              </a:rPr>
              <a:t>,</a:t>
            </a:r>
            <a:r>
              <a:rPr lang="en-US" spc="-155" dirty="0">
                <a:latin typeface="Trebuchet MS"/>
                <a:cs typeface="Trebuchet MS"/>
              </a:rPr>
              <a:t> Rishabh Prakash</a:t>
            </a:r>
            <a:r>
              <a:rPr lang="en-US" spc="-220" dirty="0">
                <a:latin typeface="Trebuchet MS"/>
                <a:cs typeface="Trebuchet MS"/>
              </a:rPr>
              <a:t>,</a:t>
            </a:r>
            <a:r>
              <a:rPr lang="en-US" spc="-155" dirty="0">
                <a:latin typeface="Trebuchet MS"/>
                <a:cs typeface="Trebuchet MS"/>
              </a:rPr>
              <a:t> Prashant Tiwari</a:t>
            </a:r>
            <a:r>
              <a:rPr lang="en-US" spc="-220" dirty="0">
                <a:latin typeface="Trebuchet MS"/>
                <a:cs typeface="Trebuchet MS"/>
              </a:rPr>
              <a:t>,</a:t>
            </a:r>
            <a:r>
              <a:rPr lang="en-US" spc="-155" dirty="0">
                <a:latin typeface="Trebuchet MS"/>
                <a:cs typeface="Trebuchet MS"/>
              </a:rPr>
              <a:t> Megha Bhushan, Ajay Kumar</a:t>
            </a:r>
            <a:endParaRPr lang="en-US" dirty="0">
              <a:latin typeface="Trebuchet MS"/>
              <a:cs typeface="Trebuchet MS"/>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24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712656" y="702270"/>
            <a:ext cx="6766686" cy="740609"/>
          </a:xfrm>
        </p:spPr>
        <p:txBody>
          <a:bodyPr>
            <a:normAutofit/>
          </a:bodyPr>
          <a:lstStyle/>
          <a:p>
            <a:pPr marL="482600" lvl="1" algn="just">
              <a:spcBef>
                <a:spcPts val="640"/>
              </a:spcBef>
              <a:buSzPts val="3200"/>
            </a:pPr>
            <a:r>
              <a:rPr lang="en-US" sz="2400" b="1" dirty="0">
                <a:latin typeface="Times New Roman" panose="02020603050405020304" pitchFamily="18" charset="0"/>
                <a:cs typeface="Times New Roman" panose="02020603050405020304" pitchFamily="18" charset="0"/>
              </a:rPr>
              <a:t>Comparing the Results of the Models</a:t>
            </a: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824459" y="1691640"/>
            <a:ext cx="10702977" cy="4859269"/>
          </a:xfrm>
        </p:spPr>
        <p:txBody>
          <a:bodyPr>
            <a:noAutofit/>
          </a:bodyPr>
          <a:lstStyle/>
          <a:p>
            <a:pPr marL="939800" lvl="1" indent="-457200" algn="just">
              <a:spcBef>
                <a:spcPts val="640"/>
              </a:spcBef>
              <a:buSzPts val="320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dataset contains documents from five categories: entertainment, business, politics, sports, and technology. We used various machine learning algorithms on the entire data set. To evaluate the classification algorithm's performance, we used traditional measures like accuracy, precision, etc.</a:t>
            </a:r>
          </a:p>
          <a:p>
            <a:pPr marL="939800" lvl="1" indent="-457200" algn="just">
              <a:spcBef>
                <a:spcPts val="640"/>
              </a:spcBef>
              <a:buSzPts val="3200"/>
              <a:buFont typeface="Arial" panose="020B0604020202020204" pitchFamily="34" charset="0"/>
              <a:buChar char="•"/>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So based on the below table we can say that the Naïve Bayes approach is the best-suited method with a high accuracy and minimal execution time.</a:t>
            </a:r>
          </a:p>
          <a:p>
            <a:pPr marL="939800" lvl="1" indent="-457200" algn="just">
              <a:spcBef>
                <a:spcPts val="640"/>
              </a:spcBef>
              <a:buSzPts val="3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3E22839-20A9-114C-1934-9CFE8DBA099B}"/>
              </a:ext>
            </a:extLst>
          </p:cNvPr>
          <p:cNvGraphicFramePr>
            <a:graphicFrameLocks noGrp="1"/>
          </p:cNvGraphicFramePr>
          <p:nvPr>
            <p:extLst>
              <p:ext uri="{D42A27DB-BD31-4B8C-83A1-F6EECF244321}">
                <p14:modId xmlns:p14="http://schemas.microsoft.com/office/powerpoint/2010/main" val="3251409979"/>
              </p:ext>
            </p:extLst>
          </p:nvPr>
        </p:nvGraphicFramePr>
        <p:xfrm>
          <a:off x="2817582" y="3755929"/>
          <a:ext cx="7218743" cy="2399801"/>
        </p:xfrm>
        <a:graphic>
          <a:graphicData uri="http://schemas.openxmlformats.org/drawingml/2006/table">
            <a:tbl>
              <a:tblPr firstRow="1" firstCol="1" bandRow="1">
                <a:tableStyleId>{5C22544A-7EE6-4342-B048-85BDC9FD1C3A}</a:tableStyleId>
              </a:tblPr>
              <a:tblGrid>
                <a:gridCol w="619856">
                  <a:extLst>
                    <a:ext uri="{9D8B030D-6E8A-4147-A177-3AD203B41FA5}">
                      <a16:colId xmlns:a16="http://schemas.microsoft.com/office/drawing/2014/main" val="1746708790"/>
                    </a:ext>
                  </a:extLst>
                </a:gridCol>
                <a:gridCol w="1097662">
                  <a:extLst>
                    <a:ext uri="{9D8B030D-6E8A-4147-A177-3AD203B41FA5}">
                      <a16:colId xmlns:a16="http://schemas.microsoft.com/office/drawing/2014/main" val="2517705577"/>
                    </a:ext>
                  </a:extLst>
                </a:gridCol>
                <a:gridCol w="994353">
                  <a:extLst>
                    <a:ext uri="{9D8B030D-6E8A-4147-A177-3AD203B41FA5}">
                      <a16:colId xmlns:a16="http://schemas.microsoft.com/office/drawing/2014/main" val="2660968687"/>
                    </a:ext>
                  </a:extLst>
                </a:gridCol>
                <a:gridCol w="1033094">
                  <a:extLst>
                    <a:ext uri="{9D8B030D-6E8A-4147-A177-3AD203B41FA5}">
                      <a16:colId xmlns:a16="http://schemas.microsoft.com/office/drawing/2014/main" val="1930337039"/>
                    </a:ext>
                  </a:extLst>
                </a:gridCol>
                <a:gridCol w="903957">
                  <a:extLst>
                    <a:ext uri="{9D8B030D-6E8A-4147-A177-3AD203B41FA5}">
                      <a16:colId xmlns:a16="http://schemas.microsoft.com/office/drawing/2014/main" val="1369489609"/>
                    </a:ext>
                  </a:extLst>
                </a:gridCol>
                <a:gridCol w="1013606">
                  <a:extLst>
                    <a:ext uri="{9D8B030D-6E8A-4147-A177-3AD203B41FA5}">
                      <a16:colId xmlns:a16="http://schemas.microsoft.com/office/drawing/2014/main" val="145554083"/>
                    </a:ext>
                  </a:extLst>
                </a:gridCol>
                <a:gridCol w="1556215">
                  <a:extLst>
                    <a:ext uri="{9D8B030D-6E8A-4147-A177-3AD203B41FA5}">
                      <a16:colId xmlns:a16="http://schemas.microsoft.com/office/drawing/2014/main" val="656591702"/>
                    </a:ext>
                  </a:extLst>
                </a:gridCol>
              </a:tblGrid>
              <a:tr h="508855">
                <a:tc>
                  <a:txBody>
                    <a:bodyPr/>
                    <a:lstStyle/>
                    <a:p>
                      <a:pPr marL="0" marR="0" algn="ctr">
                        <a:lnSpc>
                          <a:spcPct val="107000"/>
                        </a:lnSpc>
                        <a:spcBef>
                          <a:spcPts val="0"/>
                        </a:spcBef>
                        <a:spcAft>
                          <a:spcPts val="0"/>
                        </a:spcAft>
                      </a:pPr>
                      <a:r>
                        <a:rPr lang="en-US" sz="1800" dirty="0" err="1">
                          <a:effectLst/>
                          <a:latin typeface="+mn-lt"/>
                        </a:rPr>
                        <a:t>S.No</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91440" marR="0" algn="ctr">
                        <a:lnSpc>
                          <a:spcPct val="107000"/>
                        </a:lnSpc>
                        <a:spcBef>
                          <a:spcPts val="0"/>
                        </a:spcBef>
                        <a:spcAft>
                          <a:spcPts val="0"/>
                        </a:spcAft>
                      </a:pPr>
                      <a:r>
                        <a:rPr lang="en-US" sz="1800" dirty="0">
                          <a:effectLst/>
                          <a:latin typeface="+mn-lt"/>
                        </a:rPr>
                        <a:t>Model</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mn-lt"/>
                        </a:rPr>
                        <a:t>Accuracy</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a:effectLst/>
                          <a:latin typeface="+mn-lt"/>
                        </a:rPr>
                        <a:t>Precision</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0" marR="0" algn="ctr">
                        <a:lnSpc>
                          <a:spcPct val="107000"/>
                        </a:lnSpc>
                        <a:spcBef>
                          <a:spcPts val="0"/>
                        </a:spcBef>
                        <a:spcAft>
                          <a:spcPts val="0"/>
                        </a:spcAft>
                      </a:pPr>
                      <a:r>
                        <a:rPr lang="en-US" sz="1800" dirty="0">
                          <a:effectLst/>
                          <a:latin typeface="+mn-lt"/>
                        </a:rPr>
                        <a:t>Recall</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mn-lt"/>
                        </a:rPr>
                        <a:t>F1-Score</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ctr">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Training time (in seconds)</a:t>
                      </a:r>
                    </a:p>
                  </a:txBody>
                  <a:tcPr marL="3175" marR="14605" marT="0" marB="0"/>
                </a:tc>
                <a:extLst>
                  <a:ext uri="{0D108BD9-81ED-4DB2-BD59-A6C34878D82A}">
                    <a16:rowId xmlns:a16="http://schemas.microsoft.com/office/drawing/2014/main" val="3800250401"/>
                  </a:ext>
                </a:extLst>
              </a:tr>
              <a:tr h="271002">
                <a:tc>
                  <a:txBody>
                    <a:bodyPr/>
                    <a:lstStyle/>
                    <a:p>
                      <a:pPr marL="0" marR="26670" algn="r">
                        <a:lnSpc>
                          <a:spcPct val="107000"/>
                        </a:lnSpc>
                        <a:spcBef>
                          <a:spcPts val="0"/>
                        </a:spcBef>
                        <a:spcAft>
                          <a:spcPts val="0"/>
                        </a:spcAft>
                      </a:pPr>
                      <a:r>
                        <a:rPr lang="en-US" sz="1800">
                          <a:effectLst/>
                          <a:latin typeface="+mn-lt"/>
                        </a:rPr>
                        <a:t>1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72390" marR="0" algn="ctr">
                        <a:lnSpc>
                          <a:spcPct val="107000"/>
                        </a:lnSpc>
                        <a:spcBef>
                          <a:spcPts val="0"/>
                        </a:spcBef>
                        <a:spcAft>
                          <a:spcPts val="0"/>
                        </a:spcAft>
                      </a:pPr>
                      <a:r>
                        <a:rPr lang="en-US" sz="1800" b="1" dirty="0">
                          <a:effectLst/>
                          <a:latin typeface="+mn-lt"/>
                        </a:rPr>
                        <a:t>LR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95.74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96.0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96.0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95.8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4.621</a:t>
                      </a:r>
                    </a:p>
                  </a:txBody>
                  <a:tcPr marL="3175" marR="14605" marT="0" marB="0"/>
                </a:tc>
                <a:extLst>
                  <a:ext uri="{0D108BD9-81ED-4DB2-BD59-A6C34878D82A}">
                    <a16:rowId xmlns:a16="http://schemas.microsoft.com/office/drawing/2014/main" val="3921451981"/>
                  </a:ext>
                </a:extLst>
              </a:tr>
              <a:tr h="313442">
                <a:tc>
                  <a:txBody>
                    <a:bodyPr/>
                    <a:lstStyle/>
                    <a:p>
                      <a:pPr marL="0" marR="26670" algn="r">
                        <a:lnSpc>
                          <a:spcPct val="107000"/>
                        </a:lnSpc>
                        <a:spcBef>
                          <a:spcPts val="0"/>
                        </a:spcBef>
                        <a:spcAft>
                          <a:spcPts val="0"/>
                        </a:spcAft>
                      </a:pPr>
                      <a:r>
                        <a:rPr lang="en-US" sz="1800">
                          <a:effectLst/>
                          <a:latin typeface="+mn-lt"/>
                        </a:rPr>
                        <a:t>2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79375" marR="0" algn="ctr">
                        <a:lnSpc>
                          <a:spcPct val="107000"/>
                        </a:lnSpc>
                        <a:spcBef>
                          <a:spcPts val="0"/>
                        </a:spcBef>
                        <a:spcAft>
                          <a:spcPts val="0"/>
                        </a:spcAft>
                      </a:pPr>
                      <a:r>
                        <a:rPr lang="en-US" sz="1800" b="1" dirty="0">
                          <a:effectLst/>
                          <a:latin typeface="+mn-lt"/>
                        </a:rPr>
                        <a:t>DT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82.77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78.2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89.7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83.5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1.278</a:t>
                      </a:r>
                    </a:p>
                  </a:txBody>
                  <a:tcPr marL="3175" marR="14605" marT="0" marB="0"/>
                </a:tc>
                <a:extLst>
                  <a:ext uri="{0D108BD9-81ED-4DB2-BD59-A6C34878D82A}">
                    <a16:rowId xmlns:a16="http://schemas.microsoft.com/office/drawing/2014/main" val="608801624"/>
                  </a:ext>
                </a:extLst>
              </a:tr>
              <a:tr h="318990">
                <a:tc>
                  <a:txBody>
                    <a:bodyPr/>
                    <a:lstStyle/>
                    <a:p>
                      <a:pPr marL="0" marR="26670" algn="r">
                        <a:lnSpc>
                          <a:spcPct val="107000"/>
                        </a:lnSpc>
                        <a:spcBef>
                          <a:spcPts val="0"/>
                        </a:spcBef>
                        <a:spcAft>
                          <a:spcPts val="0"/>
                        </a:spcAft>
                      </a:pPr>
                      <a:r>
                        <a:rPr lang="en-US" sz="1800">
                          <a:effectLst/>
                          <a:latin typeface="+mn-lt"/>
                        </a:rPr>
                        <a:t>3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73660" marR="0" algn="ctr">
                        <a:lnSpc>
                          <a:spcPct val="107000"/>
                        </a:lnSpc>
                        <a:spcBef>
                          <a:spcPts val="0"/>
                        </a:spcBef>
                        <a:spcAft>
                          <a:spcPts val="0"/>
                        </a:spcAft>
                      </a:pPr>
                      <a:r>
                        <a:rPr lang="en-US" sz="1800" b="1" dirty="0">
                          <a:effectLst/>
                          <a:latin typeface="+mn-lt"/>
                        </a:rPr>
                        <a:t>RF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95.07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99.0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91.7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95.2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3.231</a:t>
                      </a:r>
                    </a:p>
                  </a:txBody>
                  <a:tcPr marL="3175" marR="14605" marT="0" marB="0"/>
                </a:tc>
                <a:extLst>
                  <a:ext uri="{0D108BD9-81ED-4DB2-BD59-A6C34878D82A}">
                    <a16:rowId xmlns:a16="http://schemas.microsoft.com/office/drawing/2014/main" val="3753103546"/>
                  </a:ext>
                </a:extLst>
              </a:tr>
              <a:tr h="318990">
                <a:tc>
                  <a:txBody>
                    <a:bodyPr/>
                    <a:lstStyle/>
                    <a:p>
                      <a:pPr marL="0" marR="26670" algn="r">
                        <a:lnSpc>
                          <a:spcPct val="107000"/>
                        </a:lnSpc>
                        <a:spcBef>
                          <a:spcPts val="0"/>
                        </a:spcBef>
                        <a:spcAft>
                          <a:spcPts val="0"/>
                        </a:spcAft>
                      </a:pPr>
                      <a:r>
                        <a:rPr lang="en-US" sz="1800">
                          <a:effectLst/>
                          <a:latin typeface="+mn-lt"/>
                        </a:rPr>
                        <a:t>4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78740" marR="0" algn="ctr">
                        <a:lnSpc>
                          <a:spcPct val="107000"/>
                        </a:lnSpc>
                        <a:spcBef>
                          <a:spcPts val="0"/>
                        </a:spcBef>
                        <a:spcAft>
                          <a:spcPts val="0"/>
                        </a:spcAft>
                      </a:pPr>
                      <a:r>
                        <a:rPr lang="en-US" sz="1800" b="1" dirty="0">
                          <a:effectLst/>
                          <a:latin typeface="+mn-lt"/>
                        </a:rPr>
                        <a:t>NB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96.86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96.0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97.9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97.0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1.495</a:t>
                      </a:r>
                    </a:p>
                  </a:txBody>
                  <a:tcPr marL="3175" marR="14605" marT="0" marB="0"/>
                </a:tc>
                <a:extLst>
                  <a:ext uri="{0D108BD9-81ED-4DB2-BD59-A6C34878D82A}">
                    <a16:rowId xmlns:a16="http://schemas.microsoft.com/office/drawing/2014/main" val="3929991647"/>
                  </a:ext>
                </a:extLst>
              </a:tr>
              <a:tr h="313442">
                <a:tc>
                  <a:txBody>
                    <a:bodyPr/>
                    <a:lstStyle/>
                    <a:p>
                      <a:pPr marL="0" marR="26670" algn="r">
                        <a:lnSpc>
                          <a:spcPct val="107000"/>
                        </a:lnSpc>
                        <a:spcBef>
                          <a:spcPts val="0"/>
                        </a:spcBef>
                        <a:spcAft>
                          <a:spcPts val="0"/>
                        </a:spcAft>
                      </a:pPr>
                      <a:r>
                        <a:rPr lang="en-US" sz="1800">
                          <a:effectLst/>
                          <a:latin typeface="+mn-lt"/>
                        </a:rPr>
                        <a:t>5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76835" marR="0" algn="ctr">
                        <a:lnSpc>
                          <a:spcPct val="107000"/>
                        </a:lnSpc>
                        <a:spcBef>
                          <a:spcPts val="0"/>
                        </a:spcBef>
                        <a:spcAft>
                          <a:spcPts val="0"/>
                        </a:spcAft>
                      </a:pPr>
                      <a:r>
                        <a:rPr lang="en-US" sz="1800" b="1" dirty="0">
                          <a:effectLst/>
                          <a:latin typeface="+mn-lt"/>
                        </a:rPr>
                        <a:t>SVM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94.85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97.0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96.0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96.5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7.466</a:t>
                      </a:r>
                    </a:p>
                  </a:txBody>
                  <a:tcPr marL="3175" marR="14605" marT="0" marB="0"/>
                </a:tc>
                <a:extLst>
                  <a:ext uri="{0D108BD9-81ED-4DB2-BD59-A6C34878D82A}">
                    <a16:rowId xmlns:a16="http://schemas.microsoft.com/office/drawing/2014/main" val="523137055"/>
                  </a:ext>
                </a:extLst>
              </a:tr>
              <a:tr h="271002">
                <a:tc>
                  <a:txBody>
                    <a:bodyPr/>
                    <a:lstStyle/>
                    <a:p>
                      <a:pPr marL="0" marR="26670" algn="r">
                        <a:lnSpc>
                          <a:spcPct val="107000"/>
                        </a:lnSpc>
                        <a:spcBef>
                          <a:spcPts val="0"/>
                        </a:spcBef>
                        <a:spcAft>
                          <a:spcPts val="0"/>
                        </a:spcAft>
                      </a:pPr>
                      <a:r>
                        <a:rPr lang="en-US" sz="1800">
                          <a:effectLst/>
                          <a:latin typeface="+mn-lt"/>
                        </a:rPr>
                        <a:t>6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0" marR="28575" algn="r">
                        <a:lnSpc>
                          <a:spcPct val="107000"/>
                        </a:lnSpc>
                        <a:spcBef>
                          <a:spcPts val="0"/>
                        </a:spcBef>
                        <a:spcAft>
                          <a:spcPts val="0"/>
                        </a:spcAft>
                      </a:pPr>
                      <a:r>
                        <a:rPr lang="en-US" sz="1800" b="1" dirty="0">
                          <a:effectLst/>
                          <a:latin typeface="+mn-lt"/>
                        </a:rPr>
                        <a:t>AdaBoost </a:t>
                      </a:r>
                      <a:endParaRPr lang="en-US" sz="1800" b="1"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74.49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72.2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a:effectLst/>
                          <a:latin typeface="+mn-lt"/>
                        </a:rPr>
                        <a:t>65.7 </a:t>
                      </a:r>
                      <a:endParaRPr lang="en-US" sz="180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rPr>
                        <a:t>70.2 </a:t>
                      </a:r>
                      <a:endParaRPr lang="en-US" sz="1800" dirty="0">
                        <a:effectLst/>
                        <a:latin typeface="+mn-lt"/>
                        <a:ea typeface="SimSun" panose="02010600030101010101" pitchFamily="2" charset="-122"/>
                        <a:cs typeface="Times New Roman" panose="02020603050405020304" pitchFamily="18" charset="0"/>
                      </a:endParaRPr>
                    </a:p>
                  </a:txBody>
                  <a:tcPr marL="3175" marR="14605" marT="0" marB="0"/>
                </a:tc>
                <a:tc>
                  <a:txBody>
                    <a:bodyPr/>
                    <a:lstStyle/>
                    <a:p>
                      <a:pPr marL="67310" marR="0" algn="l">
                        <a:lnSpc>
                          <a:spcPct val="107000"/>
                        </a:lnSpc>
                        <a:spcBef>
                          <a:spcPts val="0"/>
                        </a:spcBef>
                        <a:spcAft>
                          <a:spcPts val="0"/>
                        </a:spcAft>
                      </a:pPr>
                      <a:r>
                        <a:rPr lang="en-US" sz="1800" dirty="0">
                          <a:effectLst/>
                          <a:latin typeface="+mn-lt"/>
                          <a:ea typeface="SimSun" panose="02010600030101010101" pitchFamily="2" charset="-122"/>
                          <a:cs typeface="Times New Roman" panose="02020603050405020304" pitchFamily="18" charset="0"/>
                        </a:rPr>
                        <a:t>2.168</a:t>
                      </a:r>
                    </a:p>
                  </a:txBody>
                  <a:tcPr marL="3175" marR="14605" marT="0" marB="0"/>
                </a:tc>
                <a:extLst>
                  <a:ext uri="{0D108BD9-81ED-4DB2-BD59-A6C34878D82A}">
                    <a16:rowId xmlns:a16="http://schemas.microsoft.com/office/drawing/2014/main" val="43141552"/>
                  </a:ext>
                </a:extLst>
              </a:tr>
            </a:tbl>
          </a:graphicData>
        </a:graphic>
      </p:graphicFrame>
      <p:sp>
        <p:nvSpPr>
          <p:cNvPr id="3" name="Subtitle 4">
            <a:extLst>
              <a:ext uri="{FF2B5EF4-FFF2-40B4-BE49-F238E27FC236}">
                <a16:creationId xmlns:a16="http://schemas.microsoft.com/office/drawing/2014/main" id="{1A280088-CEFA-87CE-0475-EF437EABD0A2}"/>
              </a:ext>
            </a:extLst>
          </p:cNvPr>
          <p:cNvSpPr txBox="1">
            <a:spLocks/>
          </p:cNvSpPr>
          <p:nvPr/>
        </p:nvSpPr>
        <p:spPr>
          <a:xfrm>
            <a:off x="2817582" y="3428999"/>
            <a:ext cx="6130691"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Table 7: </a:t>
            </a: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E</a:t>
            </a:r>
            <a:r>
              <a:rPr lang="en-US" sz="1800" dirty="0">
                <a:effectLst/>
                <a:latin typeface="Times New Roman" panose="02020603050405020304" pitchFamily="18" charset="0"/>
                <a:ea typeface="SimSun" panose="02010600030101010101" pitchFamily="2" charset="-122"/>
              </a:rPr>
              <a:t>valuation metrics and training time</a:t>
            </a:r>
            <a:endPar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Title 3">
            <a:extLst>
              <a:ext uri="{FF2B5EF4-FFF2-40B4-BE49-F238E27FC236}">
                <a16:creationId xmlns:a16="http://schemas.microsoft.com/office/drawing/2014/main" id="{E62B81FB-0B34-E891-EA03-2006E33123E8}"/>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21</a:t>
            </a:r>
          </a:p>
        </p:txBody>
      </p:sp>
    </p:spTree>
    <p:extLst>
      <p:ext uri="{BB962C8B-B14F-4D97-AF65-F5344CB8AC3E}">
        <p14:creationId xmlns:p14="http://schemas.microsoft.com/office/powerpoint/2010/main" val="391925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445113" y="865123"/>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Conclusion and Future Work </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824458" y="2008682"/>
            <a:ext cx="10702977" cy="4302177"/>
          </a:xfrm>
        </p:spPr>
        <p:txBody>
          <a:bodyPr>
            <a:normAutofit/>
          </a:bodyPr>
          <a:lstStyle/>
          <a:p>
            <a:pPr marL="342900" marR="0" indent="-342900" algn="just">
              <a:spcBef>
                <a:spcPts val="0"/>
              </a:spcBef>
              <a:spcAft>
                <a:spcPts val="600"/>
              </a:spcAft>
              <a:buSzPct val="160000"/>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The algorithm for machine learning offers a variety of solutions to the problems associated with text categorization and text mining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indent="-431800" algn="just">
              <a:spcBef>
                <a:spcPts val="640"/>
              </a:spcBef>
              <a:spcAft>
                <a:spcPts val="600"/>
              </a:spcAft>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process of text categorization, along with several supervised machine-learning techniques, has been covered in this study.</a:t>
            </a:r>
          </a:p>
          <a:p>
            <a:pPr marL="457200" indent="-431800" algn="just">
              <a:spcBef>
                <a:spcPts val="640"/>
              </a:spcBef>
              <a:spcAft>
                <a:spcPts val="600"/>
              </a:spcAft>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effectiveness of six different types of supervised ML classifiers support vector machine, random forest,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logestic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regression, naïve bayes, decision tree, and AdaBoost has been evaluated and compared. </a:t>
            </a:r>
          </a:p>
          <a:p>
            <a:pPr marL="457200" indent="-431800" algn="just">
              <a:spcBef>
                <a:spcPts val="640"/>
              </a:spcBef>
              <a:spcAft>
                <a:spcPts val="600"/>
              </a:spcAft>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naïve bayes is the most efficient with its execution time and accuracy in addition to other metrics.</a:t>
            </a:r>
          </a:p>
          <a:p>
            <a:pPr marL="457200" indent="-431800" algn="just">
              <a:spcBef>
                <a:spcPts val="640"/>
              </a:spcBef>
              <a:spcAft>
                <a:spcPts val="600"/>
              </a:spcAft>
              <a:buSzPts val="320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An additional deep learning methodology and the usage of neural networks are two methods that may be used to improve performance.</a:t>
            </a:r>
            <a:endParaRPr lang="en-US" sz="2000" dirty="0">
              <a:latin typeface="Times New Roman" panose="02020603050405020304" pitchFamily="18" charset="0"/>
              <a:cs typeface="Times New Roman" panose="02020603050405020304" pitchFamily="18" charset="0"/>
            </a:endParaRPr>
          </a:p>
          <a:p>
            <a:pPr marL="457200" indent="-431800" algn="just">
              <a:spcBef>
                <a:spcPts val="640"/>
              </a:spcBef>
              <a:spcAft>
                <a:spcPts val="600"/>
              </a:spcAft>
              <a:buSzPts val="3200"/>
              <a:buFont typeface="Arial" panose="020B0604020202020204" pitchFamily="34" charset="0"/>
              <a:buChar char="•"/>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31800" algn="just">
              <a:spcBef>
                <a:spcPts val="640"/>
              </a:spcBef>
              <a:spcAft>
                <a:spcPts val="600"/>
              </a:spcAft>
              <a:buSzPts val="3200"/>
              <a:buFont typeface="Arial" panose="020B0604020202020204" pitchFamily="34" charset="0"/>
              <a:buChar char="•"/>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0" indent="-431800" algn="just" rtl="0">
              <a:spcBef>
                <a:spcPts val="640"/>
              </a:spcBef>
              <a:spcAft>
                <a:spcPts val="600"/>
              </a:spcAft>
              <a:buSzPts val="3200"/>
              <a:buChar char="•"/>
            </a:pPr>
            <a:endParaRPr lang="en-US" sz="20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55697DEE-5E33-2878-0446-AE987D13CAE3}"/>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22</a:t>
            </a:r>
          </a:p>
        </p:txBody>
      </p:sp>
    </p:spTree>
    <p:extLst>
      <p:ext uri="{BB962C8B-B14F-4D97-AF65-F5344CB8AC3E}">
        <p14:creationId xmlns:p14="http://schemas.microsoft.com/office/powerpoint/2010/main" val="243276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12225" y="971841"/>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369116" y="2164360"/>
            <a:ext cx="11158319" cy="4101529"/>
          </a:xfrm>
        </p:spPr>
        <p:txBody>
          <a:bodyPr>
            <a:noAutofit/>
          </a:bodyPr>
          <a:lstStyle/>
          <a:p>
            <a:pPr marL="406400" indent="-406400" algn="just">
              <a:spcBef>
                <a:spcPts val="0"/>
              </a:spcBef>
            </a:pPr>
            <a:r>
              <a:rPr lang="en-US" sz="1800" dirty="0">
                <a:effectLst/>
                <a:latin typeface="Times New Roman" panose="02020603050405020304" pitchFamily="18" charset="0"/>
                <a:ea typeface="Times New Roman" panose="02020603050405020304" pitchFamily="18" charset="0"/>
              </a:rPr>
              <a:t>[1]	R. Johnson and T. Zhang, “Supervised and Semi-Supervised Text Categorization using LSTM for Region Embeddings.” PMLR, pp. 526–534, Jun. 11, 2016. Accessed: Feb. 11, 2023. [Online]. Available: https://proceedings.mlr.press/v48/johnson16.html</a:t>
            </a:r>
            <a:endParaRPr lang="en-US" sz="1800" dirty="0">
              <a:effectLst/>
              <a:latin typeface="Times New Roman" panose="02020603050405020304" pitchFamily="18" charset="0"/>
              <a:ea typeface="SimSun" panose="02010600030101010101" pitchFamily="2" charset="-122"/>
            </a:endParaRPr>
          </a:p>
          <a:p>
            <a:pPr marL="406400" marR="0" indent="-4064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R. Aly, S. Remus, … C. B. the 57th A. M. of the, and undefined 2019, “Hierarchical multi-label classification of text with capsule networks,” </a:t>
            </a:r>
            <a:r>
              <a:rPr lang="en-US" sz="1800" i="1" dirty="0">
                <a:effectLst/>
                <a:latin typeface="Times New Roman" panose="02020603050405020304" pitchFamily="18" charset="0"/>
                <a:ea typeface="Times New Roman" panose="02020603050405020304" pitchFamily="18" charset="0"/>
              </a:rPr>
              <a:t>aclanthology.org</a:t>
            </a:r>
            <a:r>
              <a:rPr lang="en-US" sz="1800" dirty="0">
                <a:effectLst/>
                <a:latin typeface="Times New Roman" panose="02020603050405020304" pitchFamily="18" charset="0"/>
                <a:ea typeface="Times New Roman" panose="02020603050405020304" pitchFamily="18" charset="0"/>
              </a:rPr>
              <a:t>, pp. 323–330, Accessed: Feb. 11, 2023. [Online]. Available: https://aclanthology.org/P19-2045/</a:t>
            </a:r>
            <a:endParaRPr lang="en-US" sz="1800" dirty="0">
              <a:effectLst/>
              <a:latin typeface="Times New Roman" panose="02020603050405020304" pitchFamily="18" charset="0"/>
              <a:ea typeface="SimSun" panose="02010600030101010101" pitchFamily="2" charset="-122"/>
            </a:endParaRPr>
          </a:p>
          <a:p>
            <a:pPr marL="406400" marR="0" indent="-4064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[3]	Y. Chen, “Convolutional neural network for sentence classification,” 2015, Accessed: Feb. 11, 2023. [Online]. Available: https://uwspace.uwaterloo.ca/handle/10012/9592</a:t>
            </a:r>
            <a:endParaRPr lang="en-US" sz="1800" dirty="0">
              <a:effectLst/>
              <a:latin typeface="Times New Roman" panose="02020603050405020304" pitchFamily="18" charset="0"/>
              <a:ea typeface="SimSun" panose="02010600030101010101" pitchFamily="2" charset="-122"/>
            </a:endParaRPr>
          </a:p>
          <a:p>
            <a:pPr marL="406400" marR="0" indent="-4064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[4]	S. </a:t>
            </a:r>
            <a:r>
              <a:rPr lang="en-US" sz="1800" dirty="0" err="1">
                <a:effectLst/>
                <a:latin typeface="Times New Roman" panose="02020603050405020304" pitchFamily="18" charset="0"/>
                <a:ea typeface="Times New Roman" panose="02020603050405020304" pitchFamily="18" charset="0"/>
              </a:rPr>
              <a:t>Albawi</a:t>
            </a:r>
            <a:r>
              <a:rPr lang="en-US" sz="1800" dirty="0">
                <a:effectLst/>
                <a:latin typeface="Times New Roman" panose="02020603050405020304" pitchFamily="18" charset="0"/>
                <a:ea typeface="Times New Roman" panose="02020603050405020304" pitchFamily="18" charset="0"/>
              </a:rPr>
              <a:t>, O. </a:t>
            </a:r>
            <a:r>
              <a:rPr lang="en-US" sz="1800" dirty="0" err="1">
                <a:effectLst/>
                <a:latin typeface="Times New Roman" panose="02020603050405020304" pitchFamily="18" charset="0"/>
                <a:ea typeface="Times New Roman" panose="02020603050405020304" pitchFamily="18" charset="0"/>
              </a:rPr>
              <a:t>Bayat</a:t>
            </a:r>
            <a:r>
              <a:rPr lang="en-US" sz="1800" dirty="0">
                <a:effectLst/>
                <a:latin typeface="Times New Roman" panose="02020603050405020304" pitchFamily="18" charset="0"/>
                <a:ea typeface="Times New Roman" panose="02020603050405020304" pitchFamily="18" charset="0"/>
              </a:rPr>
              <a:t>, S. Al-</a:t>
            </a:r>
            <a:r>
              <a:rPr lang="en-US" sz="1800" dirty="0" err="1">
                <a:effectLst/>
                <a:latin typeface="Times New Roman" panose="02020603050405020304" pitchFamily="18" charset="0"/>
                <a:ea typeface="Times New Roman" panose="02020603050405020304" pitchFamily="18" charset="0"/>
              </a:rPr>
              <a:t>Azawi</a:t>
            </a:r>
            <a:r>
              <a:rPr lang="en-US" sz="1800" dirty="0">
                <a:effectLst/>
                <a:latin typeface="Times New Roman" panose="02020603050405020304" pitchFamily="18" charset="0"/>
                <a:ea typeface="Times New Roman" panose="02020603050405020304" pitchFamily="18" charset="0"/>
              </a:rPr>
              <a:t>, and O. N. </a:t>
            </a:r>
            <a:r>
              <a:rPr lang="en-US" sz="1800" dirty="0" err="1">
                <a:effectLst/>
                <a:latin typeface="Times New Roman" panose="02020603050405020304" pitchFamily="18" charset="0"/>
                <a:ea typeface="Times New Roman" panose="02020603050405020304" pitchFamily="18" charset="0"/>
              </a:rPr>
              <a:t>Ucan</a:t>
            </a:r>
            <a:r>
              <a:rPr lang="en-US" sz="1800" dirty="0">
                <a:effectLst/>
                <a:latin typeface="Times New Roman" panose="02020603050405020304" pitchFamily="18" charset="0"/>
                <a:ea typeface="Times New Roman" panose="02020603050405020304" pitchFamily="18" charset="0"/>
              </a:rPr>
              <a:t>, “Understanding of a convolutional neural network,” </a:t>
            </a:r>
            <a:r>
              <a:rPr lang="en-US" sz="1800" i="1" dirty="0">
                <a:effectLst/>
                <a:latin typeface="Times New Roman" panose="02020603050405020304" pitchFamily="18" charset="0"/>
                <a:ea typeface="Times New Roman" panose="02020603050405020304" pitchFamily="18" charset="0"/>
              </a:rPr>
              <a:t>ieeexplore.ieee.org</a:t>
            </a:r>
            <a:r>
              <a:rPr lang="en-US" sz="1800" dirty="0">
                <a:effectLst/>
                <a:latin typeface="Times New Roman" panose="02020603050405020304" pitchFamily="18" charset="0"/>
                <a:ea typeface="Times New Roman" panose="02020603050405020304" pitchFamily="18" charset="0"/>
              </a:rPr>
              <a:t>, 2018,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10.1155/2018/6973103.</a:t>
            </a:r>
            <a:endParaRPr lang="en-US" sz="1800" dirty="0">
              <a:effectLst/>
              <a:latin typeface="Times New Roman" panose="02020603050405020304" pitchFamily="18" charset="0"/>
              <a:ea typeface="SimSun" panose="02010600030101010101" pitchFamily="2" charset="-122"/>
            </a:endParaRPr>
          </a:p>
          <a:p>
            <a:pPr marL="406400" marR="0" indent="-4064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[5]	J. Devlin, M.-W. Chang, K. Lee, K. T. Google, and A. I. Language, “Bert: Pre-training of deep bidirectional transformers for language understanding,” </a:t>
            </a:r>
            <a:r>
              <a:rPr lang="en-US" sz="1800" i="1" dirty="0">
                <a:effectLst/>
                <a:latin typeface="Times New Roman" panose="02020603050405020304" pitchFamily="18" charset="0"/>
                <a:ea typeface="Times New Roman" panose="02020603050405020304" pitchFamily="18" charset="0"/>
              </a:rPr>
              <a:t>arxiv.org</a:t>
            </a:r>
            <a:r>
              <a:rPr lang="en-US" sz="1800" dirty="0">
                <a:effectLst/>
                <a:latin typeface="Times New Roman" panose="02020603050405020304" pitchFamily="18" charset="0"/>
                <a:ea typeface="Times New Roman" panose="02020603050405020304" pitchFamily="18" charset="0"/>
              </a:rPr>
              <a:t>, Accessed: Feb. 11, 2023. [Online]. Available: https://arxiv.org/abs/1810.04805</a:t>
            </a:r>
            <a:endParaRPr lang="en-US" sz="1800" dirty="0">
              <a:effectLst/>
              <a:latin typeface="Times New Roman" panose="02020603050405020304" pitchFamily="18" charset="0"/>
              <a:ea typeface="SimSun" panose="02010600030101010101" pitchFamily="2" charset="-122"/>
            </a:endParaRPr>
          </a:p>
          <a:p>
            <a:pPr marL="406400" marR="0" indent="-4064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[6]	Z. Yang, D. Yang, C. Dyer, X. He, … A. S.-P. of the, and undefined 2016, “Hierarchical attention networks for document classification,” </a:t>
            </a:r>
            <a:r>
              <a:rPr lang="en-US" sz="1800" i="1" dirty="0">
                <a:effectLst/>
                <a:latin typeface="Times New Roman" panose="02020603050405020304" pitchFamily="18" charset="0"/>
                <a:ea typeface="Times New Roman" panose="02020603050405020304" pitchFamily="18" charset="0"/>
              </a:rPr>
              <a:t>aclanthology.org</a:t>
            </a:r>
            <a:r>
              <a:rPr lang="en-US" sz="1800" dirty="0">
                <a:effectLst/>
                <a:latin typeface="Times New Roman" panose="02020603050405020304" pitchFamily="18" charset="0"/>
                <a:ea typeface="Times New Roman" panose="02020603050405020304" pitchFamily="18" charset="0"/>
              </a:rPr>
              <a:t>, pp. 1480–1489, Accessed: Feb. 11, 2023. [Online]. Available: </a:t>
            </a:r>
            <a:r>
              <a:rPr lang="en-US" sz="1800" dirty="0">
                <a:effectLst/>
                <a:latin typeface="Times New Roman" panose="02020603050405020304" pitchFamily="18" charset="0"/>
                <a:ea typeface="Times New Roman" panose="02020603050405020304" pitchFamily="18" charset="0"/>
                <a:hlinkClick r:id="rId3"/>
              </a:rPr>
              <a:t>https://aclanthology.org/N16-1174.pdf</a:t>
            </a:r>
            <a:endParaRPr lang="en-US" sz="1800" dirty="0">
              <a:effectLst/>
              <a:latin typeface="Times New Roman" panose="02020603050405020304" pitchFamily="18" charset="0"/>
              <a:ea typeface="SimSun" panose="02010600030101010101" pitchFamily="2" charset="-122"/>
            </a:endParaRPr>
          </a:p>
        </p:txBody>
      </p:sp>
      <p:sp>
        <p:nvSpPr>
          <p:cNvPr id="8" name="Title 3">
            <a:extLst>
              <a:ext uri="{FF2B5EF4-FFF2-40B4-BE49-F238E27FC236}">
                <a16:creationId xmlns:a16="http://schemas.microsoft.com/office/drawing/2014/main" id="{7D0D5299-8884-82FB-2ADA-B204EFABDB9D}"/>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24</a:t>
            </a:r>
          </a:p>
        </p:txBody>
      </p:sp>
    </p:spTree>
    <p:extLst>
      <p:ext uri="{BB962C8B-B14F-4D97-AF65-F5344CB8AC3E}">
        <p14:creationId xmlns:p14="http://schemas.microsoft.com/office/powerpoint/2010/main" val="407565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B4BE7A4-9ED0-E51A-4DDD-2291F9499FC0}"/>
              </a:ext>
            </a:extLst>
          </p:cNvPr>
          <p:cNvSpPr>
            <a:spLocks noGrp="1"/>
          </p:cNvSpPr>
          <p:nvPr>
            <p:ph type="title"/>
          </p:nvPr>
        </p:nvSpPr>
        <p:spPr>
          <a:xfrm>
            <a:off x="1063752" y="12653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8000" b="1" i="1" dirty="0">
                <a:solidFill>
                  <a:srgbClr val="FFFFFF"/>
                </a:solidFill>
              </a:rPr>
              <a:t>Thank you</a:t>
            </a:r>
            <a:br>
              <a:rPr lang="en-US" sz="5200" i="1" dirty="0">
                <a:solidFill>
                  <a:srgbClr val="FFFFFF"/>
                </a:solidFill>
              </a:rPr>
            </a:br>
            <a:endParaRPr lang="en-US" sz="5200" i="1" dirty="0">
              <a:solidFill>
                <a:srgbClr val="FFFFFF"/>
              </a:solidFill>
            </a:endParaRPr>
          </a:p>
        </p:txBody>
      </p:sp>
    </p:spTree>
    <p:extLst>
      <p:ext uri="{BB962C8B-B14F-4D97-AF65-F5344CB8AC3E}">
        <p14:creationId xmlns:p14="http://schemas.microsoft.com/office/powerpoint/2010/main" val="246363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653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437395" y="2483141"/>
            <a:ext cx="3663721" cy="1070560"/>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Table of Content</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5680397" y="1817207"/>
            <a:ext cx="4504482" cy="3892783"/>
          </a:xfrm>
        </p:spPr>
        <p:txBody>
          <a:bodyPr>
            <a:normAutofit/>
          </a:bodyPr>
          <a:lstStyle/>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393700" algn="l">
              <a:spcBef>
                <a:spcPts val="0"/>
              </a:spcBef>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Objectives</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Methodology </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Preprocessing</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Structure and Contents</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Natural Language Processing</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Applied Models</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Evaluation</a:t>
            </a:r>
          </a:p>
          <a:p>
            <a:pPr marL="457200" lvl="0" indent="-393700" algn="l" rtl="0">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  &amp; Future Work</a:t>
            </a:r>
          </a:p>
          <a:p>
            <a:pPr marL="457200" lvl="0" indent="-393700" algn="l">
              <a:spcBef>
                <a:spcPts val="0"/>
              </a:spcBef>
              <a:spcAft>
                <a:spcPts val="0"/>
              </a:spcAft>
              <a:buSzPts val="2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0271706C-74D4-7116-566C-4C38ABB5B30E}"/>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3</a:t>
            </a:r>
          </a:p>
        </p:txBody>
      </p:sp>
    </p:spTree>
    <p:extLst>
      <p:ext uri="{BB962C8B-B14F-4D97-AF65-F5344CB8AC3E}">
        <p14:creationId xmlns:p14="http://schemas.microsoft.com/office/powerpoint/2010/main" val="181880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2" name="Title 1">
            <a:extLst>
              <a:ext uri="{FF2B5EF4-FFF2-40B4-BE49-F238E27FC236}">
                <a16:creationId xmlns:a16="http://schemas.microsoft.com/office/drawing/2014/main" id="{CD39FF27-76A7-BA12-9662-1055406B029A}"/>
              </a:ext>
            </a:extLst>
          </p:cNvPr>
          <p:cNvSpPr>
            <a:spLocks noGrp="1"/>
          </p:cNvSpPr>
          <p:nvPr>
            <p:ph type="title"/>
          </p:nvPr>
        </p:nvSpPr>
        <p:spPr>
          <a:xfrm>
            <a:off x="2028681" y="801382"/>
            <a:ext cx="7426569" cy="714742"/>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4294967295"/>
          </p:nvPr>
        </p:nvSpPr>
        <p:spPr>
          <a:xfrm>
            <a:off x="260059" y="1516125"/>
            <a:ext cx="10670796" cy="3385059"/>
          </a:xfrm>
        </p:spPr>
        <p:txBody>
          <a:bodyPr>
            <a:noAutofit/>
          </a:bodyPr>
          <a:lstStyle/>
          <a:p>
            <a:pPr marL="0" indent="0" algn="just" fontAlgn="auto">
              <a:spcAft>
                <a:spcPts val="0"/>
              </a:spcAft>
              <a:buNone/>
              <a:defRPr/>
            </a:pPr>
            <a:r>
              <a:rPr lang="en-US" altLang="en-US" sz="2000" dirty="0">
                <a:latin typeface="Times New Roman" panose="02020603050405020304" pitchFamily="18" charset="0"/>
                <a:cs typeface="Times New Roman" panose="02020603050405020304" pitchFamily="18" charset="0"/>
              </a:rPr>
              <a:t>Text Categorization is the activity of labeling natural language texts with relevant categories from a predefined set. </a:t>
            </a:r>
          </a:p>
          <a:p>
            <a:pPr marL="0" indent="0" algn="just" fontAlgn="auto">
              <a:spcAft>
                <a:spcPts val="0"/>
              </a:spcAft>
              <a:buNone/>
              <a:defRPr/>
            </a:pPr>
            <a:r>
              <a:rPr lang="en-US" altLang="en-US" sz="2000" dirty="0">
                <a:latin typeface="Times New Roman" panose="02020603050405020304" pitchFamily="18" charset="0"/>
                <a:cs typeface="Times New Roman" panose="02020603050405020304" pitchFamily="18" charset="0"/>
              </a:rPr>
              <a:t>Text classification is a process of extracting generic tags from unstructured text [1].</a:t>
            </a:r>
          </a:p>
          <a:p>
            <a:pPr marL="0" indent="0" algn="just" fontAlgn="auto">
              <a:spcAft>
                <a:spcPts val="0"/>
              </a:spcAft>
              <a:buNone/>
              <a:defRPr/>
            </a:pPr>
            <a:endParaRPr lang="en-US" altLang="en-US"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gn="just" fontAlgn="auto">
              <a:spcAft>
                <a:spcPts val="0"/>
              </a:spcAft>
              <a:buNone/>
              <a:defRPr/>
            </a:pPr>
            <a:r>
              <a:rPr lang="en-US" altLang="en-US" sz="2000" dirty="0">
                <a:latin typeface="Times New Roman" panose="02020603050405020304" pitchFamily="18" charset="0"/>
                <a:ea typeface="微軟正黑體" panose="020B0604030504040204" pitchFamily="34" charset="-120"/>
                <a:cs typeface="Times New Roman" panose="02020603050405020304" pitchFamily="18" charset="0"/>
              </a:rPr>
              <a:t>Example: Document organization and retrieval, email filtering, a standard classification problem</a:t>
            </a:r>
          </a:p>
          <a:p>
            <a:pPr marL="457200" indent="-457200" algn="just" fontAlgn="auto">
              <a:spcAft>
                <a:spcPts val="600"/>
              </a:spcAft>
              <a:buSzPct val="160000"/>
              <a:buFont typeface="Arial" panose="020B0604020202020204" pitchFamily="34" charset="0"/>
              <a:buChar char="•"/>
              <a:defRPr/>
            </a:pPr>
            <a:r>
              <a:rPr lang="en-US" altLang="en-US" sz="2000" dirty="0">
                <a:latin typeface="Times New Roman" panose="02020603050405020304" pitchFamily="18" charset="0"/>
                <a:ea typeface="微軟正黑體" panose="020B0604030504040204" pitchFamily="34" charset="-120"/>
                <a:cs typeface="Times New Roman" panose="02020603050405020304" pitchFamily="18" charset="0"/>
              </a:rPr>
              <a:t>Text categorization working method:</a:t>
            </a:r>
          </a:p>
          <a:p>
            <a:pPr marL="914400" lvl="1" indent="-457200" algn="just">
              <a:spcAft>
                <a:spcPts val="600"/>
              </a:spcAft>
              <a:buFont typeface="Courier New" panose="02070309020205020404" pitchFamily="49" charset="0"/>
              <a:buChar char="o"/>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Pre-given categories and labeled document</a:t>
            </a:r>
          </a:p>
          <a:p>
            <a:pPr marL="914400" lvl="1" indent="-457200" algn="just">
              <a:spcAft>
                <a:spcPts val="600"/>
              </a:spcAft>
              <a:buFont typeface="Courier New" panose="02070309020205020404" pitchFamily="49" charset="0"/>
              <a:buChar char="o"/>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Classify the new documents</a:t>
            </a:r>
          </a:p>
          <a:p>
            <a:pPr marL="914400" lvl="1" indent="-457200" algn="just">
              <a:spcAft>
                <a:spcPts val="600"/>
              </a:spcAft>
              <a:buFont typeface="Courier New" panose="02070309020205020404" pitchFamily="49" charset="0"/>
              <a:buChar char="o"/>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A standard classification problem</a:t>
            </a:r>
          </a:p>
          <a:p>
            <a:pPr marL="0" indent="0" algn="just" fontAlgn="auto">
              <a:spcAft>
                <a:spcPts val="0"/>
              </a:spcAft>
              <a:buNone/>
              <a:defRPr/>
            </a:pPr>
            <a:endParaRPr lang="en-US" altLang="en-US"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4" name="Picture 2" descr="C:\Users\user\Desktop\A-simple-example-algorithm-framework-for-text-categorization.png">
            <a:extLst>
              <a:ext uri="{FF2B5EF4-FFF2-40B4-BE49-F238E27FC236}">
                <a16:creationId xmlns:a16="http://schemas.microsoft.com/office/drawing/2014/main" id="{0EE45BED-82A0-7C13-64B8-E750D2D26EC9}"/>
              </a:ext>
            </a:extLst>
          </p:cNvPr>
          <p:cNvPicPr>
            <a:picLocks noChangeAspect="1" noChangeArrowheads="1"/>
          </p:cNvPicPr>
          <p:nvPr/>
        </p:nvPicPr>
        <p:blipFill>
          <a:blip r:embed="rId3"/>
          <a:srcRect/>
          <a:stretch>
            <a:fillRect/>
          </a:stretch>
        </p:blipFill>
        <p:spPr bwMode="auto">
          <a:xfrm>
            <a:off x="6452615" y="3669002"/>
            <a:ext cx="4858513" cy="1971988"/>
          </a:xfrm>
          <a:prstGeom prst="rect">
            <a:avLst/>
          </a:prstGeom>
          <a:noFill/>
        </p:spPr>
      </p:pic>
      <p:sp>
        <p:nvSpPr>
          <p:cNvPr id="9" name="TextBox 8">
            <a:extLst>
              <a:ext uri="{FF2B5EF4-FFF2-40B4-BE49-F238E27FC236}">
                <a16:creationId xmlns:a16="http://schemas.microsoft.com/office/drawing/2014/main" id="{C9F3D709-91F1-774C-F0DD-326DD95F060A}"/>
              </a:ext>
            </a:extLst>
          </p:cNvPr>
          <p:cNvSpPr txBox="1"/>
          <p:nvPr/>
        </p:nvSpPr>
        <p:spPr>
          <a:xfrm>
            <a:off x="6956571" y="5695496"/>
            <a:ext cx="3974284" cy="369332"/>
          </a:xfrm>
          <a:prstGeom prst="rect">
            <a:avLst/>
          </a:prstGeom>
          <a:noFill/>
        </p:spPr>
        <p:txBody>
          <a:bodyPr wrap="square">
            <a:spAutoFit/>
          </a:bodyPr>
          <a:lstStyle/>
          <a:p>
            <a:pPr algn="just">
              <a:spcAft>
                <a:spcPts val="600"/>
              </a:spcAft>
              <a:defRPr/>
            </a:pPr>
            <a:r>
              <a:rPr lang="en-US" altLang="en-US" sz="1800" dirty="0">
                <a:latin typeface="Times New Roman" panose="02020603050405020304" pitchFamily="18" charset="0"/>
                <a:ea typeface="微軟正黑體" panose="020B0604030504040204" pitchFamily="34" charset="-120"/>
                <a:cs typeface="Times New Roman" panose="02020603050405020304" pitchFamily="18" charset="0"/>
              </a:rPr>
              <a:t>Fig 1: Text categorization example</a:t>
            </a:r>
          </a:p>
        </p:txBody>
      </p:sp>
      <p:sp>
        <p:nvSpPr>
          <p:cNvPr id="13" name="Title 3">
            <a:extLst>
              <a:ext uri="{FF2B5EF4-FFF2-40B4-BE49-F238E27FC236}">
                <a16:creationId xmlns:a16="http://schemas.microsoft.com/office/drawing/2014/main" id="{7EC7041F-6094-73A3-48B7-34E6B6B61447}"/>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4</a:t>
            </a:r>
          </a:p>
        </p:txBody>
      </p:sp>
    </p:spTree>
    <p:extLst>
      <p:ext uri="{BB962C8B-B14F-4D97-AF65-F5344CB8AC3E}">
        <p14:creationId xmlns:p14="http://schemas.microsoft.com/office/powerpoint/2010/main" val="201657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8389"/>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12225" y="904729"/>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Objectives</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652714" y="1963024"/>
            <a:ext cx="10886572" cy="3788911"/>
          </a:xfrm>
        </p:spPr>
        <p:txBody>
          <a:bodyPr>
            <a:normAutofit/>
          </a:bodyPr>
          <a:lstStyle/>
          <a:p>
            <a:pPr marL="342900" indent="-342900" algn="just">
              <a:buSzPct val="16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text classifier that will streamline the process of categorizing the news that is published into various categories.</a:t>
            </a:r>
          </a:p>
          <a:p>
            <a:pPr marL="342900" indent="-342900" algn="just">
              <a:buSzPct val="16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SzPct val="16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lassify BBC news articles into five categories using natural Language Processing and Machine Learning. </a:t>
            </a:r>
            <a:r>
              <a:rPr lang="en-US" sz="2000" dirty="0">
                <a:solidFill>
                  <a:srgbClr val="252525"/>
                </a:solidFill>
                <a:effectLst/>
                <a:latin typeface="Times New Roman" panose="02020603050405020304" pitchFamily="18" charset="0"/>
                <a:ea typeface="SimSun" panose="02010600030101010101" pitchFamily="2" charset="-122"/>
                <a:cs typeface="Times New Roman" panose="02020603050405020304" pitchFamily="18" charset="0"/>
              </a:rPr>
              <a:t>Each document is automatically assigned one or more categories from a set of predetermined categories.</a:t>
            </a:r>
            <a:r>
              <a:rPr lang="en-US" sz="2000" dirty="0">
                <a:latin typeface="Times New Roman" panose="02020603050405020304" pitchFamily="18" charset="0"/>
                <a:cs typeface="Times New Roman" panose="02020603050405020304" pitchFamily="18" charset="0"/>
              </a:rPr>
              <a:t> </a:t>
            </a:r>
            <a:endParaRPr lang="en-US" sz="20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gn="just">
              <a:buSzPct val="16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SzPct val="160000"/>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five news topics are: Politics, Entertainment, Sports, Technology, and Business</a:t>
            </a:r>
          </a:p>
          <a:p>
            <a:pPr marL="342900" indent="-342900" algn="just">
              <a:buSzPct val="16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ubtitle 4">
            <a:extLst>
              <a:ext uri="{FF2B5EF4-FFF2-40B4-BE49-F238E27FC236}">
                <a16:creationId xmlns:a16="http://schemas.microsoft.com/office/drawing/2014/main" id="{C435C98F-D98D-FA69-1CC1-66C627D9FD4D}"/>
              </a:ext>
            </a:extLst>
          </p:cNvPr>
          <p:cNvSpPr txBox="1">
            <a:spLocks/>
          </p:cNvSpPr>
          <p:nvPr/>
        </p:nvSpPr>
        <p:spPr>
          <a:xfrm>
            <a:off x="7326385" y="4943641"/>
            <a:ext cx="4865615"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0" name="Title 3">
            <a:extLst>
              <a:ext uri="{FF2B5EF4-FFF2-40B4-BE49-F238E27FC236}">
                <a16:creationId xmlns:a16="http://schemas.microsoft.com/office/drawing/2014/main" id="{6AA80646-CE1D-2907-E5FE-01F6509D1773}"/>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5</a:t>
            </a:r>
          </a:p>
        </p:txBody>
      </p:sp>
    </p:spTree>
    <p:extLst>
      <p:ext uri="{BB962C8B-B14F-4D97-AF65-F5344CB8AC3E}">
        <p14:creationId xmlns:p14="http://schemas.microsoft.com/office/powerpoint/2010/main" val="222679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8389"/>
            <a:ext cx="12191999" cy="6857998"/>
          </a:xfrm>
          <a:prstGeom prst="rect">
            <a:avLst/>
          </a:prstGeom>
        </p:spPr>
      </p:pic>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358350" y="2321208"/>
            <a:ext cx="6334124" cy="2804160"/>
          </a:xfrm>
        </p:spPr>
        <p:txBody>
          <a:bodyPr>
            <a:normAutofit/>
          </a:bodyPr>
          <a:lstStyle/>
          <a:p>
            <a:pPr marL="342900" indent="-342900" algn="just">
              <a:buSzPct val="16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Divide the labelled dataset into training and testing data.</a:t>
            </a:r>
          </a:p>
          <a:p>
            <a:pPr marL="342900" indent="-342900" algn="just">
              <a:buSzPct val="16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Based on the training data feature extraction is done for the features which play a significant role.</a:t>
            </a:r>
          </a:p>
          <a:p>
            <a:pPr marL="342900" indent="-342900" algn="just">
              <a:buSzPct val="16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Using this data the machine learning algorithm creates a predictive model.</a:t>
            </a:r>
          </a:p>
          <a:p>
            <a:pPr marL="342900" indent="-342900" algn="just">
              <a:buSzPct val="16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the testing data used to validate the model.</a:t>
            </a:r>
          </a:p>
          <a:p>
            <a:pPr marL="342900" indent="-342900" algn="just">
              <a:buSzPct val="16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Based on the results, work can be done for the improvement of model.</a:t>
            </a:r>
          </a:p>
        </p:txBody>
      </p:sp>
      <p:sp>
        <p:nvSpPr>
          <p:cNvPr id="2" name="Subtitle 4">
            <a:extLst>
              <a:ext uri="{FF2B5EF4-FFF2-40B4-BE49-F238E27FC236}">
                <a16:creationId xmlns:a16="http://schemas.microsoft.com/office/drawing/2014/main" id="{6D07E718-EAF0-57BD-9056-7919E67D0F46}"/>
              </a:ext>
            </a:extLst>
          </p:cNvPr>
          <p:cNvSpPr txBox="1">
            <a:spLocks/>
          </p:cNvSpPr>
          <p:nvPr/>
        </p:nvSpPr>
        <p:spPr>
          <a:xfrm>
            <a:off x="7428714" y="4626493"/>
            <a:ext cx="3913202" cy="36345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2: Text categorization </a:t>
            </a:r>
            <a:r>
              <a:rPr lang="en-US" sz="1600" dirty="0">
                <a:effectLst/>
                <a:latin typeface="Times New Roman" panose="02020603050405020304" pitchFamily="18" charset="0"/>
                <a:ea typeface="SimSun" panose="02010600030101010101" pitchFamily="2" charset="-122"/>
              </a:rPr>
              <a:t>step-by-step approach</a:t>
            </a:r>
            <a:endPar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Title 1">
            <a:extLst>
              <a:ext uri="{FF2B5EF4-FFF2-40B4-BE49-F238E27FC236}">
                <a16:creationId xmlns:a16="http://schemas.microsoft.com/office/drawing/2014/main" id="{419B284E-98F9-E410-C85C-02FA6DE353B5}"/>
              </a:ext>
            </a:extLst>
          </p:cNvPr>
          <p:cNvSpPr txBox="1">
            <a:spLocks/>
          </p:cNvSpPr>
          <p:nvPr/>
        </p:nvSpPr>
        <p:spPr>
          <a:xfrm>
            <a:off x="2037825" y="1017891"/>
            <a:ext cx="7426569" cy="7147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Methodology </a:t>
            </a:r>
          </a:p>
        </p:txBody>
      </p:sp>
      <p:pic>
        <p:nvPicPr>
          <p:cNvPr id="4" name="Picture 3">
            <a:extLst>
              <a:ext uri="{FF2B5EF4-FFF2-40B4-BE49-F238E27FC236}">
                <a16:creationId xmlns:a16="http://schemas.microsoft.com/office/drawing/2014/main" id="{BED33F54-6C86-CB42-5BFB-347932F7A762}"/>
              </a:ext>
            </a:extLst>
          </p:cNvPr>
          <p:cNvPicPr>
            <a:picLocks noChangeAspect="1"/>
          </p:cNvPicPr>
          <p:nvPr/>
        </p:nvPicPr>
        <p:blipFill>
          <a:blip r:embed="rId3"/>
          <a:stretch>
            <a:fillRect/>
          </a:stretch>
        </p:blipFill>
        <p:spPr>
          <a:xfrm>
            <a:off x="7050823" y="2351206"/>
            <a:ext cx="4550574" cy="2275287"/>
          </a:xfrm>
          <a:prstGeom prst="rect">
            <a:avLst/>
          </a:prstGeom>
        </p:spPr>
      </p:pic>
      <p:sp>
        <p:nvSpPr>
          <p:cNvPr id="11" name="Title 3">
            <a:extLst>
              <a:ext uri="{FF2B5EF4-FFF2-40B4-BE49-F238E27FC236}">
                <a16:creationId xmlns:a16="http://schemas.microsoft.com/office/drawing/2014/main" id="{52116D32-4340-215C-C401-B1AE2A240176}"/>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6</a:t>
            </a:r>
          </a:p>
        </p:txBody>
      </p:sp>
    </p:spTree>
    <p:extLst>
      <p:ext uri="{BB962C8B-B14F-4D97-AF65-F5344CB8AC3E}">
        <p14:creationId xmlns:p14="http://schemas.microsoft.com/office/powerpoint/2010/main" val="12103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12225" y="1122843"/>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824458" y="2308485"/>
            <a:ext cx="10194061" cy="3426672"/>
          </a:xfrm>
        </p:spPr>
        <p:txBody>
          <a:bodyPr>
            <a:normAutofit/>
          </a:bodyPr>
          <a:lstStyle/>
          <a:p>
            <a:pPr marL="457200" lvl="0" indent="-431800" algn="just" rtl="0">
              <a:spcBef>
                <a:spcPts val="640"/>
              </a:spcBef>
              <a:spcAft>
                <a:spcPts val="0"/>
              </a:spcAft>
              <a:buSzPts val="3200"/>
              <a:buChar char="•"/>
            </a:pPr>
            <a:r>
              <a:rPr lang="en-US" sz="2000" dirty="0">
                <a:latin typeface="Times New Roman" panose="02020603050405020304" pitchFamily="18" charset="0"/>
                <a:cs typeface="Times New Roman" panose="02020603050405020304" pitchFamily="18" charset="0"/>
              </a:rPr>
              <a:t>Dataset consists of 2225 news articles extracted from the BBC website between 2004 and 2005.</a:t>
            </a:r>
          </a:p>
          <a:p>
            <a:pPr marL="0" lvl="0" indent="0" algn="just" rtl="0">
              <a:spcBef>
                <a:spcPts val="1600"/>
              </a:spcBef>
              <a:spcAft>
                <a:spcPts val="0"/>
              </a:spcAft>
              <a:buNone/>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1600"/>
              </a:spcBef>
              <a:spcAft>
                <a:spcPts val="0"/>
              </a:spcAft>
              <a:buSzPts val="3200"/>
              <a:buChar char="•"/>
            </a:pPr>
            <a:r>
              <a:rPr lang="en-US" sz="2000" dirty="0">
                <a:latin typeface="Times New Roman" panose="02020603050405020304" pitchFamily="18" charset="0"/>
                <a:cs typeface="Times New Roman" panose="02020603050405020304" pitchFamily="18" charset="0"/>
              </a:rPr>
              <a:t>Published open source by Insight Resources and was collected by UC Davis for research </a:t>
            </a:r>
          </a:p>
          <a:p>
            <a:pPr marL="457200" lvl="0" indent="-431800" algn="just" rtl="0">
              <a:spcBef>
                <a:spcPts val="160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a:p>
            <a:pPr marL="457200" lvl="0" indent="-431800" algn="just" rtl="0">
              <a:spcBef>
                <a:spcPts val="1600"/>
              </a:spcBef>
              <a:spcAft>
                <a:spcPts val="0"/>
              </a:spcAft>
              <a:buSzPts val="3200"/>
              <a:buChar char="•"/>
            </a:pPr>
            <a:r>
              <a:rPr lang="en-US" sz="2000" dirty="0">
                <a:latin typeface="Times New Roman" panose="02020603050405020304" pitchFamily="18" charset="0"/>
                <a:cs typeface="Times New Roman" panose="02020603050405020304" pitchFamily="18" charset="0"/>
              </a:rPr>
              <a:t>URL: http://mlg.ucd.ie/datasets/bbc.html</a:t>
            </a:r>
          </a:p>
        </p:txBody>
      </p:sp>
      <p:sp>
        <p:nvSpPr>
          <p:cNvPr id="8" name="Title 3">
            <a:extLst>
              <a:ext uri="{FF2B5EF4-FFF2-40B4-BE49-F238E27FC236}">
                <a16:creationId xmlns:a16="http://schemas.microsoft.com/office/drawing/2014/main" id="{4165B601-7682-432D-4D5B-22D0E7B2ABC9}"/>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7</a:t>
            </a:r>
          </a:p>
        </p:txBody>
      </p:sp>
    </p:spTree>
    <p:extLst>
      <p:ext uri="{BB962C8B-B14F-4D97-AF65-F5344CB8AC3E}">
        <p14:creationId xmlns:p14="http://schemas.microsoft.com/office/powerpoint/2010/main" val="83674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03836" y="921507"/>
            <a:ext cx="6766686" cy="740609"/>
          </a:xfrm>
        </p:spPr>
        <p:txBody>
          <a:bodyPr>
            <a:normAutofit/>
          </a:bodyPr>
          <a:lstStyle/>
          <a:p>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Data Preprocessing</a:t>
            </a:r>
            <a:endParaRPr lang="en-US" sz="28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43528E3-6DF2-958C-3116-B24FFF76BED7}"/>
              </a:ext>
            </a:extLst>
          </p:cNvPr>
          <p:cNvSpPr>
            <a:spLocks noGrp="1"/>
          </p:cNvSpPr>
          <p:nvPr>
            <p:ph type="subTitle" idx="1"/>
          </p:nvPr>
        </p:nvSpPr>
        <p:spPr>
          <a:xfrm>
            <a:off x="337897" y="2308485"/>
            <a:ext cx="10702977" cy="3426672"/>
          </a:xfrm>
        </p:spPr>
        <p:txBody>
          <a:bodyPr>
            <a:normAutofit/>
          </a:bodyPr>
          <a:lstStyle/>
          <a:p>
            <a:pPr marL="443865" marR="0" lvl="0" indent="-457200" algn="just" rtl="0">
              <a:lnSpc>
                <a:spcPct val="90000"/>
              </a:lnSpc>
              <a:spcBef>
                <a:spcPts val="0"/>
              </a:spcBef>
              <a:spcAft>
                <a:spcPts val="1200"/>
              </a:spcAft>
              <a:buClr>
                <a:schemeClr val="dk1"/>
              </a:buClr>
              <a:buSzPts val="2800"/>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Combining text files into one</a:t>
            </a:r>
            <a:r>
              <a:rPr lang="en-US" sz="2000" dirty="0">
                <a:latin typeface="Times New Roman" panose="02020603050405020304" pitchFamily="18" charset="0"/>
                <a:cs typeface="Times New Roman" panose="02020603050405020304" pitchFamily="18" charset="0"/>
              </a:rPr>
              <a:t> while </a:t>
            </a: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preserving observation labels.</a:t>
            </a:r>
            <a:endParaRPr lang="en-US" sz="2000" dirty="0">
              <a:latin typeface="Times New Roman" panose="02020603050405020304" pitchFamily="18" charset="0"/>
              <a:cs typeface="Times New Roman" panose="02020603050405020304" pitchFamily="18" charset="0"/>
            </a:endParaRPr>
          </a:p>
          <a:p>
            <a:pPr marL="443865" marR="0" lvl="0" indent="-457200" algn="just" rtl="0">
              <a:lnSpc>
                <a:spcPct val="90000"/>
              </a:lnSpc>
              <a:spcBef>
                <a:spcPts val="518"/>
              </a:spcBef>
              <a:spcAft>
                <a:spcPts val="1200"/>
              </a:spcAft>
              <a:buClr>
                <a:schemeClr val="dk1"/>
              </a:buClr>
              <a:buSzPts val="2800"/>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Dropping empty lines </a:t>
            </a:r>
            <a:r>
              <a:rPr lang="en-US" sz="2000" dirty="0">
                <a:latin typeface="Times New Roman" panose="02020603050405020304" pitchFamily="18" charset="0"/>
                <a:cs typeface="Times New Roman" panose="02020603050405020304" pitchFamily="18" charset="0"/>
              </a:rPr>
              <a:t>from </a:t>
            </a: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 frame.</a:t>
            </a:r>
          </a:p>
          <a:p>
            <a:pPr marL="457200" lvl="0" indent="-457200" algn="just" rtl="0">
              <a:lnSpc>
                <a:spcPct val="90000"/>
              </a:lnSpc>
              <a:spcBef>
                <a:spcPts val="518"/>
              </a:spcBef>
              <a:spcAft>
                <a:spcPts val="120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sampling to prevent bias from data imbalance</a:t>
            </a:r>
          </a:p>
          <a:p>
            <a:pPr marL="800100" lvl="1" indent="-342900" algn="just" rtl="0">
              <a:lnSpc>
                <a:spcPct val="90000"/>
              </a:lnSpc>
              <a:spcBef>
                <a:spcPts val="518"/>
              </a:spcBef>
              <a:spcAft>
                <a:spcPts val="1200"/>
              </a:spcAft>
              <a:buSzPct val="140000"/>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Samples of data from each category contain 386 observations</a:t>
            </a:r>
          </a:p>
          <a:p>
            <a:pPr marL="443865" marR="0" lvl="0" indent="-457200" algn="just" rtl="0">
              <a:lnSpc>
                <a:spcPct val="90000"/>
              </a:lnSpc>
              <a:spcBef>
                <a:spcPts val="518"/>
              </a:spcBef>
              <a:spcAft>
                <a:spcPts val="1200"/>
              </a:spcAft>
              <a:buClr>
                <a:schemeClr val="dk1"/>
              </a:buClr>
              <a:buSzPts val="2800"/>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Removing all non-alphanumeric characters and symbols</a:t>
            </a:r>
            <a:endParaRPr lang="en-US" sz="2000" dirty="0">
              <a:latin typeface="Times New Roman" panose="02020603050405020304" pitchFamily="18" charset="0"/>
              <a:cs typeface="Times New Roman" panose="02020603050405020304" pitchFamily="18" charset="0"/>
            </a:endParaRPr>
          </a:p>
          <a:p>
            <a:pPr marL="457200" marR="0" lvl="0" indent="-457200" algn="just" rtl="0">
              <a:lnSpc>
                <a:spcPct val="90000"/>
              </a:lnSpc>
              <a:spcBef>
                <a:spcPts val="518"/>
              </a:spcBef>
              <a:spcAft>
                <a:spcPts val="0"/>
              </a:spcAft>
              <a:buClr>
                <a:schemeClr val="dk1"/>
              </a:buClr>
              <a:buSzPts val="2590"/>
              <a:buFont typeface="Arial" panose="020B0604020202020204" pitchFamily="34" charset="0"/>
              <a:buChar char="•"/>
            </a:pPr>
            <a:endPar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lnSpc>
                <a:spcPct val="90000"/>
              </a:lnSpc>
              <a:spcBef>
                <a:spcPts val="296"/>
              </a:spcBef>
              <a:spcAft>
                <a:spcPts val="0"/>
              </a:spcAft>
              <a:buClr>
                <a:schemeClr val="dk1"/>
              </a:buClr>
              <a:buSzPts val="1480"/>
              <a:buFont typeface="Arial" panose="020B0604020202020204" pitchFamily="34" charset="0"/>
              <a:buChar char="•"/>
            </a:pPr>
            <a:endPar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645160" marR="0" lvl="0" indent="-457200" algn="just" rtl="0">
              <a:lnSpc>
                <a:spcPct val="90000"/>
              </a:lnSpc>
              <a:spcBef>
                <a:spcPts val="592"/>
              </a:spcBef>
              <a:spcAft>
                <a:spcPts val="1600"/>
              </a:spcAft>
              <a:buClr>
                <a:schemeClr val="dk1"/>
              </a:buClr>
              <a:buSzPts val="2960"/>
              <a:buFont typeface="Arial" panose="020B0604020202020204" pitchFamily="34" charset="0"/>
              <a:buChar char="•"/>
            </a:pPr>
            <a:endPar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431800" algn="just" rtl="0">
              <a:spcBef>
                <a:spcPts val="640"/>
              </a:spcBef>
              <a:spcAft>
                <a:spcPts val="0"/>
              </a:spcAft>
              <a:buSzPts val="3200"/>
              <a:buChar char="•"/>
            </a:pPr>
            <a:endParaRPr lang="en-US" sz="20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A86737C6-7F2F-F87F-466B-0905D0A0729A}"/>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8</a:t>
            </a:r>
          </a:p>
        </p:txBody>
      </p:sp>
    </p:spTree>
    <p:extLst>
      <p:ext uri="{BB962C8B-B14F-4D97-AF65-F5344CB8AC3E}">
        <p14:creationId xmlns:p14="http://schemas.microsoft.com/office/powerpoint/2010/main" val="331020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5309"/>
            <a:ext cx="12191999" cy="6857998"/>
          </a:xfrm>
          <a:prstGeom prst="rect">
            <a:avLst/>
          </a:prstGeom>
        </p:spPr>
      </p:pic>
      <p:sp>
        <p:nvSpPr>
          <p:cNvPr id="4" name="Title 3">
            <a:extLst>
              <a:ext uri="{FF2B5EF4-FFF2-40B4-BE49-F238E27FC236}">
                <a16:creationId xmlns:a16="http://schemas.microsoft.com/office/drawing/2014/main" id="{614966EE-3BDD-F138-E6A7-54BF224462FD}"/>
              </a:ext>
            </a:extLst>
          </p:cNvPr>
          <p:cNvSpPr>
            <a:spLocks noGrp="1"/>
          </p:cNvSpPr>
          <p:nvPr>
            <p:ph type="ctrTitle"/>
          </p:nvPr>
        </p:nvSpPr>
        <p:spPr>
          <a:xfrm>
            <a:off x="2551485" y="738765"/>
            <a:ext cx="6766686" cy="740609"/>
          </a:xfrm>
        </p:spPr>
        <p:txBody>
          <a:bodyPr>
            <a:normAutofit/>
          </a:bodyPr>
          <a:lstStyle/>
          <a:p>
            <a:r>
              <a:rPr lang="en-US" sz="2800" b="1" dirty="0">
                <a:latin typeface="Times New Roman" panose="02020603050405020304" pitchFamily="18" charset="0"/>
                <a:cs typeface="Times New Roman" panose="02020603050405020304" pitchFamily="18" charset="0"/>
              </a:rPr>
              <a:t>Data Format</a:t>
            </a:r>
          </a:p>
        </p:txBody>
      </p:sp>
      <p:sp>
        <p:nvSpPr>
          <p:cNvPr id="7" name="Shape 114">
            <a:extLst>
              <a:ext uri="{FF2B5EF4-FFF2-40B4-BE49-F238E27FC236}">
                <a16:creationId xmlns:a16="http://schemas.microsoft.com/office/drawing/2014/main" id="{092B79D5-2F38-F8E9-2BB2-25A36B64E21D}"/>
              </a:ext>
            </a:extLst>
          </p:cNvPr>
          <p:cNvSpPr txBox="1"/>
          <p:nvPr/>
        </p:nvSpPr>
        <p:spPr>
          <a:xfrm>
            <a:off x="3775046" y="1975025"/>
            <a:ext cx="2113893" cy="2305409"/>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001.txt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002.txt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003.txt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004.txt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336.txt</a:t>
            </a:r>
            <a:endParaRPr sz="14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endParaRPr sz="1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4A0D362-A1FE-D627-C204-9D13D170C722}"/>
              </a:ext>
            </a:extLst>
          </p:cNvPr>
          <p:cNvPicPr>
            <a:picLocks noChangeAspect="1"/>
          </p:cNvPicPr>
          <p:nvPr/>
        </p:nvPicPr>
        <p:blipFill>
          <a:blip r:embed="rId3"/>
          <a:stretch>
            <a:fillRect/>
          </a:stretch>
        </p:blipFill>
        <p:spPr>
          <a:xfrm>
            <a:off x="301090" y="1789935"/>
            <a:ext cx="1986586" cy="3952406"/>
          </a:xfrm>
          <a:prstGeom prst="rect">
            <a:avLst/>
          </a:prstGeom>
        </p:spPr>
      </p:pic>
      <p:cxnSp>
        <p:nvCxnSpPr>
          <p:cNvPr id="13" name="Straight Arrow Connector 12">
            <a:extLst>
              <a:ext uri="{FF2B5EF4-FFF2-40B4-BE49-F238E27FC236}">
                <a16:creationId xmlns:a16="http://schemas.microsoft.com/office/drawing/2014/main" id="{0F994911-D50D-CDF7-F420-D0F67693DC9A}"/>
              </a:ext>
            </a:extLst>
          </p:cNvPr>
          <p:cNvCxnSpPr>
            <a:cxnSpLocks/>
          </p:cNvCxnSpPr>
          <p:nvPr/>
        </p:nvCxnSpPr>
        <p:spPr>
          <a:xfrm>
            <a:off x="2030520" y="2198728"/>
            <a:ext cx="1744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Subtitle 4">
            <a:extLst>
              <a:ext uri="{FF2B5EF4-FFF2-40B4-BE49-F238E27FC236}">
                <a16:creationId xmlns:a16="http://schemas.microsoft.com/office/drawing/2014/main" id="{362F6231-E362-2079-4323-06632B070023}"/>
              </a:ext>
            </a:extLst>
          </p:cNvPr>
          <p:cNvSpPr txBox="1">
            <a:spLocks/>
          </p:cNvSpPr>
          <p:nvPr/>
        </p:nvSpPr>
        <p:spPr>
          <a:xfrm>
            <a:off x="3630966" y="5742341"/>
            <a:ext cx="3712066" cy="36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Aft>
                <a:spcPts val="600"/>
              </a:spcAft>
              <a:defRPr/>
            </a:pPr>
            <a:r>
              <a:rPr lang="en-US" altLang="en-US" sz="1600" dirty="0">
                <a:latin typeface="Times New Roman" panose="02020603050405020304" pitchFamily="18" charset="0"/>
                <a:ea typeface="微軟正黑體" panose="020B0604030504040204" pitchFamily="34" charset="-120"/>
                <a:cs typeface="Times New Roman" panose="02020603050405020304" pitchFamily="18" charset="0"/>
              </a:rPr>
              <a:t>Fig 3: Structure and example of text file</a:t>
            </a:r>
          </a:p>
        </p:txBody>
      </p:sp>
      <p:cxnSp>
        <p:nvCxnSpPr>
          <p:cNvPr id="5" name="Straight Arrow Connector 4">
            <a:extLst>
              <a:ext uri="{FF2B5EF4-FFF2-40B4-BE49-F238E27FC236}">
                <a16:creationId xmlns:a16="http://schemas.microsoft.com/office/drawing/2014/main" id="{32EB4ABC-9F27-274E-D801-309B20C566A5}"/>
              </a:ext>
            </a:extLst>
          </p:cNvPr>
          <p:cNvCxnSpPr>
            <a:cxnSpLocks/>
          </p:cNvCxnSpPr>
          <p:nvPr/>
        </p:nvCxnSpPr>
        <p:spPr>
          <a:xfrm flipV="1">
            <a:off x="5888939" y="2199540"/>
            <a:ext cx="1168867" cy="136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BF12E7C-1E3C-FC9B-0BF5-91379C38F22D}"/>
              </a:ext>
            </a:extLst>
          </p:cNvPr>
          <p:cNvPicPr>
            <a:picLocks noChangeAspect="1"/>
          </p:cNvPicPr>
          <p:nvPr/>
        </p:nvPicPr>
        <p:blipFill rotWithShape="1">
          <a:blip r:embed="rId4"/>
          <a:srcRect t="2082" r="1660"/>
          <a:stretch/>
        </p:blipFill>
        <p:spPr>
          <a:xfrm>
            <a:off x="7157681" y="1975025"/>
            <a:ext cx="4320980" cy="2863991"/>
          </a:xfrm>
          <a:prstGeom prst="rect">
            <a:avLst/>
          </a:prstGeom>
        </p:spPr>
      </p:pic>
      <p:sp>
        <p:nvSpPr>
          <p:cNvPr id="16" name="Title 3">
            <a:extLst>
              <a:ext uri="{FF2B5EF4-FFF2-40B4-BE49-F238E27FC236}">
                <a16:creationId xmlns:a16="http://schemas.microsoft.com/office/drawing/2014/main" id="{F2CF5772-EBF3-3777-4829-C53AB9D1608E}"/>
              </a:ext>
            </a:extLst>
          </p:cNvPr>
          <p:cNvSpPr txBox="1">
            <a:spLocks/>
          </p:cNvSpPr>
          <p:nvPr/>
        </p:nvSpPr>
        <p:spPr>
          <a:xfrm>
            <a:off x="2601" y="6559473"/>
            <a:ext cx="2263860" cy="28199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kern="2400" dirty="0">
                <a:latin typeface="Times New Roman" panose="02020603050405020304" pitchFamily="18" charset="0"/>
                <a:ea typeface="SimSun" panose="02010600030101010101" pitchFamily="2" charset="-122"/>
                <a:cs typeface="Times New Roman" panose="02020603050405020304" pitchFamily="18" charset="0"/>
              </a:rPr>
              <a:t>9</a:t>
            </a:r>
          </a:p>
        </p:txBody>
      </p:sp>
    </p:spTree>
    <p:extLst>
      <p:ext uri="{BB962C8B-B14F-4D97-AF65-F5344CB8AC3E}">
        <p14:creationId xmlns:p14="http://schemas.microsoft.com/office/powerpoint/2010/main" val="238178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2392</TotalTime>
  <Words>1762</Words>
  <Application>Microsoft Office PowerPoint</Application>
  <PresentationFormat>Widescreen</PresentationFormat>
  <Paragraphs>297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Times New Roman</vt:lpstr>
      <vt:lpstr>Trebuchet MS</vt:lpstr>
      <vt:lpstr>Office Theme</vt:lpstr>
      <vt:lpstr>PowerPoint Presentation</vt:lpstr>
      <vt:lpstr>Text Categorization using Supervised Machine Learning Techniques</vt:lpstr>
      <vt:lpstr>Table of Content</vt:lpstr>
      <vt:lpstr>Introduction</vt:lpstr>
      <vt:lpstr>Objectives</vt:lpstr>
      <vt:lpstr>PowerPoint Presentation</vt:lpstr>
      <vt:lpstr>Dataset Description</vt:lpstr>
      <vt:lpstr>Data Preprocessing</vt:lpstr>
      <vt:lpstr>Data Format</vt:lpstr>
      <vt:lpstr>Class Distribution and Resampling</vt:lpstr>
      <vt:lpstr>Text Preprocessing</vt:lpstr>
      <vt:lpstr>Applied Models</vt:lpstr>
      <vt:lpstr>Logistic Regression</vt:lpstr>
      <vt:lpstr>Random Forest</vt:lpstr>
      <vt:lpstr>PowerPoint Presentation</vt:lpstr>
      <vt:lpstr>Naïve Bayes</vt:lpstr>
      <vt:lpstr>Decision Tree</vt:lpstr>
      <vt:lpstr>Support Vector Machine</vt:lpstr>
      <vt:lpstr>AdaBoost</vt:lpstr>
      <vt:lpstr>Comparing the Results of the Models</vt:lpstr>
      <vt:lpstr>Conclusion and Future Work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Fazal Qureshi</dc:creator>
  <cp:lastModifiedBy>SAKSHI  NEGI</cp:lastModifiedBy>
  <cp:revision>87</cp:revision>
  <dcterms:created xsi:type="dcterms:W3CDTF">2022-11-17T08:03:53Z</dcterms:created>
  <dcterms:modified xsi:type="dcterms:W3CDTF">2023-04-20T05:56:57Z</dcterms:modified>
</cp:coreProperties>
</file>