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0"/>
  </p:notesMasterIdLst>
  <p:sldIdLst>
    <p:sldId id="256" r:id="rId5"/>
    <p:sldId id="2146847054" r:id="rId6"/>
    <p:sldId id="262" r:id="rId7"/>
    <p:sldId id="263" r:id="rId8"/>
    <p:sldId id="265" r:id="rId9"/>
    <p:sldId id="2146847071" r:id="rId10"/>
    <p:sldId id="2146847072" r:id="rId11"/>
    <p:sldId id="2146847074" r:id="rId12"/>
    <p:sldId id="266" r:id="rId13"/>
    <p:sldId id="267" r:id="rId14"/>
    <p:sldId id="2146847062" r:id="rId15"/>
    <p:sldId id="2146847063" r:id="rId16"/>
    <p:sldId id="2146847064" r:id="rId17"/>
    <p:sldId id="2146847067" r:id="rId18"/>
    <p:sldId id="2146847065" r:id="rId19"/>
    <p:sldId id="2146847066" r:id="rId20"/>
    <p:sldId id="2146847070" r:id="rId21"/>
    <p:sldId id="2146847075" r:id="rId22"/>
    <p:sldId id="268" r:id="rId23"/>
    <p:sldId id="2146847055" r:id="rId24"/>
    <p:sldId id="269" r:id="rId25"/>
    <p:sldId id="2146847059" r:id="rId26"/>
    <p:sldId id="2146847060" r:id="rId27"/>
    <p:sldId id="2146847061" r:id="rId28"/>
    <p:sldId id="2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D1B"/>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pmkvyofficial.org/" TargetMode="External"/><Relationship Id="rId3" Type="http://schemas.openxmlformats.org/officeDocument/2006/relationships/hyperlink" Target="https://www.ibm.com/products/watsonx-ai" TargetMode="External"/><Relationship Id="rId7" Type="http://schemas.openxmlformats.org/officeDocument/2006/relationships/hyperlink" Target="https://eshram.gov.in/" TargetMode="External"/><Relationship Id="rId2" Type="http://schemas.openxmlformats.org/officeDocument/2006/relationships/hyperlink" Target="https://cloud.ibm.com/docs" TargetMode="External"/><Relationship Id="rId1" Type="http://schemas.openxmlformats.org/officeDocument/2006/relationships/slideLayout" Target="../slideLayouts/slideLayout2.xml"/><Relationship Id="rId6" Type="http://schemas.openxmlformats.org/officeDocument/2006/relationships/hyperlink" Target="https://maandhan.in/" TargetMode="External"/><Relationship Id="rId5" Type="http://schemas.openxmlformats.org/officeDocument/2006/relationships/hyperlink" Target="https://developers.google.com/custom-search/v1/overview" TargetMode="External"/><Relationship Id="rId4" Type="http://schemas.openxmlformats.org/officeDocument/2006/relationships/hyperlink" Target="https://www.ibm.com/docs/en/watsonx-ai/granite"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854439" y="3852472"/>
            <a:ext cx="10702978" cy="1323439"/>
          </a:xfrm>
          <a:prstGeom prst="rect">
            <a:avLst/>
          </a:prstGeom>
          <a:noFill/>
        </p:spPr>
        <p:txBody>
          <a:bodyPr wrap="square" lIns="91440" tIns="45720" rIns="91440" bIns="45720" rtlCol="0" anchor="t">
            <a:spAutoFit/>
          </a:bodyPr>
          <a:lstStyle/>
          <a:p>
            <a:r>
              <a:rPr lang="en-US" sz="3200" b="1" dirty="0">
                <a:solidFill>
                  <a:srgbClr val="00B0F0"/>
                </a:solidFill>
                <a:latin typeface="Arial" pitchFamily="34" charset="0"/>
                <a:cs typeface="Arial" pitchFamily="34" charset="0"/>
              </a:rPr>
              <a:t>Presented By:</a:t>
            </a:r>
          </a:p>
          <a:p>
            <a:r>
              <a:rPr lang="en-US" sz="2400" b="1" dirty="0">
                <a:solidFill>
                  <a:srgbClr val="F8FD1B"/>
                </a:solidFill>
                <a:latin typeface="Arial"/>
                <a:cs typeface="Arial"/>
              </a:rPr>
              <a:t>Sakshi Srivastava - SRM Institute of Science and Technology, </a:t>
            </a:r>
            <a:r>
              <a:rPr lang="en-US" sz="2400" b="1" dirty="0" err="1">
                <a:solidFill>
                  <a:srgbClr val="F8FD1B"/>
                </a:solidFill>
                <a:latin typeface="Arial"/>
                <a:cs typeface="Arial"/>
              </a:rPr>
              <a:t>Kattankulathur</a:t>
            </a:r>
            <a:r>
              <a:rPr lang="en-US" sz="2400" b="1" dirty="0">
                <a:solidFill>
                  <a:srgbClr val="F8FD1B"/>
                </a:solidFill>
                <a:latin typeface="Arial"/>
                <a:cs typeface="Arial"/>
              </a:rPr>
              <a:t>, Tamil Nadu - MCA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0" name="Rectangle 7">
            <a:extLst>
              <a:ext uri="{FF2B5EF4-FFF2-40B4-BE49-F238E27FC236}">
                <a16:creationId xmlns:a16="http://schemas.microsoft.com/office/drawing/2014/main" id="{881B0AE0-089A-99B9-5373-6EBAC39D5E42}"/>
              </a:ext>
            </a:extLst>
          </p:cNvPr>
          <p:cNvSpPr>
            <a:spLocks noChangeArrowheads="1"/>
          </p:cNvSpPr>
          <p:nvPr/>
        </p:nvSpPr>
        <p:spPr bwMode="auto">
          <a:xfrm>
            <a:off x="581192" y="-1418313"/>
            <a:ext cx="7048801" cy="8679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r>
              <a:rPr lang="en-IN" b="1" dirty="0"/>
              <a:t>Multilingual Conversations:</a:t>
            </a:r>
            <a:endParaRPr lang="en-IN" dirty="0"/>
          </a:p>
          <a:p>
            <a:pPr lvl="1"/>
            <a:r>
              <a:rPr lang="en-IN" dirty="0"/>
              <a:t>Successfully responds in Hindi, Marathi, Gujarati, Telugu, Tamil, and English.</a:t>
            </a:r>
          </a:p>
          <a:p>
            <a:pPr lvl="1"/>
            <a:r>
              <a:rPr lang="en-IN" dirty="0"/>
              <a:t>User-selected language is maintained throughout the conversation.</a:t>
            </a:r>
          </a:p>
          <a:p>
            <a:r>
              <a:rPr lang="en-IN" b="1" dirty="0"/>
              <a:t>Job &amp; Scheme Information Retrieval:</a:t>
            </a:r>
            <a:endParaRPr lang="en-IN" dirty="0"/>
          </a:p>
          <a:p>
            <a:pPr lvl="1"/>
            <a:r>
              <a:rPr lang="en-IN" dirty="0"/>
              <a:t>Provides relevant responses to user queries regarding job opportunities, skill programs, and government schemes.</a:t>
            </a:r>
          </a:p>
          <a:p>
            <a:pPr lvl="1"/>
            <a:r>
              <a:rPr lang="en-IN" dirty="0"/>
              <a:t>Retrieves real-time data using API calls and LLM reasoning.</a:t>
            </a:r>
          </a:p>
          <a:p>
            <a:r>
              <a:rPr lang="en-IN" b="1" dirty="0"/>
              <a:t>Vernacular Response Accuracy:</a:t>
            </a:r>
            <a:endParaRPr lang="en-IN" dirty="0"/>
          </a:p>
          <a:p>
            <a:pPr lvl="1"/>
            <a:r>
              <a:rPr lang="en-IN" dirty="0"/>
              <a:t>Simplified and localized replies ensuring easy understanding for informal workers.</a:t>
            </a:r>
          </a:p>
          <a:p>
            <a:r>
              <a:rPr lang="en-IN" b="1" dirty="0"/>
              <a:t>Seamless User Experience:</a:t>
            </a:r>
            <a:endParaRPr lang="en-IN" dirty="0"/>
          </a:p>
          <a:p>
            <a:pPr lvl="1"/>
            <a:r>
              <a:rPr lang="en-IN" dirty="0"/>
              <a:t>Web-based chatbot interface with intuitive language selection flow.</a:t>
            </a:r>
          </a:p>
          <a:p>
            <a:r>
              <a:rPr lang="en-IN" b="1" dirty="0"/>
              <a:t>Cost-Efficient Deployment:</a:t>
            </a:r>
            <a:endParaRPr lang="en-IN" dirty="0"/>
          </a:p>
          <a:p>
            <a:pPr lvl="1"/>
            <a:r>
              <a:rPr lang="en-IN" dirty="0"/>
              <a:t>Deployed on IBM Cloud Lite Plan ensuring free-tier usage with scalable architecture.</a:t>
            </a:r>
          </a:p>
          <a:p>
            <a:pPr lvl="1"/>
            <a:endParaRPr lang="en-IN" dirty="0"/>
          </a:p>
          <a:p>
            <a:pPr lvl="1"/>
            <a:endParaRPr lang="en-IN" dirty="0"/>
          </a:p>
        </p:txBody>
      </p:sp>
      <p:sp>
        <p:nvSpPr>
          <p:cNvPr id="11" name="Rectangle 8">
            <a:extLst>
              <a:ext uri="{FF2B5EF4-FFF2-40B4-BE49-F238E27FC236}">
                <a16:creationId xmlns:a16="http://schemas.microsoft.com/office/drawing/2014/main" id="{BF8F3E7A-B322-22E3-9114-E10AC21D453F}"/>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9">
            <a:extLst>
              <a:ext uri="{FF2B5EF4-FFF2-40B4-BE49-F238E27FC236}">
                <a16:creationId xmlns:a16="http://schemas.microsoft.com/office/drawing/2014/main" id="{211A732B-35F9-D0D2-4E34-D84D7FFA155E}"/>
              </a:ext>
            </a:extLst>
          </p:cNvPr>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Rectangle 10">
            <a:extLst>
              <a:ext uri="{FF2B5EF4-FFF2-40B4-BE49-F238E27FC236}">
                <a16:creationId xmlns:a16="http://schemas.microsoft.com/office/drawing/2014/main" id="{6D4ACDE4-AFE3-6400-2046-196363C8A110}"/>
              </a:ext>
            </a:extLst>
          </p:cNvPr>
          <p:cNvSpPr>
            <a:spLocks noChangeArrowheads="1"/>
          </p:cNvSpPr>
          <p:nvPr/>
        </p:nvSpPr>
        <p:spPr bwMode="auto">
          <a:xfrm>
            <a:off x="7989756" y="-4803533"/>
            <a:ext cx="4202243" cy="10064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Key Metrics: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Languages Supported: 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Average Response Time: Under 5 seconds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API Calls Triggered per Query: Conditional (based on need)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1">
            <a:extLst>
              <a:ext uri="{FF2B5EF4-FFF2-40B4-BE49-F238E27FC236}">
                <a16:creationId xmlns:a16="http://schemas.microsoft.com/office/drawing/2014/main" id="{2DECA4B4-B6D4-3B80-DF63-D02558B19D13}"/>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2">
            <a:extLst>
              <a:ext uri="{FF2B5EF4-FFF2-40B4-BE49-F238E27FC236}">
                <a16:creationId xmlns:a16="http://schemas.microsoft.com/office/drawing/2014/main" id="{2301B254-03E1-23F6-C458-66B6057B10F3}"/>
              </a:ext>
            </a:extLst>
          </p:cNvPr>
          <p:cNvSpPr>
            <a:spLocks noChangeArrowheads="1"/>
          </p:cNvSpPr>
          <p:nvPr/>
        </p:nvSpPr>
        <p:spPr bwMode="auto">
          <a:xfrm>
            <a:off x="0" y="4730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F85C70-A8BC-D0C6-AF8D-86E60553BEDD}"/>
              </a:ext>
            </a:extLst>
          </p:cNvPr>
          <p:cNvPicPr>
            <a:picLocks noGrp="1" noChangeAspect="1"/>
          </p:cNvPicPr>
          <p:nvPr>
            <p:ph idx="1"/>
          </p:nvPr>
        </p:nvPicPr>
        <p:blipFill>
          <a:blip r:embed="rId2"/>
          <a:stretch>
            <a:fillRect/>
          </a:stretch>
        </p:blipFill>
        <p:spPr>
          <a:xfrm>
            <a:off x="434715" y="164891"/>
            <a:ext cx="11542426" cy="58311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28562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CFBCB-7988-E01E-3773-C01F35A4EA86}"/>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989D385-184E-9F91-1034-6031803CC4A9}"/>
              </a:ext>
            </a:extLst>
          </p:cNvPr>
          <p:cNvPicPr>
            <a:picLocks noGrp="1" noChangeAspect="1"/>
          </p:cNvPicPr>
          <p:nvPr>
            <p:ph idx="1"/>
          </p:nvPr>
        </p:nvPicPr>
        <p:blipFill>
          <a:blip r:embed="rId2"/>
          <a:stretch>
            <a:fillRect/>
          </a:stretch>
        </p:blipFill>
        <p:spPr>
          <a:xfrm>
            <a:off x="374754" y="194872"/>
            <a:ext cx="11392525" cy="60710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0073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3E2C4-5C7B-0CAF-9CD2-500606769F2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BEAF257-119E-DEFF-3DAF-E70EDEF2884A}"/>
              </a:ext>
            </a:extLst>
          </p:cNvPr>
          <p:cNvPicPr>
            <a:picLocks noChangeAspect="1"/>
          </p:cNvPicPr>
          <p:nvPr/>
        </p:nvPicPr>
        <p:blipFill>
          <a:blip r:embed="rId2"/>
          <a:stretch>
            <a:fillRect/>
          </a:stretch>
        </p:blipFill>
        <p:spPr>
          <a:xfrm>
            <a:off x="299803" y="284813"/>
            <a:ext cx="11572408" cy="60860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99137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DDFFA-D525-5B9C-681C-A2718709551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9CFD1C8-7E1F-9E73-744F-0F9F6EA38306}"/>
              </a:ext>
            </a:extLst>
          </p:cNvPr>
          <p:cNvPicPr>
            <a:picLocks noChangeAspect="1"/>
          </p:cNvPicPr>
          <p:nvPr/>
        </p:nvPicPr>
        <p:blipFill>
          <a:blip r:embed="rId2"/>
          <a:stretch>
            <a:fillRect/>
          </a:stretch>
        </p:blipFill>
        <p:spPr>
          <a:xfrm>
            <a:off x="299802" y="168638"/>
            <a:ext cx="11587398" cy="61384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6006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4E915-89E7-0212-27C2-B60FBD21CFB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5A6C2F4-C67B-6290-340F-900CF245388B}"/>
              </a:ext>
            </a:extLst>
          </p:cNvPr>
          <p:cNvPicPr>
            <a:picLocks noChangeAspect="1"/>
          </p:cNvPicPr>
          <p:nvPr/>
        </p:nvPicPr>
        <p:blipFill>
          <a:blip r:embed="rId2"/>
          <a:stretch>
            <a:fillRect/>
          </a:stretch>
        </p:blipFill>
        <p:spPr>
          <a:xfrm>
            <a:off x="164892" y="374754"/>
            <a:ext cx="11842229" cy="57850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39847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704C9-519D-95C6-ABB1-30F05888D7F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9D9443D-A970-DF5D-F5C3-A44672C69C73}"/>
              </a:ext>
            </a:extLst>
          </p:cNvPr>
          <p:cNvPicPr>
            <a:picLocks noChangeAspect="1"/>
          </p:cNvPicPr>
          <p:nvPr/>
        </p:nvPicPr>
        <p:blipFill>
          <a:blip r:embed="rId2"/>
          <a:stretch>
            <a:fillRect/>
          </a:stretch>
        </p:blipFill>
        <p:spPr>
          <a:xfrm>
            <a:off x="419725" y="269824"/>
            <a:ext cx="11392523" cy="586351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5031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76F00-66F4-B0B5-DC10-B1A1C88945B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9C3FF9E-1611-4182-6E64-A390D5D193E8}"/>
              </a:ext>
            </a:extLst>
          </p:cNvPr>
          <p:cNvPicPr>
            <a:picLocks noChangeAspect="1"/>
          </p:cNvPicPr>
          <p:nvPr/>
        </p:nvPicPr>
        <p:blipFill>
          <a:blip r:embed="rId2"/>
          <a:stretch>
            <a:fillRect/>
          </a:stretch>
        </p:blipFill>
        <p:spPr>
          <a:xfrm>
            <a:off x="0" y="-1"/>
            <a:ext cx="4339418" cy="3657599"/>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14AA3290-1F63-DE96-60DE-5977446F1F28}"/>
              </a:ext>
            </a:extLst>
          </p:cNvPr>
          <p:cNvPicPr>
            <a:picLocks noChangeAspect="1"/>
          </p:cNvPicPr>
          <p:nvPr/>
        </p:nvPicPr>
        <p:blipFill>
          <a:blip r:embed="rId3"/>
          <a:stretch>
            <a:fillRect/>
          </a:stretch>
        </p:blipFill>
        <p:spPr>
          <a:xfrm>
            <a:off x="4439352" y="134911"/>
            <a:ext cx="7592752" cy="3657600"/>
          </a:xfrm>
          <a:prstGeom prst="rect">
            <a:avLst/>
          </a:prstGeom>
          <a:ln>
            <a:noFill/>
          </a:ln>
          <a:effectLst>
            <a:outerShdw blurRad="292100" dist="139700" dir="2700000" algn="tl" rotWithShape="0">
              <a:srgbClr val="333333">
                <a:alpha val="65000"/>
              </a:srgbClr>
            </a:outerShdw>
          </a:effectLst>
        </p:spPr>
      </p:pic>
      <p:pic>
        <p:nvPicPr>
          <p:cNvPr id="10" name="Picture 9">
            <a:extLst>
              <a:ext uri="{FF2B5EF4-FFF2-40B4-BE49-F238E27FC236}">
                <a16:creationId xmlns:a16="http://schemas.microsoft.com/office/drawing/2014/main" id="{AACA5865-07FB-8D15-DC06-3FF51A894EC1}"/>
              </a:ext>
            </a:extLst>
          </p:cNvPr>
          <p:cNvPicPr>
            <a:picLocks noChangeAspect="1"/>
          </p:cNvPicPr>
          <p:nvPr/>
        </p:nvPicPr>
        <p:blipFill>
          <a:blip r:embed="rId4"/>
          <a:stretch>
            <a:fillRect/>
          </a:stretch>
        </p:blipFill>
        <p:spPr>
          <a:xfrm>
            <a:off x="224853" y="3927422"/>
            <a:ext cx="9983449" cy="29305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6500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3020C-F1F9-FAEB-66F3-618A1C8C0D5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D2B7377-8155-DC3D-6059-B02980FED1D1}"/>
              </a:ext>
            </a:extLst>
          </p:cNvPr>
          <p:cNvPicPr>
            <a:picLocks noChangeAspect="1"/>
          </p:cNvPicPr>
          <p:nvPr/>
        </p:nvPicPr>
        <p:blipFill>
          <a:blip r:embed="rId2"/>
          <a:stretch>
            <a:fillRect/>
          </a:stretch>
        </p:blipFill>
        <p:spPr>
          <a:xfrm>
            <a:off x="404734" y="179882"/>
            <a:ext cx="11607384" cy="61459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038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3" name="Rectangle 1">
            <a:extLst>
              <a:ext uri="{FF2B5EF4-FFF2-40B4-BE49-F238E27FC236}">
                <a16:creationId xmlns:a16="http://schemas.microsoft.com/office/drawing/2014/main" id="{19286223-71E9-1CC1-3DFA-6443144C1FC7}"/>
              </a:ext>
            </a:extLst>
          </p:cNvPr>
          <p:cNvSpPr>
            <a:spLocks noGrp="1" noChangeArrowheads="1"/>
          </p:cNvSpPr>
          <p:nvPr>
            <p:ph idx="1"/>
          </p:nvPr>
        </p:nvSpPr>
        <p:spPr bwMode="auto">
          <a:xfrm>
            <a:off x="581192" y="1447320"/>
            <a:ext cx="11865877" cy="438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lang="en-US" sz="1400" dirty="0"/>
          </a:p>
          <a:p>
            <a:pPr marL="0" indent="0" eaLnBrk="0" fontAlgn="base" hangingPunct="0">
              <a:spcBef>
                <a:spcPct val="0"/>
              </a:spcBef>
              <a:spcAft>
                <a:spcPct val="0"/>
              </a:spcAft>
              <a:buNone/>
            </a:pPr>
            <a:r>
              <a:rPr lang="en-US" sz="2400" dirty="0">
                <a:latin typeface="Arial Rounded MT Bold" panose="020F0704030504030204" pitchFamily="34" charset="0"/>
              </a:rPr>
              <a:t>Empowering millions of informal workers with personalized, always-accessible</a:t>
            </a:r>
          </a:p>
          <a:p>
            <a:pPr marL="0" indent="0" eaLnBrk="0" fontAlgn="base" hangingPunct="0">
              <a:spcBef>
                <a:spcPct val="0"/>
              </a:spcBef>
              <a:spcAft>
                <a:spcPct val="0"/>
              </a:spcAft>
              <a:buNone/>
            </a:pPr>
            <a:r>
              <a:rPr lang="en-US" sz="2400" dirty="0">
                <a:latin typeface="Arial Rounded MT Bold" panose="020F0704030504030204" pitchFamily="34" charset="0"/>
              </a:rPr>
              <a:t>career guidance, fostering sustainable livelihoods</a:t>
            </a:r>
            <a:r>
              <a:rPr lang="en-US" sz="2400" dirty="0"/>
              <a:t>.</a:t>
            </a:r>
          </a:p>
          <a:p>
            <a:pPr marL="0" lvl="0" indent="0" defTabSz="914400" eaLnBrk="0" fontAlgn="base" hangingPunct="0">
              <a:lnSpc>
                <a:spcPct val="100000"/>
              </a:lnSpc>
              <a:spcBef>
                <a:spcPct val="0"/>
              </a:spcBef>
              <a:spcAft>
                <a:spcPct val="0"/>
              </a:spcAft>
              <a:buClrTx/>
              <a:buSzTx/>
              <a:buNone/>
            </a:pPr>
            <a:endParaRPr lang="en-US" altLang="en-US" sz="2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400" dirty="0" err="1">
                <a:solidFill>
                  <a:schemeClr val="tx1"/>
                </a:solidFill>
                <a:latin typeface="Arial Narrow" panose="020B0606020202030204" pitchFamily="34" charset="0"/>
              </a:rPr>
              <a:t>JobSetu</a:t>
            </a:r>
            <a:r>
              <a:rPr lang="en-US" altLang="en-US" sz="2400" dirty="0">
                <a:solidFill>
                  <a:schemeClr val="tx1"/>
                </a:solidFill>
                <a:latin typeface="Arial Narrow" panose="020B0606020202030204" pitchFamily="34" charset="0"/>
              </a:rPr>
              <a:t> bridges the information gap for informal workers by providing job opportunities, schemes, and</a:t>
            </a:r>
          </a:p>
          <a:p>
            <a:pPr marL="0" lvl="0" indent="0" defTabSz="914400" eaLnBrk="0" fontAlgn="base" hangingPunct="0">
              <a:lnSpc>
                <a:spcPct val="100000"/>
              </a:lnSpc>
              <a:spcBef>
                <a:spcPct val="0"/>
              </a:spcBef>
              <a:spcAft>
                <a:spcPct val="0"/>
              </a:spcAft>
              <a:buClrTx/>
              <a:buSzTx/>
              <a:buNone/>
            </a:pPr>
            <a:r>
              <a:rPr lang="en-US" altLang="en-US" sz="2400" dirty="0">
                <a:solidFill>
                  <a:schemeClr val="tx1"/>
                </a:solidFill>
                <a:latin typeface="Arial Narrow" panose="020B0606020202030204" pitchFamily="34" charset="0"/>
              </a:rPr>
              <a:t> skill guidance in local languages.</a:t>
            </a:r>
          </a:p>
          <a:p>
            <a:pPr marL="0" lvl="0" indent="0" defTabSz="914400" eaLnBrk="0" fontAlgn="base" hangingPunct="0">
              <a:lnSpc>
                <a:spcPct val="100000"/>
              </a:lnSpc>
              <a:spcBef>
                <a:spcPct val="0"/>
              </a:spcBef>
              <a:spcAft>
                <a:spcPct val="0"/>
              </a:spcAft>
              <a:buClrTx/>
              <a:buSzTx/>
              <a:buFontTx/>
              <a:buChar char="•"/>
            </a:pPr>
            <a:r>
              <a:rPr lang="en-US" altLang="en-US" sz="2400" dirty="0">
                <a:solidFill>
                  <a:schemeClr val="tx1"/>
                </a:solidFill>
                <a:latin typeface="Arial Narrow" panose="020B0606020202030204" pitchFamily="34" charset="0"/>
              </a:rPr>
              <a:t>Built using IBM Watsonx.ai and Granite LLM, ensuring an accessible and scalable AI-driven</a:t>
            </a:r>
          </a:p>
          <a:p>
            <a:pPr marL="0" lvl="0" indent="0" defTabSz="914400" eaLnBrk="0" fontAlgn="base" hangingPunct="0">
              <a:lnSpc>
                <a:spcPct val="100000"/>
              </a:lnSpc>
              <a:spcBef>
                <a:spcPct val="0"/>
              </a:spcBef>
              <a:spcAft>
                <a:spcPct val="0"/>
              </a:spcAft>
              <a:buClrTx/>
              <a:buSzTx/>
              <a:buNone/>
            </a:pPr>
            <a:r>
              <a:rPr lang="en-US" altLang="en-US" sz="2400" dirty="0">
                <a:solidFill>
                  <a:schemeClr val="tx1"/>
                </a:solidFill>
                <a:latin typeface="Arial Narrow" panose="020B0606020202030204" pitchFamily="34" charset="0"/>
              </a:rPr>
              <a:t> mentorship platform.</a:t>
            </a:r>
          </a:p>
          <a:p>
            <a:pPr marL="0" lvl="0" indent="0" defTabSz="914400" eaLnBrk="0" fontAlgn="base" hangingPunct="0">
              <a:lnSpc>
                <a:spcPct val="100000"/>
              </a:lnSpc>
              <a:spcBef>
                <a:spcPct val="0"/>
              </a:spcBef>
              <a:spcAft>
                <a:spcPct val="0"/>
              </a:spcAft>
              <a:buClrTx/>
              <a:buSzTx/>
              <a:buFontTx/>
              <a:buChar char="•"/>
            </a:pPr>
            <a:r>
              <a:rPr lang="en-US" altLang="en-US" sz="2400" dirty="0">
                <a:solidFill>
                  <a:schemeClr val="tx1"/>
                </a:solidFill>
                <a:latin typeface="Arial Narrow" panose="020B0606020202030204" pitchFamily="34" charset="0"/>
              </a:rPr>
              <a:t>Simple, multilingual interface makes it usable for digitally less-savvy users.</a:t>
            </a:r>
          </a:p>
          <a:p>
            <a:pPr marL="0" lvl="0" indent="0" defTabSz="914400" eaLnBrk="0" fontAlgn="base" hangingPunct="0">
              <a:lnSpc>
                <a:spcPct val="100000"/>
              </a:lnSpc>
              <a:spcBef>
                <a:spcPct val="0"/>
              </a:spcBef>
              <a:spcAft>
                <a:spcPct val="0"/>
              </a:spcAft>
              <a:buClrTx/>
              <a:buSzTx/>
              <a:buFontTx/>
              <a:buChar char="•"/>
            </a:pPr>
            <a:endParaRPr lang="en-US" altLang="en-US" sz="2400" dirty="0">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endParaRPr lang="en-US" altLang="en-US" sz="1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12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2">
            <a:extLst>
              <a:ext uri="{FF2B5EF4-FFF2-40B4-BE49-F238E27FC236}">
                <a16:creationId xmlns:a16="http://schemas.microsoft.com/office/drawing/2014/main" id="{2EFA6F61-368F-5D4E-E43D-63E8012AF8CF}"/>
              </a:ext>
            </a:extLst>
          </p:cNvPr>
          <p:cNvSpPr>
            <a:spLocks noGrp="1" noChangeArrowheads="1"/>
          </p:cNvSpPr>
          <p:nvPr>
            <p:ph idx="1"/>
          </p:nvPr>
        </p:nvSpPr>
        <p:spPr bwMode="auto">
          <a:xfrm>
            <a:off x="535670" y="1621221"/>
            <a:ext cx="8117543" cy="4844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fontAlgn="base">
              <a:tabLst/>
            </a:pPr>
            <a:r>
              <a:rPr lang="en-US" altLang="en-US" sz="2400" dirty="0"/>
              <a:t>Expand to IVR for non-smartphone users.</a:t>
            </a:r>
          </a:p>
          <a:p>
            <a:pPr marR="0" lvl="0" fontAlgn="base">
              <a:tabLst/>
            </a:pPr>
            <a:r>
              <a:rPr lang="en-US" altLang="en-US" sz="2400" dirty="0"/>
              <a:t>Real-time integration with local employers.</a:t>
            </a:r>
          </a:p>
          <a:p>
            <a:pPr marR="0" lvl="0" fontAlgn="base">
              <a:tabLst/>
            </a:pPr>
            <a:r>
              <a:rPr lang="en-US" altLang="en-US" sz="2400" dirty="0"/>
              <a:t>Voice AI with dialect recognition.</a:t>
            </a:r>
          </a:p>
          <a:p>
            <a:pPr marR="0" lvl="0" fontAlgn="base">
              <a:tabLst/>
            </a:pPr>
            <a:r>
              <a:rPr lang="en-US" altLang="en-US" sz="2400" dirty="0"/>
              <a:t>Collaborations with Skill India initiatives.</a:t>
            </a:r>
          </a:p>
          <a:p>
            <a:r>
              <a:rPr lang="en-US" sz="2400" dirty="0"/>
              <a:t>Expand language support to more regional dialects.</a:t>
            </a:r>
          </a:p>
          <a:p>
            <a:r>
              <a:rPr lang="en-US" sz="2400" dirty="0"/>
              <a:t>Add auto-language detection capabilities.</a:t>
            </a:r>
          </a:p>
          <a:p>
            <a:r>
              <a:rPr lang="en-US" sz="2400" dirty="0"/>
              <a:t>Include real-time job listing APIs and offline database sync.</a:t>
            </a:r>
          </a:p>
          <a:p>
            <a:r>
              <a:rPr lang="en-US" sz="2400" dirty="0"/>
              <a:t>Deploy on mobile apps for wider accessibility.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800F5E4E-8843-3918-062B-B406E0330CDB}"/>
              </a:ext>
            </a:extLst>
          </p:cNvPr>
          <p:cNvSpPr>
            <a:spLocks noChangeArrowheads="1"/>
          </p:cNvSpPr>
          <p:nvPr/>
        </p:nvSpPr>
        <p:spPr bwMode="auto">
          <a:xfrm>
            <a:off x="824459" y="1451822"/>
            <a:ext cx="715131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rial" panose="020B0604020202020204" pitchFamily="34" charset="0"/>
                <a:hlinkClick r:id="rId2"/>
              </a:rPr>
              <a:t>https://cloud.ibm.com/docs</a:t>
            </a: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hlinkClick r:id="rId3"/>
              </a:rPr>
              <a:t>https://www.ibm.com/products/watsonx-ai</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hlinkClick r:id="rId4"/>
              </a:rPr>
              <a:t>https://www.ibm.com/docs/en/watsonx-ai/granite</a:t>
            </a:r>
            <a:br>
              <a:rPr kumimoji="0" lang="en-US" altLang="en-US" b="0" i="0" u="none" strike="noStrike" cap="none" normalizeH="0" baseline="0" dirty="0">
                <a:ln>
                  <a:noFill/>
                </a:ln>
                <a:solidFill>
                  <a:schemeClr val="tx1"/>
                </a:solidFill>
                <a:effectLst/>
                <a:latin typeface="Arial" panose="020B0604020202020204" pitchFamily="34" charset="0"/>
              </a:rPr>
            </a:b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hlinkClick r:id="rId5"/>
              </a:rPr>
              <a:t>https://developers.google.com/custom-search/v1/overview</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Government Schemes Reference (e-SHRAM, PM-SYM, PMKVY)</a:t>
            </a: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hlinkClick r:id="rId6"/>
              </a:rPr>
              <a:t>https://maandhan.in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hlinkClick r:id="rId7"/>
              </a:rPr>
              <a:t>https://eshram.gov.in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hlinkClick r:id="rId8"/>
              </a:rPr>
              <a:t>https://www.pmkvyofficial.org/</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1" i="0" u="none" strike="noStrike" cap="none" normalizeH="0" baseline="0" dirty="0">
                <a:ln>
                  <a:noFill/>
                </a:ln>
                <a:solidFill>
                  <a:schemeClr val="tx1"/>
                </a:solidFill>
                <a:effectLst/>
                <a:latin typeface="Arial" panose="020B0604020202020204" pitchFamily="34" charset="0"/>
              </a:rPr>
              <a:t>Language Translation References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Google Translate API (for prompt engineering best practices)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IBM AI Multilingual Guidelines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5" name="Picture 4">
            <a:extLst>
              <a:ext uri="{FF2B5EF4-FFF2-40B4-BE49-F238E27FC236}">
                <a16:creationId xmlns:a16="http://schemas.microsoft.com/office/drawing/2014/main" id="{7527C0BB-2B5D-E64E-33B4-374B03C7B55A}"/>
              </a:ext>
            </a:extLst>
          </p:cNvPr>
          <p:cNvPicPr>
            <a:picLocks noChangeAspect="1"/>
          </p:cNvPicPr>
          <p:nvPr/>
        </p:nvPicPr>
        <p:blipFill>
          <a:blip r:embed="rId2"/>
          <a:stretch>
            <a:fillRect/>
          </a:stretch>
        </p:blipFill>
        <p:spPr>
          <a:xfrm>
            <a:off x="704538" y="1232452"/>
            <a:ext cx="8859187" cy="5021104"/>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p:txBody>
      </p:sp>
      <p:pic>
        <p:nvPicPr>
          <p:cNvPr id="5" name="Picture 4">
            <a:extLst>
              <a:ext uri="{FF2B5EF4-FFF2-40B4-BE49-F238E27FC236}">
                <a16:creationId xmlns:a16="http://schemas.microsoft.com/office/drawing/2014/main" id="{F89F7644-30CB-6E68-10E5-EFC6E3B4A1AF}"/>
              </a:ext>
            </a:extLst>
          </p:cNvPr>
          <p:cNvPicPr>
            <a:picLocks noChangeAspect="1"/>
          </p:cNvPicPr>
          <p:nvPr/>
        </p:nvPicPr>
        <p:blipFill>
          <a:blip r:embed="rId2"/>
          <a:stretch>
            <a:fillRect/>
          </a:stretch>
        </p:blipFill>
        <p:spPr>
          <a:xfrm>
            <a:off x="581192" y="1232451"/>
            <a:ext cx="9102454" cy="5063973"/>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p:txBody>
      </p:sp>
      <p:pic>
        <p:nvPicPr>
          <p:cNvPr id="5" name="Picture 4">
            <a:extLst>
              <a:ext uri="{FF2B5EF4-FFF2-40B4-BE49-F238E27FC236}">
                <a16:creationId xmlns:a16="http://schemas.microsoft.com/office/drawing/2014/main" id="{41DCFFB9-194C-ACA1-3B35-07A7AA7F9626}"/>
              </a:ext>
            </a:extLst>
          </p:cNvPr>
          <p:cNvPicPr>
            <a:picLocks noChangeAspect="1"/>
          </p:cNvPicPr>
          <p:nvPr/>
        </p:nvPicPr>
        <p:blipFill>
          <a:blip r:embed="rId2"/>
          <a:stretch>
            <a:fillRect/>
          </a:stretch>
        </p:blipFill>
        <p:spPr>
          <a:xfrm>
            <a:off x="689548" y="1232451"/>
            <a:ext cx="10043409" cy="5108387"/>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b="1" dirty="0" err="1"/>
              <a:t>JobSetu</a:t>
            </a:r>
            <a:r>
              <a:rPr lang="en-IN" sz="3200" b="1" dirty="0"/>
              <a:t> — AI Job Mentor for Informal Workers</a:t>
            </a:r>
            <a:br>
              <a:rPr lang="en-IN" sz="3200" dirty="0"/>
            </a:br>
            <a:br>
              <a:rPr lang="en-IN" sz="3200" dirty="0"/>
            </a:br>
            <a:r>
              <a:rPr lang="en-US" sz="2000" dirty="0">
                <a:latin typeface="Cambria Math" panose="02040503050406030204" pitchFamily="18" charset="0"/>
                <a:ea typeface="Cambria Math" panose="02040503050406030204" pitchFamily="18" charset="0"/>
              </a:rPr>
              <a:t>Challenge – Millions of informal workers such as daily wage laborers, artisans, gig workers, and self-employed individuals face difficulty in accessing job opportunities, skill development programs, and financial resources. Most of them are unaware of government schemes, training courses, or nearby job openings that could improve their income and career prospects. The lack of digital literacy, guidance, and personalized information further widens the opportunity gap — especially in semi-urban and rural communities. There is a strong need for a personalized, always-accessible, and vernacular-language job mentorship platform that empowers informal workers to find better jobs and build sustainable livelihoods.</a:t>
            </a:r>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9705" y="1232452"/>
            <a:ext cx="11605451" cy="5418899"/>
          </a:xfrm>
        </p:spPr>
        <p:txBody>
          <a:bodyPr vert="horz" lIns="91440" tIns="45720" rIns="91440" bIns="45720" rtlCol="0" anchor="ctr">
            <a:noAutofit/>
          </a:bodyPr>
          <a:lstStyle/>
          <a:p>
            <a:pPr marL="0" indent="0">
              <a:buNone/>
            </a:pPr>
            <a:r>
              <a:rPr lang="en-US" sz="2000" b="1" dirty="0" err="1"/>
              <a:t>JobSetu</a:t>
            </a:r>
            <a:r>
              <a:rPr lang="en-US" sz="2000" dirty="0"/>
              <a:t> — An AI-driven, multilingual job mentorship platform designed specifically for informal workers (daily wage laborers, artisans, gig workers).</a:t>
            </a:r>
            <a:r>
              <a:rPr lang="en-US" sz="2000" b="1" dirty="0"/>
              <a:t> </a:t>
            </a:r>
          </a:p>
          <a:p>
            <a:pPr marL="0" indent="0">
              <a:buNone/>
            </a:pPr>
            <a:r>
              <a:rPr lang="en-US" sz="2000" b="1" dirty="0"/>
              <a:t>To address the challenges faced by informal workers in accessing job opportunities, government schemes, and skill development resources, the proposed solution is an AI-powered mentor, </a:t>
            </a:r>
            <a:r>
              <a:rPr lang="en-US" sz="2000" b="1" dirty="0" err="1"/>
              <a:t>JobSetu</a:t>
            </a:r>
            <a:r>
              <a:rPr lang="en-US" sz="2000" b="1" dirty="0"/>
              <a:t>, built using IBM Cloud Lite services and enhanced with Retrieval-Augmented Generation (RAG) architecture.</a:t>
            </a:r>
            <a:endParaRPr lang="en-US" sz="2000" dirty="0"/>
          </a:p>
          <a:p>
            <a:pPr marL="0" indent="0">
              <a:buNone/>
            </a:pPr>
            <a:endParaRPr lang="en-US" sz="2000" dirty="0"/>
          </a:p>
          <a:p>
            <a:r>
              <a:rPr lang="en-IN" sz="2000" dirty="0"/>
              <a:t>AI Job Mentor powered by </a:t>
            </a:r>
            <a:r>
              <a:rPr lang="en-IN" sz="2000" b="1" dirty="0"/>
              <a:t>IBM Granite</a:t>
            </a:r>
            <a:r>
              <a:rPr lang="en-IN" sz="2000" dirty="0"/>
              <a:t> and </a:t>
            </a:r>
            <a:r>
              <a:rPr lang="en-IN" sz="2000" b="1" dirty="0"/>
              <a:t>RAG</a:t>
            </a:r>
            <a:r>
              <a:rPr lang="en-IN" sz="2000" dirty="0"/>
              <a:t>.</a:t>
            </a:r>
          </a:p>
          <a:p>
            <a:r>
              <a:rPr lang="en-IN" sz="2000" dirty="0"/>
              <a:t>Acts as a personal assistant for informal workers.</a:t>
            </a:r>
          </a:p>
          <a:p>
            <a:r>
              <a:rPr lang="en-IN" sz="2000" dirty="0"/>
              <a:t>Provides localized job leads, upskilling suggestions, scheme benefits.</a:t>
            </a:r>
          </a:p>
          <a:p>
            <a:r>
              <a:rPr lang="en-IN" sz="2000" dirty="0"/>
              <a:t>Supports queries in </a:t>
            </a:r>
            <a:r>
              <a:rPr lang="en-IN" sz="2000" b="1" dirty="0"/>
              <a:t>vernacular languages</a:t>
            </a:r>
            <a:r>
              <a:rPr lang="en-IN" sz="2000" dirty="0"/>
              <a:t>.</a:t>
            </a:r>
          </a:p>
          <a:p>
            <a:r>
              <a:rPr lang="en-IN" sz="2000" dirty="0"/>
              <a:t>Delivered via Mobile App, IVR, or WhatsApp Chatbot (Low-tech user reach).</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0" indent="0">
              <a:buNone/>
            </a:pPr>
            <a:r>
              <a:rPr lang="en-IN" sz="1800" b="1" dirty="0">
                <a:solidFill>
                  <a:srgbClr val="0F0F0F"/>
                </a:solidFill>
              </a:rPr>
              <a:t>System requirements</a:t>
            </a:r>
          </a:p>
          <a:p>
            <a:r>
              <a:rPr lang="en-IN" sz="1800" dirty="0"/>
              <a:t>IBM Granite LLM for language understanding.</a:t>
            </a:r>
          </a:p>
          <a:p>
            <a:r>
              <a:rPr lang="en-IN" sz="1800" dirty="0"/>
              <a:t>IBM Watson Discovery for document retrieval (RAG pipeline).</a:t>
            </a:r>
          </a:p>
          <a:p>
            <a:r>
              <a:rPr lang="en-IN" sz="1800" dirty="0"/>
              <a:t>IBM Cloud Lite Services for backend APIs.</a:t>
            </a:r>
          </a:p>
          <a:p>
            <a:r>
              <a:rPr lang="en-IN" sz="1800" dirty="0"/>
              <a:t>Object Storage for managing documents and datasets.</a:t>
            </a:r>
            <a:br>
              <a:rPr lang="en-IN" sz="1800" dirty="0"/>
            </a:br>
            <a:endParaRPr lang="en-IN" sz="1800"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423A0-310F-30AC-6B2B-6578AA3BB825}"/>
              </a:ext>
            </a:extLst>
          </p:cNvPr>
          <p:cNvSpPr>
            <a:spLocks noGrp="1"/>
          </p:cNvSpPr>
          <p:nvPr>
            <p:ph idx="1"/>
          </p:nvPr>
        </p:nvSpPr>
        <p:spPr>
          <a:xfrm>
            <a:off x="581192" y="719528"/>
            <a:ext cx="11029615" cy="6138472"/>
          </a:xfrm>
        </p:spPr>
        <p:txBody>
          <a:bodyPr numCol="2">
            <a:noAutofit/>
          </a:bodyPr>
          <a:lstStyle/>
          <a:p>
            <a:pPr>
              <a:lnSpc>
                <a:spcPct val="100000"/>
              </a:lnSpc>
            </a:pPr>
            <a:r>
              <a:rPr lang="en-IN" sz="1600" b="1" dirty="0">
                <a:latin typeface="Arial" panose="020B0604020202020204" pitchFamily="34" charset="0"/>
                <a:cs typeface="Arial" panose="020B0604020202020204" pitchFamily="34" charset="0"/>
              </a:rPr>
              <a:t>User Interaction Layer</a:t>
            </a:r>
            <a:endParaRPr lang="en-IN" sz="1600" dirty="0">
              <a:latin typeface="Arial" panose="020B0604020202020204" pitchFamily="34" charset="0"/>
              <a:cs typeface="Arial" panose="020B0604020202020204" pitchFamily="34" charset="0"/>
            </a:endParaRPr>
          </a:p>
          <a:p>
            <a:pPr lvl="1"/>
            <a:r>
              <a:rPr lang="en-IN" sz="1600" dirty="0">
                <a:latin typeface="Arial" panose="020B0604020202020204" pitchFamily="34" charset="0"/>
                <a:cs typeface="Arial" panose="020B0604020202020204" pitchFamily="34" charset="0"/>
              </a:rPr>
              <a:t>A multilingual chatbot interface that allows users to interact in their preferred language (English, Hindi, Marathi, Gujarati, Telugu, Tamil).</a:t>
            </a:r>
          </a:p>
          <a:p>
            <a:pPr lvl="1"/>
            <a:r>
              <a:rPr lang="en-IN" sz="1600" dirty="0">
                <a:latin typeface="Arial" panose="020B0604020202020204" pitchFamily="34" charset="0"/>
                <a:cs typeface="Arial" panose="020B0604020202020204" pitchFamily="34" charset="0"/>
              </a:rPr>
              <a:t>Accessible via web/mobile.</a:t>
            </a:r>
          </a:p>
          <a:p>
            <a:pPr>
              <a:lnSpc>
                <a:spcPct val="100000"/>
              </a:lnSpc>
            </a:pPr>
            <a:r>
              <a:rPr lang="en-IN" sz="1600" b="1" dirty="0">
                <a:latin typeface="Arial" panose="020B0604020202020204" pitchFamily="34" charset="0"/>
                <a:cs typeface="Arial" panose="020B0604020202020204" pitchFamily="34" charset="0"/>
              </a:rPr>
              <a:t>Backend Logic (IBM Cloud Functions)</a:t>
            </a:r>
            <a:endParaRPr lang="en-IN" sz="1600" dirty="0">
              <a:latin typeface="Arial" panose="020B0604020202020204" pitchFamily="34" charset="0"/>
              <a:cs typeface="Arial" panose="020B0604020202020204" pitchFamily="34" charset="0"/>
            </a:endParaRPr>
          </a:p>
          <a:p>
            <a:pPr lvl="1"/>
            <a:r>
              <a:rPr lang="en-IN" sz="1600" dirty="0">
                <a:latin typeface="Arial" panose="020B0604020202020204" pitchFamily="34" charset="0"/>
                <a:cs typeface="Arial" panose="020B0604020202020204" pitchFamily="34" charset="0"/>
              </a:rPr>
              <a:t>Manages conversation flow and API integrations.</a:t>
            </a:r>
          </a:p>
          <a:p>
            <a:pPr lvl="1"/>
            <a:r>
              <a:rPr lang="en-IN" sz="1600" dirty="0">
                <a:latin typeface="Arial" panose="020B0604020202020204" pitchFamily="34" charset="0"/>
                <a:cs typeface="Arial" panose="020B0604020202020204" pitchFamily="34" charset="0"/>
              </a:rPr>
              <a:t>Handles dynamic prompts for language-specific responses.</a:t>
            </a:r>
          </a:p>
          <a:p>
            <a:pPr>
              <a:lnSpc>
                <a:spcPct val="100000"/>
              </a:lnSpc>
            </a:pPr>
            <a:r>
              <a:rPr lang="en-IN" sz="1600" b="1" dirty="0">
                <a:latin typeface="Arial" panose="020B0604020202020204" pitchFamily="34" charset="0"/>
                <a:cs typeface="Arial" panose="020B0604020202020204" pitchFamily="34" charset="0"/>
              </a:rPr>
              <a:t>Retriever Module (API Integration)</a:t>
            </a:r>
            <a:endParaRPr lang="en-IN" sz="1600" dirty="0">
              <a:latin typeface="Arial" panose="020B0604020202020204" pitchFamily="34" charset="0"/>
              <a:cs typeface="Arial" panose="020B0604020202020204" pitchFamily="34" charset="0"/>
            </a:endParaRPr>
          </a:p>
          <a:p>
            <a:pPr lvl="1"/>
            <a:r>
              <a:rPr lang="en-IN" sz="1600" dirty="0">
                <a:latin typeface="Arial" panose="020B0604020202020204" pitchFamily="34" charset="0"/>
                <a:cs typeface="Arial" panose="020B0604020202020204" pitchFamily="34" charset="0"/>
              </a:rPr>
              <a:t>Searches trusted external sources (Google Search API, Government Portals).</a:t>
            </a:r>
          </a:p>
          <a:p>
            <a:pPr lvl="1"/>
            <a:r>
              <a:rPr lang="en-IN" sz="1600" dirty="0">
                <a:latin typeface="Arial" panose="020B0604020202020204" pitchFamily="34" charset="0"/>
                <a:cs typeface="Arial" panose="020B0604020202020204" pitchFamily="34" charset="0"/>
              </a:rPr>
              <a:t>Retrieves up-to-date information on job listings, schemes, and training programs.</a:t>
            </a:r>
          </a:p>
          <a:p>
            <a:pPr>
              <a:lnSpc>
                <a:spcPct val="100000"/>
              </a:lnSpc>
            </a:pPr>
            <a:r>
              <a:rPr lang="en-IN" sz="1600" b="1" dirty="0">
                <a:latin typeface="Arial" panose="020B0604020202020204" pitchFamily="34" charset="0"/>
                <a:cs typeface="Arial" panose="020B0604020202020204" pitchFamily="34" charset="0"/>
              </a:rPr>
              <a:t>Generator Module (Granite-3-3-8b-instruct Model)</a:t>
            </a:r>
            <a:endParaRPr lang="en-IN" sz="1600" dirty="0">
              <a:latin typeface="Arial" panose="020B0604020202020204" pitchFamily="34" charset="0"/>
              <a:cs typeface="Arial" panose="020B0604020202020204" pitchFamily="34" charset="0"/>
            </a:endParaRPr>
          </a:p>
          <a:p>
            <a:pPr lvl="1"/>
            <a:r>
              <a:rPr lang="en-IN" sz="1600" dirty="0">
                <a:latin typeface="Arial" panose="020B0604020202020204" pitchFamily="34" charset="0"/>
                <a:cs typeface="Arial" panose="020B0604020202020204" pitchFamily="34" charset="0"/>
              </a:rPr>
              <a:t>Processes user queries and generates human-like, localized responses.</a:t>
            </a:r>
          </a:p>
          <a:p>
            <a:pPr lvl="1"/>
            <a:r>
              <a:rPr lang="en-IN" sz="1600" dirty="0">
                <a:latin typeface="Arial" panose="020B0604020202020204" pitchFamily="34" charset="0"/>
                <a:cs typeface="Arial" panose="020B0604020202020204" pitchFamily="34" charset="0"/>
              </a:rPr>
              <a:t>Ensures responses are simplified and contextual to informal workers' needs.</a:t>
            </a:r>
          </a:p>
          <a:p>
            <a:pPr>
              <a:lnSpc>
                <a:spcPct val="100000"/>
              </a:lnSpc>
            </a:pPr>
            <a:r>
              <a:rPr lang="en-IN" sz="1600" b="1" dirty="0">
                <a:latin typeface="Arial" panose="020B0604020202020204" pitchFamily="34" charset="0"/>
                <a:cs typeface="Arial" panose="020B0604020202020204" pitchFamily="34" charset="0"/>
              </a:rPr>
              <a:t>Language Support</a:t>
            </a:r>
            <a:endParaRPr lang="en-IN" sz="1600" dirty="0">
              <a:latin typeface="Arial" panose="020B0604020202020204" pitchFamily="34" charset="0"/>
              <a:cs typeface="Arial" panose="020B0604020202020204" pitchFamily="34" charset="0"/>
            </a:endParaRPr>
          </a:p>
          <a:p>
            <a:pPr lvl="1"/>
            <a:r>
              <a:rPr lang="en-IN" sz="1600" dirty="0">
                <a:latin typeface="Arial" panose="020B0604020202020204" pitchFamily="34" charset="0"/>
                <a:cs typeface="Arial" panose="020B0604020202020204" pitchFamily="34" charset="0"/>
              </a:rPr>
              <a:t>Multi-language conversation support using Prompt Engineering and AI response conditioning.</a:t>
            </a:r>
          </a:p>
          <a:p>
            <a:pPr lvl="1"/>
            <a:r>
              <a:rPr lang="en-IN" sz="1600" dirty="0">
                <a:latin typeface="Arial" panose="020B0604020202020204" pitchFamily="34" charset="0"/>
                <a:cs typeface="Arial" panose="020B0604020202020204" pitchFamily="34" charset="0"/>
              </a:rPr>
              <a:t>Future scope to add auto-language detection.</a:t>
            </a:r>
          </a:p>
          <a:p>
            <a:pPr>
              <a:lnSpc>
                <a:spcPct val="100000"/>
              </a:lnSpc>
            </a:pPr>
            <a:r>
              <a:rPr lang="en-IN" sz="1600" b="1" dirty="0">
                <a:latin typeface="Arial" panose="020B0604020202020204" pitchFamily="34" charset="0"/>
                <a:cs typeface="Arial" panose="020B0604020202020204" pitchFamily="34" charset="0"/>
              </a:rPr>
              <a:t>Feedback Loop</a:t>
            </a:r>
            <a:endParaRPr lang="en-IN" sz="1600" dirty="0">
              <a:latin typeface="Arial" panose="020B0604020202020204" pitchFamily="34" charset="0"/>
              <a:cs typeface="Arial" panose="020B0604020202020204" pitchFamily="34" charset="0"/>
            </a:endParaRPr>
          </a:p>
          <a:p>
            <a:pPr lvl="1"/>
            <a:r>
              <a:rPr lang="en-IN" sz="1600" dirty="0">
                <a:latin typeface="Arial" panose="020B0604020202020204" pitchFamily="34" charset="0"/>
                <a:cs typeface="Arial" panose="020B0604020202020204" pitchFamily="34" charset="0"/>
              </a:rPr>
              <a:t>Logs user feedback and common queries.</a:t>
            </a:r>
          </a:p>
          <a:p>
            <a:pPr lvl="1"/>
            <a:r>
              <a:rPr lang="en-IN" sz="1600" dirty="0">
                <a:latin typeface="Arial" panose="020B0604020202020204" pitchFamily="34" charset="0"/>
                <a:cs typeface="Arial" panose="020B0604020202020204" pitchFamily="34" charset="0"/>
              </a:rPr>
              <a:t>Used for improving prompts, updating retrieval sources, and enhancing model accuracy over time.</a:t>
            </a:r>
          </a:p>
          <a:p>
            <a:pPr>
              <a:lnSpc>
                <a:spcPct val="100000"/>
              </a:lnSpc>
            </a:pP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9797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20FA4-21AD-5E85-42AF-3F4FD78222B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037C6AD-5563-F4E5-1B3E-870705F0CB2A}"/>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a:t>
            </a:r>
            <a:endParaRPr lang="en-US" dirty="0"/>
          </a:p>
        </p:txBody>
      </p:sp>
      <p:sp>
        <p:nvSpPr>
          <p:cNvPr id="4" name="Rectangle 2">
            <a:extLst>
              <a:ext uri="{FF2B5EF4-FFF2-40B4-BE49-F238E27FC236}">
                <a16:creationId xmlns:a16="http://schemas.microsoft.com/office/drawing/2014/main" id="{7965BCC1-D930-5C9F-B044-033D41BC7913}"/>
              </a:ext>
            </a:extLst>
          </p:cNvPr>
          <p:cNvSpPr>
            <a:spLocks noGrp="1" noChangeArrowheads="1"/>
          </p:cNvSpPr>
          <p:nvPr>
            <p:ph idx="1"/>
          </p:nvPr>
        </p:nvSpPr>
        <p:spPr bwMode="auto">
          <a:xfrm>
            <a:off x="712922" y="1214150"/>
            <a:ext cx="9593450" cy="567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b="1" dirty="0"/>
              <a:t>User Query Intake:</a:t>
            </a:r>
            <a:endParaRPr lang="en-US" sz="1600" dirty="0"/>
          </a:p>
          <a:p>
            <a:pPr lvl="1"/>
            <a:r>
              <a:rPr lang="en-US" sz="1600" dirty="0"/>
              <a:t>User inputs a question via chatbot interface (Web/Mobile).</a:t>
            </a:r>
          </a:p>
          <a:p>
            <a:pPr lvl="1"/>
            <a:r>
              <a:rPr lang="en-US" sz="1600" dirty="0"/>
              <a:t>Preferred language is captured and stored.</a:t>
            </a:r>
          </a:p>
          <a:p>
            <a:r>
              <a:rPr lang="en-US" sz="1600" b="1" dirty="0"/>
              <a:t>Prompt Formulation (Backend Logic):</a:t>
            </a:r>
            <a:endParaRPr lang="en-US" sz="1600" dirty="0"/>
          </a:p>
          <a:p>
            <a:pPr lvl="1"/>
            <a:r>
              <a:rPr lang="en-US" sz="1600" dirty="0"/>
              <a:t>Dynamic prompt is generated using the user’s query and selected language.</a:t>
            </a:r>
          </a:p>
          <a:p>
            <a:pPr lvl="1"/>
            <a:r>
              <a:rPr lang="en-US" sz="1600" dirty="0"/>
              <a:t>Example: "User asked: @user_query. Reply in @preferred_language."</a:t>
            </a:r>
          </a:p>
          <a:p>
            <a:r>
              <a:rPr lang="en-US" sz="1600" b="1" dirty="0"/>
              <a:t>Retriever Module Activation:</a:t>
            </a:r>
            <a:endParaRPr lang="en-US" sz="1600" dirty="0"/>
          </a:p>
          <a:p>
            <a:pPr lvl="1"/>
            <a:r>
              <a:rPr lang="en-US" sz="1600" dirty="0"/>
              <a:t>External API calls (e.g., Google Search) are triggered if required.</a:t>
            </a:r>
          </a:p>
          <a:p>
            <a:pPr lvl="1"/>
            <a:r>
              <a:rPr lang="en-US" sz="1600" dirty="0"/>
              <a:t>Retrieves job listings, schemes, or resources from trusted sources.</a:t>
            </a:r>
          </a:p>
          <a:p>
            <a:r>
              <a:rPr lang="en-US" sz="1600" b="1" dirty="0"/>
              <a:t>LLM Inference (Granite-3-3-8b-instruct):</a:t>
            </a:r>
            <a:endParaRPr lang="en-US" sz="1600" dirty="0"/>
          </a:p>
          <a:p>
            <a:pPr lvl="1"/>
            <a:r>
              <a:rPr lang="en-US" sz="1600" dirty="0"/>
              <a:t>User query along with retrieval data is passed to the Granite LLM.</a:t>
            </a:r>
          </a:p>
          <a:p>
            <a:pPr lvl="1"/>
            <a:r>
              <a:rPr lang="en-US" sz="1600" dirty="0"/>
              <a:t>LLM generates a simplified, localized response in the selected language.</a:t>
            </a:r>
          </a:p>
          <a:p>
            <a:r>
              <a:rPr lang="en-US" sz="1600" b="1" dirty="0"/>
              <a:t>Response Delivery:</a:t>
            </a:r>
            <a:endParaRPr lang="en-US" sz="1600" dirty="0"/>
          </a:p>
          <a:p>
            <a:pPr lvl="1"/>
            <a:r>
              <a:rPr lang="en-US" sz="1600" dirty="0"/>
              <a:t>AI-generated answer is displayed back to the user via chatbot interface.</a:t>
            </a:r>
          </a:p>
          <a:p>
            <a:pPr lvl="1"/>
            <a:r>
              <a:rPr lang="en-US" sz="1600" dirty="0"/>
              <a:t>Feedback is collected (optional).</a:t>
            </a:r>
          </a:p>
        </p:txBody>
      </p:sp>
    </p:spTree>
    <p:extLst>
      <p:ext uri="{BB962C8B-B14F-4D97-AF65-F5344CB8AC3E}">
        <p14:creationId xmlns:p14="http://schemas.microsoft.com/office/powerpoint/2010/main" val="3315169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EDA72-F011-18A4-5DC0-6A8990B2556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6F250DB-AB2B-0C99-E3F4-CC27F1A152F4}"/>
              </a:ext>
            </a:extLst>
          </p:cNvPr>
          <p:cNvSpPr>
            <a:spLocks noGrp="1"/>
          </p:cNvSpPr>
          <p:nvPr>
            <p:ph type="title"/>
          </p:nvPr>
        </p:nvSpPr>
        <p:spPr>
          <a:xfrm>
            <a:off x="581190" y="661157"/>
            <a:ext cx="11029616" cy="575914"/>
          </a:xfrm>
        </p:spPr>
        <p:txBody>
          <a:bodyPr>
            <a:normAutofit fontScale="90000"/>
          </a:bodyPr>
          <a:lstStyle/>
          <a:p>
            <a:r>
              <a:rPr lang="en-US" sz="4400" b="1" dirty="0">
                <a:solidFill>
                  <a:schemeClr val="accent1"/>
                </a:solidFill>
                <a:latin typeface="Arial"/>
                <a:ea typeface="+mj-lt"/>
                <a:cs typeface="Arial"/>
              </a:rPr>
              <a:t>Deployment</a:t>
            </a:r>
            <a:endParaRPr lang="en-US" dirty="0"/>
          </a:p>
        </p:txBody>
      </p:sp>
      <p:sp>
        <p:nvSpPr>
          <p:cNvPr id="2" name="Rectangle 1">
            <a:extLst>
              <a:ext uri="{FF2B5EF4-FFF2-40B4-BE49-F238E27FC236}">
                <a16:creationId xmlns:a16="http://schemas.microsoft.com/office/drawing/2014/main" id="{D8318DA8-11E6-1EA3-05E8-6AAAD92619C8}"/>
              </a:ext>
            </a:extLst>
          </p:cNvPr>
          <p:cNvSpPr>
            <a:spLocks noChangeArrowheads="1"/>
          </p:cNvSpPr>
          <p:nvPr/>
        </p:nvSpPr>
        <p:spPr bwMode="auto">
          <a:xfrm>
            <a:off x="-1" y="1375570"/>
            <a:ext cx="1161080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Frontend:</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Web-based Chatbot UI / Mobile Integration.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Multilingual input support.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Watsonx.ai Studio:</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Agentic Lab used to design conversational flow.</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Manages prompt engineering and response orchestration.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Cloud Functions (Lite Plan):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Handles API calls to external sources (Retriever Module).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Controls backend business logic for prompt 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Granite LLM API:</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Processes user prompts and generates natural language responses.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Ensures vernacular accuracy and contextual relevance.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Optional Database (For Offline Datasets):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Can store localized job listings and government scheme documents.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68FCD8BE-4A98-0CC0-FFF3-D30CE072EBAD}"/>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3">
            <a:extLst>
              <a:ext uri="{FF2B5EF4-FFF2-40B4-BE49-F238E27FC236}">
                <a16:creationId xmlns:a16="http://schemas.microsoft.com/office/drawing/2014/main" id="{EFE73A5E-A1E5-C2BE-61CA-E9733BFF69C7}"/>
              </a:ext>
            </a:extLst>
          </p:cNvPr>
          <p:cNvSpPr>
            <a:spLocks noChangeArrowheads="1"/>
          </p:cNvSpPr>
          <p:nvPr/>
        </p:nvSpPr>
        <p:spPr bwMode="auto">
          <a:xfrm>
            <a:off x="7795647" y="2805150"/>
            <a:ext cx="381515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r>
              <a:rPr lang="en-US" b="1" dirty="0"/>
              <a:t>Deployment Flow Summary:</a:t>
            </a:r>
            <a:r>
              <a:rPr lang="en-US" dirty="0"/>
              <a:t> </a:t>
            </a:r>
          </a:p>
          <a:p>
            <a:pPr eaLnBrk="0" fontAlgn="base" hangingPunct="0"/>
            <a:r>
              <a:rPr lang="en-US" dirty="0"/>
              <a:t>User ➔ Chatbot UI ➔ Backend Logic (IBM Cloud Functions) ➔ Retriever (API Calls) </a:t>
            </a:r>
            <a:endParaRPr lang="en-IN" dirty="0"/>
          </a:p>
          <a:p>
            <a:pPr eaLnBrk="0" fontAlgn="base" hangingPunct="0"/>
            <a:r>
              <a:rPr lang="en-US" dirty="0"/>
              <a:t>➔ Granite LLM Inference ➔ AI Response to User.</a:t>
            </a:r>
            <a:endParaRPr lang="en-IN" dirty="0">
              <a:effectLst/>
            </a:endParaRPr>
          </a:p>
        </p:txBody>
      </p:sp>
    </p:spTree>
    <p:extLst>
      <p:ext uri="{BB962C8B-B14F-4D97-AF65-F5344CB8AC3E}">
        <p14:creationId xmlns:p14="http://schemas.microsoft.com/office/powerpoint/2010/main" val="3507515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IN" sz="4400" dirty="0">
                <a:solidFill>
                  <a:schemeClr val="accent1"/>
                </a:solidFill>
              </a:rPr>
              <a:t>IBM cloud services used</a:t>
            </a:r>
            <a:endParaRPr lang="en-US" dirty="0"/>
          </a:p>
        </p:txBody>
      </p:sp>
      <p:sp>
        <p:nvSpPr>
          <p:cNvPr id="4" name="Rectangle 2">
            <a:extLst>
              <a:ext uri="{FF2B5EF4-FFF2-40B4-BE49-F238E27FC236}">
                <a16:creationId xmlns:a16="http://schemas.microsoft.com/office/drawing/2014/main" id="{C8774FE3-3706-5C7E-8713-F69F1C66E0CE}"/>
              </a:ext>
            </a:extLst>
          </p:cNvPr>
          <p:cNvSpPr>
            <a:spLocks noGrp="1" noChangeArrowheads="1"/>
          </p:cNvSpPr>
          <p:nvPr>
            <p:ph idx="1"/>
          </p:nvPr>
        </p:nvSpPr>
        <p:spPr bwMode="auto">
          <a:xfrm>
            <a:off x="581192" y="1799724"/>
            <a:ext cx="8487857" cy="3677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000" dirty="0"/>
              <a:t>IBM Watsonx.ai Studio (Agentic Lab)</a:t>
            </a:r>
          </a:p>
          <a:p>
            <a:r>
              <a:rPr lang="en-IN" sz="2000" dirty="0"/>
              <a:t>IBM Granite LLM API (3-3-8b-instruct)</a:t>
            </a:r>
          </a:p>
          <a:p>
            <a:r>
              <a:rPr lang="en-IN" sz="2000" dirty="0"/>
              <a:t>IBM Cloud Functions (Lite Plan)</a:t>
            </a:r>
          </a:p>
          <a:p>
            <a:r>
              <a:rPr lang="en-IN" sz="2000" dirty="0"/>
              <a:t>Google Search API (Lite Integration)</a:t>
            </a:r>
          </a:p>
          <a:p>
            <a:r>
              <a:rPr lang="en-IN" sz="2000" dirty="0"/>
              <a:t>Custom Database/API for offline job listings.</a:t>
            </a:r>
          </a:p>
          <a:p>
            <a:r>
              <a:rPr lang="en-IN" sz="2000" dirty="0"/>
              <a:t>IBM Cloud Object Storage</a:t>
            </a:r>
          </a:p>
          <a:p>
            <a:pPr marL="0" indent="0">
              <a:buNone/>
            </a:pPr>
            <a:endParaRPr lang="en-IN" sz="2000"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273</TotalTime>
  <Words>1235</Words>
  <Application>Microsoft Office PowerPoint</Application>
  <PresentationFormat>Widescreen</PresentationFormat>
  <Paragraphs>189</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Arial Narrow</vt:lpstr>
      <vt:lpstr>Arial Rounded MT Bold</vt:lpstr>
      <vt:lpstr>Calibri</vt:lpstr>
      <vt:lpstr>Calibri Light</vt:lpstr>
      <vt:lpstr>Cambria Math</vt:lpstr>
      <vt:lpstr>Franklin Gothic Book</vt:lpstr>
      <vt:lpstr>Franklin Gothic Demi</vt:lpstr>
      <vt:lpstr>Wingdings 2</vt:lpstr>
      <vt:lpstr>DividendVTI</vt:lpstr>
      <vt:lpstr>PROJECT TITLE</vt:lpstr>
      <vt:lpstr>OUTLINE</vt:lpstr>
      <vt:lpstr>Problem Statement</vt:lpstr>
      <vt:lpstr>Proposed Solution</vt:lpstr>
      <vt:lpstr>System  Approach</vt:lpstr>
      <vt:lpstr>PowerPoint Presentation</vt:lpstr>
      <vt:lpstr>Algorithm</vt:lpstr>
      <vt:lpstr>Deployment</vt:lpstr>
      <vt:lpstr>IBM cloud services used</vt:lpstr>
      <vt:lpstr>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Sakshi Srivastava</cp:lastModifiedBy>
  <cp:revision>28</cp:revision>
  <dcterms:created xsi:type="dcterms:W3CDTF">2021-05-26T16:50:10Z</dcterms:created>
  <dcterms:modified xsi:type="dcterms:W3CDTF">2025-08-02T22:02:28Z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