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2"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8" d="100"/>
          <a:sy n="68" d="100"/>
        </p:scale>
        <p:origin x="616"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7/19/2024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F91FF-1A17-BCEC-A466-DE03138E065B}"/>
              </a:ext>
            </a:extLst>
          </p:cNvPr>
          <p:cNvSpPr>
            <a:spLocks noGrp="1"/>
          </p:cNvSpPr>
          <p:nvPr>
            <p:ph type="ctrTitle"/>
          </p:nvPr>
        </p:nvSpPr>
        <p:spPr/>
        <p:txBody>
          <a:bodyPr/>
          <a:lstStyle/>
          <a:p>
            <a:r>
              <a:rPr lang="en-IN" dirty="0"/>
              <a:t>Spam SMS Detection Using AI</a:t>
            </a:r>
            <a:endParaRPr lang="hi-IN" dirty="0"/>
          </a:p>
        </p:txBody>
      </p:sp>
      <p:sp>
        <p:nvSpPr>
          <p:cNvPr id="3" name="Subtitle 2">
            <a:extLst>
              <a:ext uri="{FF2B5EF4-FFF2-40B4-BE49-F238E27FC236}">
                <a16:creationId xmlns:a16="http://schemas.microsoft.com/office/drawing/2014/main" id="{0110652E-7540-5995-D395-F812B9BE721B}"/>
              </a:ext>
            </a:extLst>
          </p:cNvPr>
          <p:cNvSpPr>
            <a:spLocks noGrp="1"/>
          </p:cNvSpPr>
          <p:nvPr>
            <p:ph type="subTitle" idx="1"/>
          </p:nvPr>
        </p:nvSpPr>
        <p:spPr/>
        <p:txBody>
          <a:bodyPr/>
          <a:lstStyle/>
          <a:p>
            <a:r>
              <a:rPr lang="en-IN" dirty="0"/>
              <a:t>Presented By Shruti And Sakshi</a:t>
            </a:r>
            <a:endParaRPr lang="hi-IN" dirty="0"/>
          </a:p>
        </p:txBody>
      </p:sp>
    </p:spTree>
    <p:extLst>
      <p:ext uri="{BB962C8B-B14F-4D97-AF65-F5344CB8AC3E}">
        <p14:creationId xmlns:p14="http://schemas.microsoft.com/office/powerpoint/2010/main" val="403236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B9AF-A358-C0FD-9074-DA29510B7114}"/>
              </a:ext>
            </a:extLst>
          </p:cNvPr>
          <p:cNvSpPr>
            <a:spLocks noGrp="1"/>
          </p:cNvSpPr>
          <p:nvPr>
            <p:ph type="title"/>
          </p:nvPr>
        </p:nvSpPr>
        <p:spPr/>
        <p:txBody>
          <a:bodyPr/>
          <a:lstStyle/>
          <a:p>
            <a:r>
              <a:rPr lang="en-IN" dirty="0"/>
              <a:t>Abstract</a:t>
            </a:r>
            <a:endParaRPr lang="hi-IN" dirty="0"/>
          </a:p>
        </p:txBody>
      </p:sp>
      <p:sp>
        <p:nvSpPr>
          <p:cNvPr id="3" name="Content Placeholder 2">
            <a:extLst>
              <a:ext uri="{FF2B5EF4-FFF2-40B4-BE49-F238E27FC236}">
                <a16:creationId xmlns:a16="http://schemas.microsoft.com/office/drawing/2014/main" id="{DC05ABCD-01BF-C1BB-9089-31D6551DA32B}"/>
              </a:ext>
            </a:extLst>
          </p:cNvPr>
          <p:cNvSpPr>
            <a:spLocks noGrp="1"/>
          </p:cNvSpPr>
          <p:nvPr>
            <p:ph idx="1"/>
          </p:nvPr>
        </p:nvSpPr>
        <p:spPr>
          <a:xfrm>
            <a:off x="1103312" y="1263192"/>
            <a:ext cx="10680193" cy="4985207"/>
          </a:xfrm>
        </p:spPr>
        <p:txBody>
          <a:bodyPr>
            <a:normAutofit fontScale="92500" lnSpcReduction="10000"/>
          </a:bodyPr>
          <a:lstStyle/>
          <a:p>
            <a:r>
              <a:rPr lang="en-US" dirty="0">
                <a:latin typeface="Cambria" panose="02040503050406030204" pitchFamily="18" charset="0"/>
                <a:ea typeface="Cambria" panose="02040503050406030204" pitchFamily="18" charset="0"/>
              </a:rPr>
              <a:t>What is Spam?        </a:t>
            </a:r>
          </a:p>
          <a:p>
            <a:pPr marL="400050" lvl="1" indent="0">
              <a:buNone/>
            </a:pPr>
            <a:r>
              <a:rPr lang="en-US" sz="2400" b="1" dirty="0">
                <a:latin typeface="Cambria" panose="02040503050406030204" pitchFamily="18" charset="0"/>
                <a:ea typeface="Cambria" panose="02040503050406030204" pitchFamily="18" charset="0"/>
              </a:rPr>
              <a:t>Spam is unsolicited and unwanted messages sent electronically  and whose content may be malicious.</a:t>
            </a:r>
            <a:r>
              <a:rPr lang="en-US" sz="2400" dirty="0">
                <a:latin typeface="Cambria" panose="02040503050406030204" pitchFamily="18" charset="0"/>
                <a:ea typeface="Cambria" panose="02040503050406030204" pitchFamily="18" charset="0"/>
              </a:rPr>
              <a:t> </a:t>
            </a:r>
          </a:p>
          <a:p>
            <a:r>
              <a:rPr lang="en-US" sz="2400" b="1" dirty="0">
                <a:latin typeface="Cambria" panose="02040503050406030204" pitchFamily="18" charset="0"/>
                <a:ea typeface="Cambria" panose="02040503050406030204" pitchFamily="18" charset="0"/>
              </a:rPr>
              <a:t>SMS (short message service) is a text message service available in smartphones as well as basic phones. </a:t>
            </a:r>
            <a:r>
              <a:rPr lang="en-US" sz="2400" dirty="0">
                <a:latin typeface="Cambria" panose="02040503050406030204" pitchFamily="18" charset="0"/>
                <a:ea typeface="Cambria" panose="02040503050406030204" pitchFamily="18" charset="0"/>
              </a:rPr>
              <a:t>SMS messages are usually very cheap (if not free) for the user to send, making it appealing for unrightful exploitation. So, as the traffic of SMS increased drastically, the spam messages also increased.</a:t>
            </a:r>
          </a:p>
          <a:p>
            <a:r>
              <a:rPr lang="en-US" sz="2400" dirty="0">
                <a:latin typeface="Cambria" panose="02040503050406030204" pitchFamily="18" charset="0"/>
                <a:ea typeface="Cambria" panose="02040503050406030204" pitchFamily="18" charset="0"/>
              </a:rPr>
              <a:t>The dangers of spam messages for the users are many: undesired advertisement, exposure of private information, becoming a victim of a fraud or financial scheme, being lured into malware and phishing websites etc. So, spam classification has special attention. In parts of Asia, up to </a:t>
            </a:r>
            <a:r>
              <a:rPr lang="en-US" sz="2400" b="1" dirty="0">
                <a:latin typeface="Cambria" panose="02040503050406030204" pitchFamily="18" charset="0"/>
                <a:ea typeface="Cambria" panose="02040503050406030204" pitchFamily="18" charset="0"/>
              </a:rPr>
              <a:t>30%</a:t>
            </a:r>
            <a:r>
              <a:rPr lang="en-US" sz="2400" dirty="0">
                <a:latin typeface="Cambria" panose="02040503050406030204" pitchFamily="18" charset="0"/>
                <a:ea typeface="Cambria" panose="02040503050406030204" pitchFamily="18" charset="0"/>
              </a:rPr>
              <a:t> of text messages were spam in 2012. In this project </a:t>
            </a:r>
            <a:r>
              <a:rPr lang="en-US" sz="2400" b="1" dirty="0">
                <a:latin typeface="Cambria" panose="02040503050406030204" pitchFamily="18" charset="0"/>
                <a:ea typeface="Cambria" panose="02040503050406030204" pitchFamily="18" charset="0"/>
              </a:rPr>
              <a:t>different artificial intelligence techniques </a:t>
            </a:r>
            <a:r>
              <a:rPr lang="en-US" sz="2400" dirty="0">
                <a:latin typeface="Cambria" panose="02040503050406030204" pitchFamily="18" charset="0"/>
                <a:ea typeface="Cambria" panose="02040503050406030204" pitchFamily="18" charset="0"/>
              </a:rPr>
              <a:t>are applied to the database. Finally, the results are compared and the best algorithm for spam filtering for text messaging is introduced.</a:t>
            </a:r>
          </a:p>
          <a:p>
            <a:pPr marL="0" indent="0">
              <a:buNone/>
            </a:pPr>
            <a:endParaRPr lang="hi-IN" dirty="0"/>
          </a:p>
        </p:txBody>
      </p:sp>
    </p:spTree>
    <p:extLst>
      <p:ext uri="{BB962C8B-B14F-4D97-AF65-F5344CB8AC3E}">
        <p14:creationId xmlns:p14="http://schemas.microsoft.com/office/powerpoint/2010/main" val="32066572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7D3F-B840-73D0-B4BF-DD71E5F73C88}"/>
              </a:ext>
            </a:extLst>
          </p:cNvPr>
          <p:cNvSpPr>
            <a:spLocks noGrp="1"/>
          </p:cNvSpPr>
          <p:nvPr>
            <p:ph type="title"/>
          </p:nvPr>
        </p:nvSpPr>
        <p:spPr/>
        <p:txBody>
          <a:bodyPr/>
          <a:lstStyle/>
          <a:p>
            <a:r>
              <a:rPr lang="en-US" dirty="0"/>
              <a:t>Introduction</a:t>
            </a:r>
            <a:endParaRPr lang="hi-IN" dirty="0"/>
          </a:p>
        </p:txBody>
      </p:sp>
      <p:sp>
        <p:nvSpPr>
          <p:cNvPr id="3" name="Content Placeholder 2">
            <a:extLst>
              <a:ext uri="{FF2B5EF4-FFF2-40B4-BE49-F238E27FC236}">
                <a16:creationId xmlns:a16="http://schemas.microsoft.com/office/drawing/2014/main" id="{660218BA-8BED-B17F-0877-2AE8B8D39113}"/>
              </a:ext>
            </a:extLst>
          </p:cNvPr>
          <p:cNvSpPr>
            <a:spLocks noGrp="1"/>
          </p:cNvSpPr>
          <p:nvPr>
            <p:ph idx="1"/>
          </p:nvPr>
        </p:nvSpPr>
        <p:spPr/>
        <p:txBody>
          <a:bodyPr>
            <a:normAutofit/>
          </a:bodyPr>
          <a:lstStyle/>
          <a:p>
            <a:r>
              <a:rPr lang="en-US" sz="2400" dirty="0">
                <a:latin typeface="Cambria" panose="02040503050406030204" pitchFamily="18" charset="0"/>
                <a:ea typeface="Cambria" panose="02040503050406030204" pitchFamily="18" charset="0"/>
              </a:rPr>
              <a:t>SMS spam detection is an important task where spam SMS messages are identified and filtered. As more significant numbers of SMS messages are communicated every day, it is challenging for a user to remember and correlate the newer SMS messages received in context to previously received SMS. Thus, using the knowledge of artificial intelligence with the amalgamation of machine learning, and data mining we will try to develop web-based SMS text spam detector. Algorithms used in this technique are</a:t>
            </a:r>
            <a:r>
              <a:rPr lang="en-US" sz="2400" b="1" dirty="0">
                <a:latin typeface="Cambria" panose="02040503050406030204" pitchFamily="18" charset="0"/>
                <a:ea typeface="Cambria" panose="02040503050406030204" pitchFamily="18" charset="0"/>
              </a:rPr>
              <a:t>: Logistic regression (LR), K-nearest neighbor (K-NN) and Decision Tree (DT).</a:t>
            </a:r>
            <a:endParaRPr lang="hi-IN" sz="24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125648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BFA1D-F9C6-0D5F-0FD7-B5F64E8C2C6C}"/>
              </a:ext>
            </a:extLst>
          </p:cNvPr>
          <p:cNvSpPr>
            <a:spLocks noGrp="1"/>
          </p:cNvSpPr>
          <p:nvPr>
            <p:ph type="title"/>
          </p:nvPr>
        </p:nvSpPr>
        <p:spPr>
          <a:xfrm>
            <a:off x="603316" y="452718"/>
            <a:ext cx="4242062" cy="700266"/>
          </a:xfrm>
        </p:spPr>
        <p:txBody>
          <a:bodyPr/>
          <a:lstStyle/>
          <a:p>
            <a:r>
              <a:rPr lang="en-US" dirty="0"/>
              <a:t>Existing System</a:t>
            </a:r>
            <a:br>
              <a:rPr lang="en-US" dirty="0"/>
            </a:br>
            <a:endParaRPr lang="hi-IN" dirty="0"/>
          </a:p>
        </p:txBody>
      </p:sp>
      <p:sp>
        <p:nvSpPr>
          <p:cNvPr id="3" name="Content Placeholder 2">
            <a:extLst>
              <a:ext uri="{FF2B5EF4-FFF2-40B4-BE49-F238E27FC236}">
                <a16:creationId xmlns:a16="http://schemas.microsoft.com/office/drawing/2014/main" id="{60AF304C-F7DC-2C8F-B8BF-CD4375B6633D}"/>
              </a:ext>
            </a:extLst>
          </p:cNvPr>
          <p:cNvSpPr>
            <a:spLocks noGrp="1"/>
          </p:cNvSpPr>
          <p:nvPr>
            <p:ph idx="1"/>
          </p:nvPr>
        </p:nvSpPr>
        <p:spPr>
          <a:xfrm>
            <a:off x="837495" y="1226042"/>
            <a:ext cx="11002572" cy="2202958"/>
          </a:xfrm>
        </p:spPr>
        <p:txBody>
          <a:bodyPr>
            <a:normAutofit fontScale="85000" lnSpcReduction="10000"/>
          </a:bodyPr>
          <a:lstStyle/>
          <a:p>
            <a:r>
              <a:rPr lang="en-US" sz="2500" b="0" i="0" u="none" strike="noStrike" baseline="0" dirty="0">
                <a:latin typeface="Cambria" panose="02040503050406030204" pitchFamily="18" charset="0"/>
                <a:ea typeface="Cambria" panose="02040503050406030204" pitchFamily="18" charset="0"/>
              </a:rPr>
              <a:t>Artificial Intelligence (AI) has changed many aspects of our digital lives, including how we handle and filter spam. Spam has always been a big problem for many. To detect these messages, it is necessary to have a </a:t>
            </a:r>
            <a:r>
              <a:rPr lang="en-US" sz="2500" b="1" i="0" u="none" strike="noStrike" baseline="0" dirty="0">
                <a:latin typeface="Cambria" panose="02040503050406030204" pitchFamily="18" charset="0"/>
                <a:ea typeface="Cambria" panose="02040503050406030204" pitchFamily="18" charset="0"/>
              </a:rPr>
              <a:t>Spam detector. </a:t>
            </a:r>
            <a:r>
              <a:rPr lang="en-US" sz="2500" b="0" i="0" u="none" strike="noStrike" baseline="0" dirty="0">
                <a:latin typeface="Cambria" panose="02040503050406030204" pitchFamily="18" charset="0"/>
                <a:ea typeface="Cambria" panose="02040503050406030204" pitchFamily="18" charset="0"/>
              </a:rPr>
              <a:t>AI tools like </a:t>
            </a:r>
            <a:r>
              <a:rPr lang="en-US" sz="2500" b="1" i="0" u="none" strike="noStrike" baseline="0" dirty="0">
                <a:latin typeface="Cambria" panose="02040503050406030204" pitchFamily="18" charset="0"/>
                <a:ea typeface="Cambria" panose="02040503050406030204" pitchFamily="18" charset="0"/>
              </a:rPr>
              <a:t>Mail-Meteor, Spam Arrest and algorithms like K-Nearest Neighbors (KNN) and Random Forest (RF) algorithm </a:t>
            </a:r>
            <a:r>
              <a:rPr lang="en-US" sz="2500" b="0" i="0" u="none" strike="noStrike" baseline="0" dirty="0">
                <a:latin typeface="Cambria" panose="02040503050406030204" pitchFamily="18" charset="0"/>
                <a:ea typeface="Cambria" panose="02040503050406030204" pitchFamily="18" charset="0"/>
              </a:rPr>
              <a:t>have been developed to fight against this issue with very accurate accuracy and efficiency. These, like any other AI tool, have been trained on a different data set of billions of data to learn from it and catch the spam quickly within a few seconds. </a:t>
            </a:r>
          </a:p>
          <a:p>
            <a:endParaRPr lang="hi-IN" sz="2800"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E4A490BC-F114-47AC-E222-6736521425EC}"/>
              </a:ext>
            </a:extLst>
          </p:cNvPr>
          <p:cNvSpPr txBox="1">
            <a:spLocks/>
          </p:cNvSpPr>
          <p:nvPr/>
        </p:nvSpPr>
        <p:spPr>
          <a:xfrm>
            <a:off x="731403" y="3522099"/>
            <a:ext cx="5607378" cy="700266"/>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Proposed Approach</a:t>
            </a:r>
          </a:p>
          <a:p>
            <a:br>
              <a:rPr lang="en-US" dirty="0"/>
            </a:br>
            <a:endParaRPr lang="hi-IN" dirty="0"/>
          </a:p>
        </p:txBody>
      </p:sp>
      <p:sp>
        <p:nvSpPr>
          <p:cNvPr id="5" name="Content Placeholder 2">
            <a:extLst>
              <a:ext uri="{FF2B5EF4-FFF2-40B4-BE49-F238E27FC236}">
                <a16:creationId xmlns:a16="http://schemas.microsoft.com/office/drawing/2014/main" id="{FAE9B516-B6F0-25D4-0A67-DE5917C2B658}"/>
              </a:ext>
            </a:extLst>
          </p:cNvPr>
          <p:cNvSpPr txBox="1">
            <a:spLocks/>
          </p:cNvSpPr>
          <p:nvPr/>
        </p:nvSpPr>
        <p:spPr>
          <a:xfrm>
            <a:off x="837495" y="4315465"/>
            <a:ext cx="11002572" cy="2202958"/>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2400" dirty="0">
                <a:latin typeface="Cambria" panose="02040503050406030204" pitchFamily="18" charset="0"/>
                <a:ea typeface="Cambria" panose="02040503050406030204" pitchFamily="18" charset="0"/>
              </a:rPr>
              <a:t>We notice that the length of the text message (number of characters used) is a very good feature for the classification of spams. Additionally, going through the misclassified samples, we notice that text messages with length below a certain threshold are usually hams, yet because of the tokens 22 corresponding to the alphabetic words or numeric strings in the message they might be classified as spams. </a:t>
            </a:r>
          </a:p>
          <a:p>
            <a:endParaRPr lang="hi-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82666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80550-E656-7D0C-E220-8CFAAEE7BE8E}"/>
              </a:ext>
            </a:extLst>
          </p:cNvPr>
          <p:cNvSpPr>
            <a:spLocks noGrp="1"/>
          </p:cNvSpPr>
          <p:nvPr>
            <p:ph type="title"/>
          </p:nvPr>
        </p:nvSpPr>
        <p:spPr>
          <a:xfrm>
            <a:off x="646111" y="452718"/>
            <a:ext cx="3742065" cy="700265"/>
          </a:xfrm>
        </p:spPr>
        <p:txBody>
          <a:bodyPr/>
          <a:lstStyle/>
          <a:p>
            <a:r>
              <a:rPr lang="en-US" dirty="0"/>
              <a:t>Requirements</a:t>
            </a:r>
            <a:endParaRPr lang="hi-IN" dirty="0"/>
          </a:p>
        </p:txBody>
      </p:sp>
      <p:sp>
        <p:nvSpPr>
          <p:cNvPr id="3" name="Content Placeholder 2">
            <a:extLst>
              <a:ext uri="{FF2B5EF4-FFF2-40B4-BE49-F238E27FC236}">
                <a16:creationId xmlns:a16="http://schemas.microsoft.com/office/drawing/2014/main" id="{AF717601-21A5-9F13-F7EA-A6F50FFDFBAB}"/>
              </a:ext>
            </a:extLst>
          </p:cNvPr>
          <p:cNvSpPr>
            <a:spLocks noGrp="1"/>
          </p:cNvSpPr>
          <p:nvPr>
            <p:ph idx="1"/>
          </p:nvPr>
        </p:nvSpPr>
        <p:spPr>
          <a:xfrm>
            <a:off x="1009044" y="1152983"/>
            <a:ext cx="3742065" cy="1566975"/>
          </a:xfrm>
        </p:spPr>
        <p:txBody>
          <a:bodyPr/>
          <a:lstStyle/>
          <a:p>
            <a:r>
              <a:rPr lang="en-US" dirty="0">
                <a:latin typeface="Cambria" panose="02040503050406030204" pitchFamily="18" charset="0"/>
                <a:ea typeface="Cambria" panose="02040503050406030204" pitchFamily="18" charset="0"/>
              </a:rPr>
              <a:t>OS – Windows 10 or 11</a:t>
            </a:r>
          </a:p>
          <a:p>
            <a:r>
              <a:rPr lang="en-US" dirty="0">
                <a:latin typeface="Cambria" panose="02040503050406030204" pitchFamily="18" charset="0"/>
                <a:ea typeface="Cambria" panose="02040503050406030204" pitchFamily="18" charset="0"/>
              </a:rPr>
              <a:t>Language – Python (NumPy and Pandas)</a:t>
            </a:r>
          </a:p>
          <a:p>
            <a:r>
              <a:rPr lang="en-US" dirty="0">
                <a:latin typeface="Cambria" panose="02040503050406030204" pitchFamily="18" charset="0"/>
                <a:ea typeface="Cambria" panose="02040503050406030204" pitchFamily="18" charset="0"/>
              </a:rPr>
              <a:t>IDE – VS Code.</a:t>
            </a:r>
          </a:p>
          <a:p>
            <a:endParaRPr lang="en-US" dirty="0">
              <a:latin typeface="Cambria" panose="02040503050406030204" pitchFamily="18" charset="0"/>
              <a:ea typeface="Cambria" panose="02040503050406030204" pitchFamily="18" charset="0"/>
            </a:endParaRPr>
          </a:p>
          <a:p>
            <a:endParaRPr lang="hi-IN" dirty="0">
              <a:latin typeface="Cambria" panose="02040503050406030204" pitchFamily="18" charset="0"/>
              <a:ea typeface="Cambria" panose="02040503050406030204" pitchFamily="18" charset="0"/>
            </a:endParaRPr>
          </a:p>
        </p:txBody>
      </p:sp>
      <p:sp>
        <p:nvSpPr>
          <p:cNvPr id="4" name="Title 1">
            <a:extLst>
              <a:ext uri="{FF2B5EF4-FFF2-40B4-BE49-F238E27FC236}">
                <a16:creationId xmlns:a16="http://schemas.microsoft.com/office/drawing/2014/main" id="{875D54A7-0C33-89EE-60DA-BA1982EFD5EE}"/>
              </a:ext>
            </a:extLst>
          </p:cNvPr>
          <p:cNvSpPr txBox="1">
            <a:spLocks/>
          </p:cNvSpPr>
          <p:nvPr/>
        </p:nvSpPr>
        <p:spPr>
          <a:xfrm>
            <a:off x="646111" y="3070090"/>
            <a:ext cx="3742065" cy="700265"/>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Advantages</a:t>
            </a:r>
          </a:p>
          <a:p>
            <a:endParaRPr lang="hi-IN" dirty="0"/>
          </a:p>
        </p:txBody>
      </p:sp>
      <p:sp>
        <p:nvSpPr>
          <p:cNvPr id="5" name="Content Placeholder 2">
            <a:extLst>
              <a:ext uri="{FF2B5EF4-FFF2-40B4-BE49-F238E27FC236}">
                <a16:creationId xmlns:a16="http://schemas.microsoft.com/office/drawing/2014/main" id="{13BB8F1E-293B-C4F8-C2CC-45D1EBDBD83D}"/>
              </a:ext>
            </a:extLst>
          </p:cNvPr>
          <p:cNvSpPr txBox="1">
            <a:spLocks/>
          </p:cNvSpPr>
          <p:nvPr/>
        </p:nvSpPr>
        <p:spPr>
          <a:xfrm>
            <a:off x="1009044" y="3770355"/>
            <a:ext cx="11010131" cy="298866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en-US" sz="1800" b="1" dirty="0">
                <a:latin typeface="Cambria" panose="02040503050406030204" pitchFamily="18" charset="0"/>
                <a:ea typeface="Cambria" panose="02040503050406030204" pitchFamily="18" charset="0"/>
              </a:rPr>
              <a:t>Enhanced security</a:t>
            </a:r>
            <a:r>
              <a:rPr lang="en-US" sz="1800" dirty="0">
                <a:latin typeface="Cambria" panose="02040503050406030204" pitchFamily="18" charset="0"/>
                <a:ea typeface="Cambria" panose="02040503050406030204" pitchFamily="18" charset="0"/>
              </a:rPr>
              <a:t>: Out of all the SMS received by an individual throughout the day, the possibility of a phishing attack or cyber threat is never zero. With the benefits of SMS spam filters, the security risk can be reduced</a:t>
            </a:r>
          </a:p>
          <a:p>
            <a:r>
              <a:rPr lang="en-US" sz="1800" b="1" dirty="0">
                <a:latin typeface="Cambria" panose="02040503050406030204" pitchFamily="18" charset="0"/>
                <a:ea typeface="Cambria" panose="02040503050406030204" pitchFamily="18" charset="0"/>
              </a:rPr>
              <a:t>Time efficient</a:t>
            </a:r>
            <a:r>
              <a:rPr lang="en-US" sz="1800" dirty="0">
                <a:latin typeface="Cambria" panose="02040503050406030204" pitchFamily="18" charset="0"/>
                <a:ea typeface="Cambria" panose="02040503050406030204" pitchFamily="18" charset="0"/>
              </a:rPr>
              <a:t>: By filtering out the important SMS and sending to the spam box the junk SMS, spam filter saves time for the user and keeps the business communications going by streamlining the user inbox.</a:t>
            </a:r>
          </a:p>
          <a:p>
            <a:r>
              <a:rPr lang="en-US" sz="1800" b="1" dirty="0">
                <a:latin typeface="Cambria" panose="02040503050406030204" pitchFamily="18" charset="0"/>
                <a:ea typeface="Cambria" panose="02040503050406030204" pitchFamily="18" charset="0"/>
              </a:rPr>
              <a:t>Improved performance</a:t>
            </a:r>
            <a:r>
              <a:rPr lang="en-US" sz="1800" dirty="0">
                <a:latin typeface="Cambria" panose="02040503050406030204" pitchFamily="18" charset="0"/>
                <a:ea typeface="Cambria" panose="02040503050406030204" pitchFamily="18" charset="0"/>
              </a:rPr>
              <a:t>: Along the lines of the time-saving benefit of SMS spam filters, these tools facilitate increased productivity of the user by keeping away unwanted SMS.</a:t>
            </a:r>
          </a:p>
          <a:p>
            <a:r>
              <a:rPr lang="en-US" sz="1800" b="1" dirty="0">
                <a:latin typeface="Cambria" panose="02040503050406030204" pitchFamily="18" charset="0"/>
                <a:ea typeface="Cambria" panose="02040503050406030204" pitchFamily="18" charset="0"/>
              </a:rPr>
              <a:t>It Saves You Money: </a:t>
            </a:r>
            <a:r>
              <a:rPr lang="en-US" sz="1800" dirty="0">
                <a:latin typeface="Cambria" panose="02040503050406030204" pitchFamily="18" charset="0"/>
                <a:ea typeface="Cambria" panose="02040503050406030204" pitchFamily="18" charset="0"/>
              </a:rPr>
              <a:t>Every day, someone falls prey to a phishing scam, a particular kind of spam-based scheme where someone thinks they are getting a legitimate SMS and ends up divulging credit card information. Sometimes it is a personal credit card, sometimes it is a company credit card. In both instances, the end result is losing valuable time and money to a scam.</a:t>
            </a:r>
            <a:endParaRPr lang="hi-IN"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341109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9E0FFB-3E56-1F22-5401-0721329F1114}"/>
              </a:ext>
            </a:extLst>
          </p:cNvPr>
          <p:cNvSpPr>
            <a:spLocks noGrp="1"/>
          </p:cNvSpPr>
          <p:nvPr>
            <p:ph type="title"/>
          </p:nvPr>
        </p:nvSpPr>
        <p:spPr/>
        <p:txBody>
          <a:bodyPr/>
          <a:lstStyle/>
          <a:p>
            <a:r>
              <a:rPr lang="en-US" dirty="0"/>
              <a:t>Expected Outcome</a:t>
            </a:r>
            <a:endParaRPr lang="hi-IN" dirty="0"/>
          </a:p>
        </p:txBody>
      </p:sp>
      <p:sp>
        <p:nvSpPr>
          <p:cNvPr id="3" name="Content Placeholder 2">
            <a:extLst>
              <a:ext uri="{FF2B5EF4-FFF2-40B4-BE49-F238E27FC236}">
                <a16:creationId xmlns:a16="http://schemas.microsoft.com/office/drawing/2014/main" id="{E75EA934-30CF-7BAE-98D6-9A472211DB98}"/>
              </a:ext>
            </a:extLst>
          </p:cNvPr>
          <p:cNvSpPr>
            <a:spLocks noGrp="1"/>
          </p:cNvSpPr>
          <p:nvPr>
            <p:ph idx="1"/>
          </p:nvPr>
        </p:nvSpPr>
        <p:spPr/>
        <p:txBody>
          <a:bodyPr>
            <a:normAutofit lnSpcReduction="10000"/>
          </a:bodyPr>
          <a:lstStyle/>
          <a:p>
            <a:r>
              <a:rPr lang="en-US" sz="2400" dirty="0">
                <a:latin typeface="Cambria" panose="02040503050406030204" pitchFamily="18" charset="0"/>
                <a:ea typeface="Cambria" panose="02040503050406030204" pitchFamily="18" charset="0"/>
              </a:rPr>
              <a:t>The SMS spam message problem is plaguing almost every country and keeps increasing without a sign of slowing down as the number of mobile users increase in addition to cheap rates of SMS services. Therefore, this paper presents the spam filtering technique using various machine learning algorithms. Different algorithms will provide different performances and results based on the features used. For future works, adding more features such as message lengths might help the classifiers to train data better and give better performance. Present Work is useful to identify Spam SMS from SMS dataset. Experimental work shows that 98.12% SMS are identified correctly as Spam SMS from the dataset.</a:t>
            </a:r>
            <a:endParaRPr lang="hi-IN"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955209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39</TotalTime>
  <Words>806</Words>
  <Application>Microsoft Office PowerPoint</Application>
  <PresentationFormat>Widescreen</PresentationFormat>
  <Paragraphs>25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Cambria</vt:lpstr>
      <vt:lpstr>Century Gothic</vt:lpstr>
      <vt:lpstr>Wingdings 3</vt:lpstr>
      <vt:lpstr>Ion</vt:lpstr>
      <vt:lpstr>Spam SMS Detection Using AI</vt:lpstr>
      <vt:lpstr>Abstract</vt:lpstr>
      <vt:lpstr>Introduction</vt:lpstr>
      <vt:lpstr>Existing System </vt:lpstr>
      <vt:lpstr>Requirements</vt:lpstr>
      <vt:lpstr>Expected Outcome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Sakshi Ambali</dc:creator>
  <cp:lastModifiedBy>Sakshi Ambali</cp:lastModifiedBy>
  <cp:revision>1</cp:revision>
  <dcterms:created xsi:type="dcterms:W3CDTF">2024-07-19T15:17:05Z</dcterms:created>
  <dcterms:modified xsi:type="dcterms:W3CDTF">2024-07-19T15:56:34Z</dcterms:modified>
</cp:coreProperties>
</file>