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146847063" r:id="rId11"/>
    <p:sldId id="267" r:id="rId12"/>
    <p:sldId id="268" r:id="rId13"/>
    <p:sldId id="2146847055" r:id="rId14"/>
    <p:sldId id="269" r:id="rId15"/>
    <p:sldId id="2146847059" r:id="rId16"/>
    <p:sldId id="2146847060"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ibm.com/products/watsonx-ai" TargetMode="External"/><Relationship Id="rId2" Type="http://schemas.openxmlformats.org/officeDocument/2006/relationships/hyperlink" Target="https://mistral.ai/news/pixtral-12b/" TargetMode="External"/><Relationship Id="rId1" Type="http://schemas.openxmlformats.org/officeDocument/2006/relationships/slideLayout" Target="../slideLayouts/slideLayout2.xml"/><Relationship Id="rId5" Type="http://schemas.openxmlformats.org/officeDocument/2006/relationships/hyperlink" Target="https://dataplatform.cloud.ibm.com/docs/content/wsj/analyze-data/ml-authentication.html" TargetMode="External"/><Relationship Id="rId4" Type="http://schemas.openxmlformats.org/officeDocument/2006/relationships/hyperlink" Target="https://github.com/IBM/ibmdotcom-tutorials/blob/main/generative-ai/pixtral-multimodal-ai.ipynb"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skin diseases identification using large vision model</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Name-Sakshi Shivaji Kamble</a:t>
            </a:r>
          </a:p>
          <a:p>
            <a:pPr marL="457200" indent="-457200">
              <a:buAutoNum type="arabicPeriod"/>
            </a:pPr>
            <a:r>
              <a:rPr lang="en-US" sz="2000" b="1" dirty="0">
                <a:solidFill>
                  <a:schemeClr val="accent1">
                    <a:lumMod val="75000"/>
                  </a:schemeClr>
                </a:solidFill>
                <a:latin typeface="Arial"/>
                <a:cs typeface="Arial"/>
              </a:rPr>
              <a:t>College Name-DKTE Textile &amp; Engineering College</a:t>
            </a:r>
          </a:p>
          <a:p>
            <a:pPr marL="457200" indent="-457200">
              <a:buAutoNum type="arabicPeriod"/>
            </a:pPr>
            <a:r>
              <a:rPr lang="en-US" sz="2000" b="1" dirty="0">
                <a:solidFill>
                  <a:schemeClr val="accent1">
                    <a:lumMod val="75000"/>
                  </a:schemeClr>
                </a:solidFill>
                <a:latin typeface="Arial"/>
                <a:cs typeface="Arial"/>
              </a:rPr>
              <a:t>Department-Computer Science &amp;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algn="just"/>
            <a:r>
              <a:rPr lang="en-US" sz="2000" b="1" dirty="0">
                <a:latin typeface="Calibri" panose="020F0502020204030204" pitchFamily="34" charset="0"/>
                <a:ea typeface="Calibri" panose="020F0502020204030204" pitchFamily="34" charset="0"/>
                <a:cs typeface="Calibri" panose="020F0502020204030204" pitchFamily="34" charset="0"/>
              </a:rPr>
              <a:t>Future Scope</a:t>
            </a:r>
          </a:p>
          <a:p>
            <a:pPr algn="just"/>
            <a:r>
              <a:rPr lang="en-US" sz="2000" b="1" dirty="0">
                <a:latin typeface="Calibri" panose="020F0502020204030204" pitchFamily="34" charset="0"/>
                <a:ea typeface="Calibri" panose="020F0502020204030204" pitchFamily="34" charset="0"/>
                <a:cs typeface="Calibri" panose="020F0502020204030204" pitchFamily="34" charset="0"/>
              </a:rPr>
              <a:t>Enhanced Medical Diagnostics:</a:t>
            </a:r>
            <a:r>
              <a:rPr lang="en-US" sz="2000" dirty="0">
                <a:latin typeface="Calibri" panose="020F0502020204030204" pitchFamily="34" charset="0"/>
                <a:ea typeface="Calibri" panose="020F0502020204030204" pitchFamily="34" charset="0"/>
                <a:cs typeface="Calibri" panose="020F0502020204030204" pitchFamily="34" charset="0"/>
              </a:rPr>
              <a:t> Extend to more skin diseases and other medical imaging areas for wider diagnostic support.</a:t>
            </a:r>
          </a:p>
          <a:p>
            <a:pPr algn="just"/>
            <a:r>
              <a:rPr lang="en-US" sz="2000" b="1" dirty="0">
                <a:latin typeface="Calibri" panose="020F0502020204030204" pitchFamily="34" charset="0"/>
                <a:ea typeface="Calibri" panose="020F0502020204030204" pitchFamily="34" charset="0"/>
                <a:cs typeface="Calibri" panose="020F0502020204030204" pitchFamily="34" charset="0"/>
              </a:rPr>
              <a:t>Real-time Mobile Integration:</a:t>
            </a:r>
            <a:r>
              <a:rPr lang="en-US" sz="2000" dirty="0">
                <a:latin typeface="Calibri" panose="020F0502020204030204" pitchFamily="34" charset="0"/>
                <a:ea typeface="Calibri" panose="020F0502020204030204" pitchFamily="34" charset="0"/>
                <a:cs typeface="Calibri" panose="020F0502020204030204" pitchFamily="34" charset="0"/>
              </a:rPr>
              <a:t> Deploy the model in mobile apps for instant disease detection from photos.</a:t>
            </a:r>
          </a:p>
          <a:p>
            <a:pPr algn="just"/>
            <a:r>
              <a:rPr lang="en-US" sz="2000" b="1" dirty="0">
                <a:latin typeface="Calibri" panose="020F0502020204030204" pitchFamily="34" charset="0"/>
                <a:ea typeface="Calibri" panose="020F0502020204030204" pitchFamily="34" charset="0"/>
                <a:cs typeface="Calibri" panose="020F0502020204030204" pitchFamily="34" charset="0"/>
              </a:rPr>
              <a:t>Multilingual Support:</a:t>
            </a:r>
            <a:r>
              <a:rPr lang="en-US" sz="2000" dirty="0">
                <a:latin typeface="Calibri" panose="020F0502020204030204" pitchFamily="34" charset="0"/>
                <a:ea typeface="Calibri" panose="020F0502020204030204" pitchFamily="34" charset="0"/>
                <a:cs typeface="Calibri" panose="020F0502020204030204" pitchFamily="34" charset="0"/>
              </a:rPr>
              <a:t> Improve language understanding to support global users in multiple languages.</a:t>
            </a:r>
          </a:p>
          <a:p>
            <a:pPr algn="just"/>
            <a:r>
              <a:rPr lang="en-US" sz="2000" b="1" dirty="0">
                <a:latin typeface="Calibri" panose="020F0502020204030204" pitchFamily="34" charset="0"/>
                <a:ea typeface="Calibri" panose="020F0502020204030204" pitchFamily="34" charset="0"/>
                <a:cs typeface="Calibri" panose="020F0502020204030204" pitchFamily="34" charset="0"/>
              </a:rPr>
              <a:t>Continuous Learning:</a:t>
            </a:r>
            <a:r>
              <a:rPr lang="en-US" sz="2000" dirty="0">
                <a:latin typeface="Calibri" panose="020F0502020204030204" pitchFamily="34" charset="0"/>
                <a:ea typeface="Calibri" panose="020F0502020204030204" pitchFamily="34" charset="0"/>
                <a:cs typeface="Calibri" panose="020F0502020204030204" pitchFamily="34" charset="0"/>
              </a:rPr>
              <a:t> Implement online learning to update the model with new data for improved accuracy.</a:t>
            </a:r>
          </a:p>
          <a:p>
            <a:pPr algn="just"/>
            <a:r>
              <a:rPr lang="en-US" sz="2000" b="1" dirty="0" err="1">
                <a:latin typeface="Calibri" panose="020F0502020204030204" pitchFamily="34" charset="0"/>
                <a:ea typeface="Calibri" panose="020F0502020204030204" pitchFamily="34" charset="0"/>
                <a:cs typeface="Calibri" panose="020F0502020204030204" pitchFamily="34" charset="0"/>
              </a:rPr>
              <a:t>Explainability</a:t>
            </a:r>
            <a:r>
              <a:rPr lang="en-US" sz="2000" b="1" dirty="0">
                <a:latin typeface="Calibri" panose="020F0502020204030204" pitchFamily="34" charset="0"/>
                <a:ea typeface="Calibri" panose="020F0502020204030204" pitchFamily="34" charset="0"/>
                <a:cs typeface="Calibri" panose="020F0502020204030204" pitchFamily="34" charset="0"/>
              </a:rPr>
              <a:t> Features:</a:t>
            </a:r>
            <a:r>
              <a:rPr lang="en-US" sz="2000" dirty="0">
                <a:latin typeface="Calibri" panose="020F0502020204030204" pitchFamily="34" charset="0"/>
                <a:ea typeface="Calibri" panose="020F0502020204030204" pitchFamily="34" charset="0"/>
                <a:cs typeface="Calibri" panose="020F0502020204030204" pitchFamily="34" charset="0"/>
              </a:rPr>
              <a:t> Add interpretable AI outputs to help medical professionals understand model predictions.</a:t>
            </a:r>
          </a:p>
          <a:p>
            <a:pPr algn="just"/>
            <a:r>
              <a:rPr lang="en-US" sz="2000" b="1" dirty="0">
                <a:latin typeface="Calibri" panose="020F0502020204030204" pitchFamily="34" charset="0"/>
                <a:ea typeface="Calibri" panose="020F0502020204030204" pitchFamily="34" charset="0"/>
                <a:cs typeface="Calibri" panose="020F0502020204030204" pitchFamily="34" charset="0"/>
              </a:rPr>
              <a:t>Integration with EHR Systems:</a:t>
            </a:r>
            <a:r>
              <a:rPr lang="en-US" sz="2000" dirty="0">
                <a:latin typeface="Calibri" panose="020F0502020204030204" pitchFamily="34" charset="0"/>
                <a:ea typeface="Calibri" panose="020F0502020204030204" pitchFamily="34" charset="0"/>
                <a:cs typeface="Calibri" panose="020F0502020204030204" pitchFamily="34" charset="0"/>
              </a:rPr>
              <a:t> Seamlessly connect with electronic health records for comprehensive patient management.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Rectangle 2">
            <a:extLst>
              <a:ext uri="{FF2B5EF4-FFF2-40B4-BE49-F238E27FC236}">
                <a16:creationId xmlns:a16="http://schemas.microsoft.com/office/drawing/2014/main" id="{5E5C36ED-B692-4F48-9E78-EA5D37ACE88E}"/>
              </a:ext>
            </a:extLst>
          </p:cNvPr>
          <p:cNvSpPr>
            <a:spLocks noGrp="1" noChangeArrowheads="1"/>
          </p:cNvSpPr>
          <p:nvPr>
            <p:ph idx="1"/>
          </p:nvPr>
        </p:nvSpPr>
        <p:spPr bwMode="auto">
          <a:xfrm>
            <a:off x="385983" y="1843950"/>
            <a:ext cx="11029615"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Mistral AI. (2024). </a:t>
            </a:r>
            <a:r>
              <a:rPr kumimoji="0" lang="en-US" altLang="en-US" sz="20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Pixtral 12B: A 12 Billion Parameter Multimodal Model</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Retrieved from </a:t>
            </a:r>
            <a:r>
              <a:rPr kumimoji="0" lang="en-US" altLang="en-US" sz="2000" b="0" i="0" u="none" strike="noStrike" cap="none" normalizeH="0" baseline="0" dirty="0">
                <a:ln>
                  <a:noFill/>
                </a:ln>
                <a:solidFill>
                  <a:schemeClr val="accent1"/>
                </a:solidFill>
                <a:effectLs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https://mistral.ai/news/pixtral-12b/</a:t>
            </a:r>
            <a:endParaRPr kumimoji="0" lang="en-US" altLang="en-US" sz="2000" b="0" i="0" u="none" strike="noStrike" cap="none" normalizeH="0" baseline="0" dirty="0">
              <a:ln>
                <a:noFill/>
              </a:ln>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(2024). </a:t>
            </a:r>
            <a:r>
              <a:rPr kumimoji="0" lang="en-US" altLang="en-US" sz="20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watsonx.ai Documentation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Retrieved from </a:t>
            </a:r>
            <a:r>
              <a:rPr lang="en-US" altLang="en-US" sz="2000" dirty="0">
                <a:solidFill>
                  <a:schemeClr val="accent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https://www.ibm.com/products/watsonx-ai</a:t>
            </a:r>
            <a:endParaRPr lang="en-US" altLang="en-US" sz="20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GitHub Repository. (2024). </a:t>
            </a:r>
            <a:r>
              <a:rPr kumimoji="0" lang="en-US" altLang="en-US" sz="20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Pixtral Multimodal AI Tutorial</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Retrieved from </a:t>
            </a:r>
            <a:r>
              <a:rPr lang="en-US" altLang="en-US" sz="2000" dirty="0">
                <a:solidFill>
                  <a:schemeClr val="accent1"/>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https://github.com/IBM/ibmdotcom-tutorials/blob/main/generative-ai/pixtral-multimodal-ai</a:t>
            </a:r>
            <a:r>
              <a:rPr kumimoji="0" lang="en-US" altLang="en-US" sz="2000" b="0" i="0" u="none" strike="noStrike" cap="none" normalizeH="0" baseline="0" dirty="0">
                <a:ln>
                  <a:noFill/>
                </a:ln>
                <a:solidFill>
                  <a:schemeClr val="accent1"/>
                </a:solidFill>
                <a:effectLs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.ipynb</a:t>
            </a:r>
            <a:endParaRPr kumimoji="0" lang="en-US" altLang="en-US" sz="2000" b="0" i="0" u="none" strike="noStrike" cap="none" normalizeH="0" baseline="0" dirty="0">
              <a:ln>
                <a:noFill/>
              </a:ln>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Cloud Docs. (2024). </a:t>
            </a:r>
            <a:r>
              <a:rPr kumimoji="0" lang="en-US" altLang="en-US" sz="20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Using IBM watsonx Runtime and API Keys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Retrieved from </a:t>
            </a:r>
            <a:r>
              <a:rPr kumimoji="0" lang="en-US" altLang="en-US" sz="2000" b="0" i="0" u="none" strike="noStrike" cap="none" normalizeH="0" baseline="0" dirty="0">
                <a:ln>
                  <a:noFill/>
                </a:ln>
                <a:solidFill>
                  <a:schemeClr val="accent1"/>
                </a:solidFill>
                <a:effectLst/>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https://dataplatform.cloud.ibm.com/docs/content/wsj/analyze-data/ml-authentication.html</a:t>
            </a:r>
            <a:endParaRPr kumimoji="0" lang="en-US" altLang="en-US" sz="2000" b="0" i="0" u="none" strike="noStrike" cap="none" normalizeH="0" baseline="0" dirty="0">
              <a:ln>
                <a:noFill/>
              </a:ln>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Picture 6">
            <a:extLst>
              <a:ext uri="{FF2B5EF4-FFF2-40B4-BE49-F238E27FC236}">
                <a16:creationId xmlns:a16="http://schemas.microsoft.com/office/drawing/2014/main" id="{68D2883A-F60E-4163-9738-4CF9A16AFF64}"/>
              </a:ext>
            </a:extLst>
          </p:cNvPr>
          <p:cNvPicPr>
            <a:picLocks noChangeAspect="1"/>
          </p:cNvPicPr>
          <p:nvPr/>
        </p:nvPicPr>
        <p:blipFill>
          <a:blip r:embed="rId2"/>
          <a:stretch>
            <a:fillRect/>
          </a:stretch>
        </p:blipFill>
        <p:spPr>
          <a:xfrm>
            <a:off x="2013735" y="1514260"/>
            <a:ext cx="7867687" cy="4963443"/>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A53B642E-723A-4BAE-9B7A-251A2327AD60}"/>
              </a:ext>
            </a:extLst>
          </p:cNvPr>
          <p:cNvPicPr>
            <a:picLocks noGrp="1" noChangeAspect="1"/>
          </p:cNvPicPr>
          <p:nvPr>
            <p:ph idx="1"/>
          </p:nvPr>
        </p:nvPicPr>
        <p:blipFill>
          <a:blip r:embed="rId2"/>
          <a:stretch>
            <a:fillRect/>
          </a:stretch>
        </p:blipFill>
        <p:spPr>
          <a:xfrm>
            <a:off x="2240192" y="1482244"/>
            <a:ext cx="7499710" cy="4673600"/>
          </a:xfrm>
        </p:spPr>
      </p:pic>
    </p:spTree>
    <p:extLst>
      <p:ext uri="{BB962C8B-B14F-4D97-AF65-F5344CB8AC3E}">
        <p14:creationId xmlns:p14="http://schemas.microsoft.com/office/powerpoint/2010/main" val="41287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ACFA7F76-49B4-4F06-A02D-DEB7B6C56F6D}"/>
              </a:ext>
            </a:extLst>
          </p:cNvPr>
          <p:cNvPicPr>
            <a:picLocks noGrp="1" noChangeAspect="1"/>
          </p:cNvPicPr>
          <p:nvPr>
            <p:ph idx="1"/>
          </p:nvPr>
        </p:nvPicPr>
        <p:blipFill>
          <a:blip r:embed="rId2"/>
          <a:stretch>
            <a:fillRect/>
          </a:stretch>
        </p:blipFill>
        <p:spPr>
          <a:xfrm>
            <a:off x="2203087" y="1599701"/>
            <a:ext cx="8235457" cy="4673600"/>
          </a:xfrm>
        </p:spPr>
      </p:pic>
    </p:spTree>
    <p:extLst>
      <p:ext uri="{BB962C8B-B14F-4D97-AF65-F5344CB8AC3E}">
        <p14:creationId xmlns:p14="http://schemas.microsoft.com/office/powerpoint/2010/main" val="217185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US" sz="2800" dirty="0">
                <a:latin typeface="Calibri" panose="020F0502020204030204" pitchFamily="34" charset="0"/>
                <a:ea typeface="Calibri" panose="020F0502020204030204" pitchFamily="34" charset="0"/>
                <a:cs typeface="Calibri" panose="020F0502020204030204" pitchFamily="34" charset="0"/>
              </a:rPr>
              <a:t>Diagnosing skin diseases requires expertise and timely access to healthcare, which many people around the world lack. Many conditions, like acne, eczema, or melanoma, can look similar in early stages, making early and accurate diagnosis difficult. There’s a need for an intelligent, accessible tool that can support dermatological screening using just images</a:t>
            </a:r>
            <a:endParaRPr lang="en-IN" sz="2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19883"/>
            <a:ext cx="11029616" cy="5738117"/>
          </a:xfrm>
        </p:spPr>
        <p:txBody>
          <a:bodyPr vert="horz" lIns="91440" tIns="45720" rIns="91440" bIns="45720" rtlCol="0" anchor="ctr">
            <a:noAutofit/>
          </a:bodyPr>
          <a:lstStyle/>
          <a:p>
            <a:pPr algn="just"/>
            <a:r>
              <a:rPr lang="en-US" sz="2000" dirty="0">
                <a:latin typeface="Calibri" panose="020F0502020204030204" pitchFamily="34" charset="0"/>
                <a:ea typeface="Calibri" panose="020F0502020204030204" pitchFamily="34" charset="0"/>
                <a:cs typeface="Calibri" panose="020F0502020204030204" pitchFamily="34" charset="0"/>
              </a:rPr>
              <a:t>The solution leverages the Pixtral 12B multimodal AI model to analyze medical images and answer diagnostic queries. By combining advanced vision encoding with natural language understanding, the system can accurately identify skin diseases from images.</a:t>
            </a:r>
          </a:p>
          <a:p>
            <a:pPr algn="just"/>
            <a:r>
              <a:rPr lang="en-US" sz="2000" dirty="0">
                <a:latin typeface="Calibri" panose="020F0502020204030204" pitchFamily="34" charset="0"/>
                <a:ea typeface="Calibri" panose="020F0502020204030204" pitchFamily="34" charset="0"/>
                <a:cs typeface="Calibri" panose="020F0502020204030204" pitchFamily="34" charset="0"/>
              </a:rPr>
              <a:t>Key components include:</a:t>
            </a:r>
          </a:p>
          <a:p>
            <a:pPr algn="just"/>
            <a:r>
              <a:rPr lang="en-US" sz="2000" b="1" dirty="0">
                <a:latin typeface="Calibri" panose="020F0502020204030204" pitchFamily="34" charset="0"/>
                <a:ea typeface="Calibri" panose="020F0502020204030204" pitchFamily="34" charset="0"/>
                <a:cs typeface="Calibri" panose="020F0502020204030204" pitchFamily="34" charset="0"/>
              </a:rPr>
              <a:t>Image Encoding:</a:t>
            </a:r>
            <a:r>
              <a:rPr lang="en-US" sz="2000" dirty="0">
                <a:latin typeface="Calibri" panose="020F0502020204030204" pitchFamily="34" charset="0"/>
                <a:ea typeface="Calibri" panose="020F0502020204030204" pitchFamily="34" charset="0"/>
                <a:cs typeface="Calibri" panose="020F0502020204030204" pitchFamily="34" charset="0"/>
              </a:rPr>
              <a:t> Convert skin images into a format understandable by the AI model.</a:t>
            </a:r>
          </a:p>
          <a:p>
            <a:pPr algn="just"/>
            <a:r>
              <a:rPr lang="en-US" sz="2000" b="1" dirty="0">
                <a:latin typeface="Calibri" panose="020F0502020204030204" pitchFamily="34" charset="0"/>
                <a:ea typeface="Calibri" panose="020F0502020204030204" pitchFamily="34" charset="0"/>
                <a:cs typeface="Calibri" panose="020F0502020204030204" pitchFamily="34" charset="0"/>
              </a:rPr>
              <a:t>Multimodal Query Processing:</a:t>
            </a:r>
            <a:r>
              <a:rPr lang="en-US" sz="2000" dirty="0">
                <a:latin typeface="Calibri" panose="020F0502020204030204" pitchFamily="34" charset="0"/>
                <a:ea typeface="Calibri" panose="020F0502020204030204" pitchFamily="34" charset="0"/>
                <a:cs typeface="Calibri" panose="020F0502020204030204" pitchFamily="34" charset="0"/>
              </a:rPr>
              <a:t> Input images along with user questions (e.g., "What disease is this?") to the model.</a:t>
            </a:r>
          </a:p>
          <a:p>
            <a:pPr algn="just"/>
            <a:r>
              <a:rPr lang="en-US" sz="2000" b="1" dirty="0">
                <a:latin typeface="Calibri" panose="020F0502020204030204" pitchFamily="34" charset="0"/>
                <a:ea typeface="Calibri" panose="020F0502020204030204" pitchFamily="34" charset="0"/>
                <a:cs typeface="Calibri" panose="020F0502020204030204" pitchFamily="34" charset="0"/>
              </a:rPr>
              <a:t>AI-powered Diagnosis:</a:t>
            </a:r>
            <a:r>
              <a:rPr lang="en-US" sz="2000" dirty="0">
                <a:latin typeface="Calibri" panose="020F0502020204030204" pitchFamily="34" charset="0"/>
                <a:ea typeface="Calibri" panose="020F0502020204030204" pitchFamily="34" charset="0"/>
                <a:cs typeface="Calibri" panose="020F0502020204030204" pitchFamily="34" charset="0"/>
              </a:rPr>
              <a:t> Generate concise, accurate textual responses identifying the disease.</a:t>
            </a:r>
          </a:p>
          <a:p>
            <a:pPr algn="just"/>
            <a:r>
              <a:rPr lang="en-US" sz="2000" b="1" dirty="0">
                <a:latin typeface="Calibri" panose="020F0502020204030204" pitchFamily="34" charset="0"/>
                <a:ea typeface="Calibri" panose="020F0502020204030204" pitchFamily="34" charset="0"/>
                <a:cs typeface="Calibri" panose="020F0502020204030204" pitchFamily="34" charset="0"/>
              </a:rPr>
              <a:t>Cloud Deployment:</a:t>
            </a:r>
            <a:r>
              <a:rPr lang="en-US" sz="2000" dirty="0">
                <a:latin typeface="Calibri" panose="020F0502020204030204" pitchFamily="34" charset="0"/>
                <a:ea typeface="Calibri" panose="020F0502020204030204" pitchFamily="34" charset="0"/>
                <a:cs typeface="Calibri" panose="020F0502020204030204" pitchFamily="34" charset="0"/>
              </a:rPr>
              <a:t> Utilize IBM watsonx.ai for scalable, accessible model hosting and API interaction.</a:t>
            </a:r>
          </a:p>
          <a:p>
            <a:pPr algn="just"/>
            <a:r>
              <a:rPr lang="en-US" sz="2000" dirty="0">
                <a:latin typeface="Calibri" panose="020F0502020204030204" pitchFamily="34" charset="0"/>
                <a:ea typeface="Calibri" panose="020F0502020204030204" pitchFamily="34" charset="0"/>
                <a:cs typeface="Calibri" panose="020F0502020204030204" pitchFamily="34" charset="0"/>
              </a:rPr>
              <a:t>This approach ensures efficient, scalable, and accurate skin disease identification through multimodal AI.</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547D9367-A8D3-4A81-A3C8-86DDA7B67524}"/>
              </a:ext>
            </a:extLst>
          </p:cNvPr>
          <p:cNvSpPr>
            <a:spLocks noGrp="1" noChangeArrowheads="1"/>
          </p:cNvSpPr>
          <p:nvPr>
            <p:ph idx="1"/>
          </p:nvPr>
        </p:nvSpPr>
        <p:spPr bwMode="auto">
          <a:xfrm>
            <a:off x="581192" y="1323439"/>
            <a:ext cx="11059428" cy="4630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fontAlgn="base">
              <a:tabLst/>
            </a:pPr>
            <a:r>
              <a:rPr lang="en-US" altLang="en-US" sz="2000" dirty="0">
                <a:latin typeface="Calibri" panose="020F0502020204030204" pitchFamily="34" charset="0"/>
                <a:ea typeface="Calibri" panose="020F0502020204030204" pitchFamily="34" charset="0"/>
                <a:cs typeface="Calibri" panose="020F0502020204030204" pitchFamily="34" charset="0"/>
              </a:rPr>
              <a:t>Data Acquisition: Collect high-quality skin disease images from reliable medical sources.</a:t>
            </a:r>
          </a:p>
          <a:p>
            <a:pPr marR="0" lvl="0" algn="just" fontAlgn="base">
              <a:tabLst/>
            </a:pPr>
            <a:r>
              <a:rPr lang="en-US" altLang="en-US" sz="2000" dirty="0">
                <a:latin typeface="Calibri" panose="020F0502020204030204" pitchFamily="34" charset="0"/>
                <a:ea typeface="Calibri" panose="020F0502020204030204" pitchFamily="34" charset="0"/>
                <a:cs typeface="Calibri" panose="020F0502020204030204" pitchFamily="34" charset="0"/>
              </a:rPr>
              <a:t>Image Preprocessing: Encode images into base64 format to feed into the multimodal model.</a:t>
            </a:r>
          </a:p>
          <a:p>
            <a:pPr marR="0" lvl="0" algn="just" fontAlgn="base">
              <a:tabLst/>
            </a:pPr>
            <a:r>
              <a:rPr lang="en-US" altLang="en-US" sz="2000" dirty="0">
                <a:latin typeface="Calibri" panose="020F0502020204030204" pitchFamily="34" charset="0"/>
                <a:ea typeface="Calibri" panose="020F0502020204030204" pitchFamily="34" charset="0"/>
                <a:cs typeface="Calibri" panose="020F0502020204030204" pitchFamily="34" charset="0"/>
              </a:rPr>
              <a:t>Model Integration: Use the Pixtral 12B multimodal model deployed on IBM watsonx.ai for image and text input processing.</a:t>
            </a:r>
          </a:p>
          <a:p>
            <a:pPr marR="0" lvl="0" algn="just" fontAlgn="base">
              <a:tabLst/>
            </a:pPr>
            <a:r>
              <a:rPr lang="en-US" altLang="en-US" sz="2000" dirty="0">
                <a:latin typeface="Calibri" panose="020F0502020204030204" pitchFamily="34" charset="0"/>
                <a:ea typeface="Calibri" panose="020F0502020204030204" pitchFamily="34" charset="0"/>
                <a:cs typeface="Calibri" panose="020F0502020204030204" pitchFamily="34" charset="0"/>
              </a:rPr>
              <a:t>Query Handling: Combine user queries with encoded images to form multimodal input for the AI model.</a:t>
            </a:r>
          </a:p>
          <a:p>
            <a:pPr marR="0" lvl="0" algn="just" fontAlgn="base">
              <a:tabLst/>
            </a:pPr>
            <a:r>
              <a:rPr lang="en-US" altLang="en-US" sz="2000" dirty="0">
                <a:latin typeface="Calibri" panose="020F0502020204030204" pitchFamily="34" charset="0"/>
                <a:ea typeface="Calibri" panose="020F0502020204030204" pitchFamily="34" charset="0"/>
                <a:cs typeface="Calibri" panose="020F0502020204030204" pitchFamily="34" charset="0"/>
              </a:rPr>
              <a:t>Inference &amp; Response: Generate accurate disease identification responses based on image analysis and user questions.</a:t>
            </a:r>
          </a:p>
          <a:p>
            <a:pPr marR="0" lvl="0" algn="just" fontAlgn="base">
              <a:tabLst/>
            </a:pPr>
            <a:r>
              <a:rPr lang="en-US" altLang="en-US" sz="2000" dirty="0">
                <a:latin typeface="Calibri" panose="020F0502020204030204" pitchFamily="34" charset="0"/>
                <a:ea typeface="Calibri" panose="020F0502020204030204" pitchFamily="34" charset="0"/>
                <a:cs typeface="Calibri" panose="020F0502020204030204" pitchFamily="34" charset="0"/>
              </a:rPr>
              <a:t>Result Presentation: Display diagnostic results clearly for users or medical professionals.</a:t>
            </a:r>
          </a:p>
          <a:p>
            <a:pPr marR="0" lvl="0" algn="just" fontAlgn="base">
              <a:tabLst/>
            </a:pPr>
            <a:r>
              <a:rPr lang="en-US" altLang="en-US" sz="2000" dirty="0">
                <a:latin typeface="Calibri" panose="020F0502020204030204" pitchFamily="34" charset="0"/>
                <a:ea typeface="Calibri" panose="020F0502020204030204" pitchFamily="34" charset="0"/>
                <a:cs typeface="Calibri" panose="020F0502020204030204" pitchFamily="34" charset="0"/>
              </a:rPr>
              <a:t>Deployment: Host the solution on cloud infrastructure ensuring scalability, availability, and easy access via APIs.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algn="just"/>
            <a:r>
              <a:rPr lang="en-US" sz="2000" b="1" dirty="0">
                <a:latin typeface="Calibri" panose="020F0502020204030204" pitchFamily="34" charset="0"/>
                <a:ea typeface="Calibri" panose="020F0502020204030204" pitchFamily="34" charset="0"/>
                <a:cs typeface="Calibri" panose="020F0502020204030204" pitchFamily="34" charset="0"/>
              </a:rPr>
              <a:t>Algorithm</a:t>
            </a:r>
          </a:p>
          <a:p>
            <a:pPr algn="just"/>
            <a:r>
              <a:rPr lang="en-US" sz="2000" dirty="0">
                <a:latin typeface="Calibri" panose="020F0502020204030204" pitchFamily="34" charset="0"/>
                <a:ea typeface="Calibri" panose="020F0502020204030204" pitchFamily="34" charset="0"/>
                <a:cs typeface="Calibri" panose="020F0502020204030204" pitchFamily="34" charset="0"/>
              </a:rPr>
              <a:t>The system uses </a:t>
            </a:r>
            <a:r>
              <a:rPr lang="en-US" sz="2000" b="1" dirty="0">
                <a:latin typeface="Calibri" panose="020F0502020204030204" pitchFamily="34" charset="0"/>
                <a:ea typeface="Calibri" panose="020F0502020204030204" pitchFamily="34" charset="0"/>
                <a:cs typeface="Calibri" panose="020F0502020204030204" pitchFamily="34" charset="0"/>
              </a:rPr>
              <a:t>Pixtral 12B</a:t>
            </a:r>
            <a:r>
              <a:rPr lang="en-US" sz="2000" dirty="0">
                <a:latin typeface="Calibri" panose="020F0502020204030204" pitchFamily="34" charset="0"/>
                <a:ea typeface="Calibri" panose="020F0502020204030204" pitchFamily="34" charset="0"/>
                <a:cs typeface="Calibri" panose="020F0502020204030204" pitchFamily="34" charset="0"/>
              </a:rPr>
              <a:t>, a large multimodal transformer model with 12 billion parameters, designed to handle both image and text inputs. It consists of:</a:t>
            </a:r>
          </a:p>
          <a:p>
            <a:pPr algn="just"/>
            <a:r>
              <a:rPr lang="en-US" sz="2000" b="1" dirty="0">
                <a:latin typeface="Calibri" panose="020F0502020204030204" pitchFamily="34" charset="0"/>
                <a:ea typeface="Calibri" panose="020F0502020204030204" pitchFamily="34" charset="0"/>
                <a:cs typeface="Calibri" panose="020F0502020204030204" pitchFamily="34" charset="0"/>
              </a:rPr>
              <a:t>Vision Encoder:</a:t>
            </a:r>
            <a:r>
              <a:rPr lang="en-US" sz="2000" dirty="0">
                <a:latin typeface="Calibri" panose="020F0502020204030204" pitchFamily="34" charset="0"/>
                <a:ea typeface="Calibri" panose="020F0502020204030204" pitchFamily="34" charset="0"/>
                <a:cs typeface="Calibri" panose="020F0502020204030204" pitchFamily="34" charset="0"/>
              </a:rPr>
              <a:t> Converts input images into tokenized visual embeddings.</a:t>
            </a:r>
          </a:p>
          <a:p>
            <a:pPr algn="just"/>
            <a:r>
              <a:rPr lang="en-US" sz="2000" b="1" dirty="0">
                <a:latin typeface="Calibri" panose="020F0502020204030204" pitchFamily="34" charset="0"/>
                <a:ea typeface="Calibri" panose="020F0502020204030204" pitchFamily="34" charset="0"/>
                <a:cs typeface="Calibri" panose="020F0502020204030204" pitchFamily="34" charset="0"/>
              </a:rPr>
              <a:t>Multimodal Transformer Decoder:</a:t>
            </a:r>
            <a:r>
              <a:rPr lang="en-US" sz="2000" dirty="0">
                <a:latin typeface="Calibri" panose="020F0502020204030204" pitchFamily="34" charset="0"/>
                <a:ea typeface="Calibri" panose="020F0502020204030204" pitchFamily="34" charset="0"/>
                <a:cs typeface="Calibri" panose="020F0502020204030204" pitchFamily="34" charset="0"/>
              </a:rPr>
              <a:t> Processes combined image embeddings and text prompts to generate relevant text outputs.</a:t>
            </a:r>
          </a:p>
          <a:p>
            <a:pPr algn="just"/>
            <a:r>
              <a:rPr lang="en-US" sz="2000" dirty="0">
                <a:latin typeface="Calibri" panose="020F0502020204030204" pitchFamily="34" charset="0"/>
                <a:ea typeface="Calibri" panose="020F0502020204030204" pitchFamily="34" charset="0"/>
                <a:cs typeface="Calibri" panose="020F0502020204030204" pitchFamily="34" charset="0"/>
              </a:rPr>
              <a:t>The model is trained to understand complex visual content (e.g., medical images) and generate accurate textual responses, excelling at tasks like image captioning and visual question answering.</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algn="just"/>
            <a:r>
              <a:rPr lang="en-US" sz="2000" b="1" dirty="0">
                <a:latin typeface="Calibri" panose="020F0502020204030204" pitchFamily="34" charset="0"/>
                <a:ea typeface="Calibri" panose="020F0502020204030204" pitchFamily="34" charset="0"/>
                <a:cs typeface="Calibri" panose="020F0502020204030204" pitchFamily="34" charset="0"/>
              </a:rPr>
              <a:t>Deployment</a:t>
            </a:r>
          </a:p>
          <a:p>
            <a:pPr algn="just"/>
            <a:r>
              <a:rPr lang="en-US" sz="2000" dirty="0">
                <a:latin typeface="Calibri" panose="020F0502020204030204" pitchFamily="34" charset="0"/>
                <a:ea typeface="Calibri" panose="020F0502020204030204" pitchFamily="34" charset="0"/>
                <a:cs typeface="Calibri" panose="020F0502020204030204" pitchFamily="34" charset="0"/>
              </a:rPr>
              <a:t>The model is deployed on </a:t>
            </a:r>
            <a:r>
              <a:rPr lang="en-US" sz="2000" b="1" dirty="0">
                <a:latin typeface="Calibri" panose="020F0502020204030204" pitchFamily="34" charset="0"/>
                <a:ea typeface="Calibri" panose="020F0502020204030204" pitchFamily="34" charset="0"/>
                <a:cs typeface="Calibri" panose="020F0502020204030204" pitchFamily="34" charset="0"/>
              </a:rPr>
              <a:t>IBM watsonx.ai</a:t>
            </a:r>
            <a:r>
              <a:rPr lang="en-US" sz="2000" dirty="0">
                <a:latin typeface="Calibri" panose="020F0502020204030204" pitchFamily="34" charset="0"/>
                <a:ea typeface="Calibri" panose="020F0502020204030204" pitchFamily="34" charset="0"/>
                <a:cs typeface="Calibri" panose="020F0502020204030204" pitchFamily="34" charset="0"/>
              </a:rPr>
              <a:t> cloud platform, accessible via API calls from a </a:t>
            </a:r>
            <a:r>
              <a:rPr lang="en-US" sz="2000" dirty="0" err="1">
                <a:latin typeface="Calibri" panose="020F0502020204030204" pitchFamily="34" charset="0"/>
                <a:ea typeface="Calibri" panose="020F0502020204030204" pitchFamily="34" charset="0"/>
                <a:cs typeface="Calibri" panose="020F0502020204030204" pitchFamily="34" charset="0"/>
              </a:rPr>
              <a:t>Jupyter</a:t>
            </a:r>
            <a:r>
              <a:rPr lang="en-US" sz="2000" dirty="0">
                <a:latin typeface="Calibri" panose="020F0502020204030204" pitchFamily="34" charset="0"/>
                <a:ea typeface="Calibri" panose="020F0502020204030204" pitchFamily="34" charset="0"/>
                <a:cs typeface="Calibri" panose="020F0502020204030204" pitchFamily="34" charset="0"/>
              </a:rPr>
              <a:t> Notebook environment. Deployment steps include:</a:t>
            </a:r>
          </a:p>
          <a:p>
            <a:pPr algn="just"/>
            <a:r>
              <a:rPr lang="en-US" sz="2000" dirty="0">
                <a:latin typeface="Calibri" panose="020F0502020204030204" pitchFamily="34" charset="0"/>
                <a:ea typeface="Calibri" panose="020F0502020204030204" pitchFamily="34" charset="0"/>
                <a:cs typeface="Calibri" panose="020F0502020204030204" pitchFamily="34" charset="0"/>
              </a:rPr>
              <a:t>Setting up a watsonx.ai project and runtime service.</a:t>
            </a:r>
          </a:p>
          <a:p>
            <a:pPr algn="just"/>
            <a:r>
              <a:rPr lang="en-US" sz="2000" dirty="0">
                <a:latin typeface="Calibri" panose="020F0502020204030204" pitchFamily="34" charset="0"/>
                <a:ea typeface="Calibri" panose="020F0502020204030204" pitchFamily="34" charset="0"/>
                <a:cs typeface="Calibri" panose="020F0502020204030204" pitchFamily="34" charset="0"/>
              </a:rPr>
              <a:t>Generating API keys for authentication.</a:t>
            </a:r>
          </a:p>
          <a:p>
            <a:pPr algn="just"/>
            <a:r>
              <a:rPr lang="en-US" sz="2000" dirty="0">
                <a:latin typeface="Calibri" panose="020F0502020204030204" pitchFamily="34" charset="0"/>
                <a:ea typeface="Calibri" panose="020F0502020204030204" pitchFamily="34" charset="0"/>
                <a:cs typeface="Calibri" panose="020F0502020204030204" pitchFamily="34" charset="0"/>
              </a:rPr>
              <a:t>Encoding input images into base64 format for transmission.</a:t>
            </a:r>
          </a:p>
          <a:p>
            <a:pPr algn="just"/>
            <a:r>
              <a:rPr lang="en-US" sz="2000" dirty="0">
                <a:latin typeface="Calibri" panose="020F0502020204030204" pitchFamily="34" charset="0"/>
                <a:ea typeface="Calibri" panose="020F0502020204030204" pitchFamily="34" charset="0"/>
                <a:cs typeface="Calibri" panose="020F0502020204030204" pitchFamily="34" charset="0"/>
              </a:rPr>
              <a:t>Sending multimodal queries combining images and user text prompts.</a:t>
            </a:r>
          </a:p>
          <a:p>
            <a:pPr algn="just"/>
            <a:r>
              <a:rPr lang="en-US" sz="2000" dirty="0">
                <a:latin typeface="Calibri" panose="020F0502020204030204" pitchFamily="34" charset="0"/>
                <a:ea typeface="Calibri" panose="020F0502020204030204" pitchFamily="34" charset="0"/>
                <a:cs typeface="Calibri" panose="020F0502020204030204" pitchFamily="34" charset="0"/>
              </a:rPr>
              <a:t>Receiving and processing model-generated textual responses in real time.</a:t>
            </a:r>
          </a:p>
          <a:p>
            <a:pPr algn="just"/>
            <a:r>
              <a:rPr lang="en-US" sz="2000" dirty="0">
                <a:latin typeface="Calibri" panose="020F0502020204030204" pitchFamily="34" charset="0"/>
                <a:ea typeface="Calibri" panose="020F0502020204030204" pitchFamily="34" charset="0"/>
                <a:cs typeface="Calibri" panose="020F0502020204030204" pitchFamily="34" charset="0"/>
              </a:rPr>
              <a:t>This cloud deployment ensures scalable, reliable access to Pixtral 12B without requiring local computational resources.</a:t>
            </a:r>
          </a:p>
        </p:txBody>
      </p:sp>
    </p:spTree>
    <p:extLst>
      <p:ext uri="{BB962C8B-B14F-4D97-AF65-F5344CB8AC3E}">
        <p14:creationId xmlns:p14="http://schemas.microsoft.com/office/powerpoint/2010/main" val="1442963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algn="just"/>
            <a:r>
              <a:rPr lang="en-US" sz="2000" dirty="0">
                <a:latin typeface="Calibri" panose="020F0502020204030204" pitchFamily="34" charset="0"/>
                <a:ea typeface="Calibri" panose="020F0502020204030204" pitchFamily="34" charset="0"/>
                <a:cs typeface="Calibri" panose="020F0502020204030204" pitchFamily="34" charset="0"/>
              </a:rPr>
              <a:t>The Pixtral 12B model successfully analyzed the input images of skin conditions and generated accurate, concise answers describing the type of disease depicted (e.g., acne type). The model demonstrated a strong understanding of visual content combined with contextual user queries, outperforming other vision-language models like the llama 11b vision-instruct in clarity and detail.</a:t>
            </a:r>
          </a:p>
          <a:p>
            <a:r>
              <a:rPr lang="en-US" sz="2000" dirty="0"/>
              <a:t>Sample output for an acne image:</a:t>
            </a:r>
            <a:br>
              <a:rPr lang="en-US" sz="2000" dirty="0"/>
            </a:br>
            <a:r>
              <a:rPr lang="en-US" sz="2000" i="1" dirty="0"/>
              <a:t>“This person appears to have Type IV acne characterized by severe inflammation and nodules.”</a:t>
            </a:r>
            <a:endParaRPr lang="en-US" sz="2000" dirty="0"/>
          </a:p>
          <a:p>
            <a:r>
              <a:rPr lang="en-US" sz="2000" dirty="0"/>
              <a:t>The model’s ability to integrate image data with text input showcases its effectiveness in visual question answering tasks, particularly in medical image understanding.</a:t>
            </a: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latin typeface="Calibri" panose="020F0502020204030204" pitchFamily="34" charset="0"/>
                <a:ea typeface="Calibri" panose="020F0502020204030204" pitchFamily="34" charset="0"/>
                <a:cs typeface="Calibri" panose="020F0502020204030204" pitchFamily="34" charset="0"/>
              </a:rPr>
              <a:t>Pixtral 12B is a powerful multimodal AI model capable of accurately interpreting complex images and providing relevant textual answers. Leveraging the model through IBM’s watsonx platform allows for easy deployment and integration into real-world applications such as medical diagnosis support, image captioning, and document analysis. The model’s high parameter count and advanced architecture contribute to superior performance in vision-and-language tasks, making it a valuable tool for enhancing AI-driven multimodal understanding.</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40</TotalTime>
  <Words>977</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Franklin Gothic Book</vt:lpstr>
      <vt:lpstr>Franklin Gothic Demi</vt:lpstr>
      <vt:lpstr>Wingdings 2</vt:lpstr>
      <vt:lpstr>DividendVTI</vt:lpstr>
      <vt:lpstr>skin diseases identification using large vision model</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97</cp:revision>
  <dcterms:created xsi:type="dcterms:W3CDTF">2021-05-26T16:50:10Z</dcterms:created>
  <dcterms:modified xsi:type="dcterms:W3CDTF">2025-08-03T10:17:25Z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