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8" r:id="rId3"/>
    <p:sldId id="258" r:id="rId4"/>
    <p:sldId id="257" r:id="rId5"/>
    <p:sldId id="267" r:id="rId6"/>
    <p:sldId id="259" r:id="rId7"/>
    <p:sldId id="260" r:id="rId8"/>
    <p:sldId id="269" r:id="rId9"/>
    <p:sldId id="275" r:id="rId10"/>
    <p:sldId id="276" r:id="rId11"/>
    <p:sldId id="277" r:id="rId12"/>
    <p:sldId id="278" r:id="rId13"/>
    <p:sldId id="271" r:id="rId14"/>
    <p:sldId id="280" r:id="rId15"/>
    <p:sldId id="261" r:id="rId16"/>
    <p:sldId id="262" r:id="rId17"/>
    <p:sldId id="263" r:id="rId18"/>
    <p:sldId id="264" r:id="rId19"/>
    <p:sldId id="265" r:id="rId20"/>
    <p:sldId id="266" r:id="rId21"/>
    <p:sldId id="27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65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12/7/2023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12/7/2023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12/7/2023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12/7/2023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12/7/2023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12/7/2023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12/7/2023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12/7/2023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12/7/2023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12/7/2023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12/7/2023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12/7/2023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12/7/2023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12/7/2023</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12/7/2023</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12/7/2023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12/7/2023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12/7/2023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Zero"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en.wikipedia.org/wiki/File:Tic-tac-toe-game-1.sv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69591-D10E-0B11-3842-B8FD2172B074}"/>
              </a:ext>
            </a:extLst>
          </p:cNvPr>
          <p:cNvSpPr>
            <a:spLocks noGrp="1"/>
          </p:cNvSpPr>
          <p:nvPr>
            <p:ph type="ctrTitle"/>
          </p:nvPr>
        </p:nvSpPr>
        <p:spPr>
          <a:xfrm>
            <a:off x="1154955" y="2099733"/>
            <a:ext cx="8825658" cy="1566832"/>
          </a:xfrm>
        </p:spPr>
        <p:txBody>
          <a:bodyPr/>
          <a:lstStyle/>
          <a:p>
            <a:r>
              <a:rPr lang="en-US" dirty="0"/>
              <a:t>Tic Tac Toe</a:t>
            </a:r>
            <a:endParaRPr lang="en-IN" dirty="0"/>
          </a:p>
        </p:txBody>
      </p:sp>
      <p:sp>
        <p:nvSpPr>
          <p:cNvPr id="3" name="Subtitle 2">
            <a:extLst>
              <a:ext uri="{FF2B5EF4-FFF2-40B4-BE49-F238E27FC236}">
                <a16:creationId xmlns:a16="http://schemas.microsoft.com/office/drawing/2014/main" id="{D8D03937-BCDA-4122-C541-CC33305704EF}"/>
              </a:ext>
            </a:extLst>
          </p:cNvPr>
          <p:cNvSpPr>
            <a:spLocks noGrp="1"/>
          </p:cNvSpPr>
          <p:nvPr>
            <p:ph type="subTitle" idx="1"/>
          </p:nvPr>
        </p:nvSpPr>
        <p:spPr>
          <a:xfrm>
            <a:off x="1154955" y="4071969"/>
            <a:ext cx="7845610" cy="1566832"/>
          </a:xfrm>
        </p:spPr>
        <p:txBody>
          <a:bodyPr>
            <a:normAutofit lnSpcReduction="10000"/>
          </a:bodyPr>
          <a:lstStyle/>
          <a:p>
            <a:r>
              <a:rPr lang="en-US" dirty="0"/>
              <a:t>Presented  By :</a:t>
            </a:r>
          </a:p>
          <a:p>
            <a:r>
              <a:rPr lang="en-US" dirty="0"/>
              <a:t>Sakshi Kumari Sinha (22CSE009)</a:t>
            </a:r>
          </a:p>
          <a:p>
            <a:r>
              <a:rPr lang="en-US" dirty="0"/>
              <a:t>Ekata </a:t>
            </a:r>
            <a:r>
              <a:rPr lang="en-US" dirty="0" err="1"/>
              <a:t>kumari</a:t>
            </a:r>
            <a:r>
              <a:rPr lang="en-US" dirty="0"/>
              <a:t> (22CSE048) </a:t>
            </a:r>
          </a:p>
          <a:p>
            <a:r>
              <a:rPr lang="en-US" dirty="0"/>
              <a:t>Sarmistha </a:t>
            </a:r>
            <a:r>
              <a:rPr lang="en-US" dirty="0" err="1"/>
              <a:t>parija</a:t>
            </a:r>
            <a:r>
              <a:rPr lang="en-US" dirty="0"/>
              <a:t> (22CSE1057)</a:t>
            </a:r>
            <a:endParaRPr lang="en-IN" dirty="0"/>
          </a:p>
        </p:txBody>
      </p:sp>
      <p:pic>
        <p:nvPicPr>
          <p:cNvPr id="5" name="Picture 4">
            <a:extLst>
              <a:ext uri="{FF2B5EF4-FFF2-40B4-BE49-F238E27FC236}">
                <a16:creationId xmlns:a16="http://schemas.microsoft.com/office/drawing/2014/main" id="{EE045E28-CF89-69E1-14B7-F62B0860ABA3}"/>
              </a:ext>
            </a:extLst>
          </p:cNvPr>
          <p:cNvPicPr>
            <a:picLocks noChangeAspect="1"/>
          </p:cNvPicPr>
          <p:nvPr/>
        </p:nvPicPr>
        <p:blipFill>
          <a:blip r:embed="rId2"/>
          <a:stretch>
            <a:fillRect/>
          </a:stretch>
        </p:blipFill>
        <p:spPr>
          <a:xfrm>
            <a:off x="9153377" y="3820948"/>
            <a:ext cx="2143125" cy="2143125"/>
          </a:xfrm>
          <a:prstGeom prst="rect">
            <a:avLst/>
          </a:prstGeom>
        </p:spPr>
      </p:pic>
    </p:spTree>
    <p:extLst>
      <p:ext uri="{BB962C8B-B14F-4D97-AF65-F5344CB8AC3E}">
        <p14:creationId xmlns:p14="http://schemas.microsoft.com/office/powerpoint/2010/main" val="1399621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CFBDF-19AE-65C1-019B-A5D3D8FC49F8}"/>
              </a:ext>
            </a:extLst>
          </p:cNvPr>
          <p:cNvSpPr>
            <a:spLocks noGrp="1"/>
          </p:cNvSpPr>
          <p:nvPr>
            <p:ph type="title"/>
          </p:nvPr>
        </p:nvSpPr>
        <p:spPr>
          <a:xfrm>
            <a:off x="674187" y="484718"/>
            <a:ext cx="8761413" cy="706964"/>
          </a:xfrm>
        </p:spPr>
        <p:txBody>
          <a:bodyPr/>
          <a:lstStyle/>
          <a:p>
            <a:r>
              <a:rPr lang="en-US" dirty="0"/>
              <a:t>ER Diagram</a:t>
            </a:r>
            <a:endParaRPr lang="en-IN" dirty="0"/>
          </a:p>
        </p:txBody>
      </p:sp>
      <p:pic>
        <p:nvPicPr>
          <p:cNvPr id="9" name="Content Placeholder 8">
            <a:extLst>
              <a:ext uri="{FF2B5EF4-FFF2-40B4-BE49-F238E27FC236}">
                <a16:creationId xmlns:a16="http://schemas.microsoft.com/office/drawing/2014/main" id="{49949DE0-F25F-1B5D-A141-8D544BD13F9E}"/>
              </a:ext>
            </a:extLst>
          </p:cNvPr>
          <p:cNvPicPr>
            <a:picLocks noGrp="1" noChangeAspect="1"/>
          </p:cNvPicPr>
          <p:nvPr>
            <p:ph idx="1"/>
          </p:nvPr>
        </p:nvPicPr>
        <p:blipFill>
          <a:blip r:embed="rId2"/>
          <a:stretch>
            <a:fillRect/>
          </a:stretch>
        </p:blipFill>
        <p:spPr>
          <a:xfrm>
            <a:off x="886120" y="1191682"/>
            <a:ext cx="10020692" cy="5610545"/>
          </a:xfrm>
        </p:spPr>
      </p:pic>
    </p:spTree>
    <p:extLst>
      <p:ext uri="{BB962C8B-B14F-4D97-AF65-F5344CB8AC3E}">
        <p14:creationId xmlns:p14="http://schemas.microsoft.com/office/powerpoint/2010/main" val="4157602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DC6D8-4E3C-B77B-1ED0-7C85B234BBB0}"/>
              </a:ext>
            </a:extLst>
          </p:cNvPr>
          <p:cNvSpPr>
            <a:spLocks noGrp="1"/>
          </p:cNvSpPr>
          <p:nvPr>
            <p:ph type="title"/>
          </p:nvPr>
        </p:nvSpPr>
        <p:spPr/>
        <p:txBody>
          <a:bodyPr/>
          <a:lstStyle/>
          <a:p>
            <a:r>
              <a:rPr lang="en-US" dirty="0"/>
              <a:t>Pictures</a:t>
            </a:r>
            <a:endParaRPr lang="en-IN" dirty="0"/>
          </a:p>
        </p:txBody>
      </p:sp>
      <p:pic>
        <p:nvPicPr>
          <p:cNvPr id="5" name="Content Placeholder 4">
            <a:extLst>
              <a:ext uri="{FF2B5EF4-FFF2-40B4-BE49-F238E27FC236}">
                <a16:creationId xmlns:a16="http://schemas.microsoft.com/office/drawing/2014/main" id="{0741A38F-2B9A-E38E-0955-17561C9A77DD}"/>
              </a:ext>
            </a:extLst>
          </p:cNvPr>
          <p:cNvPicPr>
            <a:picLocks noGrp="1" noChangeAspect="1"/>
          </p:cNvPicPr>
          <p:nvPr>
            <p:ph idx="1"/>
          </p:nvPr>
        </p:nvPicPr>
        <p:blipFill>
          <a:blip r:embed="rId2"/>
          <a:stretch>
            <a:fillRect/>
          </a:stretch>
        </p:blipFill>
        <p:spPr>
          <a:xfrm>
            <a:off x="575672" y="2405537"/>
            <a:ext cx="5807771" cy="2967741"/>
          </a:xfrm>
        </p:spPr>
      </p:pic>
      <p:pic>
        <p:nvPicPr>
          <p:cNvPr id="7" name="Picture 6">
            <a:extLst>
              <a:ext uri="{FF2B5EF4-FFF2-40B4-BE49-F238E27FC236}">
                <a16:creationId xmlns:a16="http://schemas.microsoft.com/office/drawing/2014/main" id="{F7E1FE5B-8DF0-068D-3E70-BD80EA0468FA}"/>
              </a:ext>
            </a:extLst>
          </p:cNvPr>
          <p:cNvPicPr>
            <a:picLocks noChangeAspect="1"/>
          </p:cNvPicPr>
          <p:nvPr/>
        </p:nvPicPr>
        <p:blipFill>
          <a:blip r:embed="rId3"/>
          <a:stretch>
            <a:fillRect/>
          </a:stretch>
        </p:blipFill>
        <p:spPr>
          <a:xfrm>
            <a:off x="6705769" y="2505295"/>
            <a:ext cx="5212854" cy="2768224"/>
          </a:xfrm>
          <a:prstGeom prst="rect">
            <a:avLst/>
          </a:prstGeom>
        </p:spPr>
      </p:pic>
    </p:spTree>
    <p:extLst>
      <p:ext uri="{BB962C8B-B14F-4D97-AF65-F5344CB8AC3E}">
        <p14:creationId xmlns:p14="http://schemas.microsoft.com/office/powerpoint/2010/main" val="4025978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E72FC-FABA-4281-F2BF-2E2D75BC1B1C}"/>
              </a:ext>
            </a:extLst>
          </p:cNvPr>
          <p:cNvSpPr>
            <a:spLocks noGrp="1"/>
          </p:cNvSpPr>
          <p:nvPr>
            <p:ph type="title"/>
          </p:nvPr>
        </p:nvSpPr>
        <p:spPr>
          <a:xfrm flipV="1">
            <a:off x="13462260" y="1583704"/>
            <a:ext cx="45719" cy="87548"/>
          </a:xfrm>
        </p:spPr>
        <p:txBody>
          <a:bodyPr/>
          <a:lstStyle/>
          <a:p>
            <a:endParaRPr lang="en-IN" dirty="0"/>
          </a:p>
        </p:txBody>
      </p:sp>
      <p:pic>
        <p:nvPicPr>
          <p:cNvPr id="5" name="Content Placeholder 4">
            <a:extLst>
              <a:ext uri="{FF2B5EF4-FFF2-40B4-BE49-F238E27FC236}">
                <a16:creationId xmlns:a16="http://schemas.microsoft.com/office/drawing/2014/main" id="{4492CB43-8F8F-962E-5797-4354AB706DC8}"/>
              </a:ext>
            </a:extLst>
          </p:cNvPr>
          <p:cNvPicPr>
            <a:picLocks noGrp="1" noChangeAspect="1"/>
          </p:cNvPicPr>
          <p:nvPr>
            <p:ph idx="1"/>
          </p:nvPr>
        </p:nvPicPr>
        <p:blipFill>
          <a:blip r:embed="rId2"/>
          <a:stretch>
            <a:fillRect/>
          </a:stretch>
        </p:blipFill>
        <p:spPr>
          <a:xfrm>
            <a:off x="1676277" y="1671252"/>
            <a:ext cx="8317549" cy="4901938"/>
          </a:xfrm>
        </p:spPr>
      </p:pic>
    </p:spTree>
    <p:extLst>
      <p:ext uri="{BB962C8B-B14F-4D97-AF65-F5344CB8AC3E}">
        <p14:creationId xmlns:p14="http://schemas.microsoft.com/office/powerpoint/2010/main" val="1883414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87258-E35B-9362-3283-6BF46CD765DE}"/>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FF89008E-F57B-75DB-4370-E391B969E6A6}"/>
              </a:ext>
            </a:extLst>
          </p:cNvPr>
          <p:cNvSpPr>
            <a:spLocks noGrp="1"/>
          </p:cNvSpPr>
          <p:nvPr>
            <p:ph idx="1"/>
          </p:nvPr>
        </p:nvSpPr>
        <p:spPr/>
        <p:txBody>
          <a:bodyPr/>
          <a:lstStyle/>
          <a:p>
            <a:r>
              <a:rPr lang="en-US" dirty="0">
                <a:solidFill>
                  <a:srgbClr val="374151"/>
                </a:solidFill>
                <a:latin typeface="Söhne"/>
              </a:rPr>
              <a:t>Tic Tac Toe website is a educational gaming platform where player can develop their </a:t>
            </a:r>
            <a:r>
              <a:rPr lang="en-US" dirty="0" err="1">
                <a:solidFill>
                  <a:srgbClr val="374151"/>
                </a:solidFill>
                <a:latin typeface="Söhne"/>
              </a:rPr>
              <a:t>stratergic</a:t>
            </a:r>
            <a:r>
              <a:rPr lang="en-US" dirty="0">
                <a:solidFill>
                  <a:srgbClr val="374151"/>
                </a:solidFill>
                <a:latin typeface="Söhne"/>
              </a:rPr>
              <a:t> thinking by playing . </a:t>
            </a:r>
            <a:endParaRPr lang="en-IN" dirty="0"/>
          </a:p>
          <a:p>
            <a:r>
              <a:rPr lang="en-US" b="0" i="0" dirty="0">
                <a:solidFill>
                  <a:srgbClr val="374151"/>
                </a:solidFill>
                <a:effectLst/>
                <a:latin typeface="Söhne"/>
              </a:rPr>
              <a:t>Tic Tac Toe game is a cherished pastime for every age group player. </a:t>
            </a:r>
          </a:p>
          <a:p>
            <a:r>
              <a:rPr lang="en-US" b="0" i="0" dirty="0">
                <a:solidFill>
                  <a:srgbClr val="374151"/>
                </a:solidFill>
                <a:effectLst/>
                <a:latin typeface="Söhne"/>
              </a:rPr>
              <a:t>Its simplicity holds its place in the world of recreational gaming. Whether played on a piece of paper, a wooden board, or a digital screen , Tic Tac Toe captures the attention and engage players from all around the world.</a:t>
            </a:r>
          </a:p>
          <a:p>
            <a:r>
              <a:rPr lang="en-US" b="0" i="0" dirty="0">
                <a:solidFill>
                  <a:srgbClr val="374151"/>
                </a:solidFill>
                <a:effectLst/>
                <a:latin typeface="Söhne"/>
              </a:rPr>
              <a:t>Our project is all about creating a user-friendly and accessible Tic Tac Toe website that caters to a diverse audience. </a:t>
            </a:r>
          </a:p>
        </p:txBody>
      </p:sp>
    </p:spTree>
    <p:extLst>
      <p:ext uri="{BB962C8B-B14F-4D97-AF65-F5344CB8AC3E}">
        <p14:creationId xmlns:p14="http://schemas.microsoft.com/office/powerpoint/2010/main" val="677508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FAF83-DCAA-6CF1-4BEE-82E01211A12A}"/>
              </a:ext>
            </a:extLst>
          </p:cNvPr>
          <p:cNvSpPr>
            <a:spLocks noGrp="1"/>
          </p:cNvSpPr>
          <p:nvPr>
            <p:ph type="ctrTitle"/>
          </p:nvPr>
        </p:nvSpPr>
        <p:spPr>
          <a:xfrm>
            <a:off x="3535052" y="2825684"/>
            <a:ext cx="4817097" cy="1206631"/>
          </a:xfrm>
        </p:spPr>
        <p:txBody>
          <a:bodyPr/>
          <a:lstStyle/>
          <a:p>
            <a:r>
              <a:rPr lang="en-US" sz="7200" dirty="0"/>
              <a:t>Thank You</a:t>
            </a:r>
            <a:endParaRPr lang="en-IN" sz="7200" dirty="0"/>
          </a:p>
        </p:txBody>
      </p:sp>
      <p:sp>
        <p:nvSpPr>
          <p:cNvPr id="3" name="Subtitle 2">
            <a:extLst>
              <a:ext uri="{FF2B5EF4-FFF2-40B4-BE49-F238E27FC236}">
                <a16:creationId xmlns:a16="http://schemas.microsoft.com/office/drawing/2014/main" id="{F75DD0FC-233E-3F87-069C-4B29DB0214E8}"/>
              </a:ext>
            </a:extLst>
          </p:cNvPr>
          <p:cNvSpPr>
            <a:spLocks noGrp="1"/>
          </p:cNvSpPr>
          <p:nvPr>
            <p:ph type="subTitle" idx="1"/>
          </p:nvPr>
        </p:nvSpPr>
        <p:spPr>
          <a:xfrm flipH="1">
            <a:off x="12893494" y="4871648"/>
            <a:ext cx="45719" cy="115131"/>
          </a:xfrm>
        </p:spPr>
        <p:txBody>
          <a:bodyPr>
            <a:normAutofit fontScale="25000" lnSpcReduction="20000"/>
          </a:bodyPr>
          <a:lstStyle/>
          <a:p>
            <a:endParaRPr lang="en-IN" dirty="0"/>
          </a:p>
        </p:txBody>
      </p:sp>
    </p:spTree>
    <p:extLst>
      <p:ext uri="{BB962C8B-B14F-4D97-AF65-F5344CB8AC3E}">
        <p14:creationId xmlns:p14="http://schemas.microsoft.com/office/powerpoint/2010/main" val="3031048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294CB-514F-AB15-3FF1-92CDF4B2AFBC}"/>
              </a:ext>
            </a:extLst>
          </p:cNvPr>
          <p:cNvSpPr>
            <a:spLocks noGrp="1"/>
          </p:cNvSpPr>
          <p:nvPr>
            <p:ph type="title"/>
          </p:nvPr>
        </p:nvSpPr>
        <p:spPr/>
        <p:txBody>
          <a:bodyPr/>
          <a:lstStyle/>
          <a:p>
            <a:r>
              <a:rPr lang="en-US" dirty="0"/>
              <a:t>Code Description :</a:t>
            </a:r>
            <a:endParaRPr lang="en-IN" dirty="0"/>
          </a:p>
        </p:txBody>
      </p:sp>
      <p:sp>
        <p:nvSpPr>
          <p:cNvPr id="3" name="Content Placeholder 2">
            <a:extLst>
              <a:ext uri="{FF2B5EF4-FFF2-40B4-BE49-F238E27FC236}">
                <a16:creationId xmlns:a16="http://schemas.microsoft.com/office/drawing/2014/main" id="{E1C1E369-47AE-491D-1A33-33677B7D8EA7}"/>
              </a:ext>
            </a:extLst>
          </p:cNvPr>
          <p:cNvSpPr>
            <a:spLocks noGrp="1"/>
          </p:cNvSpPr>
          <p:nvPr>
            <p:ph idx="1"/>
          </p:nvPr>
        </p:nvSpPr>
        <p:spPr/>
        <p:txBody>
          <a:bodyPr/>
          <a:lstStyle/>
          <a:p>
            <a:endParaRPr lang="en-US" dirty="0"/>
          </a:p>
          <a:p>
            <a:r>
              <a:rPr lang="en-US" dirty="0"/>
              <a:t>We have created three functions .</a:t>
            </a:r>
          </a:p>
          <a:p>
            <a:r>
              <a:rPr lang="en-US" b="0" dirty="0">
                <a:solidFill>
                  <a:srgbClr val="0000FF"/>
                </a:solidFill>
                <a:effectLst/>
                <a:latin typeface="Consolas" panose="020B0609020204030204" pitchFamily="49" charset="0"/>
              </a:rPr>
              <a:t>void</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printBoard</a:t>
            </a:r>
            <a:r>
              <a:rPr lang="en-US" b="0" dirty="0">
                <a:solidFill>
                  <a:srgbClr val="3B3B3B"/>
                </a:solidFill>
                <a:effectLst/>
                <a:latin typeface="Consolas" panose="020B0609020204030204" pitchFamily="49" charset="0"/>
              </a:rPr>
              <a:t>(); - this function is to display the board where 	we play.</a:t>
            </a:r>
          </a:p>
          <a:p>
            <a:r>
              <a:rPr lang="en-US" b="0" dirty="0">
                <a:solidFill>
                  <a:srgbClr val="0000FF"/>
                </a:solidFill>
                <a:effectLst/>
                <a:latin typeface="Consolas" panose="020B0609020204030204" pitchFamily="49" charset="0"/>
              </a:rPr>
              <a:t>int</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checkWin</a:t>
            </a:r>
            <a:r>
              <a:rPr lang="en-US" b="0" dirty="0">
                <a:solidFill>
                  <a:srgbClr val="3B3B3B"/>
                </a:solidFill>
                <a:effectLst/>
                <a:latin typeface="Consolas" panose="020B0609020204030204" pitchFamily="49" charset="0"/>
              </a:rPr>
              <a:t>(); - this function checks the winning condition </a:t>
            </a:r>
            <a:r>
              <a:rPr lang="en-US" b="0" dirty="0" err="1">
                <a:solidFill>
                  <a:srgbClr val="3B3B3B"/>
                </a:solidFill>
                <a:effectLst/>
                <a:latin typeface="Consolas" panose="020B0609020204030204" pitchFamily="49" charset="0"/>
              </a:rPr>
              <a:t>i.e</a:t>
            </a:r>
            <a:r>
              <a:rPr lang="en-US" b="0" dirty="0">
                <a:solidFill>
                  <a:srgbClr val="3B3B3B"/>
                </a:solidFill>
                <a:effectLst/>
                <a:latin typeface="Consolas" panose="020B0609020204030204" pitchFamily="49" charset="0"/>
              </a:rPr>
              <a:t> who won the </a:t>
            </a:r>
            <a:r>
              <a:rPr lang="en-US" b="0" dirty="0" err="1">
                <a:solidFill>
                  <a:srgbClr val="3B3B3B"/>
                </a:solidFill>
                <a:effectLst/>
                <a:latin typeface="Consolas" panose="020B0609020204030204" pitchFamily="49" charset="0"/>
              </a:rPr>
              <a:t>game,or</a:t>
            </a:r>
            <a:r>
              <a:rPr lang="en-US" b="0" dirty="0">
                <a:solidFill>
                  <a:srgbClr val="3B3B3B"/>
                </a:solidFill>
                <a:effectLst/>
                <a:latin typeface="Consolas" panose="020B0609020204030204" pitchFamily="49" charset="0"/>
              </a:rPr>
              <a:t> the game draw .</a:t>
            </a:r>
          </a:p>
          <a:p>
            <a:r>
              <a:rPr lang="en-US" b="0" dirty="0">
                <a:solidFill>
                  <a:srgbClr val="0000FF"/>
                </a:solidFill>
                <a:effectLst/>
                <a:latin typeface="Consolas" panose="020B0609020204030204" pitchFamily="49" charset="0"/>
              </a:rPr>
              <a:t>void</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system</a:t>
            </a:r>
            <a:r>
              <a:rPr lang="en-US" b="0" dirty="0">
                <a:solidFill>
                  <a:srgbClr val="3B3B3B"/>
                </a:solidFill>
                <a:effectLst/>
                <a:latin typeface="Consolas" panose="020B0609020204030204" pitchFamily="49" charset="0"/>
              </a:rPr>
              <a:t>(); - this is used to clear the board.</a:t>
            </a:r>
          </a:p>
          <a:p>
            <a:r>
              <a:rPr lang="en-US" dirty="0">
                <a:solidFill>
                  <a:srgbClr val="3B3B3B"/>
                </a:solidFill>
                <a:latin typeface="Consolas" panose="020B0609020204030204" pitchFamily="49" charset="0"/>
              </a:rPr>
              <a:t>And the main function.</a:t>
            </a:r>
            <a:endParaRPr lang="en-US" b="0" dirty="0">
              <a:solidFill>
                <a:srgbClr val="3B3B3B"/>
              </a:solidFill>
              <a:effectLst/>
              <a:latin typeface="Consolas" panose="020B0609020204030204" pitchFamily="49" charset="0"/>
            </a:endParaRPr>
          </a:p>
          <a:p>
            <a:pPr marL="0" indent="0">
              <a:buNone/>
            </a:pPr>
            <a:endParaRPr lang="en-IN" dirty="0"/>
          </a:p>
        </p:txBody>
      </p:sp>
    </p:spTree>
    <p:extLst>
      <p:ext uri="{BB962C8B-B14F-4D97-AF65-F5344CB8AC3E}">
        <p14:creationId xmlns:p14="http://schemas.microsoft.com/office/powerpoint/2010/main" val="1056527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7602A-4203-02B1-416E-674F32A69DBE}"/>
              </a:ext>
            </a:extLst>
          </p:cNvPr>
          <p:cNvSpPr>
            <a:spLocks noGrp="1"/>
          </p:cNvSpPr>
          <p:nvPr>
            <p:ph type="title"/>
          </p:nvPr>
        </p:nvSpPr>
        <p:spPr/>
        <p:txBody>
          <a:bodyPr/>
          <a:lstStyle/>
          <a:p>
            <a:r>
              <a:rPr lang="en-US" dirty="0"/>
              <a:t>Continue :</a:t>
            </a:r>
            <a:endParaRPr lang="en-IN" dirty="0"/>
          </a:p>
        </p:txBody>
      </p:sp>
      <p:sp>
        <p:nvSpPr>
          <p:cNvPr id="3" name="Content Placeholder 2">
            <a:extLst>
              <a:ext uri="{FF2B5EF4-FFF2-40B4-BE49-F238E27FC236}">
                <a16:creationId xmlns:a16="http://schemas.microsoft.com/office/drawing/2014/main" id="{70C09A80-DE9D-754A-91AC-97DC9BCA7D37}"/>
              </a:ext>
            </a:extLst>
          </p:cNvPr>
          <p:cNvSpPr>
            <a:spLocks noGrp="1"/>
          </p:cNvSpPr>
          <p:nvPr>
            <p:ph idx="1"/>
          </p:nvPr>
        </p:nvSpPr>
        <p:spPr/>
        <p:txBody>
          <a:bodyPr>
            <a:normAutofit lnSpcReduction="10000"/>
          </a:bodyPr>
          <a:lstStyle/>
          <a:p>
            <a:endParaRPr lang="en-US" dirty="0"/>
          </a:p>
          <a:p>
            <a:r>
              <a:rPr lang="en-US" dirty="0"/>
              <a:t>Then we have declared an array named board[] which consist of  9 elements 1 to 9 which helps the player to input mark on the specified box.</a:t>
            </a:r>
          </a:p>
          <a:p>
            <a:r>
              <a:rPr lang="en-US" dirty="0"/>
              <a:t>Then comes our main function ,</a:t>
            </a:r>
          </a:p>
          <a:p>
            <a:r>
              <a:rPr lang="en-US" dirty="0"/>
              <a:t>At first we have initialized player with 1 , input ( it is the value that player enters ) and status with -1 ( it continues the loop until player won or match draws ) .</a:t>
            </a:r>
          </a:p>
          <a:p>
            <a:r>
              <a:rPr lang="en-US" dirty="0"/>
              <a:t>Then we are calling the function </a:t>
            </a:r>
            <a:r>
              <a:rPr lang="en-US" dirty="0" err="1"/>
              <a:t>printboard</a:t>
            </a:r>
            <a:r>
              <a:rPr lang="en-US" dirty="0"/>
              <a:t>() .</a:t>
            </a:r>
          </a:p>
          <a:p>
            <a:endParaRPr lang="en-US" dirty="0"/>
          </a:p>
          <a:p>
            <a:pPr marL="0" indent="0">
              <a:buNone/>
            </a:pPr>
            <a:r>
              <a:rPr lang="en-US" dirty="0"/>
              <a:t>  </a:t>
            </a:r>
          </a:p>
          <a:p>
            <a:endParaRPr lang="en-IN" dirty="0"/>
          </a:p>
        </p:txBody>
      </p:sp>
    </p:spTree>
    <p:extLst>
      <p:ext uri="{BB962C8B-B14F-4D97-AF65-F5344CB8AC3E}">
        <p14:creationId xmlns:p14="http://schemas.microsoft.com/office/powerpoint/2010/main" val="15509471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58F93-6EFD-8E6B-6353-27EC3FB42B8F}"/>
              </a:ext>
            </a:extLst>
          </p:cNvPr>
          <p:cNvSpPr>
            <a:spLocks noGrp="1"/>
          </p:cNvSpPr>
          <p:nvPr>
            <p:ph type="title"/>
          </p:nvPr>
        </p:nvSpPr>
        <p:spPr/>
        <p:txBody>
          <a:bodyPr/>
          <a:lstStyle/>
          <a:p>
            <a:r>
              <a:rPr lang="en-US" dirty="0"/>
              <a:t>Continue :</a:t>
            </a:r>
            <a:endParaRPr lang="en-IN" dirty="0"/>
          </a:p>
        </p:txBody>
      </p:sp>
      <p:sp>
        <p:nvSpPr>
          <p:cNvPr id="3" name="Content Placeholder 2">
            <a:extLst>
              <a:ext uri="{FF2B5EF4-FFF2-40B4-BE49-F238E27FC236}">
                <a16:creationId xmlns:a16="http://schemas.microsoft.com/office/drawing/2014/main" id="{32CA4FF7-F641-5365-3DDD-29F8EE1A67CA}"/>
              </a:ext>
            </a:extLst>
          </p:cNvPr>
          <p:cNvSpPr>
            <a:spLocks noGrp="1"/>
          </p:cNvSpPr>
          <p:nvPr>
            <p:ph idx="1"/>
          </p:nvPr>
        </p:nvSpPr>
        <p:spPr/>
        <p:txBody>
          <a:bodyPr/>
          <a:lstStyle/>
          <a:p>
            <a:endParaRPr lang="en-US" dirty="0"/>
          </a:p>
          <a:p>
            <a:r>
              <a:rPr lang="en-US" dirty="0"/>
              <a:t>In while loop ,</a:t>
            </a:r>
          </a:p>
          <a:p>
            <a:r>
              <a:rPr lang="en-US" dirty="0"/>
              <a:t>At first we are changing the player ( as the game requires two players) because we have initialized the player=1.</a:t>
            </a:r>
          </a:p>
          <a:p>
            <a:r>
              <a:rPr lang="en-US" dirty="0"/>
              <a:t>Then we have taken a char type variable named as mark which places the X and O mark on board with respect to player.</a:t>
            </a:r>
          </a:p>
          <a:p>
            <a:r>
              <a:rPr lang="en-US" dirty="0"/>
              <a:t>Then taking input of the players.</a:t>
            </a:r>
          </a:p>
          <a:p>
            <a:pPr marL="0" indent="0">
              <a:buNone/>
            </a:pPr>
            <a:r>
              <a:rPr lang="en-US" dirty="0"/>
              <a:t> </a:t>
            </a:r>
            <a:endParaRPr lang="en-IN" dirty="0"/>
          </a:p>
        </p:txBody>
      </p:sp>
    </p:spTree>
    <p:extLst>
      <p:ext uri="{BB962C8B-B14F-4D97-AF65-F5344CB8AC3E}">
        <p14:creationId xmlns:p14="http://schemas.microsoft.com/office/powerpoint/2010/main" val="7897108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6F678-CF9F-2477-4DE9-464573C59279}"/>
              </a:ext>
            </a:extLst>
          </p:cNvPr>
          <p:cNvSpPr>
            <a:spLocks noGrp="1"/>
          </p:cNvSpPr>
          <p:nvPr>
            <p:ph type="title"/>
          </p:nvPr>
        </p:nvSpPr>
        <p:spPr/>
        <p:txBody>
          <a:bodyPr/>
          <a:lstStyle/>
          <a:p>
            <a:r>
              <a:rPr lang="en-US" dirty="0"/>
              <a:t>Continue :</a:t>
            </a:r>
            <a:endParaRPr lang="en-IN" dirty="0"/>
          </a:p>
        </p:txBody>
      </p:sp>
      <p:sp>
        <p:nvSpPr>
          <p:cNvPr id="3" name="Content Placeholder 2">
            <a:extLst>
              <a:ext uri="{FF2B5EF4-FFF2-40B4-BE49-F238E27FC236}">
                <a16:creationId xmlns:a16="http://schemas.microsoft.com/office/drawing/2014/main" id="{5C2FFD08-56EA-ABAE-2E21-064C3A79EDE9}"/>
              </a:ext>
            </a:extLst>
          </p:cNvPr>
          <p:cNvSpPr>
            <a:spLocks noGrp="1"/>
          </p:cNvSpPr>
          <p:nvPr>
            <p:ph idx="1"/>
          </p:nvPr>
        </p:nvSpPr>
        <p:spPr/>
        <p:txBody>
          <a:bodyPr/>
          <a:lstStyle/>
          <a:p>
            <a:endParaRPr lang="en-US" dirty="0"/>
          </a:p>
          <a:p>
            <a:r>
              <a:rPr lang="en-US" dirty="0"/>
              <a:t>Then we are </a:t>
            </a:r>
            <a:r>
              <a:rPr lang="en-US" dirty="0" err="1"/>
              <a:t>inputing</a:t>
            </a:r>
            <a:r>
              <a:rPr lang="en-US" dirty="0"/>
              <a:t> the mark on the respective board location .</a:t>
            </a:r>
          </a:p>
          <a:p>
            <a:r>
              <a:rPr lang="en-US" dirty="0"/>
              <a:t>Then again printing board.</a:t>
            </a:r>
          </a:p>
          <a:p>
            <a:r>
              <a:rPr lang="en-US" dirty="0"/>
              <a:t>Then checking the result.</a:t>
            </a:r>
          </a:p>
          <a:p>
            <a:r>
              <a:rPr lang="en-US" dirty="0"/>
              <a:t>At last we are incrementing player.</a:t>
            </a:r>
          </a:p>
          <a:p>
            <a:r>
              <a:rPr lang="en-US" dirty="0"/>
              <a:t>This completes the while loop.</a:t>
            </a:r>
          </a:p>
          <a:p>
            <a:endParaRPr lang="en-IN" dirty="0"/>
          </a:p>
        </p:txBody>
      </p:sp>
    </p:spTree>
    <p:extLst>
      <p:ext uri="{BB962C8B-B14F-4D97-AF65-F5344CB8AC3E}">
        <p14:creationId xmlns:p14="http://schemas.microsoft.com/office/powerpoint/2010/main" val="17265268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B0E5E-1B3B-1C1C-8936-8F0F6E7B4878}"/>
              </a:ext>
            </a:extLst>
          </p:cNvPr>
          <p:cNvSpPr>
            <a:spLocks noGrp="1"/>
          </p:cNvSpPr>
          <p:nvPr>
            <p:ph type="title"/>
          </p:nvPr>
        </p:nvSpPr>
        <p:spPr/>
        <p:txBody>
          <a:bodyPr/>
          <a:lstStyle/>
          <a:p>
            <a:r>
              <a:rPr lang="en-US" dirty="0"/>
              <a:t>Void </a:t>
            </a:r>
            <a:r>
              <a:rPr lang="en-US" dirty="0" err="1"/>
              <a:t>printBoard</a:t>
            </a:r>
            <a:r>
              <a:rPr lang="en-US" dirty="0"/>
              <a:t>()</a:t>
            </a:r>
            <a:endParaRPr lang="en-IN" dirty="0"/>
          </a:p>
        </p:txBody>
      </p:sp>
      <p:sp>
        <p:nvSpPr>
          <p:cNvPr id="3" name="Content Placeholder 2">
            <a:extLst>
              <a:ext uri="{FF2B5EF4-FFF2-40B4-BE49-F238E27FC236}">
                <a16:creationId xmlns:a16="http://schemas.microsoft.com/office/drawing/2014/main" id="{DBDC4C00-4AE3-DDC7-5CED-B1F6BB7E1E89}"/>
              </a:ext>
            </a:extLst>
          </p:cNvPr>
          <p:cNvSpPr>
            <a:spLocks noGrp="1"/>
          </p:cNvSpPr>
          <p:nvPr>
            <p:ph idx="1"/>
          </p:nvPr>
        </p:nvSpPr>
        <p:spPr/>
        <p:txBody>
          <a:bodyPr/>
          <a:lstStyle/>
          <a:p>
            <a:endParaRPr lang="en-US" dirty="0"/>
          </a:p>
          <a:p>
            <a:r>
              <a:rPr lang="en-US" dirty="0"/>
              <a:t>Firstly it clears the board.</a:t>
            </a:r>
          </a:p>
          <a:p>
            <a:r>
              <a:rPr lang="en-US" dirty="0"/>
              <a:t>Secondly we have created the board.</a:t>
            </a:r>
          </a:p>
          <a:p>
            <a:endParaRPr lang="en-IN" dirty="0"/>
          </a:p>
        </p:txBody>
      </p:sp>
    </p:spTree>
    <p:extLst>
      <p:ext uri="{BB962C8B-B14F-4D97-AF65-F5344CB8AC3E}">
        <p14:creationId xmlns:p14="http://schemas.microsoft.com/office/powerpoint/2010/main" val="2549725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D3D61-74BC-FEB2-45A7-4622DD881303}"/>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8FB29E22-C2EB-1945-29B4-4A95F45CC608}"/>
              </a:ext>
            </a:extLst>
          </p:cNvPr>
          <p:cNvSpPr>
            <a:spLocks noGrp="1"/>
          </p:cNvSpPr>
          <p:nvPr>
            <p:ph idx="1"/>
          </p:nvPr>
        </p:nvSpPr>
        <p:spPr/>
        <p:txBody>
          <a:bodyPr/>
          <a:lstStyle/>
          <a:p>
            <a:r>
              <a:rPr lang="en-US" dirty="0"/>
              <a:t>Our website is designed for casual users who wants to develop their critical thinking and logical reasoning.</a:t>
            </a:r>
          </a:p>
          <a:p>
            <a:r>
              <a:rPr lang="en-US" dirty="0"/>
              <a:t>The aim of this website is to entertain the players along with strategic thinking.</a:t>
            </a:r>
          </a:p>
          <a:p>
            <a:r>
              <a:rPr lang="en-US" dirty="0"/>
              <a:t> This website can be used as mean time refreshment for the users.</a:t>
            </a:r>
          </a:p>
          <a:p>
            <a:r>
              <a:rPr lang="en-US" dirty="0"/>
              <a:t>As our project is based on web application it can be enabled and access by the  users anywhere anytime.</a:t>
            </a:r>
          </a:p>
          <a:p>
            <a:pPr marL="0" indent="0">
              <a:buNone/>
            </a:pPr>
            <a:endParaRPr lang="en-IN" dirty="0"/>
          </a:p>
        </p:txBody>
      </p:sp>
    </p:spTree>
    <p:extLst>
      <p:ext uri="{BB962C8B-B14F-4D97-AF65-F5344CB8AC3E}">
        <p14:creationId xmlns:p14="http://schemas.microsoft.com/office/powerpoint/2010/main" val="1703372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1AF32-2F0A-F901-02E9-E80AFE8DBAF6}"/>
              </a:ext>
            </a:extLst>
          </p:cNvPr>
          <p:cNvSpPr>
            <a:spLocks noGrp="1"/>
          </p:cNvSpPr>
          <p:nvPr>
            <p:ph type="title"/>
          </p:nvPr>
        </p:nvSpPr>
        <p:spPr>
          <a:xfrm>
            <a:off x="2658359" y="1018094"/>
            <a:ext cx="7258008" cy="662537"/>
          </a:xfrm>
        </p:spPr>
        <p:txBody>
          <a:bodyPr/>
          <a:lstStyle/>
          <a:p>
            <a:r>
              <a:rPr lang="en-US" dirty="0"/>
              <a:t>Int </a:t>
            </a:r>
            <a:r>
              <a:rPr lang="en-US" dirty="0" err="1"/>
              <a:t>checkWin</a:t>
            </a:r>
            <a:r>
              <a:rPr lang="en-US" dirty="0"/>
              <a:t>()</a:t>
            </a:r>
            <a:endParaRPr lang="en-IN" dirty="0"/>
          </a:p>
        </p:txBody>
      </p:sp>
      <p:sp>
        <p:nvSpPr>
          <p:cNvPr id="3" name="Content Placeholder 2">
            <a:extLst>
              <a:ext uri="{FF2B5EF4-FFF2-40B4-BE49-F238E27FC236}">
                <a16:creationId xmlns:a16="http://schemas.microsoft.com/office/drawing/2014/main" id="{AF4AD021-F0D7-4092-BC3A-7EA88810BA55}"/>
              </a:ext>
            </a:extLst>
          </p:cNvPr>
          <p:cNvSpPr>
            <a:spLocks noGrp="1"/>
          </p:cNvSpPr>
          <p:nvPr>
            <p:ph idx="1"/>
          </p:nvPr>
        </p:nvSpPr>
        <p:spPr>
          <a:xfrm>
            <a:off x="1219200" y="2686639"/>
            <a:ext cx="8825659" cy="3634819"/>
          </a:xfrm>
        </p:spPr>
        <p:txBody>
          <a:bodyPr>
            <a:normAutofit lnSpcReduction="10000"/>
          </a:bodyPr>
          <a:lstStyle/>
          <a:p>
            <a:r>
              <a:rPr lang="en-US" dirty="0"/>
              <a:t>In this we are checking the possible win cases.</a:t>
            </a:r>
          </a:p>
          <a:p>
            <a:r>
              <a:rPr lang="en-US" dirty="0"/>
              <a:t>There are three cases to win .</a:t>
            </a:r>
          </a:p>
          <a:p>
            <a:r>
              <a:rPr lang="en-US" dirty="0"/>
              <a:t>Horizontal , vertical , and diagonal , and returns 1 that means win case.</a:t>
            </a:r>
          </a:p>
          <a:p>
            <a:r>
              <a:rPr lang="en-US" dirty="0"/>
              <a:t>Then we have initialized I (it’s a counter variable for </a:t>
            </a:r>
            <a:r>
              <a:rPr lang="en-US" dirty="0" err="1"/>
              <a:t>For</a:t>
            </a:r>
            <a:r>
              <a:rPr lang="en-US" dirty="0"/>
              <a:t> loop ) and count=0.</a:t>
            </a:r>
          </a:p>
          <a:p>
            <a:r>
              <a:rPr lang="en-US" dirty="0"/>
              <a:t>For loop goes from </a:t>
            </a:r>
            <a:r>
              <a:rPr lang="en-US" dirty="0" err="1"/>
              <a:t>i</a:t>
            </a:r>
            <a:r>
              <a:rPr lang="en-US" dirty="0"/>
              <a:t>=1 t0 9 incremented by 1</a:t>
            </a:r>
          </a:p>
          <a:p>
            <a:r>
              <a:rPr lang="en-US" dirty="0"/>
              <a:t>Inside for , If is there which counts the boxes filled.</a:t>
            </a:r>
          </a:p>
          <a:p>
            <a:r>
              <a:rPr lang="en-US" dirty="0"/>
              <a:t>If count==9 , then the function returns 0 that means draw;</a:t>
            </a:r>
          </a:p>
          <a:p>
            <a:r>
              <a:rPr lang="en-US" dirty="0"/>
              <a:t>Else returns -1 which continues the loop.   </a:t>
            </a:r>
          </a:p>
          <a:p>
            <a:r>
              <a:rPr lang="en-IN" dirty="0"/>
              <a:t>This completes the code.</a:t>
            </a:r>
          </a:p>
        </p:txBody>
      </p:sp>
    </p:spTree>
    <p:extLst>
      <p:ext uri="{BB962C8B-B14F-4D97-AF65-F5344CB8AC3E}">
        <p14:creationId xmlns:p14="http://schemas.microsoft.com/office/powerpoint/2010/main" val="15166917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7488EA0B-E371-C882-C767-8BE9B7B47E44}"/>
              </a:ext>
            </a:extLst>
          </p:cNvPr>
          <p:cNvSpPr/>
          <p:nvPr/>
        </p:nvSpPr>
        <p:spPr>
          <a:xfrm>
            <a:off x="4977661" y="97679"/>
            <a:ext cx="1506070" cy="735116"/>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Start</a:t>
            </a:r>
            <a:endParaRPr lang="en-IN" dirty="0"/>
          </a:p>
        </p:txBody>
      </p:sp>
      <p:cxnSp>
        <p:nvCxnSpPr>
          <p:cNvPr id="5" name="Straight Arrow Connector 4">
            <a:extLst>
              <a:ext uri="{FF2B5EF4-FFF2-40B4-BE49-F238E27FC236}">
                <a16:creationId xmlns:a16="http://schemas.microsoft.com/office/drawing/2014/main" id="{4BA19DAE-566B-2A8D-361C-8225D482E439}"/>
              </a:ext>
            </a:extLst>
          </p:cNvPr>
          <p:cNvCxnSpPr/>
          <p:nvPr/>
        </p:nvCxnSpPr>
        <p:spPr>
          <a:xfrm>
            <a:off x="5730696" y="806824"/>
            <a:ext cx="0" cy="564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55FDD1B-89AA-CD5B-2CD7-52C4B63E1FC9}"/>
              </a:ext>
            </a:extLst>
          </p:cNvPr>
          <p:cNvCxnSpPr/>
          <p:nvPr/>
        </p:nvCxnSpPr>
        <p:spPr>
          <a:xfrm>
            <a:off x="4892488" y="1389529"/>
            <a:ext cx="169432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052CEAD-562F-B05B-D90F-ACB7FFCE48CB}"/>
              </a:ext>
            </a:extLst>
          </p:cNvPr>
          <p:cNvCxnSpPr>
            <a:cxnSpLocks/>
          </p:cNvCxnSpPr>
          <p:nvPr/>
        </p:nvCxnSpPr>
        <p:spPr>
          <a:xfrm flipH="1">
            <a:off x="4892488" y="1415184"/>
            <a:ext cx="13446" cy="412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75A9935-19E3-9962-E2EA-700A549ED80C}"/>
              </a:ext>
            </a:extLst>
          </p:cNvPr>
          <p:cNvCxnSpPr>
            <a:cxnSpLocks/>
          </p:cNvCxnSpPr>
          <p:nvPr/>
        </p:nvCxnSpPr>
        <p:spPr>
          <a:xfrm>
            <a:off x="6577850" y="1389529"/>
            <a:ext cx="0" cy="43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FFD4E478-6C59-CA77-A7BA-27117A0DFE57}"/>
              </a:ext>
            </a:extLst>
          </p:cNvPr>
          <p:cNvSpPr/>
          <p:nvPr/>
        </p:nvSpPr>
        <p:spPr>
          <a:xfrm>
            <a:off x="4224616" y="1829804"/>
            <a:ext cx="1335743" cy="564775"/>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Board</a:t>
            </a:r>
            <a:endParaRPr lang="en-IN" dirty="0"/>
          </a:p>
        </p:txBody>
      </p:sp>
      <p:sp>
        <p:nvSpPr>
          <p:cNvPr id="16" name="Rectangle: Rounded Corners 15">
            <a:extLst>
              <a:ext uri="{FF2B5EF4-FFF2-40B4-BE49-F238E27FC236}">
                <a16:creationId xmlns:a16="http://schemas.microsoft.com/office/drawing/2014/main" id="{09950F6D-840C-3BC2-6C55-7E43BFFBD2BF}"/>
              </a:ext>
            </a:extLst>
          </p:cNvPr>
          <p:cNvSpPr/>
          <p:nvPr/>
        </p:nvSpPr>
        <p:spPr>
          <a:xfrm>
            <a:off x="6037726" y="1837967"/>
            <a:ext cx="1335737" cy="564771"/>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Players</a:t>
            </a:r>
            <a:endParaRPr lang="en-IN" dirty="0"/>
          </a:p>
        </p:txBody>
      </p:sp>
      <p:cxnSp>
        <p:nvCxnSpPr>
          <p:cNvPr id="20" name="Straight Arrow Connector 19">
            <a:extLst>
              <a:ext uri="{FF2B5EF4-FFF2-40B4-BE49-F238E27FC236}">
                <a16:creationId xmlns:a16="http://schemas.microsoft.com/office/drawing/2014/main" id="{3DD597DD-1325-DAC9-9333-49B8A88A54D8}"/>
              </a:ext>
            </a:extLst>
          </p:cNvPr>
          <p:cNvCxnSpPr>
            <a:cxnSpLocks/>
          </p:cNvCxnSpPr>
          <p:nvPr/>
        </p:nvCxnSpPr>
        <p:spPr>
          <a:xfrm>
            <a:off x="6696623" y="2394579"/>
            <a:ext cx="0" cy="385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A3FF9E5-2664-8808-A92F-C189CE8DB4E9}"/>
              </a:ext>
            </a:extLst>
          </p:cNvPr>
          <p:cNvCxnSpPr>
            <a:cxnSpLocks/>
          </p:cNvCxnSpPr>
          <p:nvPr/>
        </p:nvCxnSpPr>
        <p:spPr>
          <a:xfrm flipH="1">
            <a:off x="6371659" y="2772422"/>
            <a:ext cx="6678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1BC3547-AC6C-66F0-602E-1A21716B5D24}"/>
              </a:ext>
            </a:extLst>
          </p:cNvPr>
          <p:cNvCxnSpPr>
            <a:cxnSpLocks/>
          </p:cNvCxnSpPr>
          <p:nvPr/>
        </p:nvCxnSpPr>
        <p:spPr>
          <a:xfrm>
            <a:off x="7055212" y="2796097"/>
            <a:ext cx="0" cy="412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AE51B1C-0C09-B5FB-63A8-94DF9F52EB81}"/>
              </a:ext>
            </a:extLst>
          </p:cNvPr>
          <p:cNvCxnSpPr>
            <a:cxnSpLocks/>
          </p:cNvCxnSpPr>
          <p:nvPr/>
        </p:nvCxnSpPr>
        <p:spPr>
          <a:xfrm flipH="1">
            <a:off x="6360457" y="2772422"/>
            <a:ext cx="11202" cy="378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1E6B0C29-78C1-4023-5D56-2A00A239B2B7}"/>
              </a:ext>
            </a:extLst>
          </p:cNvPr>
          <p:cNvSpPr/>
          <p:nvPr/>
        </p:nvSpPr>
        <p:spPr>
          <a:xfrm>
            <a:off x="5623121" y="3333902"/>
            <a:ext cx="1196784" cy="412377"/>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30" name="Rectangle 29">
            <a:extLst>
              <a:ext uri="{FF2B5EF4-FFF2-40B4-BE49-F238E27FC236}">
                <a16:creationId xmlns:a16="http://schemas.microsoft.com/office/drawing/2014/main" id="{B3A688CF-8347-248C-6F4A-CDBA3FAA387E}"/>
              </a:ext>
            </a:extLst>
          </p:cNvPr>
          <p:cNvSpPr/>
          <p:nvPr/>
        </p:nvSpPr>
        <p:spPr>
          <a:xfrm>
            <a:off x="6909552" y="3333901"/>
            <a:ext cx="1196784" cy="412377"/>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31" name="TextBox 30">
            <a:extLst>
              <a:ext uri="{FF2B5EF4-FFF2-40B4-BE49-F238E27FC236}">
                <a16:creationId xmlns:a16="http://schemas.microsoft.com/office/drawing/2014/main" id="{F70BA2E5-4112-F8FA-F458-692909CBA2F3}"/>
              </a:ext>
            </a:extLst>
          </p:cNvPr>
          <p:cNvSpPr txBox="1"/>
          <p:nvPr/>
        </p:nvSpPr>
        <p:spPr>
          <a:xfrm>
            <a:off x="5730696" y="3367171"/>
            <a:ext cx="1116101" cy="369332"/>
          </a:xfrm>
          <a:prstGeom prst="rect">
            <a:avLst/>
          </a:prstGeom>
          <a:noFill/>
        </p:spPr>
        <p:txBody>
          <a:bodyPr wrap="square" rtlCol="0">
            <a:spAutoFit/>
          </a:bodyPr>
          <a:lstStyle/>
          <a:p>
            <a:r>
              <a:rPr lang="en-US" dirty="0">
                <a:solidFill>
                  <a:schemeClr val="bg1">
                    <a:lumMod val="95000"/>
                  </a:schemeClr>
                </a:solidFill>
              </a:rPr>
              <a:t>Player 1</a:t>
            </a:r>
            <a:endParaRPr lang="en-IN" dirty="0">
              <a:solidFill>
                <a:schemeClr val="bg1">
                  <a:lumMod val="95000"/>
                </a:schemeClr>
              </a:solidFill>
            </a:endParaRPr>
          </a:p>
        </p:txBody>
      </p:sp>
      <p:sp>
        <p:nvSpPr>
          <p:cNvPr id="32" name="TextBox 31">
            <a:extLst>
              <a:ext uri="{FF2B5EF4-FFF2-40B4-BE49-F238E27FC236}">
                <a16:creationId xmlns:a16="http://schemas.microsoft.com/office/drawing/2014/main" id="{92863ACE-828E-13B7-3BBD-E4C197109555}"/>
              </a:ext>
            </a:extLst>
          </p:cNvPr>
          <p:cNvSpPr txBox="1"/>
          <p:nvPr/>
        </p:nvSpPr>
        <p:spPr>
          <a:xfrm>
            <a:off x="6970058" y="3370729"/>
            <a:ext cx="1156443" cy="369332"/>
          </a:xfrm>
          <a:prstGeom prst="rect">
            <a:avLst/>
          </a:prstGeom>
          <a:noFill/>
        </p:spPr>
        <p:txBody>
          <a:bodyPr wrap="square" rtlCol="0">
            <a:spAutoFit/>
          </a:bodyPr>
          <a:lstStyle/>
          <a:p>
            <a:r>
              <a:rPr lang="en-US" dirty="0">
                <a:solidFill>
                  <a:schemeClr val="bg1">
                    <a:lumMod val="95000"/>
                  </a:schemeClr>
                </a:solidFill>
              </a:rPr>
              <a:t>Player 2</a:t>
            </a:r>
            <a:endParaRPr lang="en-IN" dirty="0">
              <a:solidFill>
                <a:schemeClr val="bg1">
                  <a:lumMod val="95000"/>
                </a:schemeClr>
              </a:solidFill>
            </a:endParaRPr>
          </a:p>
        </p:txBody>
      </p:sp>
      <p:sp>
        <p:nvSpPr>
          <p:cNvPr id="33" name="Oval 32">
            <a:extLst>
              <a:ext uri="{FF2B5EF4-FFF2-40B4-BE49-F238E27FC236}">
                <a16:creationId xmlns:a16="http://schemas.microsoft.com/office/drawing/2014/main" id="{B3DF645B-4896-3BA9-556E-B85DC435E5C3}"/>
              </a:ext>
            </a:extLst>
          </p:cNvPr>
          <p:cNvSpPr/>
          <p:nvPr/>
        </p:nvSpPr>
        <p:spPr>
          <a:xfrm>
            <a:off x="7147092" y="4316985"/>
            <a:ext cx="708211" cy="672353"/>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34" name="Oval 33">
            <a:extLst>
              <a:ext uri="{FF2B5EF4-FFF2-40B4-BE49-F238E27FC236}">
                <a16:creationId xmlns:a16="http://schemas.microsoft.com/office/drawing/2014/main" id="{8131A98D-888D-798F-55CB-97179D7BC5CA}"/>
              </a:ext>
            </a:extLst>
          </p:cNvPr>
          <p:cNvSpPr/>
          <p:nvPr/>
        </p:nvSpPr>
        <p:spPr>
          <a:xfrm>
            <a:off x="5934640" y="4300573"/>
            <a:ext cx="708211" cy="672353"/>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35" name="TextBox 34">
            <a:extLst>
              <a:ext uri="{FF2B5EF4-FFF2-40B4-BE49-F238E27FC236}">
                <a16:creationId xmlns:a16="http://schemas.microsoft.com/office/drawing/2014/main" id="{D566AF0A-F34B-7834-3923-94AA2E58A8E6}"/>
              </a:ext>
            </a:extLst>
          </p:cNvPr>
          <p:cNvSpPr txBox="1"/>
          <p:nvPr/>
        </p:nvSpPr>
        <p:spPr>
          <a:xfrm>
            <a:off x="6139682" y="4468495"/>
            <a:ext cx="412369" cy="369332"/>
          </a:xfrm>
          <a:prstGeom prst="rect">
            <a:avLst/>
          </a:prstGeom>
          <a:noFill/>
        </p:spPr>
        <p:txBody>
          <a:bodyPr wrap="square" rtlCol="0">
            <a:spAutoFit/>
          </a:bodyPr>
          <a:lstStyle/>
          <a:p>
            <a:r>
              <a:rPr lang="en-US" dirty="0">
                <a:solidFill>
                  <a:schemeClr val="bg1">
                    <a:lumMod val="95000"/>
                  </a:schemeClr>
                </a:solidFill>
              </a:rPr>
              <a:t>X</a:t>
            </a:r>
            <a:endParaRPr lang="en-IN" dirty="0">
              <a:solidFill>
                <a:schemeClr val="bg1">
                  <a:lumMod val="95000"/>
                </a:schemeClr>
              </a:solidFill>
            </a:endParaRPr>
          </a:p>
        </p:txBody>
      </p:sp>
      <p:sp>
        <p:nvSpPr>
          <p:cNvPr id="36" name="TextBox 35">
            <a:extLst>
              <a:ext uri="{FF2B5EF4-FFF2-40B4-BE49-F238E27FC236}">
                <a16:creationId xmlns:a16="http://schemas.microsoft.com/office/drawing/2014/main" id="{D45C9FA1-AB70-B426-9B2F-4AB134D50B80}"/>
              </a:ext>
            </a:extLst>
          </p:cNvPr>
          <p:cNvSpPr txBox="1"/>
          <p:nvPr/>
        </p:nvSpPr>
        <p:spPr>
          <a:xfrm>
            <a:off x="7328644" y="4492775"/>
            <a:ext cx="439270" cy="369332"/>
          </a:xfrm>
          <a:prstGeom prst="rect">
            <a:avLst/>
          </a:prstGeom>
          <a:noFill/>
        </p:spPr>
        <p:txBody>
          <a:bodyPr wrap="square" rtlCol="0">
            <a:spAutoFit/>
          </a:bodyPr>
          <a:lstStyle/>
          <a:p>
            <a:r>
              <a:rPr lang="en-US" dirty="0">
                <a:solidFill>
                  <a:schemeClr val="bg1">
                    <a:lumMod val="95000"/>
                  </a:schemeClr>
                </a:solidFill>
              </a:rPr>
              <a:t>O</a:t>
            </a:r>
            <a:endParaRPr lang="en-IN" dirty="0">
              <a:solidFill>
                <a:schemeClr val="bg1">
                  <a:lumMod val="95000"/>
                </a:schemeClr>
              </a:solidFill>
            </a:endParaRPr>
          </a:p>
        </p:txBody>
      </p:sp>
      <p:cxnSp>
        <p:nvCxnSpPr>
          <p:cNvPr id="40" name="Straight Arrow Connector 39">
            <a:extLst>
              <a:ext uri="{FF2B5EF4-FFF2-40B4-BE49-F238E27FC236}">
                <a16:creationId xmlns:a16="http://schemas.microsoft.com/office/drawing/2014/main" id="{9E3051BC-ADD3-C790-98B8-2ECC8EEFF7F7}"/>
              </a:ext>
            </a:extLst>
          </p:cNvPr>
          <p:cNvCxnSpPr>
            <a:cxnSpLocks/>
          </p:cNvCxnSpPr>
          <p:nvPr/>
        </p:nvCxnSpPr>
        <p:spPr>
          <a:xfrm>
            <a:off x="7501198" y="3762690"/>
            <a:ext cx="0" cy="537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4168505-25D7-BC4B-6F44-0D63CDB6DAB6}"/>
              </a:ext>
            </a:extLst>
          </p:cNvPr>
          <p:cNvCxnSpPr/>
          <p:nvPr/>
        </p:nvCxnSpPr>
        <p:spPr>
          <a:xfrm>
            <a:off x="12568518" y="1371600"/>
            <a:ext cx="0" cy="25549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789758A-27DA-6A3F-0BA7-8B67C29A3D94}"/>
              </a:ext>
            </a:extLst>
          </p:cNvPr>
          <p:cNvCxnSpPr/>
          <p:nvPr/>
        </p:nvCxnSpPr>
        <p:spPr>
          <a:xfrm>
            <a:off x="12747808" y="2339788"/>
            <a:ext cx="0" cy="30032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98239DE7-30B7-DDC0-9494-562623F3D10B}"/>
              </a:ext>
            </a:extLst>
          </p:cNvPr>
          <p:cNvCxnSpPr>
            <a:cxnSpLocks/>
          </p:cNvCxnSpPr>
          <p:nvPr/>
        </p:nvCxnSpPr>
        <p:spPr>
          <a:xfrm>
            <a:off x="6315635" y="3749040"/>
            <a:ext cx="0" cy="515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4D04BBA5-0BB6-FEE0-D200-CEEEF37BE649}"/>
              </a:ext>
            </a:extLst>
          </p:cNvPr>
          <p:cNvCxnSpPr>
            <a:cxnSpLocks/>
          </p:cNvCxnSpPr>
          <p:nvPr/>
        </p:nvCxnSpPr>
        <p:spPr>
          <a:xfrm rot="16200000" flipV="1">
            <a:off x="4143482" y="3352917"/>
            <a:ext cx="2071817" cy="31600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1C7AB97-0540-F542-FA09-C12133B53AB0}"/>
              </a:ext>
            </a:extLst>
          </p:cNvPr>
          <p:cNvCxnSpPr/>
          <p:nvPr/>
        </p:nvCxnSpPr>
        <p:spPr>
          <a:xfrm>
            <a:off x="5336534" y="4549588"/>
            <a:ext cx="5731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Connector: Elbow 64">
            <a:extLst>
              <a:ext uri="{FF2B5EF4-FFF2-40B4-BE49-F238E27FC236}">
                <a16:creationId xmlns:a16="http://schemas.microsoft.com/office/drawing/2014/main" id="{4150C5AB-AF17-C7E8-795A-58DFBB46BBBD}"/>
              </a:ext>
            </a:extLst>
          </p:cNvPr>
          <p:cNvCxnSpPr>
            <a:cxnSpLocks/>
          </p:cNvCxnSpPr>
          <p:nvPr/>
        </p:nvCxnSpPr>
        <p:spPr>
          <a:xfrm rot="16200000" flipV="1">
            <a:off x="3543317" y="3586641"/>
            <a:ext cx="2698377" cy="47512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CB7FFFF-037D-FD78-6003-1BDB0B65A064}"/>
              </a:ext>
            </a:extLst>
          </p:cNvPr>
          <p:cNvCxnSpPr>
            <a:cxnSpLocks/>
          </p:cNvCxnSpPr>
          <p:nvPr/>
        </p:nvCxnSpPr>
        <p:spPr>
          <a:xfrm>
            <a:off x="5132857" y="5179838"/>
            <a:ext cx="236833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2B49B80-75DE-CFA9-33EF-BA445DAD1DD1}"/>
              </a:ext>
            </a:extLst>
          </p:cNvPr>
          <p:cNvCxnSpPr>
            <a:cxnSpLocks/>
          </p:cNvCxnSpPr>
          <p:nvPr/>
        </p:nvCxnSpPr>
        <p:spPr>
          <a:xfrm flipH="1">
            <a:off x="7501196" y="4889348"/>
            <a:ext cx="2" cy="327212"/>
          </a:xfrm>
          <a:prstGeom prst="line">
            <a:avLst/>
          </a:prstGeom>
        </p:spPr>
        <p:style>
          <a:lnRef idx="1">
            <a:schemeClr val="accent1"/>
          </a:lnRef>
          <a:fillRef idx="0">
            <a:schemeClr val="accent1"/>
          </a:fillRef>
          <a:effectRef idx="0">
            <a:schemeClr val="accent1"/>
          </a:effectRef>
          <a:fontRef idx="minor">
            <a:schemeClr val="tx1"/>
          </a:fontRef>
        </p:style>
      </p:cxnSp>
      <p:sp>
        <p:nvSpPr>
          <p:cNvPr id="83" name="Rectangle: Rounded Corners 82">
            <a:extLst>
              <a:ext uri="{FF2B5EF4-FFF2-40B4-BE49-F238E27FC236}">
                <a16:creationId xmlns:a16="http://schemas.microsoft.com/office/drawing/2014/main" id="{E632CE74-2FAD-8BD9-509B-A1F5B219BE00}"/>
              </a:ext>
            </a:extLst>
          </p:cNvPr>
          <p:cNvSpPr/>
          <p:nvPr/>
        </p:nvSpPr>
        <p:spPr>
          <a:xfrm>
            <a:off x="5023600" y="5562796"/>
            <a:ext cx="1199040" cy="451831"/>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84" name="TextBox 83">
            <a:extLst>
              <a:ext uri="{FF2B5EF4-FFF2-40B4-BE49-F238E27FC236}">
                <a16:creationId xmlns:a16="http://schemas.microsoft.com/office/drawing/2014/main" id="{8E9CCD65-E1BA-B177-8986-1CA5A7EC116A}"/>
              </a:ext>
            </a:extLst>
          </p:cNvPr>
          <p:cNvSpPr txBox="1"/>
          <p:nvPr/>
        </p:nvSpPr>
        <p:spPr>
          <a:xfrm>
            <a:off x="5130067" y="5638020"/>
            <a:ext cx="1147197" cy="307777"/>
          </a:xfrm>
          <a:prstGeom prst="rect">
            <a:avLst/>
          </a:prstGeom>
          <a:noFill/>
        </p:spPr>
        <p:txBody>
          <a:bodyPr wrap="square" rtlCol="0">
            <a:spAutoFit/>
          </a:bodyPr>
          <a:lstStyle/>
          <a:p>
            <a:r>
              <a:rPr lang="en-US" sz="1400" dirty="0">
                <a:solidFill>
                  <a:schemeClr val="bg1">
                    <a:lumMod val="95000"/>
                  </a:schemeClr>
                </a:solidFill>
              </a:rPr>
              <a:t>Win/Draw</a:t>
            </a:r>
            <a:endParaRPr lang="en-IN" sz="1400" dirty="0">
              <a:solidFill>
                <a:schemeClr val="bg1">
                  <a:lumMod val="95000"/>
                </a:schemeClr>
              </a:solidFill>
            </a:endParaRPr>
          </a:p>
        </p:txBody>
      </p:sp>
      <p:cxnSp>
        <p:nvCxnSpPr>
          <p:cNvPr id="96" name="Straight Connector 95">
            <a:extLst>
              <a:ext uri="{FF2B5EF4-FFF2-40B4-BE49-F238E27FC236}">
                <a16:creationId xmlns:a16="http://schemas.microsoft.com/office/drawing/2014/main" id="{C7563DF3-8D73-810F-8CA4-9DE4DCECB948}"/>
              </a:ext>
            </a:extLst>
          </p:cNvPr>
          <p:cNvCxnSpPr>
            <a:endCxn id="15" idx="1"/>
          </p:cNvCxnSpPr>
          <p:nvPr/>
        </p:nvCxnSpPr>
        <p:spPr>
          <a:xfrm flipV="1">
            <a:off x="3907521" y="2112192"/>
            <a:ext cx="317095" cy="8160"/>
          </a:xfrm>
          <a:prstGeom prst="line">
            <a:avLst/>
          </a:prstGeom>
        </p:spPr>
        <p:style>
          <a:lnRef idx="1">
            <a:schemeClr val="accent1"/>
          </a:lnRef>
          <a:fillRef idx="0">
            <a:schemeClr val="accent1"/>
          </a:fillRef>
          <a:effectRef idx="0">
            <a:schemeClr val="accent1"/>
          </a:effectRef>
          <a:fontRef idx="minor">
            <a:schemeClr val="tx1"/>
          </a:fontRef>
        </p:style>
      </p:cxnSp>
      <p:sp>
        <p:nvSpPr>
          <p:cNvPr id="97" name="Oval 96">
            <a:extLst>
              <a:ext uri="{FF2B5EF4-FFF2-40B4-BE49-F238E27FC236}">
                <a16:creationId xmlns:a16="http://schemas.microsoft.com/office/drawing/2014/main" id="{68DD1C0C-36AB-FB5C-6D5F-1894F939FC48}"/>
              </a:ext>
            </a:extLst>
          </p:cNvPr>
          <p:cNvSpPr/>
          <p:nvPr/>
        </p:nvSpPr>
        <p:spPr>
          <a:xfrm>
            <a:off x="5049521" y="6363909"/>
            <a:ext cx="1147197" cy="498977"/>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99" name="Straight Arrow Connector 98">
            <a:extLst>
              <a:ext uri="{FF2B5EF4-FFF2-40B4-BE49-F238E27FC236}">
                <a16:creationId xmlns:a16="http://schemas.microsoft.com/office/drawing/2014/main" id="{ED910D7C-6639-D67C-9E8F-A287EBDBC13F}"/>
              </a:ext>
            </a:extLst>
          </p:cNvPr>
          <p:cNvCxnSpPr>
            <a:stCxn id="83" idx="2"/>
            <a:endCxn id="97" idx="0"/>
          </p:cNvCxnSpPr>
          <p:nvPr/>
        </p:nvCxnSpPr>
        <p:spPr>
          <a:xfrm>
            <a:off x="5623120" y="6014627"/>
            <a:ext cx="0" cy="349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F661A1BB-09C5-95BF-0269-B06F1CB4C40B}"/>
              </a:ext>
            </a:extLst>
          </p:cNvPr>
          <p:cNvSpPr txBox="1"/>
          <p:nvPr/>
        </p:nvSpPr>
        <p:spPr>
          <a:xfrm>
            <a:off x="5325037" y="6428731"/>
            <a:ext cx="844911" cy="369332"/>
          </a:xfrm>
          <a:prstGeom prst="rect">
            <a:avLst/>
          </a:prstGeom>
          <a:noFill/>
        </p:spPr>
        <p:txBody>
          <a:bodyPr wrap="square" rtlCol="0">
            <a:spAutoFit/>
          </a:bodyPr>
          <a:lstStyle/>
          <a:p>
            <a:r>
              <a:rPr lang="en-US" dirty="0">
                <a:solidFill>
                  <a:schemeClr val="bg1">
                    <a:lumMod val="95000"/>
                  </a:schemeClr>
                </a:solidFill>
              </a:rPr>
              <a:t>End</a:t>
            </a:r>
            <a:endParaRPr lang="en-IN" dirty="0">
              <a:solidFill>
                <a:schemeClr val="bg1">
                  <a:lumMod val="95000"/>
                </a:schemeClr>
              </a:solidFill>
            </a:endParaRPr>
          </a:p>
        </p:txBody>
      </p:sp>
      <p:sp>
        <p:nvSpPr>
          <p:cNvPr id="101" name="TextBox 100">
            <a:extLst>
              <a:ext uri="{FF2B5EF4-FFF2-40B4-BE49-F238E27FC236}">
                <a16:creationId xmlns:a16="http://schemas.microsoft.com/office/drawing/2014/main" id="{F5DA44DA-8B51-D6D2-4329-0067EBB69DF9}"/>
              </a:ext>
            </a:extLst>
          </p:cNvPr>
          <p:cNvSpPr txBox="1"/>
          <p:nvPr/>
        </p:nvSpPr>
        <p:spPr>
          <a:xfrm>
            <a:off x="277907" y="262642"/>
            <a:ext cx="1864658" cy="400110"/>
          </a:xfrm>
          <a:prstGeom prst="rect">
            <a:avLst/>
          </a:prstGeom>
          <a:noFill/>
        </p:spPr>
        <p:txBody>
          <a:bodyPr wrap="square" rtlCol="0">
            <a:spAutoFit/>
          </a:bodyPr>
          <a:lstStyle/>
          <a:p>
            <a:r>
              <a:rPr lang="en-US" sz="2000" b="1" i="1" u="sng" dirty="0"/>
              <a:t>Flow Chart</a:t>
            </a:r>
            <a:endParaRPr lang="en-IN" sz="2000" b="1" i="1" u="sng" dirty="0"/>
          </a:p>
        </p:txBody>
      </p:sp>
      <p:cxnSp>
        <p:nvCxnSpPr>
          <p:cNvPr id="105" name="Straight Connector 104">
            <a:extLst>
              <a:ext uri="{FF2B5EF4-FFF2-40B4-BE49-F238E27FC236}">
                <a16:creationId xmlns:a16="http://schemas.microsoft.com/office/drawing/2014/main" id="{084E0FA5-AE59-B219-117E-92B4D60C0D40}"/>
              </a:ext>
            </a:extLst>
          </p:cNvPr>
          <p:cNvCxnSpPr>
            <a:cxnSpLocks/>
          </p:cNvCxnSpPr>
          <p:nvPr/>
        </p:nvCxnSpPr>
        <p:spPr>
          <a:xfrm>
            <a:off x="3915373" y="2105178"/>
            <a:ext cx="38638" cy="36835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ABA9546B-2BBD-CEF5-1B8F-9FB808DA4812}"/>
              </a:ext>
            </a:extLst>
          </p:cNvPr>
          <p:cNvCxnSpPr>
            <a:cxnSpLocks/>
          </p:cNvCxnSpPr>
          <p:nvPr/>
        </p:nvCxnSpPr>
        <p:spPr>
          <a:xfrm flipV="1">
            <a:off x="3907521" y="5797836"/>
            <a:ext cx="1052235" cy="70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Rectangle: Rounded Corners 107">
            <a:extLst>
              <a:ext uri="{FF2B5EF4-FFF2-40B4-BE49-F238E27FC236}">
                <a16:creationId xmlns:a16="http://schemas.microsoft.com/office/drawing/2014/main" id="{F1381F12-F2AC-A618-BB77-5FDECDBC0A77}"/>
              </a:ext>
            </a:extLst>
          </p:cNvPr>
          <p:cNvSpPr/>
          <p:nvPr/>
        </p:nvSpPr>
        <p:spPr>
          <a:xfrm>
            <a:off x="3461527" y="4182880"/>
            <a:ext cx="1157574" cy="648200"/>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Check win</a:t>
            </a:r>
            <a:endParaRPr lang="en-IN" dirty="0"/>
          </a:p>
        </p:txBody>
      </p:sp>
    </p:spTree>
    <p:extLst>
      <p:ext uri="{BB962C8B-B14F-4D97-AF65-F5344CB8AC3E}">
        <p14:creationId xmlns:p14="http://schemas.microsoft.com/office/powerpoint/2010/main" val="1270640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ED5A4-962A-343D-AC22-9F449B507860}"/>
              </a:ext>
            </a:extLst>
          </p:cNvPr>
          <p:cNvSpPr>
            <a:spLocks noGrp="1"/>
          </p:cNvSpPr>
          <p:nvPr>
            <p:ph type="title"/>
          </p:nvPr>
        </p:nvSpPr>
        <p:spPr/>
        <p:txBody>
          <a:bodyPr/>
          <a:lstStyle/>
          <a:p>
            <a:r>
              <a:rPr lang="en-US" dirty="0"/>
              <a:t>Names :</a:t>
            </a:r>
            <a:endParaRPr lang="en-IN" dirty="0"/>
          </a:p>
        </p:txBody>
      </p:sp>
      <p:sp>
        <p:nvSpPr>
          <p:cNvPr id="3" name="Content Placeholder 2">
            <a:extLst>
              <a:ext uri="{FF2B5EF4-FFF2-40B4-BE49-F238E27FC236}">
                <a16:creationId xmlns:a16="http://schemas.microsoft.com/office/drawing/2014/main" id="{F717A092-B273-9846-5D03-3F52B5BDD2DA}"/>
              </a:ext>
            </a:extLst>
          </p:cNvPr>
          <p:cNvSpPr>
            <a:spLocks noGrp="1"/>
          </p:cNvSpPr>
          <p:nvPr>
            <p:ph idx="1"/>
          </p:nvPr>
        </p:nvSpPr>
        <p:spPr/>
        <p:txBody>
          <a:bodyPr/>
          <a:lstStyle/>
          <a:p>
            <a:pPr algn="l"/>
            <a:endParaRPr lang="en-US" b="0" i="0" dirty="0">
              <a:solidFill>
                <a:srgbClr val="202122"/>
              </a:solidFill>
              <a:effectLst/>
              <a:latin typeface="Arial" panose="020B0604020202020204" pitchFamily="34" charset="0"/>
            </a:endParaRPr>
          </a:p>
          <a:p>
            <a:pPr algn="l"/>
            <a:r>
              <a:rPr lang="en-US" b="0" i="0" dirty="0">
                <a:solidFill>
                  <a:srgbClr val="202122"/>
                </a:solidFill>
                <a:effectLst/>
                <a:latin typeface="Arial" panose="020B0604020202020204" pitchFamily="34" charset="0"/>
              </a:rPr>
              <a:t>In </a:t>
            </a:r>
            <a:r>
              <a:rPr lang="en-US" dirty="0">
                <a:solidFill>
                  <a:srgbClr val="3366CC"/>
                </a:solidFill>
                <a:latin typeface="Arial" panose="020B0604020202020204" pitchFamily="34" charset="0"/>
              </a:rPr>
              <a:t>American English </a:t>
            </a:r>
            <a:r>
              <a:rPr lang="en-US" b="0" i="0" dirty="0">
                <a:solidFill>
                  <a:srgbClr val="202122"/>
                </a:solidFill>
                <a:effectLst/>
                <a:latin typeface="Arial" panose="020B0604020202020204" pitchFamily="34" charset="0"/>
              </a:rPr>
              <a:t>, the game is known as "tic-tac-toe".</a:t>
            </a:r>
          </a:p>
          <a:p>
            <a:pPr marL="0" indent="0" algn="l">
              <a:buNone/>
            </a:pPr>
            <a:endParaRPr lang="en-US" b="0" i="0" dirty="0">
              <a:solidFill>
                <a:srgbClr val="202122"/>
              </a:solidFill>
              <a:effectLst/>
              <a:latin typeface="Arial" panose="020B0604020202020204" pitchFamily="34" charset="0"/>
            </a:endParaRPr>
          </a:p>
          <a:p>
            <a:pPr algn="l"/>
            <a:r>
              <a:rPr lang="en-US" b="0" i="0" dirty="0">
                <a:solidFill>
                  <a:srgbClr val="202122"/>
                </a:solidFill>
                <a:effectLst/>
                <a:latin typeface="Arial" panose="020B0604020202020204" pitchFamily="34" charset="0"/>
              </a:rPr>
              <a:t>In </a:t>
            </a:r>
            <a:r>
              <a:rPr lang="en-US" dirty="0">
                <a:solidFill>
                  <a:srgbClr val="3366CC"/>
                </a:solidFill>
                <a:latin typeface="Arial" panose="020B0604020202020204" pitchFamily="34" charset="0"/>
              </a:rPr>
              <a:t>Commonwealth English</a:t>
            </a:r>
            <a:r>
              <a:rPr lang="en-US" b="0" i="0" dirty="0">
                <a:solidFill>
                  <a:srgbClr val="202122"/>
                </a:solidFill>
                <a:effectLst/>
                <a:latin typeface="Arial" panose="020B0604020202020204" pitchFamily="34" charset="0"/>
              </a:rPr>
              <a:t> (particularly </a:t>
            </a:r>
            <a:r>
              <a:rPr lang="en-US" dirty="0">
                <a:solidFill>
                  <a:srgbClr val="3366CC"/>
                </a:solidFill>
                <a:latin typeface="Arial" panose="020B0604020202020204" pitchFamily="34" charset="0"/>
              </a:rPr>
              <a:t>British</a:t>
            </a:r>
            <a:r>
              <a:rPr lang="en-US" b="0" i="0" dirty="0">
                <a:solidFill>
                  <a:srgbClr val="202122"/>
                </a:solidFill>
                <a:effectLst/>
                <a:latin typeface="Arial" panose="020B0604020202020204" pitchFamily="34" charset="0"/>
              </a:rPr>
              <a:t>, </a:t>
            </a:r>
            <a:r>
              <a:rPr lang="en-US" dirty="0">
                <a:solidFill>
                  <a:srgbClr val="3366CC"/>
                </a:solidFill>
                <a:latin typeface="Arial" panose="020B0604020202020204" pitchFamily="34" charset="0"/>
              </a:rPr>
              <a:t>South African</a:t>
            </a:r>
            <a:r>
              <a:rPr lang="en-US" b="0" i="0" dirty="0">
                <a:solidFill>
                  <a:srgbClr val="202122"/>
                </a:solidFill>
                <a:effectLst/>
                <a:latin typeface="Arial" panose="020B0604020202020204" pitchFamily="34" charset="0"/>
              </a:rPr>
              <a:t>, </a:t>
            </a:r>
            <a:r>
              <a:rPr lang="en-US" dirty="0">
                <a:solidFill>
                  <a:srgbClr val="3366CC"/>
                </a:solidFill>
                <a:latin typeface="Arial" panose="020B0604020202020204" pitchFamily="34" charset="0"/>
              </a:rPr>
              <a:t>Australian</a:t>
            </a:r>
            <a:r>
              <a:rPr lang="en-US" b="0" i="0" dirty="0">
                <a:solidFill>
                  <a:srgbClr val="202122"/>
                </a:solidFill>
                <a:effectLst/>
                <a:latin typeface="Arial" panose="020B0604020202020204" pitchFamily="34" charset="0"/>
              </a:rPr>
              <a:t> and </a:t>
            </a:r>
            <a:r>
              <a:rPr lang="en-US" dirty="0">
                <a:solidFill>
                  <a:srgbClr val="3366CC"/>
                </a:solidFill>
                <a:latin typeface="Arial" panose="020B0604020202020204" pitchFamily="34" charset="0"/>
              </a:rPr>
              <a:t>New Zealand English</a:t>
            </a:r>
            <a:r>
              <a:rPr lang="en-US" b="0" i="0" dirty="0">
                <a:solidFill>
                  <a:srgbClr val="202122"/>
                </a:solidFill>
                <a:effectLst/>
                <a:latin typeface="Arial" panose="020B0604020202020204" pitchFamily="34" charset="0"/>
              </a:rPr>
              <a:t>), the game is known as "noughts and crosses". </a:t>
            </a:r>
          </a:p>
          <a:p>
            <a:pPr marL="0" indent="0" algn="l">
              <a:buNone/>
            </a:pPr>
            <a:r>
              <a:rPr lang="en-US" dirty="0">
                <a:solidFill>
                  <a:srgbClr val="202122"/>
                </a:solidFill>
                <a:latin typeface="Arial" panose="020B0604020202020204" pitchFamily="34" charset="0"/>
              </a:rPr>
              <a:t>	</a:t>
            </a:r>
            <a:r>
              <a:rPr lang="en-US" b="0" i="0" dirty="0">
                <a:solidFill>
                  <a:srgbClr val="202122"/>
                </a:solidFill>
                <a:effectLst/>
                <a:latin typeface="Arial" panose="020B0604020202020204" pitchFamily="34" charset="0"/>
              </a:rPr>
              <a:t>This name derives from the shape of the marks in the game (</a:t>
            </a:r>
            <a:r>
              <a:rPr lang="en-US" b="0" i="0" dirty="0" err="1">
                <a:solidFill>
                  <a:srgbClr val="202122"/>
                </a:solidFill>
                <a:effectLst/>
                <a:latin typeface="Arial" panose="020B0604020202020204" pitchFamily="34" charset="0"/>
              </a:rPr>
              <a:t>i.e</a:t>
            </a:r>
            <a:r>
              <a:rPr lang="en-US" b="0" i="0" dirty="0">
                <a:solidFill>
                  <a:srgbClr val="202122"/>
                </a:solidFill>
                <a:effectLst/>
                <a:latin typeface="Arial" panose="020B0604020202020204" pitchFamily="34" charset="0"/>
              </a:rPr>
              <a:t> the X and O); 	"nought" is an older name for the number </a:t>
            </a:r>
            <a:r>
              <a:rPr lang="en-US" b="0" i="0" u="none" strike="noStrike" dirty="0">
                <a:solidFill>
                  <a:srgbClr val="3366CC"/>
                </a:solidFill>
                <a:effectLst/>
                <a:latin typeface="Arial" panose="020B0604020202020204" pitchFamily="34" charset="0"/>
                <a:hlinkClick r:id="rId2" tooltip="Zero"/>
              </a:rPr>
              <a:t>zero</a:t>
            </a:r>
            <a:r>
              <a:rPr lang="en-US" b="0" i="0" dirty="0">
                <a:solidFill>
                  <a:srgbClr val="202122"/>
                </a:solidFill>
                <a:effectLst/>
                <a:latin typeface="Arial" panose="020B0604020202020204" pitchFamily="34" charset="0"/>
              </a:rPr>
              <a:t>, while "cross" refers to the X 	shape. While the term nought is now less commonly used, the name "noughts 	and crosses" is still preferred over the American name "tic-tac-toe" in these 	countries.</a:t>
            </a:r>
            <a:endParaRPr lang="en-US" b="0" i="0" dirty="0">
              <a:solidFill>
                <a:srgbClr val="000000"/>
              </a:solidFill>
              <a:effectLst/>
              <a:latin typeface="Linux Libertine"/>
            </a:endParaRPr>
          </a:p>
          <a:p>
            <a:endParaRPr lang="en-IN" dirty="0"/>
          </a:p>
        </p:txBody>
      </p:sp>
    </p:spTree>
    <p:extLst>
      <p:ext uri="{BB962C8B-B14F-4D97-AF65-F5344CB8AC3E}">
        <p14:creationId xmlns:p14="http://schemas.microsoft.com/office/powerpoint/2010/main" val="3713398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D362D-A656-F613-EB49-81CFD39BA6DB}"/>
              </a:ext>
            </a:extLst>
          </p:cNvPr>
          <p:cNvSpPr>
            <a:spLocks noGrp="1"/>
          </p:cNvSpPr>
          <p:nvPr>
            <p:ph type="title"/>
          </p:nvPr>
        </p:nvSpPr>
        <p:spPr/>
        <p:txBody>
          <a:bodyPr/>
          <a:lstStyle/>
          <a:p>
            <a:r>
              <a:rPr lang="en-US" dirty="0"/>
              <a:t>Description :</a:t>
            </a:r>
            <a:endParaRPr lang="en-IN" dirty="0"/>
          </a:p>
        </p:txBody>
      </p:sp>
      <p:sp>
        <p:nvSpPr>
          <p:cNvPr id="3" name="Content Placeholder 2">
            <a:extLst>
              <a:ext uri="{FF2B5EF4-FFF2-40B4-BE49-F238E27FC236}">
                <a16:creationId xmlns:a16="http://schemas.microsoft.com/office/drawing/2014/main" id="{7D40CCB4-ADC7-0C65-2738-D44E39A66963}"/>
              </a:ext>
            </a:extLst>
          </p:cNvPr>
          <p:cNvSpPr>
            <a:spLocks noGrp="1"/>
          </p:cNvSpPr>
          <p:nvPr>
            <p:ph idx="1"/>
          </p:nvPr>
        </p:nvSpPr>
        <p:spPr>
          <a:xfrm>
            <a:off x="1154954" y="2603500"/>
            <a:ext cx="9921541" cy="3416300"/>
          </a:xfrm>
        </p:spPr>
        <p:txBody>
          <a:bodyPr/>
          <a:lstStyle/>
          <a:p>
            <a:endParaRPr lang="en-US" dirty="0"/>
          </a:p>
          <a:p>
            <a:endParaRPr lang="en-US" b="1" i="0" dirty="0">
              <a:solidFill>
                <a:srgbClr val="202122"/>
              </a:solidFill>
              <a:effectLst/>
              <a:latin typeface="Arial" panose="020B0604020202020204" pitchFamily="34" charset="0"/>
            </a:endParaRPr>
          </a:p>
          <a:p>
            <a:r>
              <a:rPr lang="en-US" b="1" i="0" dirty="0">
                <a:solidFill>
                  <a:srgbClr val="202122"/>
                </a:solidFill>
                <a:effectLst/>
                <a:latin typeface="Arial" panose="020B0604020202020204" pitchFamily="34" charset="0"/>
              </a:rPr>
              <a:t>Tic-tac-toe</a:t>
            </a:r>
            <a:r>
              <a:rPr lang="en-US" b="0" i="0" dirty="0">
                <a:solidFill>
                  <a:srgbClr val="202122"/>
                </a:solidFill>
                <a:effectLst/>
                <a:latin typeface="Arial" panose="020B0604020202020204" pitchFamily="34" charset="0"/>
              </a:rPr>
              <a:t> , </a:t>
            </a:r>
            <a:r>
              <a:rPr lang="en-US" b="1" i="0" dirty="0">
                <a:solidFill>
                  <a:srgbClr val="202122"/>
                </a:solidFill>
                <a:effectLst/>
                <a:latin typeface="Arial" panose="020B0604020202020204" pitchFamily="34" charset="0"/>
              </a:rPr>
              <a:t>noughts and crosses</a:t>
            </a:r>
            <a:r>
              <a:rPr lang="en-US" dirty="0">
                <a:solidFill>
                  <a:srgbClr val="202122"/>
                </a:solidFill>
                <a:latin typeface="Arial" panose="020B0604020202020204" pitchFamily="34" charset="0"/>
              </a:rPr>
              <a:t> </a:t>
            </a:r>
            <a:r>
              <a:rPr lang="en-US" b="0" i="0" dirty="0">
                <a:solidFill>
                  <a:srgbClr val="202122"/>
                </a:solidFill>
                <a:effectLst/>
                <a:latin typeface="Arial" panose="020B0604020202020204" pitchFamily="34" charset="0"/>
              </a:rPr>
              <a:t>, or </a:t>
            </a:r>
            <a:r>
              <a:rPr lang="en-US" b="1" i="0" dirty="0" err="1">
                <a:solidFill>
                  <a:srgbClr val="202122"/>
                </a:solidFill>
                <a:effectLst/>
                <a:latin typeface="Arial" panose="020B0604020202020204" pitchFamily="34" charset="0"/>
              </a:rPr>
              <a:t>Xs</a:t>
            </a:r>
            <a:r>
              <a:rPr lang="en-US" b="1" i="0" dirty="0">
                <a:solidFill>
                  <a:srgbClr val="202122"/>
                </a:solidFill>
                <a:effectLst/>
                <a:latin typeface="Arial" panose="020B0604020202020204" pitchFamily="34" charset="0"/>
              </a:rPr>
              <a:t> and </a:t>
            </a:r>
            <a:r>
              <a:rPr lang="en-US" b="1" i="0" dirty="0" err="1">
                <a:solidFill>
                  <a:srgbClr val="202122"/>
                </a:solidFill>
                <a:effectLst/>
                <a:latin typeface="Arial" panose="020B0604020202020204" pitchFamily="34" charset="0"/>
              </a:rPr>
              <a:t>Os</a:t>
            </a:r>
            <a:r>
              <a:rPr lang="en-US" dirty="0">
                <a:solidFill>
                  <a:srgbClr val="202122"/>
                </a:solidFill>
                <a:latin typeface="Arial" panose="020B0604020202020204" pitchFamily="34" charset="0"/>
              </a:rPr>
              <a:t> </a:t>
            </a:r>
            <a:r>
              <a:rPr lang="en-US" b="0" i="0" dirty="0">
                <a:solidFill>
                  <a:srgbClr val="202122"/>
                </a:solidFill>
                <a:effectLst/>
                <a:latin typeface="Arial" panose="020B0604020202020204" pitchFamily="34" charset="0"/>
              </a:rPr>
              <a:t>is a </a:t>
            </a:r>
            <a:r>
              <a:rPr lang="en-US" dirty="0">
                <a:solidFill>
                  <a:srgbClr val="3366CC"/>
                </a:solidFill>
                <a:latin typeface="Arial" panose="020B0604020202020204" pitchFamily="34" charset="0"/>
              </a:rPr>
              <a:t>paper-and-pencil game</a:t>
            </a:r>
            <a:r>
              <a:rPr lang="en-US" dirty="0">
                <a:solidFill>
                  <a:srgbClr val="202122"/>
                </a:solidFill>
                <a:latin typeface="Arial" panose="020B0604020202020204" pitchFamily="34" charset="0"/>
              </a:rPr>
              <a:t> </a:t>
            </a:r>
            <a:r>
              <a:rPr lang="en-US" b="0" i="0" dirty="0">
                <a:solidFill>
                  <a:srgbClr val="202122"/>
                </a:solidFill>
                <a:effectLst/>
                <a:latin typeface="Arial" panose="020B0604020202020204" pitchFamily="34" charset="0"/>
              </a:rPr>
              <a:t>for two players who take turns marking the spaces in a three-by-three grid with </a:t>
            </a:r>
            <a:r>
              <a:rPr lang="en-US" b="0" i="1" dirty="0">
                <a:solidFill>
                  <a:srgbClr val="202122"/>
                </a:solidFill>
                <a:effectLst/>
                <a:latin typeface="Arial" panose="020B0604020202020204" pitchFamily="34" charset="0"/>
              </a:rPr>
              <a:t>X</a:t>
            </a:r>
            <a:r>
              <a:rPr lang="en-US" b="0" i="0" dirty="0">
                <a:solidFill>
                  <a:srgbClr val="202122"/>
                </a:solidFill>
                <a:effectLst/>
                <a:latin typeface="Arial" panose="020B0604020202020204" pitchFamily="34" charset="0"/>
              </a:rPr>
              <a:t> or </a:t>
            </a:r>
            <a:r>
              <a:rPr lang="en-US" b="0" i="1" dirty="0">
                <a:solidFill>
                  <a:srgbClr val="202122"/>
                </a:solidFill>
                <a:effectLst/>
                <a:latin typeface="Arial" panose="020B0604020202020204" pitchFamily="34" charset="0"/>
              </a:rPr>
              <a:t>O</a:t>
            </a:r>
            <a:r>
              <a:rPr lang="en-US" b="0" i="0" dirty="0">
                <a:solidFill>
                  <a:srgbClr val="202122"/>
                </a:solidFill>
                <a:effectLst/>
                <a:latin typeface="Arial" panose="020B0604020202020204" pitchFamily="34" charset="0"/>
              </a:rPr>
              <a:t>. The player who succeeds in placing three of their marks in a horizontal, vertical, or diagonal row is the winner.</a:t>
            </a:r>
          </a:p>
          <a:p>
            <a:pPr algn="l"/>
            <a:endParaRPr lang="en-US" b="0" i="0" dirty="0">
              <a:solidFill>
                <a:srgbClr val="000000"/>
              </a:solidFill>
              <a:effectLst/>
              <a:latin typeface="Linux Libertine"/>
            </a:endParaRPr>
          </a:p>
          <a:p>
            <a:pPr marL="0" indent="0">
              <a:buNone/>
            </a:pPr>
            <a:endParaRPr lang="en-US" dirty="0">
              <a:latin typeface="Open Sans" panose="020F0502020204030204" pitchFamily="34" charset="0"/>
            </a:endParaRPr>
          </a:p>
          <a:p>
            <a:endParaRPr lang="en-IN" dirty="0"/>
          </a:p>
        </p:txBody>
      </p:sp>
    </p:spTree>
    <p:extLst>
      <p:ext uri="{BB962C8B-B14F-4D97-AF65-F5344CB8AC3E}">
        <p14:creationId xmlns:p14="http://schemas.microsoft.com/office/powerpoint/2010/main" val="128313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64D14-FF98-4FF1-08CC-ADEE896D7254}"/>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41EA68F2-9B01-4B26-2E01-799AE7F7657F}"/>
              </a:ext>
            </a:extLst>
          </p:cNvPr>
          <p:cNvSpPr>
            <a:spLocks noGrp="1"/>
          </p:cNvSpPr>
          <p:nvPr>
            <p:ph idx="1"/>
          </p:nvPr>
        </p:nvSpPr>
        <p:spPr/>
        <p:txBody>
          <a:bodyPr>
            <a:normAutofit fontScale="92500" lnSpcReduction="10000"/>
          </a:bodyPr>
          <a:lstStyle/>
          <a:p>
            <a:r>
              <a:rPr lang="en-US" b="0" i="0" dirty="0">
                <a:solidFill>
                  <a:srgbClr val="374151"/>
                </a:solidFill>
                <a:effectLst/>
                <a:latin typeface="Söhne"/>
              </a:rPr>
              <a:t>The Tic Tac Toe game, also known as "Noughts and Crosses," is a classic two-player board game that has been enjoyed by people of all ages for generations. </a:t>
            </a:r>
          </a:p>
          <a:p>
            <a:r>
              <a:rPr lang="en-US" b="0" i="0" dirty="0">
                <a:solidFill>
                  <a:srgbClr val="374151"/>
                </a:solidFill>
                <a:effectLst/>
                <a:latin typeface="Söhne"/>
              </a:rPr>
              <a:t>Tic Tac Toe is typically played on a 3x3 grid, though larger grids are possible for more advanced versions. The game's objective is simple: two players take turns marking empty cells with their respective symbols, usually 'X' and 'O,' with the goal of forming a continuous line of their symbols either horizontally, vertically, or diagonally. The player who succeeds in creating such a line first wins the game, and if the entire grid is filled without a winner, the game ends in a draw.</a:t>
            </a:r>
            <a:endParaRPr lang="en-US" dirty="0">
              <a:solidFill>
                <a:srgbClr val="374151"/>
              </a:solidFill>
              <a:latin typeface="Söhne"/>
            </a:endParaRPr>
          </a:p>
          <a:p>
            <a:r>
              <a:rPr lang="en-US" b="0" i="0" dirty="0">
                <a:solidFill>
                  <a:srgbClr val="374151"/>
                </a:solidFill>
                <a:effectLst/>
                <a:latin typeface="Söhne"/>
              </a:rPr>
              <a:t>It is often used as a simple icebreaker or a quick mental exercise, making it a versatile and timeless game for casual play. </a:t>
            </a:r>
          </a:p>
          <a:p>
            <a:r>
              <a:rPr lang="en-US" b="0" i="0" dirty="0">
                <a:solidFill>
                  <a:srgbClr val="374151"/>
                </a:solidFill>
                <a:effectLst/>
                <a:latin typeface="Söhne"/>
              </a:rPr>
              <a:t>the digital age has seen the emergence of mobile and online versions of Tic Tac Toe, allowing players to enjoy the game anytime, anywhere.</a:t>
            </a:r>
            <a:endParaRPr lang="en-IN" dirty="0"/>
          </a:p>
        </p:txBody>
      </p:sp>
    </p:spTree>
    <p:extLst>
      <p:ext uri="{BB962C8B-B14F-4D97-AF65-F5344CB8AC3E}">
        <p14:creationId xmlns:p14="http://schemas.microsoft.com/office/powerpoint/2010/main" val="2962770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8CD1F-9FEF-31B7-D62E-4F440A0E5E9C}"/>
              </a:ext>
            </a:extLst>
          </p:cNvPr>
          <p:cNvSpPr>
            <a:spLocks noGrp="1"/>
          </p:cNvSpPr>
          <p:nvPr>
            <p:ph type="title"/>
          </p:nvPr>
        </p:nvSpPr>
        <p:spPr/>
        <p:txBody>
          <a:bodyPr/>
          <a:lstStyle/>
          <a:p>
            <a:r>
              <a:rPr lang="en-US" dirty="0"/>
              <a:t>Gameplay</a:t>
            </a:r>
            <a:endParaRPr lang="en-IN" dirty="0"/>
          </a:p>
        </p:txBody>
      </p:sp>
      <p:sp>
        <p:nvSpPr>
          <p:cNvPr id="3" name="Content Placeholder 2">
            <a:extLst>
              <a:ext uri="{FF2B5EF4-FFF2-40B4-BE49-F238E27FC236}">
                <a16:creationId xmlns:a16="http://schemas.microsoft.com/office/drawing/2014/main" id="{E0DFA635-637C-920B-DF76-A05A859CE20A}"/>
              </a:ext>
            </a:extLst>
          </p:cNvPr>
          <p:cNvSpPr>
            <a:spLocks noGrp="1"/>
          </p:cNvSpPr>
          <p:nvPr>
            <p:ph idx="1"/>
          </p:nvPr>
        </p:nvSpPr>
        <p:spPr>
          <a:xfrm flipV="1">
            <a:off x="5210856" y="10667215"/>
            <a:ext cx="6157429" cy="2532244"/>
          </a:xfrm>
        </p:spPr>
        <p:txBody>
          <a:bodyPr/>
          <a:lstStyle/>
          <a:p>
            <a:r>
              <a:rPr lang="en-US" dirty="0"/>
              <a:t>g</a:t>
            </a:r>
            <a:endParaRPr lang="en-IN" dirty="0"/>
          </a:p>
        </p:txBody>
      </p:sp>
      <p:pic>
        <p:nvPicPr>
          <p:cNvPr id="1031" name="Picture 7" descr="Game of Tic-tac-toe, won by X">
            <a:hlinkClick r:id="rId2" tooltip="Game of Tic-tac-toe, won by X"/>
            <a:extLst>
              <a:ext uri="{FF2B5EF4-FFF2-40B4-BE49-F238E27FC236}">
                <a16:creationId xmlns:a16="http://schemas.microsoft.com/office/drawing/2014/main" id="{3C911A95-DAD2-A69D-45F4-870812AB23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1950613" y="4930218"/>
            <a:ext cx="7004851" cy="131975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D318182-558F-1A07-3863-D91F7409BCF1}"/>
              </a:ext>
            </a:extLst>
          </p:cNvPr>
          <p:cNvSpPr txBox="1"/>
          <p:nvPr/>
        </p:nvSpPr>
        <p:spPr>
          <a:xfrm>
            <a:off x="1812302" y="3012091"/>
            <a:ext cx="7944439" cy="2308324"/>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rgbClr val="202122"/>
                </a:solidFill>
                <a:effectLst/>
                <a:latin typeface="Arial" panose="020B0604020202020204" pitchFamily="34" charset="0"/>
                <a:cs typeface="Arial" panose="020B0604020202020204" pitchFamily="34" charset="0"/>
              </a:rPr>
              <a:t>Tic-tac-toe is played on a three-by-three grid by two players, who alternately place the marks X and O in one of the nine spaces in the grid.</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altLang="en-US" dirty="0">
              <a:solidFill>
                <a:srgbClr val="202122"/>
              </a:solidFill>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4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rgbClr val="202122"/>
                </a:solidFill>
                <a:effectLst/>
                <a:latin typeface="Arial" panose="020B0604020202020204" pitchFamily="34" charset="0"/>
                <a:cs typeface="Arial" panose="020B0604020202020204" pitchFamily="34" charset="0"/>
              </a:rPr>
              <a:t>In the following example, the first player (</a:t>
            </a:r>
            <a:r>
              <a:rPr kumimoji="0" lang="en-US" altLang="en-US" sz="1800" b="0" i="1" u="none" strike="noStrike" cap="none" normalizeH="0" baseline="0" dirty="0">
                <a:ln>
                  <a:noFill/>
                </a:ln>
                <a:solidFill>
                  <a:srgbClr val="202122"/>
                </a:solidFill>
                <a:effectLst/>
                <a:latin typeface="Arial" panose="020B0604020202020204" pitchFamily="34" charset="0"/>
                <a:cs typeface="Arial" panose="020B0604020202020204" pitchFamily="34" charset="0"/>
              </a:rPr>
              <a:t>X</a:t>
            </a:r>
            <a:r>
              <a:rPr kumimoji="0" lang="en-US" altLang="en-US" sz="1800" b="0" i="0" u="none" strike="noStrike" cap="none" normalizeH="0" baseline="0" dirty="0">
                <a:ln>
                  <a:noFill/>
                </a:ln>
                <a:solidFill>
                  <a:srgbClr val="202122"/>
                </a:solidFill>
                <a:effectLst/>
                <a:latin typeface="Arial" panose="020B0604020202020204" pitchFamily="34" charset="0"/>
                <a:cs typeface="Arial" panose="020B0604020202020204" pitchFamily="34" charset="0"/>
              </a:rPr>
              <a:t>) wins the game in seven steps:</a:t>
            </a:r>
            <a:endParaRPr lang="en-US" altLang="en-US" sz="1400" u="sng" dirty="0">
              <a:solidFill>
                <a:srgbClr val="3366CC"/>
              </a:solidFill>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93118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9F62C-B806-3299-79DD-DE07E726C098}"/>
              </a:ext>
            </a:extLst>
          </p:cNvPr>
          <p:cNvSpPr>
            <a:spLocks noGrp="1"/>
          </p:cNvSpPr>
          <p:nvPr>
            <p:ph type="title"/>
          </p:nvPr>
        </p:nvSpPr>
        <p:spPr/>
        <p:txBody>
          <a:bodyPr/>
          <a:lstStyle/>
          <a:p>
            <a:r>
              <a:rPr lang="en-US" dirty="0"/>
              <a:t>Continue :</a:t>
            </a:r>
            <a:endParaRPr lang="en-IN" dirty="0"/>
          </a:p>
        </p:txBody>
      </p:sp>
      <p:sp>
        <p:nvSpPr>
          <p:cNvPr id="3" name="Content Placeholder 2">
            <a:extLst>
              <a:ext uri="{FF2B5EF4-FFF2-40B4-BE49-F238E27FC236}">
                <a16:creationId xmlns:a16="http://schemas.microsoft.com/office/drawing/2014/main" id="{961BA54F-EF94-2C0C-E25F-3AFBADB9CE14}"/>
              </a:ext>
            </a:extLst>
          </p:cNvPr>
          <p:cNvSpPr>
            <a:spLocks noGrp="1"/>
          </p:cNvSpPr>
          <p:nvPr>
            <p:ph idx="1"/>
          </p:nvPr>
        </p:nvSpPr>
        <p:spPr/>
        <p:txBody>
          <a:bodyPr/>
          <a:lstStyle/>
          <a:p>
            <a:pPr algn="l"/>
            <a:endParaRPr lang="en-US" b="0" i="0" dirty="0">
              <a:solidFill>
                <a:srgbClr val="202122"/>
              </a:solidFill>
              <a:effectLst/>
              <a:latin typeface="Arial" panose="020B0604020202020204" pitchFamily="34" charset="0"/>
            </a:endParaRPr>
          </a:p>
          <a:p>
            <a:pPr algn="l"/>
            <a:r>
              <a:rPr lang="en-US" b="0" i="0" dirty="0">
                <a:solidFill>
                  <a:srgbClr val="202122"/>
                </a:solidFill>
                <a:effectLst/>
                <a:latin typeface="Arial" panose="020B0604020202020204" pitchFamily="34" charset="0"/>
              </a:rPr>
              <a:t>There is no universally agreed rule as to who plays first, but in this article the convention that X plays first is used .</a:t>
            </a:r>
          </a:p>
          <a:p>
            <a:pPr algn="l"/>
            <a:endParaRPr lang="en-US" b="0" i="0" dirty="0">
              <a:solidFill>
                <a:srgbClr val="202122"/>
              </a:solidFill>
              <a:effectLst/>
              <a:latin typeface="Arial" panose="020B0604020202020204" pitchFamily="34" charset="0"/>
            </a:endParaRPr>
          </a:p>
          <a:p>
            <a:pPr algn="l"/>
            <a:r>
              <a:rPr lang="en-US" b="0" i="0" dirty="0">
                <a:solidFill>
                  <a:srgbClr val="202122"/>
                </a:solidFill>
                <a:effectLst/>
                <a:latin typeface="Arial" panose="020B0604020202020204" pitchFamily="34" charset="0"/>
              </a:rPr>
              <a:t>Players soon discover that the best play from both parties leads to a </a:t>
            </a:r>
            <a:r>
              <a:rPr lang="en-US" dirty="0">
                <a:solidFill>
                  <a:srgbClr val="3366CC"/>
                </a:solidFill>
                <a:latin typeface="Arial" panose="020B0604020202020204" pitchFamily="34" charset="0"/>
              </a:rPr>
              <a:t>draw</a:t>
            </a:r>
            <a:r>
              <a:rPr lang="en-US" b="0" i="0" dirty="0">
                <a:solidFill>
                  <a:srgbClr val="202122"/>
                </a:solidFill>
                <a:effectLst/>
                <a:latin typeface="Arial" panose="020B0604020202020204" pitchFamily="34" charset="0"/>
              </a:rPr>
              <a:t>. Hence, tic-tac-toe is often played by young children who may not have discovered the optimal strategy .</a:t>
            </a:r>
          </a:p>
          <a:p>
            <a:pPr algn="l"/>
            <a:endParaRPr lang="en-US" b="0" i="0" dirty="0">
              <a:solidFill>
                <a:srgbClr val="202122"/>
              </a:solidFill>
              <a:effectLst/>
              <a:latin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3938756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11A26-D256-0E3F-D79A-590E09BD6BE0}"/>
              </a:ext>
            </a:extLst>
          </p:cNvPr>
          <p:cNvSpPr>
            <a:spLocks noGrp="1"/>
          </p:cNvSpPr>
          <p:nvPr>
            <p:ph type="title"/>
          </p:nvPr>
        </p:nvSpPr>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919D05A3-6513-8668-89A9-63AEBB5FD2F6}"/>
              </a:ext>
            </a:extLst>
          </p:cNvPr>
          <p:cNvSpPr>
            <a:spLocks noGrp="1"/>
          </p:cNvSpPr>
          <p:nvPr>
            <p:ph idx="1"/>
          </p:nvPr>
        </p:nvSpPr>
        <p:spPr/>
        <p:txBody>
          <a:bodyPr>
            <a:normAutofit fontScale="92500" lnSpcReduction="10000"/>
          </a:bodyPr>
          <a:lstStyle/>
          <a:p>
            <a:pPr marL="0" indent="0">
              <a:buNone/>
            </a:pPr>
            <a:r>
              <a:rPr lang="en-US" b="0" i="0" dirty="0">
                <a:solidFill>
                  <a:srgbClr val="374151"/>
                </a:solidFill>
                <a:effectLst/>
                <a:latin typeface="Söhne"/>
              </a:rPr>
              <a:t>Our primary goal is to provide a digital platform where people of all ages can play, enjoy, and learn from the timeless game of Tic Tac Toe. We aim to create an engaging, educational, and entertaining experience for users.</a:t>
            </a:r>
          </a:p>
          <a:p>
            <a:pPr marL="0" indent="0">
              <a:buNone/>
            </a:pPr>
            <a:endParaRPr lang="en-IN" b="1" i="0" dirty="0">
              <a:effectLst/>
              <a:latin typeface="Söhne"/>
            </a:endParaRPr>
          </a:p>
          <a:p>
            <a:r>
              <a:rPr lang="en-US" b="1" i="0" dirty="0">
                <a:effectLst/>
                <a:latin typeface="Söhne"/>
              </a:rPr>
              <a:t>Online Tic Tac Toe Game </a:t>
            </a:r>
          </a:p>
          <a:p>
            <a:r>
              <a:rPr lang="en-IN" b="1" i="0" dirty="0">
                <a:effectLst/>
                <a:latin typeface="Söhne"/>
              </a:rPr>
              <a:t>User-Friendly Interface</a:t>
            </a:r>
          </a:p>
          <a:p>
            <a:r>
              <a:rPr lang="en-IN" b="1" i="0" dirty="0">
                <a:effectLst/>
                <a:latin typeface="Söhne"/>
              </a:rPr>
              <a:t>Accessibility</a:t>
            </a:r>
            <a:endParaRPr lang="en-IN" b="1" dirty="0">
              <a:latin typeface="Söhne"/>
            </a:endParaRPr>
          </a:p>
          <a:p>
            <a:r>
              <a:rPr lang="en-IN" b="1" i="0" dirty="0">
                <a:effectLst/>
                <a:latin typeface="Söhne"/>
              </a:rPr>
              <a:t>Educational Resources</a:t>
            </a:r>
            <a:endParaRPr lang="en-IN" b="1" i="0" dirty="0">
              <a:solidFill>
                <a:srgbClr val="374151"/>
              </a:solidFill>
              <a:effectLst/>
              <a:latin typeface="Söhne"/>
            </a:endParaRPr>
          </a:p>
          <a:p>
            <a:r>
              <a:rPr lang="en-IN" b="1" i="0" dirty="0">
                <a:effectLst/>
                <a:latin typeface="Söhne"/>
              </a:rPr>
              <a:t>Duo player Mode</a:t>
            </a:r>
            <a:endParaRPr lang="en-IN" b="1" dirty="0">
              <a:solidFill>
                <a:srgbClr val="374151"/>
              </a:solidFill>
              <a:latin typeface="Söhne"/>
            </a:endParaRPr>
          </a:p>
          <a:p>
            <a:r>
              <a:rPr lang="en-IN" b="1" i="0" dirty="0">
                <a:effectLst/>
                <a:latin typeface="Söhne"/>
              </a:rPr>
              <a:t>Global Reach</a:t>
            </a:r>
            <a:endParaRPr lang="en-IN" dirty="0"/>
          </a:p>
        </p:txBody>
      </p:sp>
    </p:spTree>
    <p:extLst>
      <p:ext uri="{BB962C8B-B14F-4D97-AF65-F5344CB8AC3E}">
        <p14:creationId xmlns:p14="http://schemas.microsoft.com/office/powerpoint/2010/main" val="3906033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50210-853F-24D6-ABFB-EA9B06D2F7E8}"/>
              </a:ext>
            </a:extLst>
          </p:cNvPr>
          <p:cNvSpPr>
            <a:spLocks noGrp="1"/>
          </p:cNvSpPr>
          <p:nvPr>
            <p:ph type="title"/>
          </p:nvPr>
        </p:nvSpPr>
        <p:spPr>
          <a:xfrm>
            <a:off x="961534" y="372360"/>
            <a:ext cx="8761413" cy="706964"/>
          </a:xfrm>
        </p:spPr>
        <p:txBody>
          <a:bodyPr/>
          <a:lstStyle/>
          <a:p>
            <a:r>
              <a:rPr lang="en-US" dirty="0"/>
              <a:t>Flow Chart</a:t>
            </a:r>
            <a:endParaRPr lang="en-IN" dirty="0"/>
          </a:p>
        </p:txBody>
      </p:sp>
      <p:pic>
        <p:nvPicPr>
          <p:cNvPr id="5" name="Content Placeholder 4">
            <a:extLst>
              <a:ext uri="{FF2B5EF4-FFF2-40B4-BE49-F238E27FC236}">
                <a16:creationId xmlns:a16="http://schemas.microsoft.com/office/drawing/2014/main" id="{A5A89A1C-49E9-C134-26C7-DB253303B9CE}"/>
              </a:ext>
            </a:extLst>
          </p:cNvPr>
          <p:cNvPicPr>
            <a:picLocks noGrp="1" noChangeAspect="1"/>
          </p:cNvPicPr>
          <p:nvPr>
            <p:ph idx="1"/>
          </p:nvPr>
        </p:nvPicPr>
        <p:blipFill>
          <a:blip r:embed="rId2"/>
          <a:stretch>
            <a:fillRect/>
          </a:stretch>
        </p:blipFill>
        <p:spPr>
          <a:xfrm>
            <a:off x="895546" y="1178351"/>
            <a:ext cx="10576874" cy="5307289"/>
          </a:xfrm>
        </p:spPr>
      </p:pic>
      <p:sp>
        <p:nvSpPr>
          <p:cNvPr id="6" name="Rectangle 5">
            <a:extLst>
              <a:ext uri="{FF2B5EF4-FFF2-40B4-BE49-F238E27FC236}">
                <a16:creationId xmlns:a16="http://schemas.microsoft.com/office/drawing/2014/main" id="{3C8CEBAA-C305-61EC-D8E3-F2541E58350A}"/>
              </a:ext>
            </a:extLst>
          </p:cNvPr>
          <p:cNvSpPr/>
          <p:nvPr/>
        </p:nvSpPr>
        <p:spPr>
          <a:xfrm>
            <a:off x="2403835" y="4986778"/>
            <a:ext cx="1527142" cy="48076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D14B6C75-F43B-C766-801A-BA36EA4C3A5F}"/>
              </a:ext>
            </a:extLst>
          </p:cNvPr>
          <p:cNvSpPr/>
          <p:nvPr/>
        </p:nvSpPr>
        <p:spPr>
          <a:xfrm>
            <a:off x="3026004" y="3299381"/>
            <a:ext cx="113122" cy="168739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B9E821BA-1AF1-3DB4-0CC4-FCEA550EF10A}"/>
              </a:ext>
            </a:extLst>
          </p:cNvPr>
          <p:cNvSpPr/>
          <p:nvPr/>
        </p:nvSpPr>
        <p:spPr>
          <a:xfrm>
            <a:off x="9417377" y="5580668"/>
            <a:ext cx="999242" cy="35821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100" dirty="0"/>
              <a:t>Win/Draw</a:t>
            </a:r>
            <a:endParaRPr lang="en-IN" sz="1100" dirty="0"/>
          </a:p>
        </p:txBody>
      </p:sp>
      <p:cxnSp>
        <p:nvCxnSpPr>
          <p:cNvPr id="11" name="Straight Arrow Connector 10">
            <a:extLst>
              <a:ext uri="{FF2B5EF4-FFF2-40B4-BE49-F238E27FC236}">
                <a16:creationId xmlns:a16="http://schemas.microsoft.com/office/drawing/2014/main" id="{908917E2-62AF-7156-8950-6F33604C9430}"/>
              </a:ext>
            </a:extLst>
          </p:cNvPr>
          <p:cNvCxnSpPr>
            <a:cxnSpLocks/>
          </p:cNvCxnSpPr>
          <p:nvPr/>
        </p:nvCxnSpPr>
        <p:spPr>
          <a:xfrm flipV="1">
            <a:off x="7701699" y="2733773"/>
            <a:ext cx="0" cy="1677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5F5CEF7C-2863-B92E-8BC8-79136DA86F38}"/>
              </a:ext>
            </a:extLst>
          </p:cNvPr>
          <p:cNvSpPr/>
          <p:nvPr/>
        </p:nvSpPr>
        <p:spPr>
          <a:xfrm>
            <a:off x="8380429" y="4411744"/>
            <a:ext cx="45719" cy="6598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60C54A35-A05C-680A-A9E2-B1534DAF738B}"/>
              </a:ext>
            </a:extLst>
          </p:cNvPr>
          <p:cNvSpPr/>
          <p:nvPr/>
        </p:nvSpPr>
        <p:spPr>
          <a:xfrm>
            <a:off x="9898144" y="4685122"/>
            <a:ext cx="254524" cy="113121"/>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7" name="Straight Connector 16">
            <a:extLst>
              <a:ext uri="{FF2B5EF4-FFF2-40B4-BE49-F238E27FC236}">
                <a16:creationId xmlns:a16="http://schemas.microsoft.com/office/drawing/2014/main" id="{9B1F2C1C-0460-AD6B-25DF-290883D07947}"/>
              </a:ext>
            </a:extLst>
          </p:cNvPr>
          <p:cNvCxnSpPr/>
          <p:nvPr/>
        </p:nvCxnSpPr>
        <p:spPr>
          <a:xfrm flipV="1">
            <a:off x="9982986" y="4685122"/>
            <a:ext cx="0" cy="697583"/>
          </a:xfrm>
          <a:prstGeom prst="line">
            <a:avLst/>
          </a:prstGeom>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3B8EF002-F0AA-CD40-5770-2BD0F53BA213}"/>
              </a:ext>
            </a:extLst>
          </p:cNvPr>
          <p:cNvSpPr/>
          <p:nvPr/>
        </p:nvSpPr>
        <p:spPr>
          <a:xfrm>
            <a:off x="8380429" y="4270342"/>
            <a:ext cx="45719" cy="207390"/>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59723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327</TotalTime>
  <Words>1114</Words>
  <Application>Microsoft Office PowerPoint</Application>
  <PresentationFormat>Widescreen</PresentationFormat>
  <Paragraphs>110</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Century Gothic</vt:lpstr>
      <vt:lpstr>Consolas</vt:lpstr>
      <vt:lpstr>Linux Libertine</vt:lpstr>
      <vt:lpstr>Open Sans</vt:lpstr>
      <vt:lpstr>Söhne</vt:lpstr>
      <vt:lpstr>Wingdings</vt:lpstr>
      <vt:lpstr>Wingdings 3</vt:lpstr>
      <vt:lpstr>Ion Boardroom</vt:lpstr>
      <vt:lpstr>Tic Tac Toe</vt:lpstr>
      <vt:lpstr>Introduction</vt:lpstr>
      <vt:lpstr>Names :</vt:lpstr>
      <vt:lpstr>Description :</vt:lpstr>
      <vt:lpstr>Abstract</vt:lpstr>
      <vt:lpstr>Gameplay</vt:lpstr>
      <vt:lpstr>Continue :</vt:lpstr>
      <vt:lpstr>Objective</vt:lpstr>
      <vt:lpstr>Flow Chart</vt:lpstr>
      <vt:lpstr>ER Diagram</vt:lpstr>
      <vt:lpstr>Pictures</vt:lpstr>
      <vt:lpstr>PowerPoint Presentation</vt:lpstr>
      <vt:lpstr>Conclusion</vt:lpstr>
      <vt:lpstr>Thank You</vt:lpstr>
      <vt:lpstr>Code Description :</vt:lpstr>
      <vt:lpstr>Continue :</vt:lpstr>
      <vt:lpstr>Continue :</vt:lpstr>
      <vt:lpstr>Continue :</vt:lpstr>
      <vt:lpstr>Void printBoard()</vt:lpstr>
      <vt:lpstr>Int checkWin()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Tic Tac Toe</dc:title>
  <dc:creator>Sakshisinha</dc:creator>
  <cp:lastModifiedBy>Sakshisinha</cp:lastModifiedBy>
  <cp:revision>16</cp:revision>
  <dcterms:created xsi:type="dcterms:W3CDTF">2023-08-02T13:28:48Z</dcterms:created>
  <dcterms:modified xsi:type="dcterms:W3CDTF">2023-12-07T17:35:14Z</dcterms:modified>
</cp:coreProperties>
</file>