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303" r:id="rId5"/>
    <p:sldId id="304" r:id="rId6"/>
    <p:sldId id="308" r:id="rId7"/>
    <p:sldId id="280" r:id="rId8"/>
    <p:sldId id="281" r:id="rId9"/>
    <p:sldId id="294" r:id="rId10"/>
    <p:sldId id="290" r:id="rId11"/>
    <p:sldId id="307" r:id="rId12"/>
    <p:sldId id="309" r:id="rId13"/>
    <p:sldId id="296" r:id="rId14"/>
    <p:sldId id="297" r:id="rId15"/>
    <p:sldId id="299" r:id="rId16"/>
    <p:sldId id="300"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81" d="100"/>
          <a:sy n="81" d="100"/>
        </p:scale>
        <p:origin x="706"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File:Tic-tac-toe-game-1.svg"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   </a:t>
            </a:r>
          </a:p>
        </p:txBody>
      </p:sp>
      <p:sp>
        <p:nvSpPr>
          <p:cNvPr id="13" name="Content Placeholder 12"/>
          <p:cNvSpPr>
            <a:spLocks noGrp="1"/>
          </p:cNvSpPr>
          <p:nvPr>
            <p:ph sz="half" idx="1"/>
          </p:nvPr>
        </p:nvSpPr>
        <p:spPr>
          <a:xfrm>
            <a:off x="755904" y="0"/>
            <a:ext cx="10680192" cy="5660136"/>
          </a:xfrm>
        </p:spPr>
        <p:txBody>
          <a:bodyPr/>
          <a:lstStyle/>
          <a:p>
            <a:r>
              <a:rPr lang="en-US" dirty="0"/>
              <a:t>   </a:t>
            </a:r>
          </a:p>
        </p:txBody>
      </p:sp>
      <p:sp>
        <p:nvSpPr>
          <p:cNvPr id="43020" name="Rectangle 12"/>
          <p:cNvSpPr>
            <a:spLocks noChangeArrowheads="1"/>
          </p:cNvSpPr>
          <p:nvPr/>
        </p:nvSpPr>
        <p:spPr bwMode="auto">
          <a:xfrm>
            <a:off x="0" y="531911"/>
            <a:ext cx="23436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altLang="zh-CN" sz="8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p:nvPr/>
        </p:nvSpPr>
        <p:spPr>
          <a:xfrm>
            <a:off x="1318260" y="0"/>
            <a:ext cx="9448800" cy="6786473"/>
          </a:xfrm>
          <a:prstGeom prst="rect">
            <a:avLst/>
          </a:prstGeom>
        </p:spPr>
        <p:txBody>
          <a:bodyPr wrap="square">
            <a:spAutoFit/>
          </a:bodyPr>
          <a:lstStyle/>
          <a:p>
            <a:pPr lvl="0" algn="ctr" defTabSz="914400" fontAlgn="base">
              <a:spcBef>
                <a:spcPct val="0"/>
              </a:spcBef>
              <a:spcAft>
                <a:spcPct val="0"/>
              </a:spcAft>
              <a:tabLst>
                <a:tab pos="3684588" algn="l"/>
              </a:tabLst>
            </a:pPr>
            <a:endParaRPr lang="en-US" altLang="zh-CN" dirty="0">
              <a:latin typeface="Eras Demi ITC" pitchFamily="34" charset="0"/>
              <a:ea typeface="Times New Roman" pitchFamily="18" charset="0"/>
              <a:cs typeface="Monotype Corsiva" pitchFamily="66" charset="0"/>
            </a:endParaRPr>
          </a:p>
          <a:p>
            <a:pPr lvl="0" algn="ctr" defTabSz="914400" fontAlgn="base">
              <a:spcBef>
                <a:spcPct val="0"/>
              </a:spcBef>
              <a:spcAft>
                <a:spcPct val="0"/>
              </a:spcAft>
              <a:tabLst>
                <a:tab pos="3684588" algn="l"/>
              </a:tabLst>
            </a:pPr>
            <a:endParaRPr lang="en-US" altLang="zh-CN" dirty="0">
              <a:latin typeface="Eras Demi ITC" pitchFamily="34" charset="0"/>
              <a:ea typeface="Times New Roman" pitchFamily="18" charset="0"/>
              <a:cs typeface="Monotype Corsiva" pitchFamily="66" charset="0"/>
            </a:endParaRPr>
          </a:p>
          <a:p>
            <a:pPr lvl="0" algn="ctr" defTabSz="914400" fontAlgn="base">
              <a:spcBef>
                <a:spcPct val="0"/>
              </a:spcBef>
              <a:spcAft>
                <a:spcPct val="0"/>
              </a:spcAft>
              <a:tabLst>
                <a:tab pos="3684588" algn="l"/>
              </a:tabLst>
            </a:pPr>
            <a:r>
              <a:rPr lang="en-US" altLang="zh-CN" dirty="0">
                <a:latin typeface="Eras Demi ITC" pitchFamily="34" charset="0"/>
                <a:ea typeface="Times New Roman" pitchFamily="18" charset="0"/>
                <a:cs typeface="Monotype Corsiva" pitchFamily="66" charset="0"/>
              </a:rPr>
              <a:t>A </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Eras Demi ITC" pitchFamily="34" charset="0"/>
                <a:ea typeface="Times New Roman" pitchFamily="18" charset="0"/>
                <a:cs typeface="Monotype Corsiva" pitchFamily="66" charset="0"/>
              </a:rPr>
              <a:t>Learning Project-I Report </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Eras Demi ITC" pitchFamily="34" charset="0"/>
                <a:ea typeface="Times New Roman" pitchFamily="18" charset="0"/>
                <a:cs typeface="Monotype Corsiva" pitchFamily="66" charset="0"/>
              </a:rPr>
              <a:t>On</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sz="2800" b="1" dirty="0">
                <a:latin typeface="Arial" pitchFamily="34" charset="0"/>
                <a:ea typeface="Arial" pitchFamily="34" charset="0"/>
                <a:cs typeface="Arial" pitchFamily="34" charset="0"/>
              </a:rPr>
              <a:t>“</a:t>
            </a:r>
            <a:r>
              <a:rPr lang="en-US" altLang="zh-CN" sz="2800" b="1" dirty="0">
                <a:solidFill>
                  <a:srgbClr val="FF0000"/>
                </a:solidFill>
                <a:latin typeface="Arial" pitchFamily="34" charset="0"/>
                <a:ea typeface="Times New Roman" pitchFamily="18" charset="0"/>
                <a:cs typeface="Arial" pitchFamily="34" charset="0"/>
              </a:rPr>
              <a:t>TIC TAC TOE</a:t>
            </a:r>
            <a:r>
              <a:rPr lang="en-US" altLang="zh-CN" sz="2800" b="1" dirty="0">
                <a:latin typeface="Arial" pitchFamily="34" charset="0"/>
                <a:ea typeface="Times New Roman" pitchFamily="18" charset="0"/>
                <a:cs typeface="Arial" pitchFamily="34" charset="0"/>
              </a:rPr>
              <a:t>”</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Eras Demi ITC" pitchFamily="34" charset="0"/>
                <a:ea typeface="Times New Roman" pitchFamily="18" charset="0"/>
                <a:cs typeface="Monotype Corsiva" pitchFamily="66" charset="0"/>
              </a:rPr>
              <a:t>Submitted in partial fulfillment of </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Eras Demi ITC" pitchFamily="34" charset="0"/>
                <a:ea typeface="Times New Roman" pitchFamily="18" charset="0"/>
                <a:cs typeface="Monotype Corsiva" pitchFamily="66" charset="0"/>
              </a:rPr>
              <a:t>The requirements for the 3</a:t>
            </a:r>
            <a:r>
              <a:rPr lang="en-US" altLang="zh-CN" baseline="30000" dirty="0">
                <a:latin typeface="Eras Demi ITC" pitchFamily="34" charset="0"/>
                <a:ea typeface="Times New Roman" pitchFamily="18" charset="0"/>
                <a:cs typeface="Monotype Corsiva" pitchFamily="66" charset="0"/>
              </a:rPr>
              <a:t>rd</a:t>
            </a:r>
            <a:r>
              <a:rPr lang="en-US" altLang="zh-CN" dirty="0">
                <a:latin typeface="Eras Demi ITC" pitchFamily="34" charset="0"/>
                <a:ea typeface="Times New Roman" pitchFamily="18" charset="0"/>
                <a:cs typeface="Monotype Corsiva" pitchFamily="66" charset="0"/>
              </a:rPr>
              <a:t>   Semester </a:t>
            </a:r>
            <a:r>
              <a:rPr lang="en-US" altLang="zh-CN" dirty="0" err="1">
                <a:latin typeface="Eras Demi ITC" pitchFamily="34" charset="0"/>
                <a:ea typeface="Times New Roman" pitchFamily="18" charset="0"/>
                <a:cs typeface="Monotype Corsiva" pitchFamily="66" charset="0"/>
              </a:rPr>
              <a:t>Sessional</a:t>
            </a:r>
            <a:r>
              <a:rPr lang="en-US" altLang="zh-CN" dirty="0">
                <a:latin typeface="Eras Demi ITC" pitchFamily="34" charset="0"/>
                <a:ea typeface="Times New Roman" pitchFamily="18" charset="0"/>
                <a:cs typeface="Monotype Corsiva" pitchFamily="66" charset="0"/>
              </a:rPr>
              <a:t> Examination of</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sz="2000" dirty="0">
                <a:latin typeface="Bell MT" pitchFamily="18" charset="0"/>
                <a:ea typeface="Times New Roman" pitchFamily="18" charset="0"/>
                <a:cs typeface="Monotype Corsiva" pitchFamily="66" charset="0"/>
              </a:rPr>
              <a:t>BACHELOR OF TECHNOLOGY</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Arial" pitchFamily="34" charset="0"/>
                <a:ea typeface="Times New Roman" pitchFamily="18" charset="0"/>
                <a:cs typeface="Monotype Corsiva" pitchFamily="66" charset="0"/>
              </a:rPr>
              <a:t>IN</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Arial" pitchFamily="34" charset="0"/>
                <a:ea typeface="Times New Roman" pitchFamily="18" charset="0"/>
                <a:cs typeface="Monotype Corsiva" pitchFamily="66" charset="0"/>
              </a:rPr>
              <a:t>                          </a:t>
            </a:r>
            <a:r>
              <a:rPr lang="en-US" altLang="zh-CN" b="1" dirty="0">
                <a:latin typeface="Arial" pitchFamily="34" charset="0"/>
                <a:ea typeface="Times New Roman" pitchFamily="18" charset="0"/>
                <a:cs typeface="MS Reference Sans Serif" pitchFamily="34" charset="0"/>
              </a:rPr>
              <a:t>COMPUTER SCIENCE &amp; ENGINEERING</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dirty="0">
                <a:latin typeface="Arial" pitchFamily="34" charset="0"/>
                <a:ea typeface="Times New Roman" pitchFamily="18" charset="0"/>
                <a:cs typeface="Arial" pitchFamily="34" charset="0"/>
              </a:rPr>
              <a:t>By</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sz="1600" dirty="0">
                <a:latin typeface="Arial" pitchFamily="34" charset="0"/>
                <a:ea typeface="Times New Roman" pitchFamily="18" charset="0"/>
                <a:cs typeface="Arial" pitchFamily="34" charset="0"/>
              </a:rPr>
              <a:t>Sakshi Kumari Sinha(22UG010098)</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sz="1600" dirty="0">
                <a:latin typeface="Arial" pitchFamily="34" charset="0"/>
                <a:ea typeface="Times New Roman" pitchFamily="18" charset="0"/>
                <a:cs typeface="Arial" pitchFamily="34" charset="0"/>
              </a:rPr>
              <a:t>Ekata Kumari(22UG010135)</a:t>
            </a:r>
            <a:endParaRPr lang="en-US" altLang="zh-CN" sz="900" dirty="0">
              <a:latin typeface="Arial" pitchFamily="34" charset="0"/>
              <a:cs typeface="Arial" pitchFamily="34" charset="0"/>
            </a:endParaRPr>
          </a:p>
          <a:p>
            <a:pPr lvl="0" algn="ctr" defTabSz="914400" eaLnBrk="0" fontAlgn="base" hangingPunct="0">
              <a:spcBef>
                <a:spcPct val="0"/>
              </a:spcBef>
              <a:spcAft>
                <a:spcPct val="0"/>
              </a:spcAft>
              <a:tabLst>
                <a:tab pos="3684588" algn="l"/>
              </a:tabLst>
            </a:pPr>
            <a:r>
              <a:rPr lang="en-US" altLang="zh-CN" sz="1600" dirty="0">
                <a:latin typeface="Arial" pitchFamily="34" charset="0"/>
                <a:ea typeface="Times New Roman" pitchFamily="18" charset="0"/>
                <a:cs typeface="Arial" pitchFamily="34" charset="0"/>
              </a:rPr>
              <a:t>Sarmistha </a:t>
            </a:r>
            <a:r>
              <a:rPr lang="en-US" altLang="zh-CN" sz="1600" dirty="0" err="1">
                <a:latin typeface="Arial" pitchFamily="34" charset="0"/>
                <a:ea typeface="Times New Roman" pitchFamily="18" charset="0"/>
                <a:cs typeface="Arial" pitchFamily="34" charset="0"/>
              </a:rPr>
              <a:t>Parija</a:t>
            </a:r>
            <a:r>
              <a:rPr lang="en-US" altLang="zh-CN" sz="1600" dirty="0">
                <a:latin typeface="Arial" pitchFamily="34" charset="0"/>
                <a:ea typeface="Times New Roman" pitchFamily="18" charset="0"/>
                <a:cs typeface="Arial" pitchFamily="34" charset="0"/>
              </a:rPr>
              <a:t>(22UG01LE19)</a:t>
            </a:r>
          </a:p>
          <a:p>
            <a:pPr lvl="0" algn="ctr" defTabSz="914400" eaLnBrk="0" fontAlgn="base" hangingPunct="0">
              <a:spcBef>
                <a:spcPct val="0"/>
              </a:spcBef>
              <a:spcAft>
                <a:spcPct val="0"/>
              </a:spcAft>
              <a:tabLst>
                <a:tab pos="3684588" algn="l"/>
              </a:tabLst>
            </a:pPr>
            <a:endParaRPr lang="en-US" altLang="zh-CN" sz="1600" dirty="0">
              <a:latin typeface="Arial" pitchFamily="34" charset="0"/>
              <a:ea typeface="Times New Roman" pitchFamily="18" charset="0"/>
              <a:cs typeface="Arial" pitchFamily="34" charset="0"/>
            </a:endParaRPr>
          </a:p>
          <a:p>
            <a:pPr lvl="0" algn="ctr" defTabSz="914400" eaLnBrk="0" fontAlgn="base" hangingPunct="0">
              <a:spcBef>
                <a:spcPct val="0"/>
              </a:spcBef>
              <a:spcAft>
                <a:spcPct val="0"/>
              </a:spcAft>
              <a:tabLst>
                <a:tab pos="3684588" algn="l"/>
              </a:tabLst>
            </a:pPr>
            <a:r>
              <a:rPr lang="en-US" sz="2000" b="1" dirty="0">
                <a:solidFill>
                  <a:srgbClr val="FF0000"/>
                </a:solidFill>
              </a:rPr>
              <a:t> DEPARTMENT OF COMPUTER SCIENCE &amp; ENGINEERING</a:t>
            </a:r>
          </a:p>
          <a:p>
            <a:pPr algn="ctr">
              <a:lnSpc>
                <a:spcPct val="150000"/>
              </a:lnSpc>
              <a:spcAft>
                <a:spcPts val="0"/>
              </a:spcAft>
            </a:pPr>
            <a:r>
              <a:rPr lang="en-US" sz="2000" dirty="0">
                <a:solidFill>
                  <a:srgbClr val="0070C0"/>
                </a:solidFill>
                <a:latin typeface="Algerian"/>
                <a:ea typeface="Times New Roman"/>
              </a:rPr>
              <a:t>GIET UNIVERSITY, </a:t>
            </a:r>
            <a:r>
              <a:rPr lang="en-US" sz="2000" dirty="0" err="1">
                <a:solidFill>
                  <a:srgbClr val="0070C0"/>
                </a:solidFill>
                <a:latin typeface="Algerian"/>
                <a:ea typeface="Times New Roman"/>
              </a:rPr>
              <a:t>Gunupur</a:t>
            </a:r>
            <a:r>
              <a:rPr lang="en-US" sz="2000" b="1" dirty="0">
                <a:latin typeface="Arial"/>
                <a:ea typeface="Times New Roman"/>
              </a:rPr>
              <a:t> </a:t>
            </a:r>
          </a:p>
          <a:p>
            <a:pPr algn="ctr">
              <a:lnSpc>
                <a:spcPct val="150000"/>
              </a:lnSpc>
              <a:spcAft>
                <a:spcPts val="0"/>
              </a:spcAft>
            </a:pPr>
            <a:r>
              <a:rPr lang="en-US" sz="1100" b="1" dirty="0">
                <a:latin typeface="Times New Roman"/>
                <a:ea typeface="Times New Roman"/>
              </a:rPr>
              <a:t>2023 - 24</a:t>
            </a:r>
            <a:endParaRPr lang="en-US" sz="800" dirty="0">
              <a:latin typeface="Times New Roman"/>
              <a:ea typeface="Times New Roman"/>
            </a:endParaRPr>
          </a:p>
          <a:p>
            <a:pPr algn="ctr">
              <a:lnSpc>
                <a:spcPct val="150000"/>
              </a:lnSpc>
              <a:spcAft>
                <a:spcPts val="0"/>
              </a:spcAft>
            </a:pPr>
            <a:endParaRPr lang="en-US" sz="1100" dirty="0">
              <a:latin typeface="Times New Roman"/>
              <a:ea typeface="Times New Roman"/>
            </a:endParaRPr>
          </a:p>
          <a:p>
            <a:pPr lvl="0" algn="ctr" defTabSz="914400" eaLnBrk="0" fontAlgn="base" hangingPunct="0">
              <a:spcBef>
                <a:spcPct val="0"/>
              </a:spcBef>
              <a:spcAft>
                <a:spcPct val="0"/>
              </a:spcAft>
              <a:tabLst>
                <a:tab pos="3684588" algn="l"/>
              </a:tabLst>
            </a:pPr>
            <a:endParaRPr lang="en-US" sz="2000" b="1" dirty="0">
              <a:solidFill>
                <a:srgbClr val="FF0000"/>
              </a:solidFill>
            </a:endParaRPr>
          </a:p>
          <a:p>
            <a:pPr lvl="0" algn="ctr" defTabSz="914400" eaLnBrk="0" fontAlgn="base" hangingPunct="0">
              <a:spcBef>
                <a:spcPct val="0"/>
              </a:spcBef>
              <a:spcAft>
                <a:spcPct val="0"/>
              </a:spcAft>
              <a:tabLst>
                <a:tab pos="3684588" algn="l"/>
              </a:tabLst>
            </a:pPr>
            <a:endParaRPr lang="en-US" sz="2000" b="1" dirty="0">
              <a:solidFill>
                <a:srgbClr val="FF0000"/>
              </a:solidFill>
            </a:endParaRPr>
          </a:p>
          <a:p>
            <a:pPr lvl="0" algn="ctr" defTabSz="914400" eaLnBrk="0" fontAlgn="base" hangingPunct="0">
              <a:spcBef>
                <a:spcPct val="0"/>
              </a:spcBef>
              <a:spcAft>
                <a:spcPct val="0"/>
              </a:spcAft>
              <a:tabLst>
                <a:tab pos="3684588" algn="l"/>
              </a:tabLst>
            </a:pPr>
            <a:r>
              <a:rPr lang="en-US" sz="2000" b="1" dirty="0"/>
              <a:t> </a:t>
            </a:r>
            <a:endParaRPr lang="en-US" altLang="zh-CN" sz="2000" dirty="0">
              <a:latin typeface="Arial" pitchFamily="34" charset="0"/>
              <a:cs typeface="Arial" pitchFamily="34" charset="0"/>
            </a:endParaRPr>
          </a:p>
        </p:txBody>
      </p:sp>
      <p:pic>
        <p:nvPicPr>
          <p:cNvPr id="23" name="Picture 22" descr="C:\Users\pc\Pictures\BB02.png"/>
          <p:cNvPicPr>
            <a:picLocks noChangeAspect="1"/>
          </p:cNvPicPr>
          <p:nvPr/>
        </p:nvPicPr>
        <p:blipFill>
          <a:blip r:embed="rId2"/>
          <a:srcRect/>
          <a:stretch>
            <a:fillRect/>
          </a:stretch>
        </p:blipFill>
        <p:spPr bwMode="auto">
          <a:xfrm>
            <a:off x="0" y="-1"/>
            <a:ext cx="2667000" cy="1984249"/>
          </a:xfrm>
          <a:prstGeom prst="rect">
            <a:avLst/>
          </a:prstGeom>
          <a:ln>
            <a:noFill/>
          </a:ln>
          <a:effectLst>
            <a:outerShdw blurRad="190500" algn="tl" rotWithShape="0">
              <a:srgbClr val="000000">
                <a:alpha val="70000"/>
              </a:srgbClr>
            </a:outerShdw>
          </a:effectLst>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FB26-A49F-EF36-2BCD-8794B7154FCA}"/>
              </a:ext>
            </a:extLst>
          </p:cNvPr>
          <p:cNvSpPr>
            <a:spLocks noGrp="1"/>
          </p:cNvSpPr>
          <p:nvPr>
            <p:ph type="title"/>
          </p:nvPr>
        </p:nvSpPr>
        <p:spPr>
          <a:xfrm>
            <a:off x="3802380" y="922020"/>
            <a:ext cx="7188708" cy="830580"/>
          </a:xfrm>
        </p:spPr>
        <p:txBody>
          <a:bodyPr/>
          <a:lstStyle/>
          <a:p>
            <a:r>
              <a:rPr lang="en-US" dirty="0"/>
              <a:t>Er Diagram</a:t>
            </a:r>
            <a:endParaRPr lang="en-IN" dirty="0"/>
          </a:p>
        </p:txBody>
      </p:sp>
      <p:pic>
        <p:nvPicPr>
          <p:cNvPr id="42" name="Content Placeholder 41">
            <a:extLst>
              <a:ext uri="{FF2B5EF4-FFF2-40B4-BE49-F238E27FC236}">
                <a16:creationId xmlns:a16="http://schemas.microsoft.com/office/drawing/2014/main" id="{EE037576-39B2-24C8-813C-5A6CF913A533}"/>
              </a:ext>
            </a:extLst>
          </p:cNvPr>
          <p:cNvPicPr>
            <a:picLocks noGrp="1" noChangeAspect="1"/>
          </p:cNvPicPr>
          <p:nvPr>
            <p:ph idx="1"/>
          </p:nvPr>
        </p:nvPicPr>
        <p:blipFill>
          <a:blip r:embed="rId2"/>
          <a:stretch>
            <a:fillRect/>
          </a:stretch>
        </p:blipFill>
        <p:spPr>
          <a:xfrm>
            <a:off x="3043749" y="1889760"/>
            <a:ext cx="7639492" cy="3307601"/>
          </a:xfrm>
          <a:prstGeom prst="rect">
            <a:avLst/>
          </a:prstGeom>
        </p:spPr>
      </p:pic>
      <p:sp>
        <p:nvSpPr>
          <p:cNvPr id="4" name="Footer Placeholder 3">
            <a:extLst>
              <a:ext uri="{FF2B5EF4-FFF2-40B4-BE49-F238E27FC236}">
                <a16:creationId xmlns:a16="http://schemas.microsoft.com/office/drawing/2014/main" id="{E89C6327-F23A-4319-3A5E-4466C9F203A9}"/>
              </a:ext>
            </a:extLst>
          </p:cNvPr>
          <p:cNvSpPr>
            <a:spLocks noGrp="1"/>
          </p:cNvSpPr>
          <p:nvPr>
            <p:ph type="ftr" sz="quarter" idx="11"/>
          </p:nvPr>
        </p:nvSpPr>
        <p:spPr>
          <a:xfrm>
            <a:off x="3802380" y="457200"/>
            <a:ext cx="3622548" cy="274320"/>
          </a:xfrm>
        </p:spPr>
        <p:txBody>
          <a:bodyPr/>
          <a:lstStyle/>
          <a:p>
            <a:r>
              <a:rPr lang="en-US" dirty="0"/>
              <a:t>Tic Tac Toe</a:t>
            </a:r>
          </a:p>
        </p:txBody>
      </p:sp>
      <p:sp>
        <p:nvSpPr>
          <p:cNvPr id="5" name="Slide Number Placeholder 4">
            <a:extLst>
              <a:ext uri="{FF2B5EF4-FFF2-40B4-BE49-F238E27FC236}">
                <a16:creationId xmlns:a16="http://schemas.microsoft.com/office/drawing/2014/main" id="{49AEE6A0-274B-0602-C4F9-B84D487EB82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4014027282"/>
      </p:ext>
    </p:extLst>
  </p:cSld>
  <p:clrMapOvr>
    <a:masterClrMapping/>
  </p:clrMapOvr>
  <p:transition>
    <p:wheel spokes="3"/>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1FC615-BFC0-ED4E-D333-EA282BA8ED00}"/>
              </a:ext>
            </a:extLst>
          </p:cNvPr>
          <p:cNvSpPr>
            <a:spLocks noGrp="1"/>
          </p:cNvSpPr>
          <p:nvPr>
            <p:ph type="title"/>
          </p:nvPr>
        </p:nvSpPr>
        <p:spPr/>
        <p:txBody>
          <a:bodyPr/>
          <a:lstStyle/>
          <a:p>
            <a:r>
              <a:rPr lang="en-US" dirty="0"/>
              <a:t>Software requirement</a:t>
            </a:r>
            <a:endParaRPr lang="en-IN" dirty="0"/>
          </a:p>
        </p:txBody>
      </p:sp>
      <p:sp>
        <p:nvSpPr>
          <p:cNvPr id="4" name="Footer Placeholder 3">
            <a:extLst>
              <a:ext uri="{FF2B5EF4-FFF2-40B4-BE49-F238E27FC236}">
                <a16:creationId xmlns:a16="http://schemas.microsoft.com/office/drawing/2014/main" id="{8581BDA4-8E90-80CD-6E22-D4B4F2F43695}"/>
              </a:ext>
            </a:extLst>
          </p:cNvPr>
          <p:cNvSpPr>
            <a:spLocks noGrp="1"/>
          </p:cNvSpPr>
          <p:nvPr>
            <p:ph type="ftr" sz="quarter" idx="11"/>
          </p:nvPr>
        </p:nvSpPr>
        <p:spPr/>
        <p:txBody>
          <a:bodyPr/>
          <a:lstStyle/>
          <a:p>
            <a:r>
              <a:rPr lang="en-US" dirty="0"/>
              <a:t>Tic Tac Toe</a:t>
            </a:r>
          </a:p>
        </p:txBody>
      </p:sp>
      <p:sp>
        <p:nvSpPr>
          <p:cNvPr id="5" name="Slide Number Placeholder 4">
            <a:extLst>
              <a:ext uri="{FF2B5EF4-FFF2-40B4-BE49-F238E27FC236}">
                <a16:creationId xmlns:a16="http://schemas.microsoft.com/office/drawing/2014/main" id="{69F6A650-F98C-7C12-4423-6C106E6637F8}"/>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20" name="Picture Placeholder 19">
            <a:extLst>
              <a:ext uri="{FF2B5EF4-FFF2-40B4-BE49-F238E27FC236}">
                <a16:creationId xmlns:a16="http://schemas.microsoft.com/office/drawing/2014/main" id="{87A5B55F-CA13-A61C-29C9-9ACCC403DA08}"/>
              </a:ext>
            </a:extLst>
          </p:cNvPr>
          <p:cNvPicPr>
            <a:picLocks noGrp="1" noChangeAspect="1"/>
          </p:cNvPicPr>
          <p:nvPr>
            <p:ph type="pic" sz="quarter" idx="13"/>
          </p:nvPr>
        </p:nvPicPr>
        <p:blipFill>
          <a:blip r:embed="rId2"/>
          <a:srcRect/>
          <a:stretch>
            <a:fillRect/>
          </a:stretch>
        </p:blipFill>
        <p:spPr/>
      </p:pic>
      <p:sp>
        <p:nvSpPr>
          <p:cNvPr id="8" name="Text Placeholder 7">
            <a:extLst>
              <a:ext uri="{FF2B5EF4-FFF2-40B4-BE49-F238E27FC236}">
                <a16:creationId xmlns:a16="http://schemas.microsoft.com/office/drawing/2014/main" id="{6C710918-557F-51EE-9109-96111DCDB1F2}"/>
              </a:ext>
            </a:extLst>
          </p:cNvPr>
          <p:cNvSpPr>
            <a:spLocks noGrp="1"/>
          </p:cNvSpPr>
          <p:nvPr>
            <p:ph type="body" sz="quarter" idx="14"/>
          </p:nvPr>
        </p:nvSpPr>
        <p:spPr/>
        <p:txBody>
          <a:bodyPr/>
          <a:lstStyle/>
          <a:p>
            <a:r>
              <a:rPr lang="en-US" dirty="0"/>
              <a:t>C Language</a:t>
            </a:r>
            <a:endParaRPr lang="en-IN" dirty="0"/>
          </a:p>
        </p:txBody>
      </p:sp>
      <p:sp>
        <p:nvSpPr>
          <p:cNvPr id="9" name="Text Placeholder 8">
            <a:extLst>
              <a:ext uri="{FF2B5EF4-FFF2-40B4-BE49-F238E27FC236}">
                <a16:creationId xmlns:a16="http://schemas.microsoft.com/office/drawing/2014/main" id="{A5D4028D-4C27-B5B3-2738-C742B7CB5A3B}"/>
              </a:ext>
            </a:extLst>
          </p:cNvPr>
          <p:cNvSpPr>
            <a:spLocks noGrp="1"/>
          </p:cNvSpPr>
          <p:nvPr>
            <p:ph type="body" sz="quarter" idx="15"/>
          </p:nvPr>
        </p:nvSpPr>
        <p:spPr/>
        <p:txBody>
          <a:bodyPr/>
          <a:lstStyle/>
          <a:p>
            <a:r>
              <a:rPr lang="en-US" dirty="0"/>
              <a:t>    </a:t>
            </a:r>
            <a:endParaRPr lang="en-IN" dirty="0"/>
          </a:p>
        </p:txBody>
      </p:sp>
      <p:pic>
        <p:nvPicPr>
          <p:cNvPr id="22" name="Picture Placeholder 21">
            <a:extLst>
              <a:ext uri="{FF2B5EF4-FFF2-40B4-BE49-F238E27FC236}">
                <a16:creationId xmlns:a16="http://schemas.microsoft.com/office/drawing/2014/main" id="{7E29D0C4-A793-5CA3-631D-6D70F78CCB45}"/>
              </a:ext>
            </a:extLst>
          </p:cNvPr>
          <p:cNvPicPr>
            <a:picLocks noGrp="1" noChangeAspect="1"/>
          </p:cNvPicPr>
          <p:nvPr>
            <p:ph type="pic" sz="quarter" idx="17"/>
          </p:nvPr>
        </p:nvPicPr>
        <p:blipFill>
          <a:blip r:embed="rId3"/>
          <a:srcRect/>
          <a:stretch>
            <a:fillRect/>
          </a:stretch>
        </p:blipFill>
        <p:spPr/>
      </p:pic>
      <p:sp>
        <p:nvSpPr>
          <p:cNvPr id="10" name="Text Placeholder 9">
            <a:extLst>
              <a:ext uri="{FF2B5EF4-FFF2-40B4-BE49-F238E27FC236}">
                <a16:creationId xmlns:a16="http://schemas.microsoft.com/office/drawing/2014/main" id="{8043608E-C0A1-0A0F-B66E-61438D74AB91}"/>
              </a:ext>
            </a:extLst>
          </p:cNvPr>
          <p:cNvSpPr>
            <a:spLocks noGrp="1"/>
          </p:cNvSpPr>
          <p:nvPr>
            <p:ph type="body" sz="quarter" idx="16"/>
          </p:nvPr>
        </p:nvSpPr>
        <p:spPr/>
        <p:txBody>
          <a:bodyPr/>
          <a:lstStyle/>
          <a:p>
            <a:r>
              <a:rPr lang="en-US" dirty="0"/>
              <a:t>Html</a:t>
            </a:r>
            <a:endParaRPr lang="en-IN" dirty="0"/>
          </a:p>
        </p:txBody>
      </p:sp>
      <p:sp>
        <p:nvSpPr>
          <p:cNvPr id="12" name="Text Placeholder 11">
            <a:extLst>
              <a:ext uri="{FF2B5EF4-FFF2-40B4-BE49-F238E27FC236}">
                <a16:creationId xmlns:a16="http://schemas.microsoft.com/office/drawing/2014/main" id="{1FF88B81-E66A-3DE3-015C-0FF870DE782A}"/>
              </a:ext>
            </a:extLst>
          </p:cNvPr>
          <p:cNvSpPr>
            <a:spLocks noGrp="1"/>
          </p:cNvSpPr>
          <p:nvPr>
            <p:ph type="body" sz="quarter" idx="18"/>
          </p:nvPr>
        </p:nvSpPr>
        <p:spPr/>
        <p:txBody>
          <a:bodyPr/>
          <a:lstStyle/>
          <a:p>
            <a:r>
              <a:rPr lang="en-US" dirty="0"/>
              <a:t>   </a:t>
            </a:r>
            <a:endParaRPr lang="en-IN" dirty="0"/>
          </a:p>
        </p:txBody>
      </p:sp>
      <p:sp>
        <p:nvSpPr>
          <p:cNvPr id="13" name="Text Placeholder 12">
            <a:extLst>
              <a:ext uri="{FF2B5EF4-FFF2-40B4-BE49-F238E27FC236}">
                <a16:creationId xmlns:a16="http://schemas.microsoft.com/office/drawing/2014/main" id="{106BEC75-38A6-65E8-CE21-63357ED15CA1}"/>
              </a:ext>
            </a:extLst>
          </p:cNvPr>
          <p:cNvSpPr>
            <a:spLocks noGrp="1"/>
          </p:cNvSpPr>
          <p:nvPr>
            <p:ph type="body" sz="quarter" idx="19"/>
          </p:nvPr>
        </p:nvSpPr>
        <p:spPr/>
        <p:txBody>
          <a:bodyPr/>
          <a:lstStyle/>
          <a:p>
            <a:r>
              <a:rPr lang="en-US" dirty="0" err="1"/>
              <a:t>Css</a:t>
            </a:r>
            <a:endParaRPr lang="en-IN" dirty="0"/>
          </a:p>
        </p:txBody>
      </p:sp>
      <p:sp>
        <p:nvSpPr>
          <p:cNvPr id="15" name="Text Placeholder 14">
            <a:extLst>
              <a:ext uri="{FF2B5EF4-FFF2-40B4-BE49-F238E27FC236}">
                <a16:creationId xmlns:a16="http://schemas.microsoft.com/office/drawing/2014/main" id="{FCD018BE-6677-B369-3326-D6B6281CC7CF}"/>
              </a:ext>
            </a:extLst>
          </p:cNvPr>
          <p:cNvSpPr>
            <a:spLocks noGrp="1"/>
          </p:cNvSpPr>
          <p:nvPr>
            <p:ph type="body" sz="quarter" idx="21"/>
          </p:nvPr>
        </p:nvSpPr>
        <p:spPr/>
        <p:txBody>
          <a:bodyPr/>
          <a:lstStyle/>
          <a:p>
            <a:r>
              <a:rPr lang="en-US" dirty="0"/>
              <a:t>   </a:t>
            </a:r>
            <a:endParaRPr lang="en-IN" dirty="0"/>
          </a:p>
        </p:txBody>
      </p:sp>
      <p:sp>
        <p:nvSpPr>
          <p:cNvPr id="16" name="Text Placeholder 15">
            <a:extLst>
              <a:ext uri="{FF2B5EF4-FFF2-40B4-BE49-F238E27FC236}">
                <a16:creationId xmlns:a16="http://schemas.microsoft.com/office/drawing/2014/main" id="{B3A63108-2DCE-C768-EE4C-659F3498B410}"/>
              </a:ext>
            </a:extLst>
          </p:cNvPr>
          <p:cNvSpPr>
            <a:spLocks noGrp="1"/>
          </p:cNvSpPr>
          <p:nvPr>
            <p:ph type="body" sz="quarter" idx="22"/>
          </p:nvPr>
        </p:nvSpPr>
        <p:spPr/>
        <p:txBody>
          <a:bodyPr/>
          <a:lstStyle/>
          <a:p>
            <a:r>
              <a:rPr lang="en-US" dirty="0"/>
              <a:t>MY </a:t>
            </a:r>
            <a:r>
              <a:rPr lang="en-US" dirty="0" err="1"/>
              <a:t>sql</a:t>
            </a:r>
            <a:r>
              <a:rPr lang="en-US" dirty="0"/>
              <a:t> and </a:t>
            </a:r>
            <a:r>
              <a:rPr lang="en-US" dirty="0" err="1"/>
              <a:t>php</a:t>
            </a:r>
            <a:endParaRPr lang="en-IN" dirty="0"/>
          </a:p>
        </p:txBody>
      </p:sp>
      <p:sp>
        <p:nvSpPr>
          <p:cNvPr id="18" name="Text Placeholder 17">
            <a:extLst>
              <a:ext uri="{FF2B5EF4-FFF2-40B4-BE49-F238E27FC236}">
                <a16:creationId xmlns:a16="http://schemas.microsoft.com/office/drawing/2014/main" id="{F4705A96-BE8F-F04B-8F74-9EBD6605721A}"/>
              </a:ext>
            </a:extLst>
          </p:cNvPr>
          <p:cNvSpPr>
            <a:spLocks noGrp="1"/>
          </p:cNvSpPr>
          <p:nvPr>
            <p:ph type="body" sz="quarter" idx="24"/>
          </p:nvPr>
        </p:nvSpPr>
        <p:spPr/>
        <p:txBody>
          <a:bodyPr/>
          <a:lstStyle/>
          <a:p>
            <a:r>
              <a:rPr lang="en-US" dirty="0"/>
              <a:t>   </a:t>
            </a:r>
            <a:endParaRPr lang="en-IN" dirty="0"/>
          </a:p>
        </p:txBody>
      </p:sp>
      <p:pic>
        <p:nvPicPr>
          <p:cNvPr id="28" name="Picture Placeholder 27">
            <a:extLst>
              <a:ext uri="{FF2B5EF4-FFF2-40B4-BE49-F238E27FC236}">
                <a16:creationId xmlns:a16="http://schemas.microsoft.com/office/drawing/2014/main" id="{5EF2DE6D-4393-54BE-CA10-FF3D89F99500}"/>
              </a:ext>
            </a:extLst>
          </p:cNvPr>
          <p:cNvPicPr>
            <a:picLocks noGrp="1" noChangeAspect="1"/>
          </p:cNvPicPr>
          <p:nvPr>
            <p:ph type="pic" sz="quarter" idx="20"/>
          </p:nvPr>
        </p:nvPicPr>
        <p:blipFill>
          <a:blip r:embed="rId4"/>
          <a:srcRect t="31" b="31"/>
          <a:stretch>
            <a:fillRect/>
          </a:stretch>
        </p:blipFill>
        <p:spPr/>
      </p:pic>
      <p:pic>
        <p:nvPicPr>
          <p:cNvPr id="8198" name="Picture 6" descr="Как подключиться к базе данных MySQL PHP | Профессор Falken"/>
          <p:cNvPicPr>
            <a:picLocks noGrp="1" noChangeAspect="1" noChangeArrowheads="1"/>
          </p:cNvPicPr>
          <p:nvPr>
            <p:ph type="pic" sz="quarter" idx="23"/>
          </p:nvPr>
        </p:nvPicPr>
        <p:blipFill>
          <a:blip r:embed="rId5"/>
          <a:srcRect l="21816" r="21816"/>
          <a:stretch>
            <a:fillRect/>
          </a:stretch>
        </p:blipFill>
        <p:spPr bwMode="auto">
          <a:prstGeom prst="rect">
            <a:avLst/>
          </a:prstGeom>
          <a:noFill/>
        </p:spPr>
      </p:pic>
    </p:spTree>
    <p:extLst>
      <p:ext uri="{BB962C8B-B14F-4D97-AF65-F5344CB8AC3E}">
        <p14:creationId xmlns:p14="http://schemas.microsoft.com/office/powerpoint/2010/main" val="985648307"/>
      </p:ext>
    </p:extLst>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2C82-CDBF-3DC4-4E70-9E15DDC7E2F8}"/>
              </a:ext>
            </a:extLst>
          </p:cNvPr>
          <p:cNvSpPr>
            <a:spLocks noGrp="1"/>
          </p:cNvSpPr>
          <p:nvPr>
            <p:ph type="title"/>
          </p:nvPr>
        </p:nvSpPr>
        <p:spPr/>
        <p:txBody>
          <a:bodyPr/>
          <a:lstStyle/>
          <a:p>
            <a:r>
              <a:rPr lang="en-US" dirty="0"/>
              <a:t>Hardware requirement</a:t>
            </a:r>
            <a:endParaRPr lang="en-IN" dirty="0"/>
          </a:p>
        </p:txBody>
      </p:sp>
      <p:sp>
        <p:nvSpPr>
          <p:cNvPr id="3" name="Footer Placeholder 2">
            <a:extLst>
              <a:ext uri="{FF2B5EF4-FFF2-40B4-BE49-F238E27FC236}">
                <a16:creationId xmlns:a16="http://schemas.microsoft.com/office/drawing/2014/main" id="{BD41DD95-FF3B-B5F9-3D12-4751CBE101A8}"/>
              </a:ext>
            </a:extLst>
          </p:cNvPr>
          <p:cNvSpPr>
            <a:spLocks noGrp="1"/>
          </p:cNvSpPr>
          <p:nvPr>
            <p:ph type="ftr" sz="quarter" idx="11"/>
          </p:nvPr>
        </p:nvSpPr>
        <p:spPr>
          <a:xfrm>
            <a:off x="621792" y="577925"/>
            <a:ext cx="3200400" cy="274320"/>
          </a:xfrm>
        </p:spPr>
        <p:txBody>
          <a:bodyPr/>
          <a:lstStyle/>
          <a:p>
            <a:r>
              <a:rPr lang="en-US" dirty="0"/>
              <a:t>Tic Tac Toe</a:t>
            </a:r>
          </a:p>
        </p:txBody>
      </p:sp>
      <p:sp>
        <p:nvSpPr>
          <p:cNvPr id="4" name="Slide Number Placeholder 3">
            <a:extLst>
              <a:ext uri="{FF2B5EF4-FFF2-40B4-BE49-F238E27FC236}">
                <a16:creationId xmlns:a16="http://schemas.microsoft.com/office/drawing/2014/main" id="{6F57D966-7228-79BD-D7C6-F0384A557C5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18" name="Picture Placeholder 17">
            <a:extLst>
              <a:ext uri="{FF2B5EF4-FFF2-40B4-BE49-F238E27FC236}">
                <a16:creationId xmlns:a16="http://schemas.microsoft.com/office/drawing/2014/main" id="{D70E84CA-7E6A-2797-9F2E-68E3AADE8B07}"/>
              </a:ext>
            </a:extLst>
          </p:cNvPr>
          <p:cNvPicPr>
            <a:picLocks noGrp="1" noChangeAspect="1"/>
          </p:cNvPicPr>
          <p:nvPr>
            <p:ph type="pic" sz="quarter" idx="13"/>
          </p:nvPr>
        </p:nvPicPr>
        <p:blipFill>
          <a:blip r:embed="rId2"/>
          <a:srcRect t="3704" b="3704"/>
          <a:stretch>
            <a:fillRect/>
          </a:stretch>
        </p:blipFill>
        <p:spPr/>
      </p:pic>
      <p:sp>
        <p:nvSpPr>
          <p:cNvPr id="6" name="Text Placeholder 5">
            <a:extLst>
              <a:ext uri="{FF2B5EF4-FFF2-40B4-BE49-F238E27FC236}">
                <a16:creationId xmlns:a16="http://schemas.microsoft.com/office/drawing/2014/main" id="{69DB2B42-6708-2176-E321-5D3D1801C508}"/>
              </a:ext>
            </a:extLst>
          </p:cNvPr>
          <p:cNvSpPr>
            <a:spLocks noGrp="1"/>
          </p:cNvSpPr>
          <p:nvPr>
            <p:ph type="body" sz="quarter" idx="14"/>
          </p:nvPr>
        </p:nvSpPr>
        <p:spPr/>
        <p:txBody>
          <a:bodyPr/>
          <a:lstStyle/>
          <a:p>
            <a:r>
              <a:rPr lang="en-US" dirty="0"/>
              <a:t>Keyboard</a:t>
            </a:r>
            <a:endParaRPr lang="en-IN" dirty="0"/>
          </a:p>
        </p:txBody>
      </p:sp>
      <p:sp>
        <p:nvSpPr>
          <p:cNvPr id="7" name="Text Placeholder 6">
            <a:extLst>
              <a:ext uri="{FF2B5EF4-FFF2-40B4-BE49-F238E27FC236}">
                <a16:creationId xmlns:a16="http://schemas.microsoft.com/office/drawing/2014/main" id="{870ED422-CB51-A09B-1F42-0DBDED7C54B3}"/>
              </a:ext>
            </a:extLst>
          </p:cNvPr>
          <p:cNvSpPr>
            <a:spLocks noGrp="1"/>
          </p:cNvSpPr>
          <p:nvPr>
            <p:ph type="body" sz="quarter" idx="15"/>
          </p:nvPr>
        </p:nvSpPr>
        <p:spPr/>
        <p:txBody>
          <a:bodyPr/>
          <a:lstStyle/>
          <a:p>
            <a:r>
              <a:rPr lang="en-US" dirty="0"/>
              <a:t>   </a:t>
            </a:r>
            <a:endParaRPr lang="en-IN" dirty="0"/>
          </a:p>
        </p:txBody>
      </p:sp>
      <p:pic>
        <p:nvPicPr>
          <p:cNvPr id="20" name="Picture Placeholder 19">
            <a:extLst>
              <a:ext uri="{FF2B5EF4-FFF2-40B4-BE49-F238E27FC236}">
                <a16:creationId xmlns:a16="http://schemas.microsoft.com/office/drawing/2014/main" id="{DD69E13C-9DC8-AA6A-B5CE-5BCCB78BD2D9}"/>
              </a:ext>
            </a:extLst>
          </p:cNvPr>
          <p:cNvPicPr>
            <a:picLocks noGrp="1" noChangeAspect="1"/>
          </p:cNvPicPr>
          <p:nvPr>
            <p:ph type="pic" sz="quarter" idx="17"/>
          </p:nvPr>
        </p:nvPicPr>
        <p:blipFill>
          <a:blip r:embed="rId3"/>
          <a:srcRect l="19179" r="19179"/>
          <a:stretch>
            <a:fillRect/>
          </a:stretch>
        </p:blipFill>
        <p:spPr>
          <a:xfrm>
            <a:off x="4559493" y="2468880"/>
            <a:ext cx="2598736" cy="2597150"/>
          </a:xfrm>
        </p:spPr>
      </p:pic>
      <p:sp>
        <p:nvSpPr>
          <p:cNvPr id="9" name="Text Placeholder 8">
            <a:extLst>
              <a:ext uri="{FF2B5EF4-FFF2-40B4-BE49-F238E27FC236}">
                <a16:creationId xmlns:a16="http://schemas.microsoft.com/office/drawing/2014/main" id="{34E348CB-51FA-EE7B-7319-8A281EB7BD6C}"/>
              </a:ext>
            </a:extLst>
          </p:cNvPr>
          <p:cNvSpPr>
            <a:spLocks noGrp="1"/>
          </p:cNvSpPr>
          <p:nvPr>
            <p:ph type="body" sz="quarter" idx="16"/>
          </p:nvPr>
        </p:nvSpPr>
        <p:spPr>
          <a:xfrm>
            <a:off x="4559493" y="4997136"/>
            <a:ext cx="2598736" cy="1157748"/>
          </a:xfrm>
        </p:spPr>
        <p:txBody>
          <a:bodyPr/>
          <a:lstStyle/>
          <a:p>
            <a:r>
              <a:rPr lang="en-US" dirty="0"/>
              <a:t>laptop</a:t>
            </a:r>
            <a:endParaRPr lang="en-IN" dirty="0"/>
          </a:p>
        </p:txBody>
      </p:sp>
      <p:sp>
        <p:nvSpPr>
          <p:cNvPr id="10" name="Text Placeholder 9">
            <a:extLst>
              <a:ext uri="{FF2B5EF4-FFF2-40B4-BE49-F238E27FC236}">
                <a16:creationId xmlns:a16="http://schemas.microsoft.com/office/drawing/2014/main" id="{0F903201-BD65-E6CE-CE53-DC50AAD0362A}"/>
              </a:ext>
            </a:extLst>
          </p:cNvPr>
          <p:cNvSpPr>
            <a:spLocks noGrp="1"/>
          </p:cNvSpPr>
          <p:nvPr>
            <p:ph type="body" sz="quarter" idx="18"/>
          </p:nvPr>
        </p:nvSpPr>
        <p:spPr/>
        <p:txBody>
          <a:bodyPr/>
          <a:lstStyle/>
          <a:p>
            <a:r>
              <a:rPr lang="en-US" dirty="0"/>
              <a:t>  </a:t>
            </a:r>
            <a:endParaRPr lang="en-IN" dirty="0"/>
          </a:p>
        </p:txBody>
      </p:sp>
      <p:pic>
        <p:nvPicPr>
          <p:cNvPr id="22" name="Picture Placeholder 21">
            <a:extLst>
              <a:ext uri="{FF2B5EF4-FFF2-40B4-BE49-F238E27FC236}">
                <a16:creationId xmlns:a16="http://schemas.microsoft.com/office/drawing/2014/main" id="{354D8C72-1C3F-71EE-2884-90DF89483735}"/>
              </a:ext>
            </a:extLst>
          </p:cNvPr>
          <p:cNvPicPr>
            <a:picLocks noGrp="1" noChangeAspect="1"/>
          </p:cNvPicPr>
          <p:nvPr>
            <p:ph type="pic" sz="quarter" idx="20"/>
          </p:nvPr>
        </p:nvPicPr>
        <p:blipFill>
          <a:blip r:embed="rId4"/>
          <a:srcRect l="4216" r="4216"/>
          <a:stretch>
            <a:fillRect/>
          </a:stretch>
        </p:blipFill>
        <p:spPr>
          <a:xfrm>
            <a:off x="8715375" y="2536825"/>
            <a:ext cx="2598738" cy="2687638"/>
          </a:xfrm>
        </p:spPr>
      </p:pic>
      <p:sp>
        <p:nvSpPr>
          <p:cNvPr id="12" name="Text Placeholder 11">
            <a:extLst>
              <a:ext uri="{FF2B5EF4-FFF2-40B4-BE49-F238E27FC236}">
                <a16:creationId xmlns:a16="http://schemas.microsoft.com/office/drawing/2014/main" id="{78486195-AA4D-1464-F4A4-E2FEBE58670D}"/>
              </a:ext>
            </a:extLst>
          </p:cNvPr>
          <p:cNvSpPr>
            <a:spLocks noGrp="1"/>
          </p:cNvSpPr>
          <p:nvPr>
            <p:ph type="body" sz="quarter" idx="19"/>
          </p:nvPr>
        </p:nvSpPr>
        <p:spPr>
          <a:xfrm>
            <a:off x="8716001" y="5087017"/>
            <a:ext cx="2598737" cy="1109662"/>
          </a:xfrm>
        </p:spPr>
        <p:txBody>
          <a:bodyPr/>
          <a:lstStyle/>
          <a:p>
            <a:r>
              <a:rPr lang="en-US" dirty="0"/>
              <a:t>mouse</a:t>
            </a:r>
            <a:endParaRPr lang="en-IN" dirty="0"/>
          </a:p>
        </p:txBody>
      </p:sp>
      <p:sp>
        <p:nvSpPr>
          <p:cNvPr id="13" name="Text Placeholder 12">
            <a:extLst>
              <a:ext uri="{FF2B5EF4-FFF2-40B4-BE49-F238E27FC236}">
                <a16:creationId xmlns:a16="http://schemas.microsoft.com/office/drawing/2014/main" id="{1B5A11B0-D8E5-116C-952A-CF47EA2B48F4}"/>
              </a:ext>
            </a:extLst>
          </p:cNvPr>
          <p:cNvSpPr>
            <a:spLocks noGrp="1"/>
          </p:cNvSpPr>
          <p:nvPr>
            <p:ph type="body" sz="quarter" idx="21"/>
          </p:nvPr>
        </p:nvSpPr>
        <p:spPr/>
        <p:txBody>
          <a:bodyPr/>
          <a:lstStyle/>
          <a:p>
            <a:r>
              <a:rPr lang="en-US" dirty="0"/>
              <a:t>   </a:t>
            </a:r>
            <a:endParaRPr lang="en-IN" dirty="0"/>
          </a:p>
        </p:txBody>
      </p:sp>
      <p:sp>
        <p:nvSpPr>
          <p:cNvPr id="14" name="Picture Placeholder 13">
            <a:extLst>
              <a:ext uri="{FF2B5EF4-FFF2-40B4-BE49-F238E27FC236}">
                <a16:creationId xmlns:a16="http://schemas.microsoft.com/office/drawing/2014/main" id="{3F9DE61E-323D-D1EC-D962-BAA74374C7B6}"/>
              </a:ext>
            </a:extLst>
          </p:cNvPr>
          <p:cNvSpPr>
            <a:spLocks noGrp="1"/>
          </p:cNvSpPr>
          <p:nvPr>
            <p:ph type="pic" sz="quarter" idx="23"/>
          </p:nvPr>
        </p:nvSpPr>
        <p:spPr>
          <a:xfrm flipV="1">
            <a:off x="10629900" y="7292339"/>
            <a:ext cx="1001268" cy="1047192"/>
          </a:xfrm>
        </p:spPr>
      </p:sp>
      <p:sp>
        <p:nvSpPr>
          <p:cNvPr id="15" name="Text Placeholder 14">
            <a:extLst>
              <a:ext uri="{FF2B5EF4-FFF2-40B4-BE49-F238E27FC236}">
                <a16:creationId xmlns:a16="http://schemas.microsoft.com/office/drawing/2014/main" id="{FBEB4EDA-71B2-D640-65F6-821A08E3A156}"/>
              </a:ext>
            </a:extLst>
          </p:cNvPr>
          <p:cNvSpPr>
            <a:spLocks noGrp="1"/>
          </p:cNvSpPr>
          <p:nvPr>
            <p:ph type="body" sz="quarter" idx="22"/>
          </p:nvPr>
        </p:nvSpPr>
        <p:spPr>
          <a:xfrm flipH="1">
            <a:off x="11631168" y="7353298"/>
            <a:ext cx="461772" cy="1047190"/>
          </a:xfrm>
        </p:spPr>
        <p:txBody>
          <a:bodyPr/>
          <a:lstStyle/>
          <a:p>
            <a:endParaRPr lang="en-IN" dirty="0"/>
          </a:p>
        </p:txBody>
      </p:sp>
      <p:sp>
        <p:nvSpPr>
          <p:cNvPr id="16" name="Text Placeholder 15">
            <a:extLst>
              <a:ext uri="{FF2B5EF4-FFF2-40B4-BE49-F238E27FC236}">
                <a16:creationId xmlns:a16="http://schemas.microsoft.com/office/drawing/2014/main" id="{850B459C-5109-DEA9-3627-55DA5012DE64}"/>
              </a:ext>
            </a:extLst>
          </p:cNvPr>
          <p:cNvSpPr>
            <a:spLocks noGrp="1"/>
          </p:cNvSpPr>
          <p:nvPr>
            <p:ph type="body" sz="quarter" idx="24"/>
          </p:nvPr>
        </p:nvSpPr>
        <p:spPr>
          <a:xfrm>
            <a:off x="9441180" y="7086600"/>
            <a:ext cx="2033276" cy="876926"/>
          </a:xfrm>
        </p:spPr>
        <p:txBody>
          <a:bodyPr/>
          <a:lstStyle/>
          <a:p>
            <a:endParaRPr lang="en-IN" dirty="0"/>
          </a:p>
        </p:txBody>
      </p:sp>
    </p:spTree>
    <p:extLst>
      <p:ext uri="{BB962C8B-B14F-4D97-AF65-F5344CB8AC3E}">
        <p14:creationId xmlns:p14="http://schemas.microsoft.com/office/powerpoint/2010/main" val="1515533662"/>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603A99A-E689-1214-504E-6464DF4A6A28}"/>
              </a:ext>
            </a:extLst>
          </p:cNvPr>
          <p:cNvSpPr>
            <a:spLocks noGrp="1"/>
          </p:cNvSpPr>
          <p:nvPr>
            <p:ph type="title"/>
          </p:nvPr>
        </p:nvSpPr>
        <p:spPr>
          <a:xfrm>
            <a:off x="2026920" y="1638300"/>
            <a:ext cx="7269480" cy="2042160"/>
          </a:xfrm>
        </p:spPr>
        <p:txBody>
          <a:bodyPr/>
          <a:lstStyle/>
          <a:p>
            <a:r>
              <a:rPr lang="en-US" dirty="0"/>
              <a:t>Conclusion</a:t>
            </a:r>
            <a:endParaRPr lang="en-IN" dirty="0"/>
          </a:p>
        </p:txBody>
      </p:sp>
      <p:sp>
        <p:nvSpPr>
          <p:cNvPr id="24" name="TextBox 23">
            <a:extLst>
              <a:ext uri="{FF2B5EF4-FFF2-40B4-BE49-F238E27FC236}">
                <a16:creationId xmlns:a16="http://schemas.microsoft.com/office/drawing/2014/main" id="{4D8EA5D7-6433-BC08-2ADB-1DA90E2B0D34}"/>
              </a:ext>
            </a:extLst>
          </p:cNvPr>
          <p:cNvSpPr txBox="1"/>
          <p:nvPr/>
        </p:nvSpPr>
        <p:spPr>
          <a:xfrm>
            <a:off x="2514600" y="2956560"/>
            <a:ext cx="6530340" cy="2800767"/>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accent6">
                    <a:lumMod val="75000"/>
                  </a:schemeClr>
                </a:solidFill>
                <a:latin typeface="Söhne"/>
              </a:rPr>
              <a:t>Tic Tac Toe website is a educational gaming platform where player can develop their </a:t>
            </a:r>
            <a:r>
              <a:rPr lang="en-US" sz="1600" dirty="0" err="1">
                <a:solidFill>
                  <a:schemeClr val="accent6">
                    <a:lumMod val="75000"/>
                  </a:schemeClr>
                </a:solidFill>
                <a:latin typeface="Söhne"/>
              </a:rPr>
              <a:t>stratergic</a:t>
            </a:r>
            <a:r>
              <a:rPr lang="en-US" sz="1600" dirty="0">
                <a:solidFill>
                  <a:schemeClr val="accent6">
                    <a:lumMod val="75000"/>
                  </a:schemeClr>
                </a:solidFill>
                <a:latin typeface="Söhne"/>
              </a:rPr>
              <a:t> thinking by playing . </a:t>
            </a:r>
          </a:p>
          <a:p>
            <a:pPr marL="285750" indent="-285750">
              <a:buFont typeface="Wingdings" panose="05000000000000000000" pitchFamily="2" charset="2"/>
              <a:buChar char="Ø"/>
            </a:pPr>
            <a:endParaRPr lang="en-IN" sz="1600" dirty="0">
              <a:solidFill>
                <a:schemeClr val="accent6">
                  <a:lumMod val="75000"/>
                </a:schemeClr>
              </a:solidFill>
            </a:endParaRPr>
          </a:p>
          <a:p>
            <a:pPr marL="285750" indent="-285750">
              <a:buFont typeface="Wingdings" panose="05000000000000000000" pitchFamily="2" charset="2"/>
              <a:buChar char="Ø"/>
            </a:pPr>
            <a:r>
              <a:rPr lang="en-US" sz="1600" b="0" i="0" dirty="0">
                <a:solidFill>
                  <a:schemeClr val="accent6">
                    <a:lumMod val="75000"/>
                  </a:schemeClr>
                </a:solidFill>
                <a:effectLst/>
                <a:latin typeface="Söhne"/>
              </a:rPr>
              <a:t>Tic Tac Toe game is a cherished pastime for every age group player. </a:t>
            </a:r>
          </a:p>
          <a:p>
            <a:pPr marL="285750" indent="-285750">
              <a:buFont typeface="Wingdings" panose="05000000000000000000" pitchFamily="2" charset="2"/>
              <a:buChar char="Ø"/>
            </a:pPr>
            <a:endParaRPr lang="en-US" sz="1600" b="0" i="0" dirty="0">
              <a:solidFill>
                <a:schemeClr val="accent6">
                  <a:lumMod val="75000"/>
                </a:schemeClr>
              </a:solidFill>
              <a:effectLst/>
              <a:latin typeface="Söhne"/>
            </a:endParaRPr>
          </a:p>
          <a:p>
            <a:pPr marL="285750" indent="-285750">
              <a:buFont typeface="Wingdings" panose="05000000000000000000" pitchFamily="2" charset="2"/>
              <a:buChar char="Ø"/>
            </a:pPr>
            <a:r>
              <a:rPr lang="en-US" sz="1600" b="0" i="0" dirty="0">
                <a:solidFill>
                  <a:schemeClr val="accent6">
                    <a:lumMod val="75000"/>
                  </a:schemeClr>
                </a:solidFill>
                <a:effectLst/>
                <a:latin typeface="Söhne"/>
              </a:rPr>
              <a:t>Its simplicity holds its place in the world of recreational gaming. Whether played on a piece of paper, a wooden board, or a digital screen , Tic Tac Toe captures the attention and engage players from all around the world.</a:t>
            </a:r>
          </a:p>
          <a:p>
            <a:pPr marL="285750" indent="-285750">
              <a:buFont typeface="Wingdings" panose="05000000000000000000" pitchFamily="2" charset="2"/>
              <a:buChar char="Ø"/>
            </a:pPr>
            <a:endParaRPr lang="en-US" sz="1600" b="0" i="0" dirty="0">
              <a:solidFill>
                <a:schemeClr val="accent6">
                  <a:lumMod val="75000"/>
                </a:schemeClr>
              </a:solidFill>
              <a:effectLst/>
              <a:latin typeface="Söhne"/>
            </a:endParaRPr>
          </a:p>
          <a:p>
            <a:pPr marL="285750" indent="-285750">
              <a:buFont typeface="Wingdings" panose="05000000000000000000" pitchFamily="2" charset="2"/>
              <a:buChar char="Ø"/>
            </a:pPr>
            <a:r>
              <a:rPr lang="en-US" sz="1600" b="0" i="0" dirty="0">
                <a:solidFill>
                  <a:schemeClr val="accent6">
                    <a:lumMod val="75000"/>
                  </a:schemeClr>
                </a:solidFill>
                <a:effectLst/>
                <a:latin typeface="Söhne"/>
              </a:rPr>
              <a:t>Our project is all about creating a user-friendly and accessible Tic Tac Toe website that </a:t>
            </a:r>
            <a:r>
              <a:rPr lang="en-US" sz="1600" b="0" i="0" dirty="0">
                <a:solidFill>
                  <a:srgbClr val="374151"/>
                </a:solidFill>
                <a:effectLst/>
                <a:latin typeface="Söhne"/>
              </a:rPr>
              <a:t>caters to a diverse audience. </a:t>
            </a:r>
          </a:p>
        </p:txBody>
      </p:sp>
    </p:spTree>
    <p:extLst>
      <p:ext uri="{BB962C8B-B14F-4D97-AF65-F5344CB8AC3E}">
        <p14:creationId xmlns:p14="http://schemas.microsoft.com/office/powerpoint/2010/main" val="2416582985"/>
      </p:ext>
    </p:extLst>
  </p:cSld>
  <p:clrMapOvr>
    <a:masterClrMapping/>
  </p:clrMapOvr>
  <p:transition>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a:t>
            </a:r>
          </a:p>
        </p:txBody>
      </p:sp>
      <p:pic>
        <p:nvPicPr>
          <p:cNvPr id="5" name="Picture 4">
            <a:extLst>
              <a:ext uri="{FF2B5EF4-FFF2-40B4-BE49-F238E27FC236}">
                <a16:creationId xmlns:a16="http://schemas.microsoft.com/office/drawing/2014/main" id="{33A90C59-ACFC-FFA3-3906-34B1CEEB27A5}"/>
              </a:ext>
            </a:extLst>
          </p:cNvPr>
          <p:cNvPicPr>
            <a:picLocks noChangeAspect="1"/>
          </p:cNvPicPr>
          <p:nvPr/>
        </p:nvPicPr>
        <p:blipFill>
          <a:blip r:embed="rId2"/>
          <a:stretch>
            <a:fillRect/>
          </a:stretch>
        </p:blipFill>
        <p:spPr>
          <a:xfrm>
            <a:off x="1059180" y="2642616"/>
            <a:ext cx="5379720" cy="3679335"/>
          </a:xfrm>
          <a:prstGeom prst="rect">
            <a:avLst/>
          </a:prstGeom>
        </p:spPr>
      </p:pic>
      <p:sp>
        <p:nvSpPr>
          <p:cNvPr id="7" name="Title 6">
            <a:extLst>
              <a:ext uri="{FF2B5EF4-FFF2-40B4-BE49-F238E27FC236}">
                <a16:creationId xmlns:a16="http://schemas.microsoft.com/office/drawing/2014/main" id="{B4703C7E-C1BE-372A-01DB-9C2AF06C01AF}"/>
              </a:ext>
            </a:extLst>
          </p:cNvPr>
          <p:cNvSpPr>
            <a:spLocks noGrp="1"/>
          </p:cNvSpPr>
          <p:nvPr>
            <p:ph type="ctrTitle"/>
          </p:nvPr>
        </p:nvSpPr>
        <p:spPr/>
        <p:txBody>
          <a:bodyPr/>
          <a:lstStyle/>
          <a:p>
            <a:r>
              <a:rPr lang="en-US" dirty="0"/>
              <a:t>   </a:t>
            </a:r>
            <a:endParaRPr lang="en-IN" dirty="0"/>
          </a:p>
        </p:txBody>
      </p:sp>
    </p:spTree>
    <p:extLst>
      <p:ext uri="{BB962C8B-B14F-4D97-AF65-F5344CB8AC3E}">
        <p14:creationId xmlns:p14="http://schemas.microsoft.com/office/powerpoint/2010/main" val="1003962426"/>
      </p:ext>
    </p:extLst>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4224" y="444618"/>
            <a:ext cx="7059056" cy="89762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18783" y="1342241"/>
            <a:ext cx="6874498" cy="5905848"/>
          </a:xfrm>
        </p:spPr>
        <p:txBody>
          <a:bodyPr/>
          <a:lstStyle/>
          <a:p>
            <a:pPr lvl="1"/>
            <a:r>
              <a:rPr lang="en-US" dirty="0"/>
              <a:t>Abstract</a:t>
            </a:r>
          </a:p>
          <a:p>
            <a:pPr lvl="1"/>
            <a:r>
              <a:rPr lang="en-US" dirty="0"/>
              <a:t>Introduction​</a:t>
            </a:r>
          </a:p>
          <a:p>
            <a:pPr lvl="1"/>
            <a:r>
              <a:rPr lang="en-US" dirty="0"/>
              <a:t>Names</a:t>
            </a:r>
          </a:p>
          <a:p>
            <a:pPr lvl="1"/>
            <a:r>
              <a:rPr lang="en-US" dirty="0"/>
              <a:t>Gameplay</a:t>
            </a:r>
          </a:p>
          <a:p>
            <a:pPr lvl="1"/>
            <a:r>
              <a:rPr lang="en-US" dirty="0"/>
              <a:t>Objective</a:t>
            </a:r>
          </a:p>
          <a:p>
            <a:pPr lvl="1"/>
            <a:r>
              <a:rPr lang="en-US" dirty="0"/>
              <a:t>​Flow Diagram</a:t>
            </a:r>
          </a:p>
          <a:p>
            <a:pPr lvl="1"/>
            <a:r>
              <a:rPr lang="en-US" dirty="0"/>
              <a:t>Er Diagram​</a:t>
            </a:r>
          </a:p>
          <a:p>
            <a:pPr lvl="1"/>
            <a:r>
              <a:rPr lang="en-US" dirty="0"/>
              <a:t>Software Requirement</a:t>
            </a:r>
          </a:p>
          <a:p>
            <a:pPr lvl="1"/>
            <a:r>
              <a:rPr lang="en-US" dirty="0"/>
              <a:t>Hardware Requirement</a:t>
            </a:r>
          </a:p>
          <a:p>
            <a:pPr lvl="1"/>
            <a:r>
              <a:rPr lang="en-US" dirty="0"/>
              <a:t>Conclusion</a:t>
            </a:r>
          </a:p>
          <a:p>
            <a:endParaRPr lang="en-US" dirty="0"/>
          </a:p>
        </p:txBody>
      </p:sp>
      <p:pic>
        <p:nvPicPr>
          <p:cNvPr id="4" name="Picture 3">
            <a:extLst>
              <a:ext uri="{FF2B5EF4-FFF2-40B4-BE49-F238E27FC236}">
                <a16:creationId xmlns:a16="http://schemas.microsoft.com/office/drawing/2014/main" id="{EE045E28-CF89-69E1-14B7-F62B0860ABA3}"/>
              </a:ext>
            </a:extLst>
          </p:cNvPr>
          <p:cNvPicPr>
            <a:picLocks noChangeAspect="1"/>
          </p:cNvPicPr>
          <p:nvPr/>
        </p:nvPicPr>
        <p:blipFill>
          <a:blip r:embed="rId2"/>
          <a:stretch>
            <a:fillRect/>
          </a:stretch>
        </p:blipFill>
        <p:spPr>
          <a:xfrm>
            <a:off x="4494362" y="1481318"/>
            <a:ext cx="3220078" cy="3220078"/>
          </a:xfrm>
          <a:prstGeom prst="rect">
            <a:avLst/>
          </a:prstGeom>
        </p:spPr>
      </p:pic>
    </p:spTree>
    <p:extLst>
      <p:ext uri="{BB962C8B-B14F-4D97-AF65-F5344CB8AC3E}">
        <p14:creationId xmlns:p14="http://schemas.microsoft.com/office/powerpoint/2010/main" val="3855531800"/>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4689" y="244444"/>
            <a:ext cx="5072023" cy="1267485"/>
          </a:xfrm>
        </p:spPr>
        <p:txBody>
          <a:bodyPr/>
          <a:lstStyle/>
          <a:p>
            <a:r>
              <a:rPr lang="en-US" dirty="0"/>
              <a:t>Abstract</a:t>
            </a:r>
          </a:p>
        </p:txBody>
      </p:sp>
      <p:sp>
        <p:nvSpPr>
          <p:cNvPr id="5" name="Subtitle 4"/>
          <p:cNvSpPr>
            <a:spLocks noGrp="1"/>
          </p:cNvSpPr>
          <p:nvPr>
            <p:ph type="subTitle" idx="1"/>
          </p:nvPr>
        </p:nvSpPr>
        <p:spPr>
          <a:xfrm>
            <a:off x="488887" y="1339913"/>
            <a:ext cx="7088864" cy="5323437"/>
          </a:xfrm>
        </p:spPr>
        <p:txBody>
          <a:bodyPr/>
          <a:lstStyle/>
          <a:p>
            <a:pPr>
              <a:buFont typeface="Wingdings" pitchFamily="2" charset="2"/>
              <a:buChar char="Ø"/>
            </a:pPr>
            <a:r>
              <a:rPr lang="en-US" sz="1600" dirty="0"/>
              <a:t>Tic Tac Toe is very simple game developed HTML CSS PHP and MYSQL.</a:t>
            </a:r>
          </a:p>
          <a:p>
            <a:pPr>
              <a:buFont typeface="Wingdings" pitchFamily="2" charset="2"/>
              <a:buChar char="Ø"/>
            </a:pPr>
            <a:endParaRPr lang="en-US" sz="1600" dirty="0"/>
          </a:p>
          <a:p>
            <a:pPr>
              <a:buFont typeface="Wingdings" pitchFamily="2" charset="2"/>
              <a:buChar char="Ø"/>
            </a:pPr>
            <a:r>
              <a:rPr lang="en-US" sz="1600" dirty="0"/>
              <a:t>This game consist of two players.</a:t>
            </a:r>
          </a:p>
          <a:p>
            <a:pPr>
              <a:buFont typeface="Wingdings" pitchFamily="2" charset="2"/>
              <a:buChar char="Ø"/>
            </a:pPr>
            <a:endParaRPr lang="en-US" sz="1600" dirty="0"/>
          </a:p>
          <a:p>
            <a:pPr>
              <a:buFont typeface="Wingdings" pitchFamily="2" charset="2"/>
              <a:buChar char="Ø"/>
            </a:pPr>
            <a:r>
              <a:rPr lang="en-US" sz="1600" dirty="0"/>
              <a:t>In This game there are 3X3 cells are present, One of the player chooses a cell of game and put X mark in the chosen cell, While Second player chooses another cell and put in zero in another cell.</a:t>
            </a:r>
          </a:p>
          <a:p>
            <a:pPr>
              <a:buFont typeface="Wingdings" pitchFamily="2" charset="2"/>
              <a:buChar char="Ø"/>
            </a:pPr>
            <a:endParaRPr lang="en-US" sz="1600" dirty="0"/>
          </a:p>
          <a:p>
            <a:pPr>
              <a:buFont typeface="Wingdings" pitchFamily="2" charset="2"/>
              <a:buChar char="Ø"/>
            </a:pPr>
            <a:r>
              <a:rPr lang="en-US" sz="1600" dirty="0"/>
              <a:t>This will be continue until Player One or Player Two will win</a:t>
            </a:r>
          </a:p>
          <a:p>
            <a:pPr>
              <a:buFont typeface="Wingdings" pitchFamily="2" charset="2"/>
              <a:buChar char="Ø"/>
            </a:pPr>
            <a:endParaRPr lang="en-US" sz="1600" dirty="0"/>
          </a:p>
          <a:p>
            <a:pPr marL="285750" lvl="0" indent="-285750" eaLnBrk="0" fontAlgn="base" hangingPunct="0">
              <a:spcBef>
                <a:spcPct val="0"/>
              </a:spcBef>
              <a:spcAft>
                <a:spcPct val="0"/>
              </a:spcAft>
              <a:buFont typeface="Wingdings" pitchFamily="2" charset="2"/>
              <a:buChar char="Ø"/>
            </a:pPr>
            <a:r>
              <a:rPr lang="en-US" altLang="en-US" sz="1600" b="1" dirty="0">
                <a:solidFill>
                  <a:srgbClr val="1F2C8F">
                    <a:lumMod val="75000"/>
                  </a:srgbClr>
                </a:solidFill>
                <a:latin typeface="Arial" panose="020B0604020202020204" pitchFamily="34" charset="0"/>
                <a:cs typeface="Arial" panose="020B0604020202020204" pitchFamily="34" charset="0"/>
              </a:rPr>
              <a:t>In the following example, the first player (</a:t>
            </a:r>
            <a:r>
              <a:rPr lang="en-US" altLang="en-US" sz="1600" b="1" i="1" dirty="0">
                <a:solidFill>
                  <a:srgbClr val="1F2C8F">
                    <a:lumMod val="75000"/>
                  </a:srgbClr>
                </a:solidFill>
                <a:latin typeface="Arial" panose="020B0604020202020204" pitchFamily="34" charset="0"/>
                <a:cs typeface="Arial" panose="020B0604020202020204" pitchFamily="34" charset="0"/>
              </a:rPr>
              <a:t>X</a:t>
            </a:r>
            <a:r>
              <a:rPr lang="en-US" altLang="en-US" sz="1600" b="1" dirty="0">
                <a:solidFill>
                  <a:srgbClr val="1F2C8F">
                    <a:lumMod val="75000"/>
                  </a:srgbClr>
                </a:solidFill>
                <a:latin typeface="Arial" panose="020B0604020202020204" pitchFamily="34" charset="0"/>
                <a:cs typeface="Arial" panose="020B0604020202020204" pitchFamily="34" charset="0"/>
              </a:rPr>
              <a:t>) wins the game in seven steps:</a:t>
            </a:r>
          </a:p>
          <a:p>
            <a:pPr marL="285750" lvl="0" indent="-285750" eaLnBrk="0" fontAlgn="base" hangingPunct="0">
              <a:spcBef>
                <a:spcPct val="0"/>
              </a:spcBef>
              <a:spcAft>
                <a:spcPct val="0"/>
              </a:spcAft>
              <a:buFont typeface="Wingdings" pitchFamily="2" charset="2"/>
              <a:buChar char="Ø"/>
            </a:pPr>
            <a:endParaRPr lang="en-US" altLang="en-US" sz="1200" u="sng" dirty="0">
              <a:solidFill>
                <a:srgbClr val="1F2C8F">
                  <a:lumMod val="75000"/>
                </a:srgbClr>
              </a:solidFill>
            </a:endParaRPr>
          </a:p>
          <a:p>
            <a:endParaRPr lang="en-US" dirty="0"/>
          </a:p>
        </p:txBody>
      </p:sp>
      <p:pic>
        <p:nvPicPr>
          <p:cNvPr id="6" name="Picture 5" descr="Game of Tic-tac-toe, won by X">
            <a:hlinkClick r:id="rId2" tooltip="Game of Tic-tac-toe, won by X"/>
            <a:extLst>
              <a:ext uri="{FF2B5EF4-FFF2-40B4-BE49-F238E27FC236}">
                <a16:creationId xmlns:a16="http://schemas.microsoft.com/office/drawing/2014/main" id="{3C911A95-DAD2-A69D-45F4-870812AB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136114" y="5309182"/>
            <a:ext cx="4779375" cy="10402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27120" y="457200"/>
            <a:ext cx="7318248" cy="830580"/>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22320" y="1074420"/>
            <a:ext cx="8869680" cy="5570220"/>
          </a:xfrm>
        </p:spPr>
        <p:txBody>
          <a:bodyPr/>
          <a:lstStyle/>
          <a:p>
            <a:pPr marL="285750" indent="-285750">
              <a:lnSpc>
                <a:spcPct val="150000"/>
              </a:lnSpc>
              <a:buFont typeface="Wingdings" panose="05000000000000000000" pitchFamily="2" charset="2"/>
              <a:buChar char="Ø"/>
            </a:pPr>
            <a:r>
              <a:rPr lang="en-US" dirty="0"/>
              <a:t>The "Game-Zone" website aims to provide users with a platform to enjoy timeless games: Tic </a:t>
            </a:r>
            <a:r>
              <a:rPr lang="en-US" dirty="0" err="1"/>
              <a:t>Tac</a:t>
            </a:r>
            <a:r>
              <a:rPr lang="en-US" dirty="0"/>
              <a:t> Toe. The website will be user-friendly, attractive and accessible, catering to a diverse audience.</a:t>
            </a: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dirty="0"/>
              <a:t>In addition to entertainment, the project is an educational platform. For Tic </a:t>
            </a:r>
            <a:r>
              <a:rPr lang="en-US" dirty="0" err="1"/>
              <a:t>Tac</a:t>
            </a:r>
            <a:r>
              <a:rPr lang="en-US" dirty="0"/>
              <a:t> Toe, it’s an opportunity to provide educational and strategic guidance to help players develop their complex ideas. Access to best practices, understanding systems, and developing decision-making capacity are inherent features of the educational scale.</a:t>
            </a: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IN" dirty="0"/>
              <a:t>The Tic </a:t>
            </a:r>
            <a:r>
              <a:rPr lang="en-IN" dirty="0" err="1"/>
              <a:t>Tac</a:t>
            </a:r>
            <a:r>
              <a:rPr lang="en-IN" dirty="0"/>
              <a:t> Toe website in C serves as a tangible portfolio piece, showcasing the developer's ability to create functional and visually appealing web applications.</a:t>
            </a:r>
          </a:p>
          <a:p>
            <a:pPr marL="285750" indent="-285750">
              <a:lnSpc>
                <a:spcPct val="150000"/>
              </a:lnSpc>
              <a:buFont typeface="Wingdings" panose="05000000000000000000" pitchFamily="2" charset="2"/>
              <a:buChar char="Ø"/>
            </a:pPr>
            <a:endParaRPr lang="en-IN" dirty="0"/>
          </a:p>
          <a:p>
            <a:pPr marL="285750" indent="-285750">
              <a:lnSpc>
                <a:spcPct val="150000"/>
              </a:lnSpc>
              <a:buFont typeface="Wingdings" panose="05000000000000000000" pitchFamily="2" charset="2"/>
              <a:buChar char="Ø"/>
            </a:pPr>
            <a:r>
              <a:rPr lang="en-IN" dirty="0"/>
              <a:t> It encourages problem-solving and critical thinking while fostering a deeper appreciation for the synergy between C programming and web development. Overall, this project not only entertains users with a timeless game but also equips developers with a well-rounded skill set, making it a purposeful </a:t>
            </a:r>
            <a:r>
              <a:rPr lang="en-IN" dirty="0" err="1"/>
              <a:t>endeavor</a:t>
            </a:r>
            <a:r>
              <a:rPr lang="en-IN" dirty="0"/>
              <a:t> in the realm of programming education.</a:t>
            </a:r>
            <a:endParaRPr lang="en-US" dirty="0"/>
          </a:p>
          <a:p>
            <a:pPr marL="285750" indent="-285750">
              <a:lnSpc>
                <a:spcPct val="150000"/>
              </a:lnSpc>
              <a:buFont typeface="Wingdings" panose="05000000000000000000" pitchFamily="2" charset="2"/>
              <a:buChar char="Ø"/>
            </a:pPr>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0" y="-64770"/>
            <a:ext cx="4003548" cy="830580"/>
          </a:xfrm>
        </p:spPr>
        <p:txBody>
          <a:bodyPr/>
          <a:lstStyle/>
          <a:p>
            <a:r>
              <a:rPr lang="en-US" dirty="0"/>
              <a:t>Tic Tac Toe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97962200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553905" y="230696"/>
            <a:ext cx="2686640" cy="614385"/>
          </a:xfrm>
        </p:spPr>
        <p:txBody>
          <a:bodyPr/>
          <a:lstStyle/>
          <a:p>
            <a:r>
              <a:rPr lang="en-US" sz="4400" b="1" dirty="0">
                <a:solidFill>
                  <a:schemeClr val="accent6"/>
                </a:solidFill>
                <a:latin typeface="Arial Black" panose="020B0604020202020204" pitchFamily="34" charset="0"/>
                <a:cs typeface="Arial Black" panose="020B0604020202020204" pitchFamily="34" charset="0"/>
              </a:rPr>
              <a:t>Name</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4478" y="1501140"/>
            <a:ext cx="6520482" cy="5126164"/>
          </a:xfrm>
        </p:spPr>
        <p:txBody>
          <a:bodyPr/>
          <a:lstStyle/>
          <a:p>
            <a:pPr marL="285750" indent="-285750" algn="just">
              <a:buFont typeface="Wingdings" pitchFamily="2" charset="2"/>
              <a:buChar char="Ø"/>
            </a:pPr>
            <a:r>
              <a:rPr lang="en-US" sz="2000" b="1" dirty="0">
                <a:solidFill>
                  <a:schemeClr val="accent6">
                    <a:lumMod val="75000"/>
                  </a:schemeClr>
                </a:solidFill>
              </a:rPr>
              <a:t>Tic Tac Toe:</a:t>
            </a:r>
            <a:r>
              <a:rPr lang="en-US" sz="2000" dirty="0">
                <a:solidFill>
                  <a:schemeClr val="accent6">
                    <a:lumMod val="75000"/>
                  </a:schemeClr>
                </a:solidFill>
              </a:rPr>
              <a:t> This is the most common and widely used name.</a:t>
            </a:r>
          </a:p>
          <a:p>
            <a:pPr marL="285750" indent="-285750" algn="just">
              <a:buFont typeface="Wingdings" pitchFamily="2" charset="2"/>
              <a:buChar char="Ø"/>
            </a:pPr>
            <a:endParaRPr lang="en-US" sz="2000" dirty="0">
              <a:solidFill>
                <a:schemeClr val="accent6">
                  <a:lumMod val="75000"/>
                </a:schemeClr>
              </a:solidFill>
              <a:latin typeface="Sabon Next LT" panose="02000500000000000000" pitchFamily="2" charset="0"/>
            </a:endParaRPr>
          </a:p>
          <a:p>
            <a:pPr marL="285750" indent="-285750" algn="just">
              <a:buFont typeface="Wingdings" pitchFamily="2" charset="2"/>
              <a:buChar char="Ø"/>
            </a:pPr>
            <a:r>
              <a:rPr lang="en-US" sz="2000" b="1" dirty="0">
                <a:solidFill>
                  <a:schemeClr val="accent6">
                    <a:lumMod val="75000"/>
                  </a:schemeClr>
                </a:solidFill>
              </a:rPr>
              <a:t> Noughts and Crosses:</a:t>
            </a:r>
            <a:r>
              <a:rPr lang="en-US" sz="2000" dirty="0">
                <a:solidFill>
                  <a:schemeClr val="accent6">
                    <a:lumMod val="75000"/>
                  </a:schemeClr>
                </a:solidFill>
              </a:rPr>
              <a:t> Commonly used in the United Kingdom, Australia, and many other English-speaking countries.</a:t>
            </a:r>
          </a:p>
          <a:p>
            <a:pPr marL="285750" indent="-285750" algn="just">
              <a:buFont typeface="Wingdings" pitchFamily="2" charset="2"/>
              <a:buChar char="Ø"/>
            </a:pPr>
            <a:endParaRPr lang="en-US" altLang="en-US" sz="2000" dirty="0">
              <a:solidFill>
                <a:schemeClr val="accent6">
                  <a:lumMod val="75000"/>
                </a:schemeClr>
              </a:solidFill>
            </a:endParaRPr>
          </a:p>
          <a:p>
            <a:pPr marL="285750" indent="-285750" algn="just">
              <a:buFont typeface="Wingdings" pitchFamily="2" charset="2"/>
              <a:buChar char="Ø"/>
            </a:pPr>
            <a:r>
              <a:rPr lang="en-US" altLang="en-US" sz="2000" b="1" dirty="0">
                <a:solidFill>
                  <a:schemeClr val="accent6">
                    <a:lumMod val="75000"/>
                  </a:schemeClr>
                </a:solidFill>
                <a:latin typeface="Arial" panose="020B0604020202020204" pitchFamily="34" charset="0"/>
              </a:rPr>
              <a:t>Three in a Row:</a:t>
            </a:r>
            <a:r>
              <a:rPr lang="en-US" altLang="en-US" sz="2000" dirty="0">
                <a:solidFill>
                  <a:schemeClr val="accent6">
                    <a:lumMod val="75000"/>
                  </a:schemeClr>
                </a:solidFill>
                <a:latin typeface="Arial" panose="020B0604020202020204" pitchFamily="34" charset="0"/>
              </a:rPr>
              <a:t> Describing the game's objective of getting three in a row.</a:t>
            </a:r>
          </a:p>
          <a:p>
            <a:pPr marL="285750" indent="-285750" algn="just">
              <a:buFont typeface="Wingdings" pitchFamily="2" charset="2"/>
              <a:buChar char="Ø"/>
            </a:pPr>
            <a:endParaRPr lang="en-US" altLang="en-US" sz="2000" dirty="0">
              <a:solidFill>
                <a:schemeClr val="accent6">
                  <a:lumMod val="75000"/>
                </a:schemeClr>
              </a:solidFill>
              <a:latin typeface="Sabon Next LT" panose="02000500000000000000" pitchFamily="2" charset="0"/>
            </a:endParaRPr>
          </a:p>
          <a:p>
            <a:pPr marL="285750" indent="-285750" algn="just">
              <a:buFont typeface="Wingdings" pitchFamily="2" charset="2"/>
              <a:buChar char="Ø"/>
            </a:pPr>
            <a:r>
              <a:rPr kumimoji="0" lang="en-US" altLang="en-US" sz="2000" b="1" i="0" u="none" strike="noStrike" cap="none" normalizeH="0" baseline="0" dirty="0">
                <a:ln>
                  <a:noFill/>
                </a:ln>
                <a:solidFill>
                  <a:schemeClr val="accent6">
                    <a:lumMod val="75000"/>
                  </a:schemeClr>
                </a:solidFill>
                <a:effectLst/>
                <a:latin typeface="Arial" panose="020B0604020202020204" pitchFamily="34" charset="0"/>
              </a:rPr>
              <a:t> Xs and Os:</a:t>
            </a:r>
            <a:r>
              <a:rPr kumimoji="0" lang="en-US" altLang="en-US" sz="2000" b="0" i="0" u="none" strike="noStrike" cap="none" normalizeH="0" baseline="0" dirty="0">
                <a:ln>
                  <a:noFill/>
                </a:ln>
                <a:solidFill>
                  <a:schemeClr val="accent6">
                    <a:lumMod val="75000"/>
                  </a:schemeClr>
                </a:solidFill>
                <a:effectLst/>
                <a:latin typeface="Arial" panose="020B0604020202020204" pitchFamily="34" charset="0"/>
              </a:rPr>
              <a:t> Referring to the two symbols used in the game</a:t>
            </a:r>
            <a:r>
              <a:rPr lang="en-US" altLang="en-US" sz="2000" dirty="0">
                <a:solidFill>
                  <a:schemeClr val="accent6">
                    <a:lumMod val="75000"/>
                  </a:schemeClr>
                </a:solidFill>
                <a:latin typeface="Arial" panose="020B0604020202020204" pitchFamily="34" charset="0"/>
              </a:rPr>
              <a:t>.</a:t>
            </a:r>
            <a:endParaRPr kumimoji="0" lang="en-US" altLang="en-US" sz="2000" b="0" i="0" u="none" strike="noStrike" cap="none" normalizeH="0" baseline="0" dirty="0">
              <a:ln>
                <a:noFill/>
              </a:ln>
              <a:solidFill>
                <a:schemeClr val="accent6">
                  <a:lumMod val="75000"/>
                </a:schemeClr>
              </a:solidFill>
              <a:effectLst/>
              <a:latin typeface="Arial" panose="020B0604020202020204" pitchFamily="34" charset="0"/>
            </a:endParaRPr>
          </a:p>
          <a:p>
            <a:pPr marL="285750" indent="-285750" eaLnBrk="0" fontAlgn="base" hangingPunct="0">
              <a:spcBef>
                <a:spcPct val="0"/>
              </a:spcBef>
              <a:spcAft>
                <a:spcPct val="0"/>
              </a:spcAft>
              <a:buFont typeface="Wingdings" pitchFamily="2" charset="2"/>
              <a:buChar char="Ø"/>
            </a:pPr>
            <a:endParaRPr kumimoji="0" lang="en-US" altLang="en-US" sz="1600" b="0" i="0" u="none" strike="noStrike" cap="none" normalizeH="0" baseline="0" dirty="0">
              <a:ln>
                <a:noFill/>
              </a:ln>
              <a:solidFill>
                <a:schemeClr val="accent6">
                  <a:lumMod val="75000"/>
                </a:schemeClr>
              </a:solidFill>
              <a:effectLst/>
              <a:latin typeface="Arial" panose="020B0604020202020204" pitchFamily="34" charset="0"/>
            </a:endParaRPr>
          </a:p>
          <a:p>
            <a:pPr marL="285750" indent="-285750">
              <a:buFont typeface="Wingdings" pitchFamily="2" charset="2"/>
              <a:buChar char="Ø"/>
            </a:pPr>
            <a:endParaRPr lang="en-US" sz="1600" dirty="0">
              <a:solidFill>
                <a:schemeClr val="accent6">
                  <a:lumMod val="75000"/>
                </a:schemeClr>
              </a:solidFill>
              <a:latin typeface="Arial" panose="020B0604020202020204" pitchFamily="34" charset="0"/>
              <a:cs typeface="Sabon Next LT" panose="02000500000000000000" pitchFamily="2" charset="0"/>
            </a:endParaRPr>
          </a:p>
          <a:p>
            <a:pPr marL="285750" indent="-285750">
              <a:buFont typeface="Wingdings" pitchFamily="2" charset="2"/>
              <a:buChar char="Ø"/>
            </a:pPr>
            <a:endParaRPr lang="en-US" sz="1600" dirty="0">
              <a:solidFill>
                <a:schemeClr val="accent6">
                  <a:lumMod val="75000"/>
                </a:schemeClr>
              </a:solidFill>
              <a:latin typeface="Arial" panose="020B0604020202020204" pitchFamily="34" charset="0"/>
              <a:cs typeface="Sabon Next LT" panose="02000500000000000000" pitchFamily="2" charset="0"/>
            </a:endParaRPr>
          </a:p>
          <a:p>
            <a:pPr marL="285750" indent="-285750" algn="ctr">
              <a:buFont typeface="Wingdings" panose="05000000000000000000" pitchFamily="2" charset="2"/>
              <a:buChar char="Ø"/>
            </a:pPr>
            <a:endParaRPr lang="en-US" sz="1600" dirty="0">
              <a:solidFill>
                <a:schemeClr val="accent6"/>
              </a:solidFill>
              <a:latin typeface="Sabon Next LT" panose="02000500000000000000" pitchFamily="2" charset="0"/>
              <a:cs typeface="Sabon Next LT" panose="02000500000000000000" pitchFamily="2" charset="0"/>
            </a:endParaRPr>
          </a:p>
        </p:txBody>
      </p:sp>
      <p:sp>
        <p:nvSpPr>
          <p:cNvPr id="13" name="Rectangle 9">
            <a:extLst>
              <a:ext uri="{FF2B5EF4-FFF2-40B4-BE49-F238E27FC236}">
                <a16:creationId xmlns:a16="http://schemas.microsoft.com/office/drawing/2014/main" id="{5B34FFDE-2D85-D3FD-6851-710B6480C416}"/>
              </a:ext>
            </a:extLst>
          </p:cNvPr>
          <p:cNvSpPr>
            <a:spLocks noChangeArrowheads="1"/>
          </p:cNvSpPr>
          <p:nvPr/>
        </p:nvSpPr>
        <p:spPr bwMode="auto">
          <a:xfrm>
            <a:off x="1569720" y="3332729"/>
            <a:ext cx="82212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accent6">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tabLst/>
            </a:pPr>
            <a:endParaRPr lang="en-US" altLang="en-US" sz="1600" dirty="0">
              <a:solidFill>
                <a:schemeClr val="accent6">
                  <a:lumMod val="75000"/>
                </a:schemeClr>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accent6">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952923800"/>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71373" y="199496"/>
            <a:ext cx="7452360" cy="1358774"/>
          </a:xfrm>
        </p:spPr>
        <p:txBody>
          <a:bodyPr/>
          <a:lstStyle/>
          <a:p>
            <a:r>
              <a:rPr lang="en-US" dirty="0"/>
              <a:t>Game play</a:t>
            </a:r>
            <a:br>
              <a:rPr lang="en-US" dirty="0"/>
            </a:b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10029743" y="6570482"/>
            <a:ext cx="1810323" cy="147058"/>
          </a:xfrm>
        </p:spPr>
        <p:txBody>
          <a:bodyPr/>
          <a:lstStyle/>
          <a:p>
            <a:r>
              <a:rPr lang="en-US" dirty="0"/>
              <a:t>Tic Tac Toe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35670" y="1272618"/>
            <a:ext cx="10105534" cy="4958500"/>
          </a:xfrm>
        </p:spPr>
        <p:txBody>
          <a:bodyPr/>
          <a:lstStyle/>
          <a:p>
            <a:pPr marL="285750" marR="0" lvl="0" indent="-28575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pPr>
            <a:endParaRPr lang="en-US" altLang="en-US" sz="1600" dirty="0">
              <a:solidFill>
                <a:schemeClr val="accent6">
                  <a:lumMod val="75000"/>
                </a:schemeClr>
              </a:solidFill>
              <a:latin typeface="Söhne"/>
              <a:cs typeface="Arial" panose="020B0604020202020204" pitchFamily="34" charset="0"/>
            </a:endParaRPr>
          </a:p>
          <a:p>
            <a:pPr algn="just"/>
            <a:r>
              <a:rPr lang="en-US" sz="1600" dirty="0">
                <a:solidFill>
                  <a:schemeClr val="accent6">
                    <a:lumMod val="75000"/>
                  </a:schemeClr>
                </a:solidFill>
                <a:latin typeface="Arial" panose="020B0604020202020204" pitchFamily="34" charset="0"/>
                <a:cs typeface="Arial" panose="020B0604020202020204" pitchFamily="34" charset="0"/>
              </a:rPr>
              <a:t> Duo-player mode:</a:t>
            </a:r>
          </a:p>
          <a:p>
            <a:pPr algn="just"/>
            <a:r>
              <a:rPr lang="en-US" sz="1600" dirty="0">
                <a:solidFill>
                  <a:schemeClr val="accent6">
                    <a:lumMod val="75000"/>
                  </a:schemeClr>
                </a:solidFill>
                <a:latin typeface="Arial" panose="020B0604020202020204" pitchFamily="34" charset="0"/>
                <a:cs typeface="Arial" panose="020B0604020202020204" pitchFamily="34" charset="0"/>
              </a:rPr>
              <a:t>      The Duo-player mode allows users to challenge friends as opponents in real time. </a:t>
            </a:r>
          </a:p>
          <a:p>
            <a:pPr algn="just"/>
            <a:r>
              <a:rPr lang="en-US" sz="1600" dirty="0">
                <a:solidFill>
                  <a:schemeClr val="accent6">
                    <a:lumMod val="75000"/>
                  </a:schemeClr>
                </a:solidFill>
                <a:latin typeface="Arial" panose="020B0604020202020204" pitchFamily="34" charset="0"/>
                <a:cs typeface="Arial" panose="020B0604020202020204" pitchFamily="34" charset="0"/>
              </a:rPr>
              <a:t>      The system ensures fast movement and immediately reflects the opponent’s move, creating</a:t>
            </a:r>
          </a:p>
          <a:p>
            <a:pPr algn="just"/>
            <a:r>
              <a:rPr lang="en-US" alt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accent6">
                    <a:lumMod val="75000"/>
                  </a:schemeClr>
                </a:solidFill>
                <a:latin typeface="Arial" panose="020B0604020202020204" pitchFamily="34" charset="0"/>
                <a:cs typeface="Arial" panose="020B0604020202020204" pitchFamily="34" charset="0"/>
              </a:rPr>
              <a:t>a sense of competition and communication. The social aspect of Duo-player games adds </a:t>
            </a:r>
          </a:p>
          <a:p>
            <a:pPr algn="just"/>
            <a:r>
              <a:rPr lang="en-US" altLang="en-US" sz="1600" dirty="0">
                <a:solidFill>
                  <a:schemeClr val="accent6">
                    <a:lumMod val="75000"/>
                  </a:schemeClr>
                </a:solidFill>
                <a:latin typeface="Arial" panose="020B0604020202020204" pitchFamily="34" charset="0"/>
                <a:cs typeface="Arial" panose="020B0604020202020204" pitchFamily="34" charset="0"/>
              </a:rPr>
              <a:t>       some fun </a:t>
            </a:r>
            <a:r>
              <a:rPr lang="en-US" sz="1600" dirty="0">
                <a:solidFill>
                  <a:schemeClr val="accent6">
                    <a:lumMod val="75000"/>
                  </a:schemeClr>
                </a:solidFill>
                <a:latin typeface="Arial" panose="020B0604020202020204" pitchFamily="34" charset="0"/>
                <a:cs typeface="Arial" panose="020B0604020202020204" pitchFamily="34" charset="0"/>
              </a:rPr>
              <a:t>as players try to outdo each other.</a:t>
            </a:r>
          </a:p>
          <a:p>
            <a:pPr algn="just"/>
            <a:endParaRPr lang="en-US" sz="1600" dirty="0">
              <a:solidFill>
                <a:schemeClr val="accent6">
                  <a:lumMod val="75000"/>
                </a:schemeClr>
              </a:solidFill>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Win and Accomplishments:</a:t>
            </a:r>
          </a:p>
          <a:p>
            <a:pPr algn="just"/>
            <a:r>
              <a:rPr kumimoji="0" lang="en-US" altLang="en-US" sz="1600" b="0"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rPr>
              <a:t>       Tic-tac-toe is played on a three-by-three grid by two players, who alternately place the marks X and O</a:t>
            </a:r>
          </a:p>
          <a:p>
            <a:pPr algn="just"/>
            <a:r>
              <a:rPr kumimoji="0" lang="en-US" altLang="en-US" sz="1600" b="0"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rPr>
              <a:t>        </a:t>
            </a:r>
            <a:r>
              <a:rPr lang="en-US" sz="1600" b="0" i="0" dirty="0">
                <a:solidFill>
                  <a:schemeClr val="accent6">
                    <a:lumMod val="75000"/>
                  </a:schemeClr>
                </a:solidFill>
                <a:effectLst/>
                <a:latin typeface="Arial" panose="020B0604020202020204" pitchFamily="34" charset="0"/>
                <a:cs typeface="Arial" panose="020B0604020202020204" pitchFamily="34" charset="0"/>
              </a:rPr>
              <a:t>There is no universally agreed rule as to who plays first, but in this article the convention that X plays first</a:t>
            </a:r>
          </a:p>
          <a:p>
            <a:pPr algn="just"/>
            <a:r>
              <a:rPr lang="en-US" sz="1600" b="0" i="0" dirty="0">
                <a:solidFill>
                  <a:schemeClr val="accent6">
                    <a:lumMod val="75000"/>
                  </a:schemeClr>
                </a:solidFill>
                <a:effectLst/>
                <a:latin typeface="Arial" panose="020B0604020202020204" pitchFamily="34" charset="0"/>
                <a:cs typeface="Arial" panose="020B0604020202020204" pitchFamily="34" charset="0"/>
              </a:rPr>
              <a:t>        is used .</a:t>
            </a:r>
          </a:p>
          <a:p>
            <a:pPr algn="just"/>
            <a:r>
              <a:rPr lang="en-US" sz="1600" b="0" i="0" dirty="0">
                <a:solidFill>
                  <a:schemeClr val="accent6">
                    <a:lumMod val="75000"/>
                  </a:schemeClr>
                </a:solidFill>
                <a:effectLst/>
                <a:latin typeface="Arial" panose="020B0604020202020204" pitchFamily="34" charset="0"/>
                <a:cs typeface="Arial" panose="020B0604020202020204" pitchFamily="34" charset="0"/>
              </a:rPr>
              <a:t>        Players soon discover that the best play from both parties leads to a </a:t>
            </a:r>
            <a:r>
              <a:rPr lang="en-US" sz="1600" dirty="0">
                <a:solidFill>
                  <a:schemeClr val="accent6">
                    <a:lumMod val="75000"/>
                  </a:schemeClr>
                </a:solidFill>
                <a:latin typeface="Arial" panose="020B0604020202020204" pitchFamily="34" charset="0"/>
                <a:cs typeface="Arial" panose="020B0604020202020204" pitchFamily="34" charset="0"/>
              </a:rPr>
              <a:t>draw</a:t>
            </a:r>
            <a:r>
              <a:rPr lang="en-US" sz="1600" b="0" i="0" dirty="0">
                <a:solidFill>
                  <a:schemeClr val="accent6">
                    <a:lumMod val="75000"/>
                  </a:schemeClr>
                </a:solidFill>
                <a:effectLst/>
                <a:latin typeface="Arial" panose="020B0604020202020204" pitchFamily="34" charset="0"/>
                <a:cs typeface="Arial" panose="020B0604020202020204" pitchFamily="34" charset="0"/>
              </a:rPr>
              <a:t>. Hence, tic-tac-toe is often</a:t>
            </a:r>
          </a:p>
          <a:p>
            <a:pPr algn="just"/>
            <a:r>
              <a:rPr lang="en-US" sz="1600" b="0" i="0" dirty="0">
                <a:solidFill>
                  <a:schemeClr val="accent6">
                    <a:lumMod val="75000"/>
                  </a:schemeClr>
                </a:solidFill>
                <a:effectLst/>
                <a:latin typeface="Arial" panose="020B0604020202020204" pitchFamily="34" charset="0"/>
                <a:cs typeface="Arial" panose="020B0604020202020204" pitchFamily="34" charset="0"/>
              </a:rPr>
              <a:t>        played by young children who may not have discovered the optimal strategy .</a:t>
            </a:r>
          </a:p>
          <a:p>
            <a:pPr algn="just"/>
            <a:endParaRPr lang="en-US" sz="1600" dirty="0">
              <a:solidFill>
                <a:schemeClr val="accent6">
                  <a:lumMod val="75000"/>
                </a:schemeClr>
              </a:solidFill>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endParaRPr lang="en-US" altLang="en-US" sz="1600" dirty="0">
              <a:solidFill>
                <a:schemeClr val="accent6">
                  <a:lumMod val="75000"/>
                </a:schemeClr>
              </a:solidFill>
              <a:latin typeface="Söhne"/>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tabLst/>
            </a:pPr>
            <a:endParaRPr lang="en-IN" altLang="en-US" dirty="0">
              <a:solidFill>
                <a:schemeClr val="accent6">
                  <a:lumMod val="50000"/>
                </a:schemeClr>
              </a:solidFill>
              <a:latin typeface="Söhne"/>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838360941"/>
      </p:ext>
    </p:extLst>
  </p:cSld>
  <p:clrMapOvr>
    <a:masterClrMapping/>
  </p:clrMapOvr>
  <p:transition>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objective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                   </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877312"/>
            <a:ext cx="6364979" cy="3684588"/>
          </a:xfrm>
        </p:spPr>
        <p:txBody>
          <a:bodyPr/>
          <a:lstStyle/>
          <a:p>
            <a:pPr>
              <a:buFont typeface="Wingdings" panose="05000000000000000000" pitchFamily="2" charset="2"/>
              <a:buChar char="Ø"/>
            </a:pPr>
            <a:r>
              <a:rPr lang="en-US" b="0" i="0" dirty="0">
                <a:solidFill>
                  <a:schemeClr val="accent6">
                    <a:lumMod val="50000"/>
                  </a:schemeClr>
                </a:solidFill>
                <a:effectLst/>
                <a:latin typeface="Söhne"/>
              </a:rPr>
              <a:t>Our primary goal is to provide a digital platform where people of all ages can play, enjoy, and learn from the timeless game of Tic Tac Toe. We aim to create an engaging, educational, and entertaining experience for users.</a:t>
            </a:r>
          </a:p>
          <a:p>
            <a:pPr marL="0" indent="0">
              <a:buNone/>
            </a:pPr>
            <a:endParaRPr lang="en-IN" b="1" i="0" dirty="0">
              <a:effectLst/>
              <a:latin typeface="Söhne"/>
            </a:endParaRPr>
          </a:p>
          <a:p>
            <a:r>
              <a:rPr lang="en-US" b="1" i="0" dirty="0">
                <a:effectLst/>
                <a:latin typeface="Söhne"/>
              </a:rPr>
              <a:t>Online Tic Tac Toe Game </a:t>
            </a:r>
          </a:p>
          <a:p>
            <a:r>
              <a:rPr lang="en-IN" b="1" i="0" dirty="0">
                <a:effectLst/>
                <a:latin typeface="Söhne"/>
              </a:rPr>
              <a:t>User-Friendly Interface</a:t>
            </a:r>
          </a:p>
          <a:p>
            <a:r>
              <a:rPr lang="en-IN" b="1" i="0" dirty="0">
                <a:effectLst/>
                <a:latin typeface="Söhne"/>
              </a:rPr>
              <a:t>Accessibility</a:t>
            </a:r>
            <a:endParaRPr lang="en-IN" b="1" dirty="0">
              <a:latin typeface="Söhne"/>
            </a:endParaRPr>
          </a:p>
          <a:p>
            <a:r>
              <a:rPr lang="en-IN" b="1" i="0" dirty="0">
                <a:effectLst/>
                <a:latin typeface="Söhne"/>
              </a:rPr>
              <a:t>Educational Resources</a:t>
            </a:r>
            <a:endParaRPr lang="en-IN" b="1" i="0" dirty="0">
              <a:solidFill>
                <a:srgbClr val="374151"/>
              </a:solidFill>
              <a:effectLst/>
              <a:latin typeface="Söhne"/>
            </a:endParaRPr>
          </a:p>
          <a:p>
            <a:r>
              <a:rPr lang="en-IN" b="1" i="0" dirty="0">
                <a:effectLst/>
                <a:latin typeface="Söhne"/>
              </a:rPr>
              <a:t>Multiplayer Modes</a:t>
            </a:r>
            <a:endParaRPr lang="en-IN" b="1" dirty="0">
              <a:solidFill>
                <a:srgbClr val="374151"/>
              </a:solidFill>
              <a:latin typeface="Söhne"/>
            </a:endParaRPr>
          </a:p>
          <a:p>
            <a:r>
              <a:rPr lang="en-IN" b="1" i="0" dirty="0">
                <a:effectLst/>
                <a:latin typeface="Söhne"/>
              </a:rPr>
              <a:t>Global Reach</a:t>
            </a:r>
            <a:endParaRPr lang="en-IN" dirty="0"/>
          </a:p>
          <a:p>
            <a:pPr marL="0" indent="0">
              <a:buNone/>
            </a:pPr>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    </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5F782372-E0DE-203A-81CD-09B0D9B524FD}"/>
              </a:ext>
            </a:extLst>
          </p:cNvPr>
          <p:cNvPicPr>
            <a:picLocks noChangeAspect="1"/>
          </p:cNvPicPr>
          <p:nvPr/>
        </p:nvPicPr>
        <p:blipFill>
          <a:blip r:embed="rId2"/>
          <a:stretch>
            <a:fillRect/>
          </a:stretch>
        </p:blipFill>
        <p:spPr>
          <a:xfrm>
            <a:off x="7164086" y="4202883"/>
            <a:ext cx="4988290" cy="2494145"/>
          </a:xfrm>
          <a:prstGeom prst="rect">
            <a:avLst/>
          </a:prstGeom>
        </p:spPr>
      </p:pic>
    </p:spTree>
    <p:extLst>
      <p:ext uri="{BB962C8B-B14F-4D97-AF65-F5344CB8AC3E}">
        <p14:creationId xmlns:p14="http://schemas.microsoft.com/office/powerpoint/2010/main" val="3170280394"/>
      </p:ext>
    </p:extLst>
  </p:cSld>
  <p:clrMapOvr>
    <a:masterClrMapping/>
  </p:clrMapOvr>
  <p:transition>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89120" y="2395728"/>
            <a:ext cx="7013448" cy="813816"/>
          </a:xfrm>
        </p:spPr>
        <p:txBody>
          <a:bodyPr/>
          <a:lstStyle/>
          <a:p>
            <a:br>
              <a:rPr lang="en-IN" sz="5400" dirty="0">
                <a:latin typeface="Arial Rounded MT Bold" pitchFamily="34" charset="0"/>
              </a:rPr>
            </a:br>
            <a:r>
              <a:rPr lang="en-IN" sz="5400" dirty="0">
                <a:latin typeface="Arial Rounded MT Bold" pitchFamily="34" charset="0"/>
              </a:rPr>
              <a:t>Flowchart</a:t>
            </a:r>
            <a:endParaRPr lang="en-US" sz="5400" dirty="0">
              <a:latin typeface="Arial Rounded MT Bold" pitchFamily="34" charset="0"/>
            </a:endParaRPr>
          </a:p>
        </p:txBody>
      </p:sp>
      <p:sp>
        <p:nvSpPr>
          <p:cNvPr id="11" name="Text Placeholder 10"/>
          <p:cNvSpPr>
            <a:spLocks noGrp="1"/>
          </p:cNvSpPr>
          <p:nvPr>
            <p:ph type="body" sz="quarter" idx="15"/>
          </p:nvPr>
        </p:nvSpPr>
        <p:spPr>
          <a:xfrm>
            <a:off x="3621024" y="1984248"/>
            <a:ext cx="768096" cy="1627632"/>
          </a:xfrm>
        </p:spPr>
        <p:txBody>
          <a:bodyPr/>
          <a:lstStyle/>
          <a:p>
            <a:r>
              <a:rPr lang="en-IN" dirty="0"/>
              <a:t>  </a:t>
            </a:r>
            <a:endParaRPr lang="en-US" dirty="0"/>
          </a:p>
        </p:txBody>
      </p:sp>
      <p:sp>
        <p:nvSpPr>
          <p:cNvPr id="9" name="Text Placeholder 8"/>
          <p:cNvSpPr>
            <a:spLocks noGrp="1"/>
          </p:cNvSpPr>
          <p:nvPr>
            <p:ph type="body" sz="quarter" idx="13"/>
          </p:nvPr>
        </p:nvSpPr>
        <p:spPr/>
        <p:txBody>
          <a:bodyPr/>
          <a:lstStyle/>
          <a:p>
            <a:r>
              <a:rPr lang="en-IN" dirty="0"/>
              <a:t>   </a:t>
            </a:r>
            <a:endParaRPr lang="en-US" dirty="0"/>
          </a:p>
        </p:txBody>
      </p:sp>
      <p:sp>
        <p:nvSpPr>
          <p:cNvPr id="10" name="Text Placeholder 9"/>
          <p:cNvSpPr>
            <a:spLocks noGrp="1"/>
          </p:cNvSpPr>
          <p:nvPr>
            <p:ph type="body" sz="quarter" idx="14"/>
          </p:nvPr>
        </p:nvSpPr>
        <p:spPr/>
        <p:txBody>
          <a:bodyPr/>
          <a:lstStyle/>
          <a:p>
            <a:r>
              <a:rPr lang="en-IN" dirty="0"/>
              <a:t>   </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8</a:t>
            </a:fld>
            <a:endParaRPr lang="en-US" dirty="0"/>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11A-691B-F52F-2BA1-049A4A0254AB}"/>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FF6D136-9345-2456-4F0B-D8B562D0671C}"/>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2973A46D-C7EE-EFED-EBC9-24B545E14876}"/>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AE60E9BE-2EE1-6A53-DD08-089C350CA31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3E0D5725-164D-0B17-27BB-9BC0A3BBA6AF}"/>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8" name="Picture 7">
            <a:extLst>
              <a:ext uri="{FF2B5EF4-FFF2-40B4-BE49-F238E27FC236}">
                <a16:creationId xmlns:a16="http://schemas.microsoft.com/office/drawing/2014/main" id="{C8023957-6CFA-380E-2DEE-46442A87C742}"/>
              </a:ext>
            </a:extLst>
          </p:cNvPr>
          <p:cNvPicPr>
            <a:picLocks noChangeAspect="1"/>
          </p:cNvPicPr>
          <p:nvPr/>
        </p:nvPicPr>
        <p:blipFill>
          <a:blip r:embed="rId2"/>
          <a:stretch>
            <a:fillRect/>
          </a:stretch>
        </p:blipFill>
        <p:spPr>
          <a:xfrm>
            <a:off x="755274" y="811523"/>
            <a:ext cx="10647294" cy="5600714"/>
          </a:xfrm>
          <a:prstGeom prst="rect">
            <a:avLst/>
          </a:prstGeom>
        </p:spPr>
      </p:pic>
    </p:spTree>
    <p:extLst>
      <p:ext uri="{BB962C8B-B14F-4D97-AF65-F5344CB8AC3E}">
        <p14:creationId xmlns:p14="http://schemas.microsoft.com/office/powerpoint/2010/main" val="15105183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{DF797639-5647-44B9-963D-7A55E1DA5400}tf78438558_win32</Template>
  <TotalTime>352</TotalTime>
  <Words>787</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Arial Black</vt:lpstr>
      <vt:lpstr>Arial Rounded MT Bold</vt:lpstr>
      <vt:lpstr>Bell MT</vt:lpstr>
      <vt:lpstr>Eras Demi ITC</vt:lpstr>
      <vt:lpstr>Sabon Next LT</vt:lpstr>
      <vt:lpstr>Söhne</vt:lpstr>
      <vt:lpstr>Times New Roman</vt:lpstr>
      <vt:lpstr>Wingdings</vt:lpstr>
      <vt:lpstr>Office Theme</vt:lpstr>
      <vt:lpstr>   </vt:lpstr>
      <vt:lpstr>AGENDA</vt:lpstr>
      <vt:lpstr>Abstract</vt:lpstr>
      <vt:lpstr>Introduction</vt:lpstr>
      <vt:lpstr>Name </vt:lpstr>
      <vt:lpstr>Game play  </vt:lpstr>
      <vt:lpstr>objective</vt:lpstr>
      <vt:lpstr> Flowchart</vt:lpstr>
      <vt:lpstr>PowerPoint Presentation</vt:lpstr>
      <vt:lpstr>Er Diagram</vt:lpstr>
      <vt:lpstr>Software requirement</vt:lpstr>
      <vt:lpstr>Hardware requirement</vt:lpstr>
      <vt:lpstr>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ekta kumari</dc:creator>
  <cp:lastModifiedBy>Sakshisinha</cp:lastModifiedBy>
  <cp:revision>37</cp:revision>
  <dcterms:created xsi:type="dcterms:W3CDTF">2023-12-04T04:38:59Z</dcterms:created>
  <dcterms:modified xsi:type="dcterms:W3CDTF">2023-12-08T03:07:01Z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