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3" r:id="rId5"/>
    <p:sldId id="259" r:id="rId6"/>
    <p:sldId id="263" r:id="rId7"/>
    <p:sldId id="261" r:id="rId8"/>
    <p:sldId id="264" r:id="rId9"/>
    <p:sldId id="262" r:id="rId10"/>
    <p:sldId id="265" r:id="rId11"/>
    <p:sldId id="266" r:id="rId12"/>
    <p:sldId id="302" r:id="rId13"/>
    <p:sldId id="267" r:id="rId14"/>
    <p:sldId id="277" r:id="rId15"/>
    <p:sldId id="278" r:id="rId16"/>
    <p:sldId id="279" r:id="rId17"/>
    <p:sldId id="280" r:id="rId18"/>
    <p:sldId id="281" r:id="rId19"/>
    <p:sldId id="282"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268" r:id="rId39"/>
    <p:sldId id="269" r:id="rId40"/>
    <p:sldId id="270" r:id="rId41"/>
    <p:sldId id="271" r:id="rId42"/>
    <p:sldId id="272" r:id="rId43"/>
    <p:sldId id="273" r:id="rId44"/>
    <p:sldId id="274" r:id="rId45"/>
    <p:sldId id="275" r:id="rId46"/>
    <p:sldId id="27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A03001-55C6-4B06-B51A-E191B7B76D03}" type="datetimeFigureOut">
              <a:rPr lang="en-US" smtClean="0"/>
              <a:t>11/16/2022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1CF1EBD-2AD7-48EA-9F9A-99B4A83E269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825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03001-55C6-4B06-B51A-E191B7B76D0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1EBD-2AD7-48EA-9F9A-99B4A83E269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89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03001-55C6-4B06-B51A-E191B7B76D0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1EBD-2AD7-48EA-9F9A-99B4A83E269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06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03001-55C6-4B06-B51A-E191B7B76D0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1EBD-2AD7-48EA-9F9A-99B4A83E269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686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A03001-55C6-4B06-B51A-E191B7B76D03}"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1EBD-2AD7-48EA-9F9A-99B4A83E269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84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03001-55C6-4B06-B51A-E191B7B76D03}"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F1EBD-2AD7-48EA-9F9A-99B4A83E269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12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03001-55C6-4B06-B51A-E191B7B76D03}"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F1EBD-2AD7-48EA-9F9A-99B4A83E269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60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03001-55C6-4B06-B51A-E191B7B76D03}"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F1EBD-2AD7-48EA-9F9A-99B4A83E269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384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03001-55C6-4B06-B51A-E191B7B76D03}"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169621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03001-55C6-4B06-B51A-E191B7B76D03}"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F1EBD-2AD7-48EA-9F9A-99B4A83E269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114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5A03001-55C6-4B06-B51A-E191B7B76D03}" type="datetimeFigureOut">
              <a:rPr lang="en-US" smtClean="0"/>
              <a:t>11/16/2022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1CF1EBD-2AD7-48EA-9F9A-99B4A83E269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29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5A03001-55C6-4B06-B51A-E191B7B76D03}" type="datetimeFigureOut">
              <a:rPr lang="en-US" smtClean="0"/>
              <a:t>11/16/2022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1CF1EBD-2AD7-48EA-9F9A-99B4A83E269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259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18B1C-E39F-B749-390B-2F54687DF514}"/>
              </a:ext>
            </a:extLst>
          </p:cNvPr>
          <p:cNvSpPr txBox="1"/>
          <p:nvPr/>
        </p:nvSpPr>
        <p:spPr>
          <a:xfrm>
            <a:off x="-147484" y="511276"/>
            <a:ext cx="12113341" cy="584775"/>
          </a:xfrm>
          <a:prstGeom prst="rect">
            <a:avLst/>
          </a:prstGeom>
          <a:noFill/>
        </p:spPr>
        <p:txBody>
          <a:bodyPr wrap="square" rtlCol="0">
            <a:spAutoFit/>
          </a:bodyPr>
          <a:lstStyle/>
          <a:p>
            <a:pPr algn="ctr"/>
            <a:r>
              <a:rPr lang="en-US" sz="3200" b="1" i="0" u="none" strike="noStrike" baseline="0" dirty="0">
                <a:solidFill>
                  <a:srgbClr val="CC0000"/>
                </a:solidFill>
                <a:latin typeface="Algerian" panose="04020705040A02060702" pitchFamily="82" charset="0"/>
                <a:cs typeface="Times New Roman" panose="02020603050405020304" pitchFamily="18" charset="0"/>
              </a:rPr>
              <a:t>Capstone Project</a:t>
            </a:r>
            <a:endParaRPr lang="en-US" sz="3200" dirty="0">
              <a:latin typeface="Algerian" panose="04020705040A02060702"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F1A2D2C7-CCD9-E96A-82FE-6BBB9730A2B8}"/>
              </a:ext>
            </a:extLst>
          </p:cNvPr>
          <p:cNvSpPr txBox="1"/>
          <p:nvPr/>
        </p:nvSpPr>
        <p:spPr>
          <a:xfrm>
            <a:off x="550607" y="1582995"/>
            <a:ext cx="10540180" cy="523220"/>
          </a:xfrm>
          <a:prstGeom prst="rect">
            <a:avLst/>
          </a:prstGeom>
          <a:noFill/>
        </p:spPr>
        <p:txBody>
          <a:bodyPr wrap="square" rtlCol="0">
            <a:spAutoFit/>
          </a:bodyPr>
          <a:lstStyle/>
          <a:p>
            <a:r>
              <a:rPr lang="en-US" sz="2800" b="1" i="0" u="none" strike="noStrike" baseline="0" dirty="0">
                <a:solidFill>
                  <a:srgbClr val="00B050"/>
                </a:solidFill>
                <a:latin typeface="Times New Roman" panose="02020603050405020304" pitchFamily="18" charset="0"/>
                <a:cs typeface="Times New Roman" panose="02020603050405020304" pitchFamily="18" charset="0"/>
              </a:rPr>
              <a:t>                 Name of Project- Hotel Booking EDA Analysis</a:t>
            </a:r>
            <a:endParaRPr lang="en-US" sz="2800" b="1" dirty="0">
              <a:solidFill>
                <a:srgbClr val="00B05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05EF730-CA32-5662-025F-38148035E805}"/>
              </a:ext>
            </a:extLst>
          </p:cNvPr>
          <p:cNvSpPr txBox="1"/>
          <p:nvPr/>
        </p:nvSpPr>
        <p:spPr>
          <a:xfrm>
            <a:off x="7816644" y="3797816"/>
            <a:ext cx="5053780" cy="2308324"/>
          </a:xfrm>
          <a:prstGeom prst="rect">
            <a:avLst/>
          </a:prstGeom>
          <a:noFill/>
        </p:spPr>
        <p:txBody>
          <a:bodyPr wrap="square" rtlCol="0">
            <a:spAutoFit/>
          </a:bodyPr>
          <a:lstStyle/>
          <a:p>
            <a:r>
              <a:rPr lang="en-US" sz="2400" b="1" dirty="0"/>
              <a:t>              Team Members:</a:t>
            </a:r>
          </a:p>
          <a:p>
            <a:r>
              <a:rPr lang="en-US" sz="2400" b="1" dirty="0"/>
              <a:t>Kaveri</a:t>
            </a:r>
          </a:p>
          <a:p>
            <a:r>
              <a:rPr lang="en-US" sz="2400" b="1" dirty="0"/>
              <a:t>Arshad</a:t>
            </a:r>
          </a:p>
          <a:p>
            <a:r>
              <a:rPr lang="en-US" sz="2400" b="1" dirty="0"/>
              <a:t>Sakshi Chaturvedi</a:t>
            </a:r>
          </a:p>
          <a:p>
            <a:r>
              <a:rPr lang="en-US" sz="2400" b="1" dirty="0"/>
              <a:t>Yogesh</a:t>
            </a:r>
          </a:p>
          <a:p>
            <a:r>
              <a:rPr lang="en-US" sz="2400" b="1" dirty="0"/>
              <a:t>Vikas Kumar</a:t>
            </a:r>
          </a:p>
        </p:txBody>
      </p:sp>
      <p:pic>
        <p:nvPicPr>
          <p:cNvPr id="6" name="Picture 5">
            <a:extLst>
              <a:ext uri="{FF2B5EF4-FFF2-40B4-BE49-F238E27FC236}">
                <a16:creationId xmlns:a16="http://schemas.microsoft.com/office/drawing/2014/main" id="{8CD61F9E-1EBE-BED6-559A-074FBBDB6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86" y="2625213"/>
            <a:ext cx="6239102" cy="3406878"/>
          </a:xfrm>
          <a:prstGeom prst="rect">
            <a:avLst/>
          </a:prstGeom>
        </p:spPr>
      </p:pic>
      <p:pic>
        <p:nvPicPr>
          <p:cNvPr id="8" name="Picture 7">
            <a:extLst>
              <a:ext uri="{FF2B5EF4-FFF2-40B4-BE49-F238E27FC236}">
                <a16:creationId xmlns:a16="http://schemas.microsoft.com/office/drawing/2014/main" id="{6C3D0B81-B976-E02D-ACD2-5964854DAE73}"/>
              </a:ext>
            </a:extLst>
          </p:cNvPr>
          <p:cNvPicPr>
            <a:picLocks noChangeAspect="1"/>
          </p:cNvPicPr>
          <p:nvPr/>
        </p:nvPicPr>
        <p:blipFill>
          <a:blip r:embed="rId3"/>
          <a:stretch>
            <a:fillRect/>
          </a:stretch>
        </p:blipFill>
        <p:spPr>
          <a:xfrm>
            <a:off x="11090787" y="340364"/>
            <a:ext cx="736310" cy="755687"/>
          </a:xfrm>
          <a:prstGeom prst="rect">
            <a:avLst/>
          </a:prstGeom>
        </p:spPr>
      </p:pic>
    </p:spTree>
    <p:extLst>
      <p:ext uri="{BB962C8B-B14F-4D97-AF65-F5344CB8AC3E}">
        <p14:creationId xmlns:p14="http://schemas.microsoft.com/office/powerpoint/2010/main" val="336322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17DCA6-FAF1-5163-3865-A5C07E7D7A5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5785" l="491" r="98528">
                        <a14:foregroundMark x1="1472" y1="3448" x2="4785" y2="19732"/>
                        <a14:foregroundMark x1="4785" y1="19732" x2="2945" y2="70881"/>
                        <a14:foregroundMark x1="2945" y1="70881" x2="736" y2="37548"/>
                        <a14:foregroundMark x1="736" y1="37548" x2="6503" y2="25096"/>
                        <a14:foregroundMark x1="6503" y1="25096" x2="11779" y2="38123"/>
                        <a14:foregroundMark x1="11779" y1="38123" x2="15951" y2="22222"/>
                        <a14:foregroundMark x1="15951" y1="22222" x2="20123" y2="35249"/>
                        <a14:foregroundMark x1="20123" y1="35249" x2="27362" y2="25862"/>
                        <a14:foregroundMark x1="27362" y1="25862" x2="28466" y2="38123"/>
                        <a14:foregroundMark x1="22577" y1="4789" x2="7362" y2="16858"/>
                        <a14:foregroundMark x1="7362" y1="16858" x2="13742" y2="7471"/>
                        <a14:foregroundMark x1="13742" y1="7471" x2="24172" y2="4598"/>
                        <a14:foregroundMark x1="24172" y1="4598" x2="15706" y2="5939"/>
                        <a14:foregroundMark x1="15706" y1="5939" x2="8221" y2="2682"/>
                        <a14:foregroundMark x1="8221" y1="2682" x2="4540" y2="23372"/>
                        <a14:foregroundMark x1="4540" y1="23372" x2="2945" y2="9579"/>
                        <a14:foregroundMark x1="2945" y1="9579" x2="3558" y2="22797"/>
                        <a14:foregroundMark x1="3558" y1="22797" x2="19387" y2="58238"/>
                        <a14:foregroundMark x1="19387" y1="58238" x2="80000" y2="47126"/>
                        <a14:foregroundMark x1="80000" y1="47126" x2="96319" y2="32950"/>
                        <a14:foregroundMark x1="96319" y1="32950" x2="84172" y2="45019"/>
                        <a14:foregroundMark x1="84172" y1="45019" x2="66258" y2="46935"/>
                        <a14:foregroundMark x1="66258" y1="46935" x2="47362" y2="56513"/>
                        <a14:foregroundMark x1="47362" y1="56513" x2="26258" y2="51916"/>
                        <a14:foregroundMark x1="26258" y1="51916" x2="12393" y2="42529"/>
                        <a14:foregroundMark x1="12393" y1="42529" x2="12147" y2="18774"/>
                        <a14:foregroundMark x1="12147" y1="18774" x2="4294" y2="7854"/>
                        <a14:foregroundMark x1="4294" y1="7854" x2="27485" y2="958"/>
                        <a14:foregroundMark x1="27485" y1="958" x2="85031" y2="3640"/>
                        <a14:foregroundMark x1="85031" y1="3640" x2="96074" y2="21456"/>
                        <a14:foregroundMark x1="96074" y1="21456" x2="99264" y2="75862"/>
                        <a14:foregroundMark x1="99264" y1="75862" x2="92883" y2="89655"/>
                        <a14:foregroundMark x1="92883" y1="89655" x2="1227" y2="93103"/>
                        <a14:foregroundMark x1="1227" y1="93103" x2="613" y2="0"/>
                        <a14:foregroundMark x1="88221" y1="64943" x2="74724" y2="79502"/>
                        <a14:foregroundMark x1="74724" y1="79502" x2="57791" y2="86590"/>
                        <a14:foregroundMark x1="57791" y1="86590" x2="49693" y2="80268"/>
                        <a14:foregroundMark x1="49693" y1="80268" x2="21104" y2="75287"/>
                        <a14:foregroundMark x1="21104" y1="75287" x2="28712" y2="65134"/>
                        <a14:foregroundMark x1="28712" y1="65134" x2="18160" y2="62644"/>
                        <a14:foregroundMark x1="18160" y1="62644" x2="7239" y2="44828"/>
                        <a14:foregroundMark x1="7239" y1="44828" x2="20123" y2="59770"/>
                        <a14:foregroundMark x1="20123" y1="59770" x2="12025" y2="57854"/>
                        <a14:foregroundMark x1="12025" y1="57854" x2="18282" y2="70881"/>
                        <a14:foregroundMark x1="18282" y1="70881" x2="85644" y2="93678"/>
                        <a14:foregroundMark x1="85644" y1="93678" x2="75460" y2="96169"/>
                        <a14:foregroundMark x1="75460" y1="96169" x2="69080" y2="85632"/>
                        <a14:foregroundMark x1="69080" y1="85632" x2="92638" y2="30460"/>
                        <a14:foregroundMark x1="92638" y1="30460" x2="98773" y2="65517"/>
                        <a14:foregroundMark x1="98773" y1="65517" x2="91656" y2="77586"/>
                        <a14:foregroundMark x1="91656" y1="77586" x2="96810" y2="64559"/>
                        <a14:foregroundMark x1="96810" y1="64559" x2="86871" y2="72031"/>
                        <a14:foregroundMark x1="86871" y1="72031" x2="94356" y2="57663"/>
                        <a14:foregroundMark x1="94356" y1="57663" x2="80245" y2="73372"/>
                        <a14:foregroundMark x1="80245" y1="73372" x2="88834" y2="82567"/>
                        <a14:foregroundMark x1="88834" y1="82567" x2="20000" y2="83142"/>
                        <a14:foregroundMark x1="20000" y1="83142" x2="12025" y2="85441"/>
                        <a14:foregroundMark x1="12025" y1="85441" x2="15092" y2="74904"/>
                        <a14:foregroundMark x1="15092" y1="74904" x2="7485" y2="77395"/>
                        <a14:foregroundMark x1="7485" y1="77395" x2="10307" y2="70307"/>
                        <a14:foregroundMark x1="31534" y1="95594" x2="40368" y2="96743"/>
                        <a14:foregroundMark x1="40368" y1="96743" x2="55215" y2="95977"/>
                        <a14:foregroundMark x1="55215" y1="95977" x2="57178" y2="95977"/>
                        <a14:foregroundMark x1="97055" y1="89080" x2="98528" y2="90805"/>
                        <a14:foregroundMark x1="60245" y1="958" x2="33006" y2="958"/>
                        <a14:foregroundMark x1="33006" y1="958" x2="79877" y2="2682"/>
                        <a14:foregroundMark x1="79877" y1="2682" x2="62822" y2="1341"/>
                      </a14:backgroundRemoval>
                    </a14:imgEffect>
                  </a14:imgLayer>
                </a14:imgProps>
              </a:ext>
            </a:extLst>
          </a:blip>
          <a:stretch>
            <a:fillRect/>
          </a:stretch>
        </p:blipFill>
        <p:spPr>
          <a:xfrm>
            <a:off x="1058087" y="857840"/>
            <a:ext cx="6209980" cy="4296202"/>
          </a:xfrm>
          <a:prstGeom prst="rect">
            <a:avLst/>
          </a:prstGeom>
        </p:spPr>
      </p:pic>
      <p:sp>
        <p:nvSpPr>
          <p:cNvPr id="2" name="TextBox 1">
            <a:extLst>
              <a:ext uri="{FF2B5EF4-FFF2-40B4-BE49-F238E27FC236}">
                <a16:creationId xmlns:a16="http://schemas.microsoft.com/office/drawing/2014/main" id="{05374F25-8DEE-A64F-0ADF-0864A2F1FADC}"/>
              </a:ext>
            </a:extLst>
          </p:cNvPr>
          <p:cNvSpPr txBox="1"/>
          <p:nvPr/>
        </p:nvSpPr>
        <p:spPr>
          <a:xfrm>
            <a:off x="641023" y="282804"/>
            <a:ext cx="3780148" cy="584775"/>
          </a:xfrm>
          <a:prstGeom prst="rect">
            <a:avLst/>
          </a:prstGeom>
          <a:noFill/>
        </p:spPr>
        <p:txBody>
          <a:bodyPr wrap="square" rtlCol="0">
            <a:spAutoFit/>
          </a:bodyPr>
          <a:lstStyle/>
          <a:p>
            <a:r>
              <a:rPr lang="en-US" sz="3200" b="1" dirty="0">
                <a:solidFill>
                  <a:srgbClr val="FF0000"/>
                </a:solidFill>
              </a:rPr>
              <a:t>Data Visualization</a:t>
            </a:r>
          </a:p>
        </p:txBody>
      </p:sp>
    </p:spTree>
    <p:extLst>
      <p:ext uri="{BB962C8B-B14F-4D97-AF65-F5344CB8AC3E}">
        <p14:creationId xmlns:p14="http://schemas.microsoft.com/office/powerpoint/2010/main" val="121306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2C5574-2121-756C-F61D-2223AD1335D2}"/>
              </a:ext>
            </a:extLst>
          </p:cNvPr>
          <p:cNvSpPr txBox="1"/>
          <p:nvPr/>
        </p:nvSpPr>
        <p:spPr>
          <a:xfrm>
            <a:off x="641023" y="282804"/>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3" name="TextBox 2">
            <a:extLst>
              <a:ext uri="{FF2B5EF4-FFF2-40B4-BE49-F238E27FC236}">
                <a16:creationId xmlns:a16="http://schemas.microsoft.com/office/drawing/2014/main" id="{09B6E786-DD0F-4D6F-C8A5-CB381DC0C2D4}"/>
              </a:ext>
            </a:extLst>
          </p:cNvPr>
          <p:cNvSpPr txBox="1"/>
          <p:nvPr/>
        </p:nvSpPr>
        <p:spPr>
          <a:xfrm>
            <a:off x="735292" y="782425"/>
            <a:ext cx="10539167" cy="523220"/>
          </a:xfrm>
          <a:prstGeom prst="rect">
            <a:avLst/>
          </a:prstGeom>
          <a:noFill/>
        </p:spPr>
        <p:txBody>
          <a:bodyPr wrap="square" rtlCol="0">
            <a:spAutoFit/>
          </a:bodyPr>
          <a:lstStyle/>
          <a:p>
            <a:r>
              <a:rPr lang="en-US" sz="2800" dirty="0"/>
              <a:t>Lets take some insights which we have pulled from our analysis </a:t>
            </a:r>
          </a:p>
        </p:txBody>
      </p:sp>
      <p:sp>
        <p:nvSpPr>
          <p:cNvPr id="4" name="TextBox 3">
            <a:extLst>
              <a:ext uri="{FF2B5EF4-FFF2-40B4-BE49-F238E27FC236}">
                <a16:creationId xmlns:a16="http://schemas.microsoft.com/office/drawing/2014/main" id="{81CD1A96-BED0-5985-6CD0-724831506DBA}"/>
              </a:ext>
            </a:extLst>
          </p:cNvPr>
          <p:cNvSpPr txBox="1"/>
          <p:nvPr/>
        </p:nvSpPr>
        <p:spPr>
          <a:xfrm>
            <a:off x="917541" y="1367200"/>
            <a:ext cx="11983453" cy="4431983"/>
          </a:xfrm>
          <a:prstGeom prst="rect">
            <a:avLst/>
          </a:prstGeom>
          <a:noFill/>
        </p:spPr>
        <p:txBody>
          <a:bodyPr wrap="square" rtlCol="0">
            <a:spAutoFit/>
          </a:bodyPr>
          <a:lstStyle/>
          <a:p>
            <a:pPr marL="457200" indent="-457200">
              <a:buFont typeface="+mj-lt"/>
              <a:buAutoNum type="arabicPeriod"/>
            </a:pPr>
            <a:r>
              <a:rPr lang="en-US" sz="2400" b="1" i="0" dirty="0">
                <a:solidFill>
                  <a:srgbClr val="212121"/>
                </a:solidFill>
                <a:effectLst/>
                <a:latin typeface="Roboto" panose="02000000000000000000" pitchFamily="2" charset="0"/>
              </a:rPr>
              <a:t>What is the count of each type of Hotels ?</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Which of the two hotels is preferred by customers, </a:t>
            </a:r>
          </a:p>
          <a:p>
            <a:r>
              <a:rPr lang="en-US" sz="2400" b="1" dirty="0">
                <a:solidFill>
                  <a:srgbClr val="212121"/>
                </a:solidFill>
                <a:latin typeface="Roboto" panose="02000000000000000000" pitchFamily="2" charset="0"/>
              </a:rPr>
              <a:t>      </a:t>
            </a:r>
            <a:r>
              <a:rPr lang="en-US" sz="2400" b="1" i="0" dirty="0">
                <a:solidFill>
                  <a:srgbClr val="212121"/>
                </a:solidFill>
                <a:effectLst/>
                <a:latin typeface="Roboto" panose="02000000000000000000" pitchFamily="2" charset="0"/>
              </a:rPr>
              <a:t>and in which month most hotels were booked?</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What is the booking rate according to the population?</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 Which form of distribution do customers prefer most?</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Which hotel will have long-term guests?</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Which type of food is preferred by the guest?</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Which hotel will have long-term guests?</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Which type of food is preferred by the guest?</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Which hotel has a higher rate of returning customers?</a:t>
            </a:r>
            <a:endParaRPr lang="en-US" sz="2400" b="0" i="0" dirty="0">
              <a:solidFill>
                <a:srgbClr val="212121"/>
              </a:solidFill>
              <a:effectLst/>
              <a:latin typeface="Roboto" panose="02000000000000000000" pitchFamily="2" charset="0"/>
            </a:endParaRPr>
          </a:p>
          <a:p>
            <a:pPr marL="457200" indent="-457200">
              <a:buFont typeface="+mj-lt"/>
              <a:buAutoNum type="arabicPeriod"/>
            </a:pPr>
            <a:r>
              <a:rPr lang="en-US" sz="2400" b="1" i="0" dirty="0">
                <a:solidFill>
                  <a:srgbClr val="212121"/>
                </a:solidFill>
                <a:effectLst/>
                <a:latin typeface="Roboto" panose="02000000000000000000" pitchFamily="2" charset="0"/>
              </a:rPr>
              <a:t>Which type of hotel is mostly preferred by adults , children or babies?</a:t>
            </a:r>
            <a:endParaRPr lang="en-US" sz="2400"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00311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54E39-9834-F6E7-482E-73487AD03BD1}"/>
              </a:ext>
            </a:extLst>
          </p:cNvPr>
          <p:cNvSpPr txBox="1"/>
          <p:nvPr/>
        </p:nvSpPr>
        <p:spPr>
          <a:xfrm>
            <a:off x="561474" y="385011"/>
            <a:ext cx="10635915" cy="3970318"/>
          </a:xfrm>
          <a:prstGeom prst="rect">
            <a:avLst/>
          </a:prstGeom>
          <a:noFill/>
        </p:spPr>
        <p:txBody>
          <a:bodyPr wrap="square" rtlCol="0">
            <a:spAutoFit/>
          </a:bodyPr>
          <a:lstStyle/>
          <a:p>
            <a:pPr marL="342900" indent="-342900">
              <a:buFont typeface="+mj-lt"/>
              <a:buAutoNum type="arabicPeriod"/>
            </a:pPr>
            <a:r>
              <a:rPr lang="en-US" b="1" i="0" dirty="0">
                <a:solidFill>
                  <a:srgbClr val="212121"/>
                </a:solidFill>
                <a:effectLst/>
                <a:latin typeface="Roboto" panose="02000000000000000000" pitchFamily="2" charset="0"/>
              </a:rPr>
              <a:t>The maximum number of guests are from which country?</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Which hotel produces maximum revenue?</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Which distribution route has given </a:t>
            </a:r>
            <a:r>
              <a:rPr lang="en-US" b="1" i="0" dirty="0" err="1">
                <a:solidFill>
                  <a:srgbClr val="212121"/>
                </a:solidFill>
                <a:effectLst/>
                <a:latin typeface="Roboto" panose="02000000000000000000" pitchFamily="2" charset="0"/>
              </a:rPr>
              <a:t>adr</a:t>
            </a:r>
            <a:r>
              <a:rPr lang="en-US" b="1" i="0" dirty="0">
                <a:solidFill>
                  <a:srgbClr val="212121"/>
                </a:solidFill>
                <a:effectLst/>
                <a:latin typeface="Roboto" panose="02000000000000000000" pitchFamily="2" charset="0"/>
              </a:rPr>
              <a:t> the most boost in terms of revenue?</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Which room type has the highest average daily rate?</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Which market segment has the highest ADR?</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In which month do the hotels have the highest ADR?</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Which month saw the most canceled reservations?</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Which hotel has the highest cancellation rate, the city or the resort?</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dirty="0">
                <a:solidFill>
                  <a:srgbClr val="212121"/>
                </a:solidFill>
                <a:latin typeface="Roboto" panose="02000000000000000000" pitchFamily="2" charset="0"/>
              </a:rPr>
              <a:t>D</a:t>
            </a:r>
            <a:r>
              <a:rPr lang="en-US" b="1" i="0" dirty="0">
                <a:solidFill>
                  <a:srgbClr val="212121"/>
                </a:solidFill>
                <a:effectLst/>
                <a:latin typeface="Roboto" panose="02000000000000000000" pitchFamily="2" charset="0"/>
              </a:rPr>
              <a:t>etermining which countries have the most hotel cancellations in different type of hotels</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Does a longer waiting period result in cancelled bookings?</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What is the percentage distribution of required_car_parking_spaces?</a:t>
            </a:r>
            <a:endParaRPr lang="en-US" b="0" i="0" dirty="0">
              <a:solidFill>
                <a:srgbClr val="212121"/>
              </a:solidFill>
              <a:effectLst/>
              <a:latin typeface="Roboto" panose="02000000000000000000" pitchFamily="2" charset="0"/>
            </a:endParaRPr>
          </a:p>
          <a:p>
            <a:pPr marL="342900" indent="-342900">
              <a:buFont typeface="+mj-lt"/>
              <a:buAutoNum type="arabicPeriod"/>
            </a:pPr>
            <a:r>
              <a:rPr lang="en-US" b="1" i="0" dirty="0">
                <a:solidFill>
                  <a:srgbClr val="212121"/>
                </a:solidFill>
                <a:effectLst/>
                <a:latin typeface="Roboto" panose="02000000000000000000" pitchFamily="2" charset="0"/>
              </a:rPr>
              <a:t>Which type of food is preferred by the guest?</a:t>
            </a:r>
          </a:p>
          <a:p>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9202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09401-3FD3-2855-1D4A-F4900598B457}"/>
              </a:ext>
            </a:extLst>
          </p:cNvPr>
          <p:cNvSpPr txBox="1"/>
          <p:nvPr/>
        </p:nvSpPr>
        <p:spPr>
          <a:xfrm>
            <a:off x="641023" y="282804"/>
            <a:ext cx="3780148" cy="584775"/>
          </a:xfrm>
          <a:prstGeom prst="rect">
            <a:avLst/>
          </a:prstGeom>
          <a:noFill/>
        </p:spPr>
        <p:txBody>
          <a:bodyPr wrap="square" rtlCol="0">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19FB1F32-A53E-D9DC-9ED8-D1214019770A}"/>
              </a:ext>
            </a:extLst>
          </p:cNvPr>
          <p:cNvPicPr>
            <a:picLocks noChangeAspect="1"/>
          </p:cNvPicPr>
          <p:nvPr/>
        </p:nvPicPr>
        <p:blipFill>
          <a:blip r:embed="rId2"/>
          <a:stretch>
            <a:fillRect/>
          </a:stretch>
        </p:blipFill>
        <p:spPr>
          <a:xfrm>
            <a:off x="619027" y="1318347"/>
            <a:ext cx="10181202" cy="3482642"/>
          </a:xfrm>
          <a:prstGeom prst="rect">
            <a:avLst/>
          </a:prstGeom>
        </p:spPr>
      </p:pic>
      <p:sp>
        <p:nvSpPr>
          <p:cNvPr id="6" name="TextBox 5">
            <a:extLst>
              <a:ext uri="{FF2B5EF4-FFF2-40B4-BE49-F238E27FC236}">
                <a16:creationId xmlns:a16="http://schemas.microsoft.com/office/drawing/2014/main" id="{4E88AA5C-76AC-A6EF-C199-BE580CB5983C}"/>
              </a:ext>
            </a:extLst>
          </p:cNvPr>
          <p:cNvSpPr txBox="1"/>
          <p:nvPr/>
        </p:nvSpPr>
        <p:spPr>
          <a:xfrm>
            <a:off x="829559" y="867579"/>
            <a:ext cx="9841583" cy="369332"/>
          </a:xfrm>
          <a:prstGeom prst="rect">
            <a:avLst/>
          </a:prstGeom>
          <a:noFill/>
        </p:spPr>
        <p:txBody>
          <a:bodyPr wrap="square" rtlCol="0">
            <a:spAutoFit/>
          </a:bodyPr>
          <a:lstStyle/>
          <a:p>
            <a:r>
              <a:rPr lang="en-US" dirty="0"/>
              <a:t>Which type of Hotel is mostly preferred by the customer ? No of repeated guests?</a:t>
            </a:r>
          </a:p>
        </p:txBody>
      </p:sp>
      <p:sp>
        <p:nvSpPr>
          <p:cNvPr id="7" name="TextBox 6">
            <a:extLst>
              <a:ext uri="{FF2B5EF4-FFF2-40B4-BE49-F238E27FC236}">
                <a16:creationId xmlns:a16="http://schemas.microsoft.com/office/drawing/2014/main" id="{828DA4BB-071E-68FE-5A10-A115FA1F425F}"/>
              </a:ext>
            </a:extLst>
          </p:cNvPr>
          <p:cNvSpPr txBox="1"/>
          <p:nvPr/>
        </p:nvSpPr>
        <p:spPr>
          <a:xfrm>
            <a:off x="641023" y="4949072"/>
            <a:ext cx="10605154" cy="923330"/>
          </a:xfrm>
          <a:prstGeom prst="rect">
            <a:avLst/>
          </a:prstGeom>
          <a:noFill/>
        </p:spPr>
        <p:txBody>
          <a:bodyPr wrap="square" rtlCol="0">
            <a:spAutoFit/>
          </a:bodyPr>
          <a:lstStyle/>
          <a:p>
            <a:r>
              <a:rPr lang="en-US" dirty="0"/>
              <a:t>Resorts hotels were the preferred choice between city and resorts by the customer with 61.13 % booking. It could be attribute to good customer facility. </a:t>
            </a:r>
          </a:p>
          <a:p>
            <a:r>
              <a:rPr lang="en-US" dirty="0"/>
              <a:t>New Guests are more as 3.91% guests were repeated. </a:t>
            </a:r>
          </a:p>
        </p:txBody>
      </p:sp>
    </p:spTree>
    <p:extLst>
      <p:ext uri="{BB962C8B-B14F-4D97-AF65-F5344CB8AC3E}">
        <p14:creationId xmlns:p14="http://schemas.microsoft.com/office/powerpoint/2010/main" val="49207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91FDF7-BE7B-BE83-564F-0E467B956444}"/>
              </a:ext>
            </a:extLst>
          </p:cNvPr>
          <p:cNvSpPr txBox="1"/>
          <p:nvPr/>
        </p:nvSpPr>
        <p:spPr>
          <a:xfrm>
            <a:off x="641023" y="282804"/>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09ED76FB-BD4A-9D5A-BFE8-03D897EFA861}"/>
              </a:ext>
            </a:extLst>
          </p:cNvPr>
          <p:cNvSpPr txBox="1"/>
          <p:nvPr/>
        </p:nvSpPr>
        <p:spPr>
          <a:xfrm>
            <a:off x="641022" y="867579"/>
            <a:ext cx="11151909"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of the two hotels is preferred by customers, and in which month most hotels were booked?</a:t>
            </a:r>
            <a:endParaRPr lang="en-US" b="0" i="0" dirty="0">
              <a:solidFill>
                <a:srgbClr val="212121"/>
              </a:solidFill>
              <a:effectLst/>
              <a:latin typeface="Roboto" panose="02000000000000000000" pitchFamily="2" charset="0"/>
            </a:endParaRPr>
          </a:p>
        </p:txBody>
      </p:sp>
      <p:pic>
        <p:nvPicPr>
          <p:cNvPr id="9" name="Picture 8">
            <a:extLst>
              <a:ext uri="{FF2B5EF4-FFF2-40B4-BE49-F238E27FC236}">
                <a16:creationId xmlns:a16="http://schemas.microsoft.com/office/drawing/2014/main" id="{551A3FB1-AA10-DFD5-C4BF-CA9FC2CB1F45}"/>
              </a:ext>
            </a:extLst>
          </p:cNvPr>
          <p:cNvPicPr>
            <a:picLocks noChangeAspect="1"/>
          </p:cNvPicPr>
          <p:nvPr/>
        </p:nvPicPr>
        <p:blipFill>
          <a:blip r:embed="rId2"/>
          <a:stretch>
            <a:fillRect/>
          </a:stretch>
        </p:blipFill>
        <p:spPr>
          <a:xfrm>
            <a:off x="728330" y="1736349"/>
            <a:ext cx="2911092" cy="2461473"/>
          </a:xfrm>
          <a:prstGeom prst="rect">
            <a:avLst/>
          </a:prstGeom>
        </p:spPr>
      </p:pic>
      <p:sp>
        <p:nvSpPr>
          <p:cNvPr id="11" name="TextBox 10">
            <a:extLst>
              <a:ext uri="{FF2B5EF4-FFF2-40B4-BE49-F238E27FC236}">
                <a16:creationId xmlns:a16="http://schemas.microsoft.com/office/drawing/2014/main" id="{E8B228E9-08F0-2537-5776-2DD19A45FF0C}"/>
              </a:ext>
            </a:extLst>
          </p:cNvPr>
          <p:cNvSpPr txBox="1"/>
          <p:nvPr/>
        </p:nvSpPr>
        <p:spPr>
          <a:xfrm>
            <a:off x="4220852" y="3094305"/>
            <a:ext cx="6103854" cy="923330"/>
          </a:xfrm>
          <a:prstGeom prst="rect">
            <a:avLst/>
          </a:prstGeom>
          <a:noFill/>
        </p:spPr>
        <p:txBody>
          <a:bodyPr wrap="square">
            <a:spAutoFit/>
          </a:bodyPr>
          <a:lstStyle/>
          <a:p>
            <a:r>
              <a:rPr lang="en-US" b="1" i="0" dirty="0">
                <a:solidFill>
                  <a:srgbClr val="212121"/>
                </a:solidFill>
                <a:effectLst/>
                <a:latin typeface="Roboto" panose="02000000000000000000" pitchFamily="2" charset="0"/>
              </a:rPr>
              <a:t>From</a:t>
            </a:r>
            <a:r>
              <a:rPr lang="en-US" b="0" i="0" dirty="0">
                <a:solidFill>
                  <a:srgbClr val="212121"/>
                </a:solidFill>
                <a:effectLst/>
                <a:latin typeface="Roboto" panose="02000000000000000000" pitchFamily="2" charset="0"/>
              </a:rPr>
              <a:t> the above, we learned that people are booking city hotels more than resort hotels. Now we will find out in which month the people book the hotel.</a:t>
            </a:r>
            <a:endParaRPr lang="en-US" dirty="0"/>
          </a:p>
        </p:txBody>
      </p:sp>
      <p:sp>
        <p:nvSpPr>
          <p:cNvPr id="12" name="TextBox 11">
            <a:extLst>
              <a:ext uri="{FF2B5EF4-FFF2-40B4-BE49-F238E27FC236}">
                <a16:creationId xmlns:a16="http://schemas.microsoft.com/office/drawing/2014/main" id="{6BEA45E8-65C5-94EB-D9DE-786C9DFF25C2}"/>
              </a:ext>
            </a:extLst>
          </p:cNvPr>
          <p:cNvSpPr txBox="1"/>
          <p:nvPr/>
        </p:nvSpPr>
        <p:spPr>
          <a:xfrm>
            <a:off x="4289196" y="1821686"/>
            <a:ext cx="417607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City Hotel = </a:t>
            </a:r>
            <a:r>
              <a:rPr lang="en-US" b="1" i="0" dirty="0">
                <a:solidFill>
                  <a:srgbClr val="212121"/>
                </a:solidFill>
                <a:effectLst/>
                <a:latin typeface="Times New Roman" panose="02020603050405020304" pitchFamily="18" charset="0"/>
                <a:cs typeface="Times New Roman" panose="02020603050405020304" pitchFamily="18" charset="0"/>
              </a:rPr>
              <a:t>53427</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Resorts Hotel= </a:t>
            </a:r>
            <a:r>
              <a:rPr lang="en-US" b="1" i="0" dirty="0">
                <a:solidFill>
                  <a:srgbClr val="212121"/>
                </a:solidFill>
                <a:effectLst/>
                <a:latin typeface="Times New Roman" panose="02020603050405020304" pitchFamily="18" charset="0"/>
                <a:cs typeface="Times New Roman" panose="02020603050405020304" pitchFamily="18" charset="0"/>
              </a:rPr>
              <a:t>33968</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16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5C9C03-4E9F-AA13-A6CF-1E77C57B3AF3}"/>
              </a:ext>
            </a:extLst>
          </p:cNvPr>
          <p:cNvPicPr>
            <a:picLocks noChangeAspect="1"/>
          </p:cNvPicPr>
          <p:nvPr/>
        </p:nvPicPr>
        <p:blipFill>
          <a:blip r:embed="rId2"/>
          <a:stretch>
            <a:fillRect/>
          </a:stretch>
        </p:blipFill>
        <p:spPr>
          <a:xfrm>
            <a:off x="1022161" y="1236911"/>
            <a:ext cx="5867908" cy="3825572"/>
          </a:xfrm>
          <a:prstGeom prst="rect">
            <a:avLst/>
          </a:prstGeom>
        </p:spPr>
      </p:pic>
      <p:sp>
        <p:nvSpPr>
          <p:cNvPr id="3" name="TextBox 2">
            <a:extLst>
              <a:ext uri="{FF2B5EF4-FFF2-40B4-BE49-F238E27FC236}">
                <a16:creationId xmlns:a16="http://schemas.microsoft.com/office/drawing/2014/main" id="{06F5A1FC-3025-1D72-38CE-0851F8814DBC}"/>
              </a:ext>
            </a:extLst>
          </p:cNvPr>
          <p:cNvSpPr txBox="1"/>
          <p:nvPr/>
        </p:nvSpPr>
        <p:spPr>
          <a:xfrm>
            <a:off x="7088956" y="1602557"/>
            <a:ext cx="4920791" cy="954107"/>
          </a:xfrm>
          <a:prstGeom prst="rect">
            <a:avLst/>
          </a:prstGeom>
          <a:noFill/>
        </p:spPr>
        <p:txBody>
          <a:bodyPr wrap="square" rtlCol="0">
            <a:spAutoFit/>
          </a:bodyPr>
          <a:lstStyle/>
          <a:p>
            <a:r>
              <a:rPr lang="en-US" sz="1400" b="0" i="0" dirty="0">
                <a:solidFill>
                  <a:srgbClr val="212121"/>
                </a:solidFill>
                <a:effectLst/>
                <a:latin typeface="Palatino Linotype" panose="02040502050505030304" pitchFamily="18" charset="0"/>
                <a:cs typeface="Times New Roman" panose="02020603050405020304" pitchFamily="18" charset="0"/>
              </a:rPr>
              <a:t>As a result of this , we learned that city hotels were in high demand, with bookings peaking in August, so we can plan early for the August month and put some offers and discounts in place to get more profits.</a:t>
            </a:r>
            <a:endParaRPr lang="en-US" sz="1400" dirty="0">
              <a:latin typeface="Palatino Linotype" panose="0204050205050503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885981-18DC-33E7-8208-766DC4962198}"/>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Tree>
    <p:extLst>
      <p:ext uri="{BB962C8B-B14F-4D97-AF65-F5344CB8AC3E}">
        <p14:creationId xmlns:p14="http://schemas.microsoft.com/office/powerpoint/2010/main" val="403422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F889DB-6314-861D-285F-DB9F2F6839C3}"/>
              </a:ext>
            </a:extLst>
          </p:cNvPr>
          <p:cNvSpPr txBox="1"/>
          <p:nvPr/>
        </p:nvSpPr>
        <p:spPr>
          <a:xfrm>
            <a:off x="732935" y="932410"/>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What is the booking rate according to the population?</a:t>
            </a:r>
            <a:endParaRPr lang="en-US" b="0" i="0" dirty="0">
              <a:solidFill>
                <a:srgbClr val="212121"/>
              </a:solidFill>
              <a:effectLst/>
              <a:latin typeface="Roboto" panose="02000000000000000000" pitchFamily="2" charset="0"/>
            </a:endParaRPr>
          </a:p>
        </p:txBody>
      </p:sp>
      <p:sp>
        <p:nvSpPr>
          <p:cNvPr id="4" name="TextBox 3">
            <a:extLst>
              <a:ext uri="{FF2B5EF4-FFF2-40B4-BE49-F238E27FC236}">
                <a16:creationId xmlns:a16="http://schemas.microsoft.com/office/drawing/2014/main" id="{6D055894-679B-79A5-83AD-5378743CC105}"/>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pic>
        <p:nvPicPr>
          <p:cNvPr id="6" name="Picture 5">
            <a:extLst>
              <a:ext uri="{FF2B5EF4-FFF2-40B4-BE49-F238E27FC236}">
                <a16:creationId xmlns:a16="http://schemas.microsoft.com/office/drawing/2014/main" id="{7BA5857D-3928-D6D7-6A02-8493959242A8}"/>
              </a:ext>
            </a:extLst>
          </p:cNvPr>
          <p:cNvPicPr>
            <a:picLocks noChangeAspect="1"/>
          </p:cNvPicPr>
          <p:nvPr/>
        </p:nvPicPr>
        <p:blipFill>
          <a:blip r:embed="rId2"/>
          <a:stretch>
            <a:fillRect/>
          </a:stretch>
        </p:blipFill>
        <p:spPr>
          <a:xfrm>
            <a:off x="732935" y="1451414"/>
            <a:ext cx="6308748" cy="3564033"/>
          </a:xfrm>
          <a:prstGeom prst="rect">
            <a:avLst/>
          </a:prstGeom>
        </p:spPr>
      </p:pic>
      <p:sp>
        <p:nvSpPr>
          <p:cNvPr id="7" name="TextBox 6">
            <a:extLst>
              <a:ext uri="{FF2B5EF4-FFF2-40B4-BE49-F238E27FC236}">
                <a16:creationId xmlns:a16="http://schemas.microsoft.com/office/drawing/2014/main" id="{5306980B-4D0D-80A8-30A2-2DE3E4E3A0E9}"/>
              </a:ext>
            </a:extLst>
          </p:cNvPr>
          <p:cNvSpPr txBox="1"/>
          <p:nvPr/>
        </p:nvSpPr>
        <p:spPr>
          <a:xfrm>
            <a:off x="7466029" y="1301742"/>
            <a:ext cx="4477732"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12121"/>
                </a:solidFill>
                <a:latin typeface="Palatino Linotype" panose="02040502050505030304" pitchFamily="18" charset="0"/>
              </a:rPr>
              <a:t>I</a:t>
            </a:r>
            <a:r>
              <a:rPr lang="en-US" b="0" i="0" dirty="0">
                <a:solidFill>
                  <a:srgbClr val="212121"/>
                </a:solidFill>
                <a:effectLst/>
                <a:latin typeface="Palatino Linotype" panose="02040502050505030304" pitchFamily="18" charset="0"/>
              </a:rPr>
              <a:t>t appears that couples made the majority of reservations.</a:t>
            </a:r>
          </a:p>
          <a:p>
            <a:pPr marL="285750" indent="-285750">
              <a:buFont typeface="Arial" panose="020B0604020202020204" pitchFamily="34" charset="0"/>
              <a:buChar char="•"/>
            </a:pPr>
            <a:endParaRPr lang="en-US" b="0" i="0" dirty="0">
              <a:solidFill>
                <a:srgbClr val="212121"/>
              </a:solidFill>
              <a:effectLst/>
              <a:latin typeface="Palatino Linotype" panose="02040502050505030304" pitchFamily="18" charset="0"/>
            </a:endParaRPr>
          </a:p>
          <a:p>
            <a:pPr marL="285750" indent="-285750">
              <a:buFont typeface="Arial" panose="020B0604020202020204" pitchFamily="34" charset="0"/>
              <a:buChar char="•"/>
            </a:pPr>
            <a:r>
              <a:rPr lang="en-US" dirty="0">
                <a:solidFill>
                  <a:srgbClr val="212121"/>
                </a:solidFill>
                <a:latin typeface="Palatino Linotype" panose="02040502050505030304" pitchFamily="18" charset="0"/>
              </a:rPr>
              <a:t>T</a:t>
            </a:r>
            <a:r>
              <a:rPr lang="en-US" b="0" i="0" dirty="0">
                <a:solidFill>
                  <a:srgbClr val="212121"/>
                </a:solidFill>
                <a:effectLst/>
                <a:latin typeface="Palatino Linotype" panose="02040502050505030304" pitchFamily="18" charset="0"/>
              </a:rPr>
              <a:t>he month of August saw the greatest number of reservations.</a:t>
            </a:r>
          </a:p>
          <a:p>
            <a:pPr marL="285750" indent="-285750">
              <a:buFont typeface="Arial" panose="020B0604020202020204" pitchFamily="34" charset="0"/>
              <a:buChar char="•"/>
            </a:pPr>
            <a:endParaRPr lang="en-US" dirty="0">
              <a:solidFill>
                <a:srgbClr val="212121"/>
              </a:solidFill>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2121"/>
                </a:solidFill>
                <a:effectLst/>
                <a:latin typeface="Palatino Linotype" panose="02040502050505030304" pitchFamily="18" charset="0"/>
              </a:rPr>
              <a:t>Bookings for hotels increased in the months of June, July, and August.</a:t>
            </a:r>
          </a:p>
          <a:p>
            <a:pPr marL="285750" indent="-285750" algn="l">
              <a:buFont typeface="Arial" panose="020B0604020202020204" pitchFamily="34" charset="0"/>
              <a:buChar char="•"/>
            </a:pPr>
            <a:endParaRPr lang="en-US" b="0" i="0" dirty="0">
              <a:solidFill>
                <a:srgbClr val="212121"/>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2121"/>
                </a:solidFill>
                <a:effectLst/>
                <a:latin typeface="Palatino Linotype" panose="02040502050505030304" pitchFamily="18" charset="0"/>
              </a:rPr>
              <a:t>Bookings for families with three or more members are the least expensive</a:t>
            </a:r>
            <a:r>
              <a:rPr lang="en-US" b="0" i="0" dirty="0">
                <a:solidFill>
                  <a:srgbClr val="212121"/>
                </a:solidFill>
                <a:effectLst/>
                <a:latin typeface="Roboto" panose="02000000000000000000" pitchFamily="2" charset="0"/>
              </a:rPr>
              <a:t>.</a:t>
            </a:r>
          </a:p>
          <a:p>
            <a:endParaRPr lang="en-US" dirty="0"/>
          </a:p>
        </p:txBody>
      </p:sp>
    </p:spTree>
    <p:extLst>
      <p:ext uri="{BB962C8B-B14F-4D97-AF65-F5344CB8AC3E}">
        <p14:creationId xmlns:p14="http://schemas.microsoft.com/office/powerpoint/2010/main" val="394159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52E46-A52D-A96C-69DC-A8BE4E202863}"/>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7752EFBC-CAE1-FE3E-F852-6A6E996DCF00}"/>
              </a:ext>
            </a:extLst>
          </p:cNvPr>
          <p:cNvSpPr txBox="1"/>
          <p:nvPr/>
        </p:nvSpPr>
        <p:spPr>
          <a:xfrm>
            <a:off x="1022161" y="782738"/>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 Which form of distribution do customers prefer most?</a:t>
            </a:r>
            <a:endParaRPr lang="en-US" b="0" i="0" dirty="0">
              <a:solidFill>
                <a:srgbClr val="212121"/>
              </a:solidFill>
              <a:effectLst/>
              <a:latin typeface="Roboto" panose="02000000000000000000" pitchFamily="2" charset="0"/>
            </a:endParaRPr>
          </a:p>
        </p:txBody>
      </p:sp>
      <p:pic>
        <p:nvPicPr>
          <p:cNvPr id="6" name="Picture 5">
            <a:extLst>
              <a:ext uri="{FF2B5EF4-FFF2-40B4-BE49-F238E27FC236}">
                <a16:creationId xmlns:a16="http://schemas.microsoft.com/office/drawing/2014/main" id="{1A3F13FF-1B3F-25EE-A733-A80EB5C2EC00}"/>
              </a:ext>
            </a:extLst>
          </p:cNvPr>
          <p:cNvPicPr>
            <a:picLocks noChangeAspect="1"/>
          </p:cNvPicPr>
          <p:nvPr/>
        </p:nvPicPr>
        <p:blipFill>
          <a:blip r:embed="rId2"/>
          <a:stretch>
            <a:fillRect/>
          </a:stretch>
        </p:blipFill>
        <p:spPr>
          <a:xfrm>
            <a:off x="1159483" y="1367513"/>
            <a:ext cx="3505504" cy="2293819"/>
          </a:xfrm>
          <a:prstGeom prst="rect">
            <a:avLst/>
          </a:prstGeom>
        </p:spPr>
      </p:pic>
      <p:sp>
        <p:nvSpPr>
          <p:cNvPr id="8" name="TextBox 7">
            <a:extLst>
              <a:ext uri="{FF2B5EF4-FFF2-40B4-BE49-F238E27FC236}">
                <a16:creationId xmlns:a16="http://schemas.microsoft.com/office/drawing/2014/main" id="{DDE4FF62-6389-EDC0-1C5E-A7CD7A6A766D}"/>
              </a:ext>
            </a:extLst>
          </p:cNvPr>
          <p:cNvSpPr txBox="1"/>
          <p:nvPr/>
        </p:nvSpPr>
        <p:spPr>
          <a:xfrm>
            <a:off x="5012703" y="1478447"/>
            <a:ext cx="6103854"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12121"/>
                </a:solidFill>
                <a:effectLst/>
                <a:latin typeface="Palatino Linotype" panose="02040502050505030304" pitchFamily="18" charset="0"/>
              </a:rPr>
              <a:t>TA/TO are the customers' chosen distribution channels.</a:t>
            </a:r>
          </a:p>
          <a:p>
            <a:pPr marL="285750" indent="-285750" algn="l">
              <a:buFont typeface="Arial" panose="020B0604020202020204" pitchFamily="34" charset="0"/>
              <a:buChar char="•"/>
            </a:pPr>
            <a:endParaRPr lang="en-US" b="0" i="0" dirty="0">
              <a:solidFill>
                <a:srgbClr val="212121"/>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2121"/>
                </a:solidFill>
                <a:effectLst/>
                <a:latin typeface="Palatino Linotype" panose="02040502050505030304" pitchFamily="18" charset="0"/>
              </a:rPr>
              <a:t>In order to grow their business, hotels might partner with these agents and operators or promote using them as a medium.</a:t>
            </a:r>
          </a:p>
        </p:txBody>
      </p:sp>
    </p:spTree>
    <p:extLst>
      <p:ext uri="{BB962C8B-B14F-4D97-AF65-F5344CB8AC3E}">
        <p14:creationId xmlns:p14="http://schemas.microsoft.com/office/powerpoint/2010/main" val="13506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A214A-A8B8-125A-E05A-443621D16655}"/>
              </a:ext>
            </a:extLst>
          </p:cNvPr>
          <p:cNvSpPr txBox="1"/>
          <p:nvPr/>
        </p:nvSpPr>
        <p:spPr>
          <a:xfrm>
            <a:off x="1022161" y="885271"/>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hotel will have long-term guests?</a:t>
            </a:r>
            <a:endParaRPr lang="en-US" b="0" i="0" dirty="0">
              <a:solidFill>
                <a:srgbClr val="212121"/>
              </a:solidFill>
              <a:effectLst/>
              <a:latin typeface="Roboto" panose="02000000000000000000" pitchFamily="2" charset="0"/>
            </a:endParaRPr>
          </a:p>
        </p:txBody>
      </p:sp>
      <p:sp>
        <p:nvSpPr>
          <p:cNvPr id="5" name="TextBox 4">
            <a:extLst>
              <a:ext uri="{FF2B5EF4-FFF2-40B4-BE49-F238E27FC236}">
                <a16:creationId xmlns:a16="http://schemas.microsoft.com/office/drawing/2014/main" id="{5BAC94A3-2251-24A8-114F-44D732184B01}"/>
              </a:ext>
            </a:extLst>
          </p:cNvPr>
          <p:cNvSpPr txBox="1"/>
          <p:nvPr/>
        </p:nvSpPr>
        <p:spPr>
          <a:xfrm>
            <a:off x="5776274" y="1324715"/>
            <a:ext cx="6103854" cy="923330"/>
          </a:xfrm>
          <a:prstGeom prst="rect">
            <a:avLst/>
          </a:prstGeom>
          <a:noFill/>
        </p:spPr>
        <p:txBody>
          <a:bodyPr wrap="square">
            <a:spAutoFit/>
          </a:bodyPr>
          <a:lstStyle/>
          <a:p>
            <a:pPr algn="l"/>
            <a:r>
              <a:rPr lang="en-US" b="0" i="0" dirty="0">
                <a:solidFill>
                  <a:srgbClr val="212121"/>
                </a:solidFill>
                <a:effectLst/>
                <a:latin typeface="Palatino Linotype" panose="02040502050505030304" pitchFamily="18" charset="0"/>
              </a:rPr>
              <a:t>Most visitors of resort hotel stayed for one day, however most city hotel guests spent anywhere between one and seven days.</a:t>
            </a:r>
          </a:p>
        </p:txBody>
      </p:sp>
      <p:sp>
        <p:nvSpPr>
          <p:cNvPr id="6" name="TextBox 5">
            <a:extLst>
              <a:ext uri="{FF2B5EF4-FFF2-40B4-BE49-F238E27FC236}">
                <a16:creationId xmlns:a16="http://schemas.microsoft.com/office/drawing/2014/main" id="{05B4EE6D-103A-FC46-FD2F-C24C78AD479D}"/>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Tree>
    <p:extLst>
      <p:ext uri="{BB962C8B-B14F-4D97-AF65-F5344CB8AC3E}">
        <p14:creationId xmlns:p14="http://schemas.microsoft.com/office/powerpoint/2010/main" val="2748212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28C9C-F2FF-D101-BBF9-92BA6798F21F}"/>
              </a:ext>
            </a:extLst>
          </p:cNvPr>
          <p:cNvSpPr txBox="1"/>
          <p:nvPr/>
        </p:nvSpPr>
        <p:spPr>
          <a:xfrm>
            <a:off x="3259318" y="913557"/>
            <a:ext cx="6103854" cy="400110"/>
          </a:xfrm>
          <a:prstGeom prst="rect">
            <a:avLst/>
          </a:prstGeom>
          <a:noFill/>
        </p:spPr>
        <p:txBody>
          <a:bodyPr wrap="square">
            <a:spAutoFit/>
          </a:bodyPr>
          <a:lstStyle/>
          <a:p>
            <a:pPr algn="l"/>
            <a:r>
              <a:rPr lang="en-US" sz="2000" b="1" i="0" dirty="0">
                <a:solidFill>
                  <a:srgbClr val="212121"/>
                </a:solidFill>
                <a:effectLst/>
                <a:latin typeface="Roboto" panose="02000000000000000000" pitchFamily="2" charset="0"/>
              </a:rPr>
              <a:t>Which type of food is preferred by the guest?</a:t>
            </a:r>
            <a:endParaRPr lang="en-US" sz="2000" b="0" i="0" dirty="0">
              <a:solidFill>
                <a:srgbClr val="212121"/>
              </a:solidFill>
              <a:effectLst/>
              <a:latin typeface="Roboto" panose="02000000000000000000" pitchFamily="2" charset="0"/>
            </a:endParaRPr>
          </a:p>
        </p:txBody>
      </p:sp>
      <p:sp>
        <p:nvSpPr>
          <p:cNvPr id="4" name="TextBox 3">
            <a:extLst>
              <a:ext uri="{FF2B5EF4-FFF2-40B4-BE49-F238E27FC236}">
                <a16:creationId xmlns:a16="http://schemas.microsoft.com/office/drawing/2014/main" id="{4BAD2D33-5D5C-E226-0AF9-39EF00EF8ABF}"/>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6" name="TextBox 5">
            <a:extLst>
              <a:ext uri="{FF2B5EF4-FFF2-40B4-BE49-F238E27FC236}">
                <a16:creationId xmlns:a16="http://schemas.microsoft.com/office/drawing/2014/main" id="{1E022498-7825-B4FA-7C47-1D78FF849189}"/>
              </a:ext>
            </a:extLst>
          </p:cNvPr>
          <p:cNvSpPr txBox="1"/>
          <p:nvPr/>
        </p:nvSpPr>
        <p:spPr>
          <a:xfrm>
            <a:off x="6096000" y="1583390"/>
            <a:ext cx="6103854" cy="1477328"/>
          </a:xfrm>
          <a:prstGeom prst="rect">
            <a:avLst/>
          </a:prstGeom>
          <a:noFill/>
        </p:spPr>
        <p:txBody>
          <a:bodyPr wrap="square">
            <a:spAutoFit/>
          </a:bodyPr>
          <a:lstStyle/>
          <a:p>
            <a:r>
              <a:rPr lang="en-US" b="0" i="0" dirty="0">
                <a:solidFill>
                  <a:srgbClr val="212121"/>
                </a:solidFill>
                <a:effectLst/>
                <a:latin typeface="Palatino Linotype" panose="02040502050505030304" pitchFamily="18" charset="0"/>
              </a:rPr>
              <a:t>Meal types in hotels: BB - (Bed and Breakfast) HB- (Half Board) (Half Board) SC- (Supplemental Committee) FB- (Full Board) (Self Catering) As a result, the most popular meal type among guests is BB (Bed and Breakfast), followed by HB (Half Board) and SC (Self Catering).</a:t>
            </a:r>
            <a:endParaRPr lang="en-US" dirty="0">
              <a:latin typeface="Palatino Linotype" panose="02040502050505030304" pitchFamily="18" charset="0"/>
            </a:endParaRPr>
          </a:p>
        </p:txBody>
      </p:sp>
      <p:pic>
        <p:nvPicPr>
          <p:cNvPr id="8" name="Picture 7">
            <a:extLst>
              <a:ext uri="{FF2B5EF4-FFF2-40B4-BE49-F238E27FC236}">
                <a16:creationId xmlns:a16="http://schemas.microsoft.com/office/drawing/2014/main" id="{4E7ABB31-CE87-D79D-14D4-B5C49B1175B0}"/>
              </a:ext>
            </a:extLst>
          </p:cNvPr>
          <p:cNvPicPr>
            <a:picLocks noChangeAspect="1"/>
          </p:cNvPicPr>
          <p:nvPr/>
        </p:nvPicPr>
        <p:blipFill>
          <a:blip r:embed="rId2"/>
          <a:stretch>
            <a:fillRect/>
          </a:stretch>
        </p:blipFill>
        <p:spPr>
          <a:xfrm>
            <a:off x="160258" y="1583390"/>
            <a:ext cx="5935742" cy="3657917"/>
          </a:xfrm>
          <a:prstGeom prst="rect">
            <a:avLst/>
          </a:prstGeom>
        </p:spPr>
      </p:pic>
    </p:spTree>
    <p:extLst>
      <p:ext uri="{BB962C8B-B14F-4D97-AF65-F5344CB8AC3E}">
        <p14:creationId xmlns:p14="http://schemas.microsoft.com/office/powerpoint/2010/main" val="72204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A4D79-4E84-B885-0EEF-E5BEC84C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223" y="1064836"/>
            <a:ext cx="4401777" cy="3091628"/>
          </a:xfrm>
          <a:prstGeom prst="rect">
            <a:avLst/>
          </a:prstGeom>
        </p:spPr>
      </p:pic>
      <p:sp>
        <p:nvSpPr>
          <p:cNvPr id="4" name="TextBox 3">
            <a:extLst>
              <a:ext uri="{FF2B5EF4-FFF2-40B4-BE49-F238E27FC236}">
                <a16:creationId xmlns:a16="http://schemas.microsoft.com/office/drawing/2014/main" id="{D1399C56-131B-9C6D-0B1E-E10E73156391}"/>
              </a:ext>
            </a:extLst>
          </p:cNvPr>
          <p:cNvSpPr txBox="1"/>
          <p:nvPr/>
        </p:nvSpPr>
        <p:spPr>
          <a:xfrm>
            <a:off x="676874" y="5964"/>
            <a:ext cx="399189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Content:</a:t>
            </a:r>
          </a:p>
        </p:txBody>
      </p:sp>
      <p:sp>
        <p:nvSpPr>
          <p:cNvPr id="9" name="TextBox 8">
            <a:extLst>
              <a:ext uri="{FF2B5EF4-FFF2-40B4-BE49-F238E27FC236}">
                <a16:creationId xmlns:a16="http://schemas.microsoft.com/office/drawing/2014/main" id="{25041D39-F22A-ED44-B31A-4FAE1DB31F2E}"/>
              </a:ext>
            </a:extLst>
          </p:cNvPr>
          <p:cNvSpPr txBox="1"/>
          <p:nvPr/>
        </p:nvSpPr>
        <p:spPr>
          <a:xfrm>
            <a:off x="988918" y="487025"/>
            <a:ext cx="5877104" cy="6370975"/>
          </a:xfrm>
          <a:prstGeom prst="rect">
            <a:avLst/>
          </a:prstGeom>
          <a:noFill/>
        </p:spPr>
        <p:txBody>
          <a:bodyPr wrap="square" rtlCol="0">
            <a:spAutoFit/>
          </a:bodyPr>
          <a:lstStyle/>
          <a:p>
            <a:r>
              <a:rPr lang="en-GB" sz="2400" b="1" i="0" u="none" strike="noStrike" baseline="0" dirty="0">
                <a:solidFill>
                  <a:srgbClr val="134F5C"/>
                </a:solidFill>
                <a:latin typeface="Times New Roman" panose="02020603050405020304" pitchFamily="18" charset="0"/>
                <a:cs typeface="Times New Roman" panose="02020603050405020304" pitchFamily="18" charset="0"/>
              </a:rPr>
              <a:t>Problem Statement</a:t>
            </a:r>
          </a:p>
          <a:p>
            <a:endParaRPr lang="en-GB" sz="2400" b="1" dirty="0">
              <a:solidFill>
                <a:srgbClr val="134F5C"/>
              </a:solidFill>
              <a:latin typeface="Times New Roman" panose="02020603050405020304" pitchFamily="18" charset="0"/>
              <a:cs typeface="Times New Roman" panose="02020603050405020304" pitchFamily="18" charset="0"/>
            </a:endParaRPr>
          </a:p>
          <a:p>
            <a:r>
              <a:rPr lang="en-GB" sz="2400" b="1" i="0" u="none" strike="noStrike" baseline="0" dirty="0">
                <a:solidFill>
                  <a:srgbClr val="134F5C"/>
                </a:solidFill>
                <a:latin typeface="Times New Roman" panose="02020603050405020304" pitchFamily="18" charset="0"/>
                <a:cs typeface="Times New Roman" panose="02020603050405020304" pitchFamily="18" charset="0"/>
              </a:rPr>
              <a:t>Why Hotel Booking Analysis and it’s data</a:t>
            </a:r>
          </a:p>
          <a:p>
            <a:endParaRPr lang="en-GB" sz="2400" b="1" dirty="0">
              <a:solidFill>
                <a:srgbClr val="134F5C"/>
              </a:solidFill>
              <a:latin typeface="Times New Roman" panose="02020603050405020304" pitchFamily="18" charset="0"/>
              <a:cs typeface="Times New Roman" panose="02020603050405020304" pitchFamily="18" charset="0"/>
            </a:endParaRPr>
          </a:p>
          <a:p>
            <a:r>
              <a:rPr lang="en-GB" sz="2400" b="1" i="0" u="none" strike="noStrike" baseline="0" dirty="0">
                <a:solidFill>
                  <a:srgbClr val="134F5C"/>
                </a:solidFill>
                <a:latin typeface="Times New Roman" panose="02020603050405020304" pitchFamily="18" charset="0"/>
                <a:cs typeface="Times New Roman" panose="02020603050405020304" pitchFamily="18" charset="0"/>
              </a:rPr>
              <a:t>Data Summary</a:t>
            </a:r>
            <a:endParaRPr lang="en-US" sz="2400" dirty="0">
              <a:latin typeface="Times New Roman" panose="02020603050405020304" pitchFamily="18" charset="0"/>
              <a:cs typeface="Times New Roman" panose="02020603050405020304" pitchFamily="18" charset="0"/>
            </a:endParaRPr>
          </a:p>
          <a:p>
            <a:endParaRPr lang="en-GB" sz="2400" b="1" i="0" u="none" strike="noStrike" baseline="0" dirty="0">
              <a:solidFill>
                <a:srgbClr val="134F5C"/>
              </a:solidFill>
              <a:latin typeface="Times New Roman" panose="02020603050405020304" pitchFamily="18" charset="0"/>
              <a:cs typeface="Times New Roman" panose="02020603050405020304" pitchFamily="18" charset="0"/>
            </a:endParaRPr>
          </a:p>
          <a:p>
            <a:r>
              <a:rPr lang="en-US" sz="2400" b="1" i="0" u="none" strike="noStrike" baseline="0" dirty="0">
                <a:solidFill>
                  <a:srgbClr val="124F5C"/>
                </a:solidFill>
                <a:latin typeface="Times New Roman" panose="02020603050405020304" pitchFamily="18" charset="0"/>
                <a:cs typeface="Times New Roman" panose="02020603050405020304" pitchFamily="18" charset="0"/>
              </a:rPr>
              <a:t>Cleaning of Dataset</a:t>
            </a:r>
            <a:endParaRPr lang="en-GB" sz="2400" b="1" dirty="0">
              <a:solidFill>
                <a:srgbClr val="134F5C"/>
              </a:solidFill>
              <a:latin typeface="Times New Roman" panose="02020603050405020304" pitchFamily="18" charset="0"/>
              <a:cs typeface="Times New Roman" panose="02020603050405020304" pitchFamily="18" charset="0"/>
            </a:endParaRPr>
          </a:p>
          <a:p>
            <a:endParaRPr lang="en-GB" sz="2400" b="1" i="0" u="none" strike="noStrike" baseline="0" dirty="0">
              <a:solidFill>
                <a:srgbClr val="134F5C"/>
              </a:solidFill>
              <a:latin typeface="Times New Roman" panose="02020603050405020304" pitchFamily="18" charset="0"/>
              <a:cs typeface="Times New Roman" panose="02020603050405020304" pitchFamily="18" charset="0"/>
            </a:endParaRPr>
          </a:p>
          <a:p>
            <a:r>
              <a:rPr lang="en-GB" sz="2400" b="1" i="0" u="none" strike="noStrike" baseline="0" dirty="0">
                <a:solidFill>
                  <a:srgbClr val="134F5C"/>
                </a:solidFill>
                <a:latin typeface="Times New Roman" panose="02020603050405020304" pitchFamily="18" charset="0"/>
                <a:cs typeface="Times New Roman" panose="02020603050405020304" pitchFamily="18" charset="0"/>
              </a:rPr>
              <a:t>Analysis of Data</a:t>
            </a:r>
          </a:p>
          <a:p>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solidFill>
                  <a:srgbClr val="124F5C"/>
                </a:solidFill>
                <a:latin typeface="Times New Roman" panose="02020603050405020304" pitchFamily="18" charset="0"/>
                <a:cs typeface="Times New Roman" panose="02020603050405020304" pitchFamily="18" charset="0"/>
              </a:rPr>
              <a:t>Data Visualization</a:t>
            </a:r>
          </a:p>
          <a:p>
            <a:endParaRPr lang="en-US" sz="2400" b="0" i="0" u="none" strike="noStrike" baseline="0" dirty="0">
              <a:solidFill>
                <a:srgbClr val="124F5C"/>
              </a:solidFill>
              <a:latin typeface="Times New Roman" panose="02020603050405020304" pitchFamily="18" charset="0"/>
              <a:cs typeface="Times New Roman" panose="02020603050405020304" pitchFamily="18" charset="0"/>
            </a:endParaRPr>
          </a:p>
          <a:p>
            <a:r>
              <a:rPr lang="en-GB" sz="2400" b="1" i="0" u="none" strike="noStrike" baseline="0" dirty="0">
                <a:solidFill>
                  <a:srgbClr val="134F5C"/>
                </a:solidFill>
                <a:latin typeface="Times New Roman" panose="02020603050405020304" pitchFamily="18" charset="0"/>
                <a:cs typeface="Times New Roman" panose="02020603050405020304" pitchFamily="18" charset="0"/>
              </a:rPr>
              <a:t>Challenges</a:t>
            </a:r>
          </a:p>
          <a:p>
            <a:endParaRPr lang="en-GB" sz="2400" b="1" i="0" u="none" strike="noStrike" baseline="0" dirty="0">
              <a:solidFill>
                <a:srgbClr val="134F5C"/>
              </a:solidFill>
              <a:latin typeface="Times New Roman" panose="02020603050405020304" pitchFamily="18" charset="0"/>
              <a:cs typeface="Times New Roman" panose="02020603050405020304" pitchFamily="18" charset="0"/>
            </a:endParaRPr>
          </a:p>
          <a:p>
            <a:r>
              <a:rPr lang="en-GB" sz="2400" b="1" i="0" u="none" strike="noStrike" baseline="0" dirty="0">
                <a:solidFill>
                  <a:srgbClr val="134F5C"/>
                </a:solidFill>
                <a:latin typeface="Times New Roman" panose="02020603050405020304" pitchFamily="18" charset="0"/>
                <a:cs typeface="Times New Roman" panose="02020603050405020304" pitchFamily="18" charset="0"/>
              </a:rPr>
              <a:t>Conclusions</a:t>
            </a:r>
            <a:endParaRPr lang="en-US" sz="2400" dirty="0">
              <a:latin typeface="Times New Roman" panose="02020603050405020304" pitchFamily="18" charset="0"/>
              <a:cs typeface="Times New Roman" panose="02020603050405020304" pitchFamily="18" charset="0"/>
            </a:endParaRPr>
          </a:p>
          <a:p>
            <a:endParaRPr lang="en-GB" sz="2400" b="1" dirty="0">
              <a:solidFill>
                <a:srgbClr val="134F5C"/>
              </a:solidFill>
              <a:latin typeface="Montserrat-Bold"/>
              <a:cs typeface="Times New Roman" panose="02020603050405020304" pitchFamily="18" charset="0"/>
            </a:endParaRPr>
          </a:p>
          <a:p>
            <a:endParaRPr lang="en-US" sz="2400" b="1" i="0" u="none" strike="noStrike" baseline="0" dirty="0">
              <a:solidFill>
                <a:srgbClr val="00B050"/>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80CE1B24-0545-AAF5-1850-FB3CFB58AEC6}"/>
              </a:ext>
            </a:extLst>
          </p:cNvPr>
          <p:cNvPicPr>
            <a:picLocks noChangeAspect="1"/>
          </p:cNvPicPr>
          <p:nvPr/>
        </p:nvPicPr>
        <p:blipFill>
          <a:blip r:embed="rId3"/>
          <a:stretch>
            <a:fillRect/>
          </a:stretch>
        </p:blipFill>
        <p:spPr>
          <a:xfrm>
            <a:off x="11228439" y="102217"/>
            <a:ext cx="736310" cy="755687"/>
          </a:xfrm>
          <a:prstGeom prst="rect">
            <a:avLst/>
          </a:prstGeom>
        </p:spPr>
      </p:pic>
    </p:spTree>
    <p:extLst>
      <p:ext uri="{BB962C8B-B14F-4D97-AF65-F5344CB8AC3E}">
        <p14:creationId xmlns:p14="http://schemas.microsoft.com/office/powerpoint/2010/main" val="3015650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F3FE8-DB30-CCA2-3A85-14B2C6610A28}"/>
              </a:ext>
            </a:extLst>
          </p:cNvPr>
          <p:cNvSpPr txBox="1"/>
          <p:nvPr/>
        </p:nvSpPr>
        <p:spPr>
          <a:xfrm>
            <a:off x="1100204" y="782738"/>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form of distribution do customers prefer most?</a:t>
            </a:r>
            <a:endParaRPr lang="en-US" b="0" i="0" dirty="0">
              <a:solidFill>
                <a:srgbClr val="212121"/>
              </a:solidFill>
              <a:effectLst/>
              <a:latin typeface="Roboto" panose="02000000000000000000" pitchFamily="2" charset="0"/>
            </a:endParaRPr>
          </a:p>
        </p:txBody>
      </p:sp>
      <p:sp>
        <p:nvSpPr>
          <p:cNvPr id="5" name="TextBox 4">
            <a:extLst>
              <a:ext uri="{FF2B5EF4-FFF2-40B4-BE49-F238E27FC236}">
                <a16:creationId xmlns:a16="http://schemas.microsoft.com/office/drawing/2014/main" id="{C20452C8-D7BE-BAE1-6DD2-4CD67A5750E2}"/>
              </a:ext>
            </a:extLst>
          </p:cNvPr>
          <p:cNvSpPr txBox="1"/>
          <p:nvPr/>
        </p:nvSpPr>
        <p:spPr>
          <a:xfrm>
            <a:off x="5936530" y="1393605"/>
            <a:ext cx="6103854" cy="1477328"/>
          </a:xfrm>
          <a:prstGeom prst="rect">
            <a:avLst/>
          </a:prstGeom>
          <a:noFill/>
        </p:spPr>
        <p:txBody>
          <a:bodyPr wrap="square">
            <a:spAutoFit/>
          </a:bodyPr>
          <a:lstStyle/>
          <a:p>
            <a:pPr algn="l">
              <a:buFont typeface="+mj-lt"/>
              <a:buAutoNum type="arabicPeriod"/>
            </a:pPr>
            <a:r>
              <a:rPr lang="en-US" b="0" i="0" dirty="0">
                <a:solidFill>
                  <a:srgbClr val="212121"/>
                </a:solidFill>
                <a:effectLst/>
                <a:latin typeface="Palatino Linotype" panose="02040502050505030304" pitchFamily="18" charset="0"/>
              </a:rPr>
              <a:t>TA/TO are the customers' chosen distribution channels.</a:t>
            </a:r>
          </a:p>
          <a:p>
            <a:pPr algn="l">
              <a:buFont typeface="+mj-lt"/>
              <a:buAutoNum type="arabicPeriod"/>
            </a:pPr>
            <a:endParaRPr lang="en-US" b="0" i="0" dirty="0">
              <a:solidFill>
                <a:srgbClr val="212121"/>
              </a:solidFill>
              <a:effectLst/>
              <a:latin typeface="Palatino Linotype" panose="02040502050505030304" pitchFamily="18" charset="0"/>
            </a:endParaRPr>
          </a:p>
          <a:p>
            <a:pPr algn="l">
              <a:buFont typeface="+mj-lt"/>
              <a:buAutoNum type="arabicPeriod"/>
            </a:pPr>
            <a:r>
              <a:rPr lang="en-US" b="0" i="0" dirty="0">
                <a:solidFill>
                  <a:srgbClr val="212121"/>
                </a:solidFill>
                <a:effectLst/>
                <a:latin typeface="Palatino Linotype" panose="02040502050505030304" pitchFamily="18" charset="0"/>
              </a:rPr>
              <a:t>In order to grow their business, hotels might partner with these agents and operators or promote using them as a medium.</a:t>
            </a:r>
          </a:p>
        </p:txBody>
      </p:sp>
      <p:pic>
        <p:nvPicPr>
          <p:cNvPr id="7" name="Picture 6">
            <a:extLst>
              <a:ext uri="{FF2B5EF4-FFF2-40B4-BE49-F238E27FC236}">
                <a16:creationId xmlns:a16="http://schemas.microsoft.com/office/drawing/2014/main" id="{5FAFB048-B873-42AC-E191-6CBA9982B7B5}"/>
              </a:ext>
            </a:extLst>
          </p:cNvPr>
          <p:cNvPicPr>
            <a:picLocks noChangeAspect="1"/>
          </p:cNvPicPr>
          <p:nvPr/>
        </p:nvPicPr>
        <p:blipFill>
          <a:blip r:embed="rId2"/>
          <a:stretch>
            <a:fillRect/>
          </a:stretch>
        </p:blipFill>
        <p:spPr>
          <a:xfrm>
            <a:off x="1100204" y="1500985"/>
            <a:ext cx="3792305" cy="2739895"/>
          </a:xfrm>
          <a:prstGeom prst="rect">
            <a:avLst/>
          </a:prstGeom>
        </p:spPr>
      </p:pic>
      <p:sp>
        <p:nvSpPr>
          <p:cNvPr id="8" name="TextBox 7">
            <a:extLst>
              <a:ext uri="{FF2B5EF4-FFF2-40B4-BE49-F238E27FC236}">
                <a16:creationId xmlns:a16="http://schemas.microsoft.com/office/drawing/2014/main" id="{77A0E947-8D3A-BB71-6D56-721DC38D83B7}"/>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Tree>
    <p:extLst>
      <p:ext uri="{BB962C8B-B14F-4D97-AF65-F5344CB8AC3E}">
        <p14:creationId xmlns:p14="http://schemas.microsoft.com/office/powerpoint/2010/main" val="210681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DBEDDE-0400-FBB4-8E3F-D17A07DCDC14}"/>
              </a:ext>
            </a:extLst>
          </p:cNvPr>
          <p:cNvSpPr txBox="1"/>
          <p:nvPr/>
        </p:nvSpPr>
        <p:spPr>
          <a:xfrm>
            <a:off x="3249891" y="932410"/>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hotel will have long-term guests?</a:t>
            </a:r>
            <a:endParaRPr lang="en-US" b="0" i="0" dirty="0">
              <a:solidFill>
                <a:srgbClr val="212121"/>
              </a:solidFill>
              <a:effectLst/>
              <a:latin typeface="Roboto" panose="02000000000000000000" pitchFamily="2" charset="0"/>
            </a:endParaRPr>
          </a:p>
        </p:txBody>
      </p:sp>
      <p:sp>
        <p:nvSpPr>
          <p:cNvPr id="5" name="TextBox 4">
            <a:extLst>
              <a:ext uri="{FF2B5EF4-FFF2-40B4-BE49-F238E27FC236}">
                <a16:creationId xmlns:a16="http://schemas.microsoft.com/office/drawing/2014/main" id="{0799113E-AA02-F26B-746D-1C36FB18F3BC}"/>
              </a:ext>
            </a:extLst>
          </p:cNvPr>
          <p:cNvSpPr txBox="1"/>
          <p:nvPr/>
        </p:nvSpPr>
        <p:spPr>
          <a:xfrm>
            <a:off x="6088146" y="1484970"/>
            <a:ext cx="6103854" cy="923330"/>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Most visitors of resort hotel stayed for one day, however most city hotel guests spent anywhere between one and seven days.</a:t>
            </a:r>
          </a:p>
        </p:txBody>
      </p:sp>
      <p:pic>
        <p:nvPicPr>
          <p:cNvPr id="7" name="Picture 6">
            <a:extLst>
              <a:ext uri="{FF2B5EF4-FFF2-40B4-BE49-F238E27FC236}">
                <a16:creationId xmlns:a16="http://schemas.microsoft.com/office/drawing/2014/main" id="{1B1F5615-90F0-5398-027E-BA0D362F05E5}"/>
              </a:ext>
            </a:extLst>
          </p:cNvPr>
          <p:cNvPicPr>
            <a:picLocks noChangeAspect="1"/>
          </p:cNvPicPr>
          <p:nvPr/>
        </p:nvPicPr>
        <p:blipFill>
          <a:blip r:embed="rId2"/>
          <a:stretch>
            <a:fillRect/>
          </a:stretch>
        </p:blipFill>
        <p:spPr>
          <a:xfrm>
            <a:off x="311872" y="1484970"/>
            <a:ext cx="5677392" cy="3025402"/>
          </a:xfrm>
          <a:prstGeom prst="rect">
            <a:avLst/>
          </a:prstGeom>
        </p:spPr>
      </p:pic>
      <p:sp>
        <p:nvSpPr>
          <p:cNvPr id="8" name="TextBox 7">
            <a:extLst>
              <a:ext uri="{FF2B5EF4-FFF2-40B4-BE49-F238E27FC236}">
                <a16:creationId xmlns:a16="http://schemas.microsoft.com/office/drawing/2014/main" id="{67BAF88B-0B08-EC5B-C8C4-8C6847CDE2C8}"/>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Tree>
    <p:extLst>
      <p:ext uri="{BB962C8B-B14F-4D97-AF65-F5344CB8AC3E}">
        <p14:creationId xmlns:p14="http://schemas.microsoft.com/office/powerpoint/2010/main" val="230481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2620DD2C-0FBC-4BAB-3DF3-BD5A8CE8C2FB}"/>
              </a:ext>
            </a:extLst>
          </p:cNvPr>
          <p:cNvSpPr txBox="1"/>
          <p:nvPr/>
        </p:nvSpPr>
        <p:spPr>
          <a:xfrm>
            <a:off x="3598683" y="782738"/>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type of food is preferred by the guest?</a:t>
            </a:r>
            <a:endParaRPr lang="en-US" b="0" i="0" dirty="0">
              <a:solidFill>
                <a:srgbClr val="212121"/>
              </a:solidFill>
              <a:effectLst/>
              <a:latin typeface="Roboto" panose="02000000000000000000" pitchFamily="2" charset="0"/>
            </a:endParaRPr>
          </a:p>
        </p:txBody>
      </p:sp>
      <p:sp>
        <p:nvSpPr>
          <p:cNvPr id="6" name="TextBox 5">
            <a:extLst>
              <a:ext uri="{FF2B5EF4-FFF2-40B4-BE49-F238E27FC236}">
                <a16:creationId xmlns:a16="http://schemas.microsoft.com/office/drawing/2014/main" id="{1A28A7B7-12C5-59A7-2387-8556954B1684}"/>
              </a:ext>
            </a:extLst>
          </p:cNvPr>
          <p:cNvSpPr txBox="1"/>
          <p:nvPr/>
        </p:nvSpPr>
        <p:spPr>
          <a:xfrm>
            <a:off x="6294748" y="1443641"/>
            <a:ext cx="6103854" cy="1477328"/>
          </a:xfrm>
          <a:prstGeom prst="rect">
            <a:avLst/>
          </a:prstGeom>
          <a:noFill/>
        </p:spPr>
        <p:txBody>
          <a:bodyPr wrap="square">
            <a:spAutoFit/>
          </a:bodyPr>
          <a:lstStyle/>
          <a:p>
            <a:r>
              <a:rPr lang="en-US" b="0" i="0" dirty="0">
                <a:solidFill>
                  <a:srgbClr val="212121"/>
                </a:solidFill>
                <a:effectLst/>
                <a:latin typeface="Roboto" panose="02000000000000000000" pitchFamily="2" charset="0"/>
              </a:rPr>
              <a:t>Meal types in hotels: BB - (Bed and Breakfast) HB- (Half Board) (Half Board) SC- (Supplemental Committee) FB- (Full Board) (Self Catering) As a result, the most popular meal type among guests is BB (Bed and Breakfast), followed by HB (Half Board) and SC (Self Catering).</a:t>
            </a:r>
            <a:endParaRPr lang="en-US" dirty="0"/>
          </a:p>
        </p:txBody>
      </p:sp>
      <p:pic>
        <p:nvPicPr>
          <p:cNvPr id="8" name="Picture 7">
            <a:extLst>
              <a:ext uri="{FF2B5EF4-FFF2-40B4-BE49-F238E27FC236}">
                <a16:creationId xmlns:a16="http://schemas.microsoft.com/office/drawing/2014/main" id="{68D29950-0C81-FD86-2ED3-FEF659EBE33D}"/>
              </a:ext>
            </a:extLst>
          </p:cNvPr>
          <p:cNvPicPr>
            <a:picLocks noChangeAspect="1"/>
          </p:cNvPicPr>
          <p:nvPr/>
        </p:nvPicPr>
        <p:blipFill>
          <a:blip r:embed="rId2"/>
          <a:stretch>
            <a:fillRect/>
          </a:stretch>
        </p:blipFill>
        <p:spPr>
          <a:xfrm>
            <a:off x="386500" y="1421392"/>
            <a:ext cx="5825764" cy="3687935"/>
          </a:xfrm>
          <a:prstGeom prst="rect">
            <a:avLst/>
          </a:prstGeom>
        </p:spPr>
      </p:pic>
    </p:spTree>
    <p:extLst>
      <p:ext uri="{BB962C8B-B14F-4D97-AF65-F5344CB8AC3E}">
        <p14:creationId xmlns:p14="http://schemas.microsoft.com/office/powerpoint/2010/main" val="222863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B3B7D2FC-3ADF-CCE7-62F4-58731D047E27}"/>
              </a:ext>
            </a:extLst>
          </p:cNvPr>
          <p:cNvSpPr txBox="1"/>
          <p:nvPr/>
        </p:nvSpPr>
        <p:spPr>
          <a:xfrm>
            <a:off x="3174476" y="782738"/>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hotel has a higher rate of returning customers?</a:t>
            </a:r>
            <a:endParaRPr lang="en-US" b="0" i="0" dirty="0">
              <a:solidFill>
                <a:srgbClr val="212121"/>
              </a:solidFill>
              <a:effectLst/>
              <a:latin typeface="Roboto" panose="02000000000000000000" pitchFamily="2" charset="0"/>
            </a:endParaRPr>
          </a:p>
        </p:txBody>
      </p:sp>
      <p:pic>
        <p:nvPicPr>
          <p:cNvPr id="6" name="Picture 5">
            <a:extLst>
              <a:ext uri="{FF2B5EF4-FFF2-40B4-BE49-F238E27FC236}">
                <a16:creationId xmlns:a16="http://schemas.microsoft.com/office/drawing/2014/main" id="{D5531ECC-0689-E7F6-2A66-12665C7AB7E5}"/>
              </a:ext>
            </a:extLst>
          </p:cNvPr>
          <p:cNvPicPr>
            <a:picLocks noChangeAspect="1"/>
          </p:cNvPicPr>
          <p:nvPr/>
        </p:nvPicPr>
        <p:blipFill>
          <a:blip r:embed="rId2"/>
          <a:stretch>
            <a:fillRect/>
          </a:stretch>
        </p:blipFill>
        <p:spPr>
          <a:xfrm>
            <a:off x="254930" y="1352001"/>
            <a:ext cx="5121084" cy="769687"/>
          </a:xfrm>
          <a:prstGeom prst="rect">
            <a:avLst/>
          </a:prstGeom>
        </p:spPr>
      </p:pic>
      <p:pic>
        <p:nvPicPr>
          <p:cNvPr id="8" name="Picture 7">
            <a:extLst>
              <a:ext uri="{FF2B5EF4-FFF2-40B4-BE49-F238E27FC236}">
                <a16:creationId xmlns:a16="http://schemas.microsoft.com/office/drawing/2014/main" id="{801DF8BA-A362-7820-7C05-A4192A07B45A}"/>
              </a:ext>
            </a:extLst>
          </p:cNvPr>
          <p:cNvPicPr>
            <a:picLocks noChangeAspect="1"/>
          </p:cNvPicPr>
          <p:nvPr/>
        </p:nvPicPr>
        <p:blipFill>
          <a:blip r:embed="rId3"/>
          <a:stretch>
            <a:fillRect/>
          </a:stretch>
        </p:blipFill>
        <p:spPr>
          <a:xfrm>
            <a:off x="504983" y="2445511"/>
            <a:ext cx="4620978" cy="2946622"/>
          </a:xfrm>
          <a:prstGeom prst="rect">
            <a:avLst/>
          </a:prstGeom>
        </p:spPr>
      </p:pic>
      <p:sp>
        <p:nvSpPr>
          <p:cNvPr id="10" name="TextBox 9">
            <a:extLst>
              <a:ext uri="{FF2B5EF4-FFF2-40B4-BE49-F238E27FC236}">
                <a16:creationId xmlns:a16="http://schemas.microsoft.com/office/drawing/2014/main" id="{F5C24755-0F23-2BE0-1495-F86527EB5D02}"/>
              </a:ext>
            </a:extLst>
          </p:cNvPr>
          <p:cNvSpPr txBox="1"/>
          <p:nvPr/>
        </p:nvSpPr>
        <p:spPr>
          <a:xfrm>
            <a:off x="5927104" y="2009969"/>
            <a:ext cx="6103854" cy="646331"/>
          </a:xfrm>
          <a:prstGeom prst="rect">
            <a:avLst/>
          </a:prstGeom>
          <a:noFill/>
        </p:spPr>
        <p:txBody>
          <a:bodyPr wrap="square">
            <a:spAutoFit/>
          </a:bodyPr>
          <a:lstStyle/>
          <a:p>
            <a:r>
              <a:rPr lang="en-US" b="0" i="0" dirty="0">
                <a:solidFill>
                  <a:srgbClr val="212121"/>
                </a:solidFill>
                <a:effectLst/>
                <a:latin typeface="Roboto" panose="02000000000000000000" pitchFamily="2" charset="0"/>
              </a:rPr>
              <a:t>From the above graph it is clear that highest rate of returning customers are from the resort hotel.</a:t>
            </a:r>
            <a:endParaRPr lang="en-US" dirty="0"/>
          </a:p>
        </p:txBody>
      </p:sp>
    </p:spTree>
    <p:extLst>
      <p:ext uri="{BB962C8B-B14F-4D97-AF65-F5344CB8AC3E}">
        <p14:creationId xmlns:p14="http://schemas.microsoft.com/office/powerpoint/2010/main" val="1830508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0EFB8C15-B76C-D17F-E70A-A6F37AEAC9DF}"/>
              </a:ext>
            </a:extLst>
          </p:cNvPr>
          <p:cNvSpPr txBox="1"/>
          <p:nvPr/>
        </p:nvSpPr>
        <p:spPr>
          <a:xfrm>
            <a:off x="2505172" y="916460"/>
            <a:ext cx="8279091"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type of hotel is mostly preferred by adults , children or babies?</a:t>
            </a:r>
            <a:endParaRPr lang="en-US" b="0" i="0" dirty="0">
              <a:solidFill>
                <a:srgbClr val="212121"/>
              </a:solidFill>
              <a:effectLst/>
              <a:latin typeface="Roboto" panose="02000000000000000000" pitchFamily="2" charset="0"/>
            </a:endParaRPr>
          </a:p>
        </p:txBody>
      </p:sp>
      <p:pic>
        <p:nvPicPr>
          <p:cNvPr id="6" name="Picture 5">
            <a:extLst>
              <a:ext uri="{FF2B5EF4-FFF2-40B4-BE49-F238E27FC236}">
                <a16:creationId xmlns:a16="http://schemas.microsoft.com/office/drawing/2014/main" id="{53CBE613-A93D-C90B-4163-64D043AB8E44}"/>
              </a:ext>
            </a:extLst>
          </p:cNvPr>
          <p:cNvPicPr>
            <a:picLocks noChangeAspect="1"/>
          </p:cNvPicPr>
          <p:nvPr/>
        </p:nvPicPr>
        <p:blipFill>
          <a:blip r:embed="rId2"/>
          <a:stretch>
            <a:fillRect/>
          </a:stretch>
        </p:blipFill>
        <p:spPr>
          <a:xfrm>
            <a:off x="1022161" y="1775546"/>
            <a:ext cx="2248532" cy="1344727"/>
          </a:xfrm>
          <a:prstGeom prst="rect">
            <a:avLst/>
          </a:prstGeom>
        </p:spPr>
      </p:pic>
      <p:sp>
        <p:nvSpPr>
          <p:cNvPr id="8" name="TextBox 7">
            <a:extLst>
              <a:ext uri="{FF2B5EF4-FFF2-40B4-BE49-F238E27FC236}">
                <a16:creationId xmlns:a16="http://schemas.microsoft.com/office/drawing/2014/main" id="{81F403CB-DAF7-0E5C-4C3C-359174F1CECE}"/>
              </a:ext>
            </a:extLst>
          </p:cNvPr>
          <p:cNvSpPr txBox="1"/>
          <p:nvPr/>
        </p:nvSpPr>
        <p:spPr>
          <a:xfrm>
            <a:off x="6275895" y="1775546"/>
            <a:ext cx="6103854" cy="646331"/>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From above pie chart it is clearly mention that 61.15 % of </a:t>
            </a:r>
            <a:r>
              <a:rPr lang="en-US" b="1" i="0" dirty="0">
                <a:solidFill>
                  <a:srgbClr val="212121"/>
                </a:solidFill>
                <a:effectLst/>
                <a:latin typeface="Roboto" panose="02000000000000000000" pitchFamily="2" charset="0"/>
              </a:rPr>
              <a:t>Adults</a:t>
            </a:r>
            <a:r>
              <a:rPr lang="en-US" b="0" i="0" dirty="0">
                <a:solidFill>
                  <a:srgbClr val="212121"/>
                </a:solidFill>
                <a:effectLst/>
                <a:latin typeface="Roboto" panose="02000000000000000000" pitchFamily="2" charset="0"/>
              </a:rPr>
              <a:t> preferring city hotel</a:t>
            </a:r>
          </a:p>
        </p:txBody>
      </p:sp>
      <p:pic>
        <p:nvPicPr>
          <p:cNvPr id="10" name="Picture 9">
            <a:extLst>
              <a:ext uri="{FF2B5EF4-FFF2-40B4-BE49-F238E27FC236}">
                <a16:creationId xmlns:a16="http://schemas.microsoft.com/office/drawing/2014/main" id="{7D7971BB-E0C1-2C94-7CFC-68D2BD1ED6ED}"/>
              </a:ext>
            </a:extLst>
          </p:cNvPr>
          <p:cNvPicPr>
            <a:picLocks noChangeAspect="1"/>
          </p:cNvPicPr>
          <p:nvPr/>
        </p:nvPicPr>
        <p:blipFill>
          <a:blip r:embed="rId3"/>
          <a:stretch>
            <a:fillRect/>
          </a:stretch>
        </p:blipFill>
        <p:spPr>
          <a:xfrm>
            <a:off x="2958109" y="1775547"/>
            <a:ext cx="1844200" cy="1344726"/>
          </a:xfrm>
          <a:prstGeom prst="rect">
            <a:avLst/>
          </a:prstGeom>
        </p:spPr>
      </p:pic>
      <p:pic>
        <p:nvPicPr>
          <p:cNvPr id="12" name="Picture 11">
            <a:extLst>
              <a:ext uri="{FF2B5EF4-FFF2-40B4-BE49-F238E27FC236}">
                <a16:creationId xmlns:a16="http://schemas.microsoft.com/office/drawing/2014/main" id="{E3EC696D-896F-FDB6-7E42-01D62E646882}"/>
              </a:ext>
            </a:extLst>
          </p:cNvPr>
          <p:cNvPicPr>
            <a:picLocks noChangeAspect="1"/>
          </p:cNvPicPr>
          <p:nvPr/>
        </p:nvPicPr>
        <p:blipFill>
          <a:blip r:embed="rId4"/>
          <a:stretch>
            <a:fillRect/>
          </a:stretch>
        </p:blipFill>
        <p:spPr>
          <a:xfrm>
            <a:off x="498205" y="3825639"/>
            <a:ext cx="1844200" cy="1245982"/>
          </a:xfrm>
          <a:prstGeom prst="rect">
            <a:avLst/>
          </a:prstGeom>
        </p:spPr>
      </p:pic>
      <p:pic>
        <p:nvPicPr>
          <p:cNvPr id="14" name="Picture 13">
            <a:extLst>
              <a:ext uri="{FF2B5EF4-FFF2-40B4-BE49-F238E27FC236}">
                <a16:creationId xmlns:a16="http://schemas.microsoft.com/office/drawing/2014/main" id="{DF9FC5DA-BD2D-C020-A68D-11144359F43E}"/>
              </a:ext>
            </a:extLst>
          </p:cNvPr>
          <p:cNvPicPr>
            <a:picLocks noChangeAspect="1"/>
          </p:cNvPicPr>
          <p:nvPr/>
        </p:nvPicPr>
        <p:blipFill>
          <a:blip r:embed="rId5"/>
          <a:stretch>
            <a:fillRect/>
          </a:stretch>
        </p:blipFill>
        <p:spPr>
          <a:xfrm>
            <a:off x="2050236" y="3825637"/>
            <a:ext cx="2133785" cy="1245981"/>
          </a:xfrm>
          <a:prstGeom prst="rect">
            <a:avLst/>
          </a:prstGeom>
        </p:spPr>
      </p:pic>
      <p:sp>
        <p:nvSpPr>
          <p:cNvPr id="16" name="TextBox 15">
            <a:extLst>
              <a:ext uri="{FF2B5EF4-FFF2-40B4-BE49-F238E27FC236}">
                <a16:creationId xmlns:a16="http://schemas.microsoft.com/office/drawing/2014/main" id="{A74304EB-02B6-4191-1FAD-AC5EFAFE2481}"/>
              </a:ext>
            </a:extLst>
          </p:cNvPr>
          <p:cNvSpPr txBox="1"/>
          <p:nvPr/>
        </p:nvSpPr>
        <p:spPr>
          <a:xfrm>
            <a:off x="6191053" y="4234695"/>
            <a:ext cx="6188696" cy="646331"/>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From above pie chart it is clearly mention that 58.14 % of </a:t>
            </a:r>
            <a:r>
              <a:rPr lang="en-US" b="1" i="0" dirty="0">
                <a:solidFill>
                  <a:srgbClr val="212121"/>
                </a:solidFill>
                <a:effectLst/>
                <a:latin typeface="Roboto" panose="02000000000000000000" pitchFamily="2" charset="0"/>
              </a:rPr>
              <a:t>children</a:t>
            </a:r>
            <a:r>
              <a:rPr lang="en-US" b="0" i="0" dirty="0">
                <a:solidFill>
                  <a:srgbClr val="212121"/>
                </a:solidFill>
                <a:effectLst/>
                <a:latin typeface="Roboto" panose="02000000000000000000" pitchFamily="2" charset="0"/>
              </a:rPr>
              <a:t> preferring city hotel</a:t>
            </a:r>
          </a:p>
        </p:txBody>
      </p:sp>
    </p:spTree>
    <p:extLst>
      <p:ext uri="{BB962C8B-B14F-4D97-AF65-F5344CB8AC3E}">
        <p14:creationId xmlns:p14="http://schemas.microsoft.com/office/powerpoint/2010/main" val="420573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077A3033-A39C-2CEA-0D5F-26C0BE3FB6D5}"/>
              </a:ext>
            </a:extLst>
          </p:cNvPr>
          <p:cNvPicPr>
            <a:picLocks noChangeAspect="1"/>
          </p:cNvPicPr>
          <p:nvPr/>
        </p:nvPicPr>
        <p:blipFill>
          <a:blip r:embed="rId2"/>
          <a:stretch>
            <a:fillRect/>
          </a:stretch>
        </p:blipFill>
        <p:spPr>
          <a:xfrm>
            <a:off x="636613" y="1496548"/>
            <a:ext cx="2057578" cy="1470787"/>
          </a:xfrm>
          <a:prstGeom prst="rect">
            <a:avLst/>
          </a:prstGeom>
        </p:spPr>
      </p:pic>
      <p:pic>
        <p:nvPicPr>
          <p:cNvPr id="6" name="Picture 5">
            <a:extLst>
              <a:ext uri="{FF2B5EF4-FFF2-40B4-BE49-F238E27FC236}">
                <a16:creationId xmlns:a16="http://schemas.microsoft.com/office/drawing/2014/main" id="{8CFE99FB-2B6C-9DC4-DC6D-2FB2C3CDC218}"/>
              </a:ext>
            </a:extLst>
          </p:cNvPr>
          <p:cNvPicPr>
            <a:picLocks noChangeAspect="1"/>
          </p:cNvPicPr>
          <p:nvPr/>
        </p:nvPicPr>
        <p:blipFill>
          <a:blip r:embed="rId3"/>
          <a:stretch>
            <a:fillRect/>
          </a:stretch>
        </p:blipFill>
        <p:spPr>
          <a:xfrm>
            <a:off x="2357511" y="1496547"/>
            <a:ext cx="2141406" cy="1470787"/>
          </a:xfrm>
          <a:prstGeom prst="rect">
            <a:avLst/>
          </a:prstGeom>
        </p:spPr>
      </p:pic>
      <p:sp>
        <p:nvSpPr>
          <p:cNvPr id="11" name="TextBox 10">
            <a:extLst>
              <a:ext uri="{FF2B5EF4-FFF2-40B4-BE49-F238E27FC236}">
                <a16:creationId xmlns:a16="http://schemas.microsoft.com/office/drawing/2014/main" id="{CF1B8894-7432-1AE8-E5E0-F77D7FBDD0FA}"/>
              </a:ext>
            </a:extLst>
          </p:cNvPr>
          <p:cNvSpPr txBox="1"/>
          <p:nvPr/>
        </p:nvSpPr>
        <p:spPr>
          <a:xfrm>
            <a:off x="5451533" y="2505670"/>
            <a:ext cx="6103854" cy="923330"/>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From above pie chart it is clearly mention that 41.44% of </a:t>
            </a:r>
            <a:r>
              <a:rPr lang="en-US" b="1" i="0" dirty="0">
                <a:solidFill>
                  <a:srgbClr val="212121"/>
                </a:solidFill>
                <a:effectLst/>
                <a:latin typeface="Roboto" panose="02000000000000000000" pitchFamily="2" charset="0"/>
              </a:rPr>
              <a:t>babies</a:t>
            </a:r>
            <a:r>
              <a:rPr lang="en-US" b="0" i="0" dirty="0">
                <a:solidFill>
                  <a:srgbClr val="212121"/>
                </a:solidFill>
                <a:effectLst/>
                <a:latin typeface="Roboto" panose="02000000000000000000" pitchFamily="2" charset="0"/>
              </a:rPr>
              <a:t> preferring city hotel which is less than resort hotel</a:t>
            </a:r>
          </a:p>
        </p:txBody>
      </p:sp>
      <p:sp>
        <p:nvSpPr>
          <p:cNvPr id="13" name="TextBox 12">
            <a:extLst>
              <a:ext uri="{FF2B5EF4-FFF2-40B4-BE49-F238E27FC236}">
                <a16:creationId xmlns:a16="http://schemas.microsoft.com/office/drawing/2014/main" id="{705B6B2E-F039-16C4-28C3-8BB523D49E80}"/>
              </a:ext>
            </a:extLst>
          </p:cNvPr>
          <p:cNvSpPr txBox="1"/>
          <p:nvPr/>
        </p:nvSpPr>
        <p:spPr>
          <a:xfrm>
            <a:off x="5451533" y="1232240"/>
            <a:ext cx="6103854" cy="646331"/>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From above it is clear that city hotels are mostly preferred by babies, adults and children</a:t>
            </a:r>
          </a:p>
        </p:txBody>
      </p:sp>
    </p:spTree>
    <p:extLst>
      <p:ext uri="{BB962C8B-B14F-4D97-AF65-F5344CB8AC3E}">
        <p14:creationId xmlns:p14="http://schemas.microsoft.com/office/powerpoint/2010/main" val="454937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56D86296-913F-5F31-672D-0FF1A3E5F58F}"/>
              </a:ext>
            </a:extLst>
          </p:cNvPr>
          <p:cNvSpPr txBox="1"/>
          <p:nvPr/>
        </p:nvSpPr>
        <p:spPr>
          <a:xfrm>
            <a:off x="2175236" y="782738"/>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The maximum number of guests are from which country?</a:t>
            </a:r>
            <a:endParaRPr lang="en-US" b="0" i="0" dirty="0">
              <a:solidFill>
                <a:srgbClr val="212121"/>
              </a:solidFill>
              <a:effectLst/>
              <a:latin typeface="Roboto" panose="02000000000000000000" pitchFamily="2" charset="0"/>
            </a:endParaRPr>
          </a:p>
        </p:txBody>
      </p:sp>
      <p:pic>
        <p:nvPicPr>
          <p:cNvPr id="6" name="Picture 5">
            <a:extLst>
              <a:ext uri="{FF2B5EF4-FFF2-40B4-BE49-F238E27FC236}">
                <a16:creationId xmlns:a16="http://schemas.microsoft.com/office/drawing/2014/main" id="{B7A7265C-B4F5-E1F7-C07F-0DC14F174504}"/>
              </a:ext>
            </a:extLst>
          </p:cNvPr>
          <p:cNvPicPr>
            <a:picLocks noChangeAspect="1"/>
          </p:cNvPicPr>
          <p:nvPr/>
        </p:nvPicPr>
        <p:blipFill>
          <a:blip r:embed="rId2"/>
          <a:stretch>
            <a:fillRect/>
          </a:stretch>
        </p:blipFill>
        <p:spPr>
          <a:xfrm>
            <a:off x="155117" y="1261643"/>
            <a:ext cx="6187976" cy="3109229"/>
          </a:xfrm>
          <a:prstGeom prst="rect">
            <a:avLst/>
          </a:prstGeom>
        </p:spPr>
      </p:pic>
      <p:pic>
        <p:nvPicPr>
          <p:cNvPr id="10" name="Picture 9">
            <a:extLst>
              <a:ext uri="{FF2B5EF4-FFF2-40B4-BE49-F238E27FC236}">
                <a16:creationId xmlns:a16="http://schemas.microsoft.com/office/drawing/2014/main" id="{CB9E8FE7-4169-E5E5-08DD-20F190C9244C}"/>
              </a:ext>
            </a:extLst>
          </p:cNvPr>
          <p:cNvPicPr>
            <a:picLocks noChangeAspect="1"/>
          </p:cNvPicPr>
          <p:nvPr/>
        </p:nvPicPr>
        <p:blipFill>
          <a:blip r:embed="rId3"/>
          <a:stretch>
            <a:fillRect/>
          </a:stretch>
        </p:blipFill>
        <p:spPr>
          <a:xfrm>
            <a:off x="7635711" y="1276952"/>
            <a:ext cx="4232637" cy="2880610"/>
          </a:xfrm>
          <a:prstGeom prst="rect">
            <a:avLst/>
          </a:prstGeom>
        </p:spPr>
      </p:pic>
      <p:sp>
        <p:nvSpPr>
          <p:cNvPr id="12" name="TextBox 11">
            <a:extLst>
              <a:ext uri="{FF2B5EF4-FFF2-40B4-BE49-F238E27FC236}">
                <a16:creationId xmlns:a16="http://schemas.microsoft.com/office/drawing/2014/main" id="{AD427DA6-28B6-4B82-3B92-6B1E68B75643}"/>
              </a:ext>
            </a:extLst>
          </p:cNvPr>
          <p:cNvSpPr txBox="1"/>
          <p:nvPr/>
        </p:nvSpPr>
        <p:spPr>
          <a:xfrm>
            <a:off x="374714" y="4588087"/>
            <a:ext cx="11616179" cy="923330"/>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Observation : More than 25000 people, or the majority of the attendees, are from Portugal.</a:t>
            </a:r>
          </a:p>
          <a:p>
            <a:pPr algn="l"/>
            <a:r>
              <a:rPr lang="en-US" b="0" i="0" dirty="0">
                <a:solidFill>
                  <a:srgbClr val="212121"/>
                </a:solidFill>
                <a:effectLst/>
                <a:latin typeface="Roboto" panose="02000000000000000000" pitchFamily="2" charset="0"/>
              </a:rPr>
              <a:t>Abbreviations for nations:</a:t>
            </a:r>
          </a:p>
          <a:p>
            <a:pPr algn="l"/>
            <a:r>
              <a:rPr lang="en-US" b="0" i="0" dirty="0">
                <a:solidFill>
                  <a:srgbClr val="212121"/>
                </a:solidFill>
                <a:effectLst/>
                <a:latin typeface="Roboto" panose="02000000000000000000" pitchFamily="2" charset="0"/>
              </a:rPr>
              <a:t>PRT- Portugal GBR- United Kingdom FRA- France ESP- Spain DEU - Germany</a:t>
            </a:r>
          </a:p>
        </p:txBody>
      </p:sp>
      <p:pic>
        <p:nvPicPr>
          <p:cNvPr id="14" name="Picture 13">
            <a:extLst>
              <a:ext uri="{FF2B5EF4-FFF2-40B4-BE49-F238E27FC236}">
                <a16:creationId xmlns:a16="http://schemas.microsoft.com/office/drawing/2014/main" id="{CB6FA995-83D1-B37F-C0A6-D0314433D788}"/>
              </a:ext>
            </a:extLst>
          </p:cNvPr>
          <p:cNvPicPr>
            <a:picLocks noChangeAspect="1"/>
          </p:cNvPicPr>
          <p:nvPr/>
        </p:nvPicPr>
        <p:blipFill>
          <a:blip r:embed="rId4"/>
          <a:stretch>
            <a:fillRect/>
          </a:stretch>
        </p:blipFill>
        <p:spPr>
          <a:xfrm>
            <a:off x="6260335" y="1261643"/>
            <a:ext cx="1028789" cy="3109229"/>
          </a:xfrm>
          <a:prstGeom prst="rect">
            <a:avLst/>
          </a:prstGeom>
        </p:spPr>
      </p:pic>
    </p:spTree>
    <p:extLst>
      <p:ext uri="{BB962C8B-B14F-4D97-AF65-F5344CB8AC3E}">
        <p14:creationId xmlns:p14="http://schemas.microsoft.com/office/powerpoint/2010/main" val="341415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A94D64D1-F59F-B803-32C6-5D505D8DA97C}"/>
              </a:ext>
            </a:extLst>
          </p:cNvPr>
          <p:cNvSpPr txBox="1"/>
          <p:nvPr/>
        </p:nvSpPr>
        <p:spPr>
          <a:xfrm>
            <a:off x="3127342" y="782738"/>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hotel produces maximum revenue?</a:t>
            </a:r>
            <a:endParaRPr lang="en-US" b="0" i="0" dirty="0">
              <a:solidFill>
                <a:srgbClr val="212121"/>
              </a:solidFill>
              <a:effectLst/>
              <a:latin typeface="Roboto" panose="02000000000000000000" pitchFamily="2" charset="0"/>
            </a:endParaRPr>
          </a:p>
        </p:txBody>
      </p:sp>
      <p:sp>
        <p:nvSpPr>
          <p:cNvPr id="6" name="TextBox 5">
            <a:extLst>
              <a:ext uri="{FF2B5EF4-FFF2-40B4-BE49-F238E27FC236}">
                <a16:creationId xmlns:a16="http://schemas.microsoft.com/office/drawing/2014/main" id="{8465FBB4-5116-D7B4-284C-CCEB953F9AB5}"/>
              </a:ext>
            </a:extLst>
          </p:cNvPr>
          <p:cNvSpPr txBox="1"/>
          <p:nvPr/>
        </p:nvSpPr>
        <p:spPr>
          <a:xfrm>
            <a:off x="6096000" y="1413679"/>
            <a:ext cx="6103854" cy="646331"/>
          </a:xfrm>
          <a:prstGeom prst="rect">
            <a:avLst/>
          </a:prstGeom>
          <a:noFill/>
        </p:spPr>
        <p:txBody>
          <a:bodyPr wrap="square">
            <a:spAutoFit/>
          </a:bodyPr>
          <a:lstStyle/>
          <a:p>
            <a:r>
              <a:rPr lang="en-US" b="0" i="0" dirty="0">
                <a:solidFill>
                  <a:srgbClr val="212121"/>
                </a:solidFill>
                <a:effectLst/>
                <a:latin typeface="Roboto" panose="02000000000000000000" pitchFamily="2" charset="0"/>
              </a:rPr>
              <a:t>According to the above graph, the average revenue of city hotels is higher than that of resort hotels Observation</a:t>
            </a:r>
            <a:endParaRPr lang="en-US" dirty="0"/>
          </a:p>
        </p:txBody>
      </p:sp>
      <p:pic>
        <p:nvPicPr>
          <p:cNvPr id="8" name="Picture 7">
            <a:extLst>
              <a:ext uri="{FF2B5EF4-FFF2-40B4-BE49-F238E27FC236}">
                <a16:creationId xmlns:a16="http://schemas.microsoft.com/office/drawing/2014/main" id="{8A6D5D3E-FF5D-4BF8-E260-E4AC1B2819C6}"/>
              </a:ext>
            </a:extLst>
          </p:cNvPr>
          <p:cNvPicPr>
            <a:picLocks noChangeAspect="1"/>
          </p:cNvPicPr>
          <p:nvPr/>
        </p:nvPicPr>
        <p:blipFill>
          <a:blip r:embed="rId2"/>
          <a:stretch>
            <a:fillRect/>
          </a:stretch>
        </p:blipFill>
        <p:spPr>
          <a:xfrm>
            <a:off x="1022161" y="1367513"/>
            <a:ext cx="4816257" cy="3101609"/>
          </a:xfrm>
          <a:prstGeom prst="rect">
            <a:avLst/>
          </a:prstGeom>
        </p:spPr>
      </p:pic>
    </p:spTree>
    <p:extLst>
      <p:ext uri="{BB962C8B-B14F-4D97-AF65-F5344CB8AC3E}">
        <p14:creationId xmlns:p14="http://schemas.microsoft.com/office/powerpoint/2010/main" val="1868752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0D63C-B457-471C-B152-3C4BE639B04F}"/>
              </a:ext>
            </a:extLst>
          </p:cNvPr>
          <p:cNvSpPr txBox="1"/>
          <p:nvPr/>
        </p:nvSpPr>
        <p:spPr>
          <a:xfrm>
            <a:off x="263611" y="321276"/>
            <a:ext cx="8443784" cy="1138773"/>
          </a:xfrm>
          <a:prstGeom prst="rect">
            <a:avLst/>
          </a:prstGeom>
          <a:noFill/>
        </p:spPr>
        <p:txBody>
          <a:bodyPr wrap="square" rtlCol="0">
            <a:spAutoFit/>
          </a:bodyPr>
          <a:lstStyle/>
          <a:p>
            <a:r>
              <a:rPr lang="en-US" sz="3200" b="1" dirty="0">
                <a:solidFill>
                  <a:srgbClr val="FF0000"/>
                </a:solidFill>
              </a:rPr>
              <a:t>Data Visualization</a:t>
            </a:r>
          </a:p>
          <a:p>
            <a:endParaRPr lang="en-US" b="1" dirty="0"/>
          </a:p>
          <a:p>
            <a:r>
              <a:rPr lang="en-US" b="1" dirty="0"/>
              <a:t>Which distribution route has given ADR the most boost in terms of revenue?</a:t>
            </a:r>
            <a:endParaRPr lang="en-US" dirty="0"/>
          </a:p>
        </p:txBody>
      </p:sp>
      <p:pic>
        <p:nvPicPr>
          <p:cNvPr id="5" name="Picture 4">
            <a:extLst>
              <a:ext uri="{FF2B5EF4-FFF2-40B4-BE49-F238E27FC236}">
                <a16:creationId xmlns:a16="http://schemas.microsoft.com/office/drawing/2014/main" id="{0264E55A-9907-429A-9ABB-9D0975A61F01}"/>
              </a:ext>
            </a:extLst>
          </p:cNvPr>
          <p:cNvPicPr>
            <a:picLocks noChangeAspect="1"/>
          </p:cNvPicPr>
          <p:nvPr/>
        </p:nvPicPr>
        <p:blipFill>
          <a:blip r:embed="rId2"/>
          <a:stretch>
            <a:fillRect/>
          </a:stretch>
        </p:blipFill>
        <p:spPr>
          <a:xfrm>
            <a:off x="701510" y="1914470"/>
            <a:ext cx="3475074" cy="2973859"/>
          </a:xfrm>
          <a:prstGeom prst="rect">
            <a:avLst/>
          </a:prstGeom>
        </p:spPr>
      </p:pic>
      <p:sp>
        <p:nvSpPr>
          <p:cNvPr id="6" name="Rectangle 5">
            <a:extLst>
              <a:ext uri="{FF2B5EF4-FFF2-40B4-BE49-F238E27FC236}">
                <a16:creationId xmlns:a16="http://schemas.microsoft.com/office/drawing/2014/main" id="{B1D99797-71F9-4434-AE89-78531E4685ED}"/>
              </a:ext>
            </a:extLst>
          </p:cNvPr>
          <p:cNvSpPr/>
          <p:nvPr/>
        </p:nvSpPr>
        <p:spPr>
          <a:xfrm>
            <a:off x="4900219" y="1914470"/>
            <a:ext cx="7374159" cy="1815882"/>
          </a:xfrm>
          <a:prstGeom prst="rect">
            <a:avLst/>
          </a:prstGeom>
        </p:spPr>
        <p:txBody>
          <a:bodyPr wrap="square">
            <a:spAutoFit/>
          </a:bodyPr>
          <a:lstStyle/>
          <a:p>
            <a:r>
              <a:rPr lang="en-US" sz="1400" dirty="0">
                <a:solidFill>
                  <a:srgbClr val="212121"/>
                </a:solidFill>
                <a:latin typeface="Roboto" panose="02000000000000000000"/>
              </a:rPr>
              <a:t>Corporate - These are companies that help businesses make hotel reservations.</a:t>
            </a:r>
          </a:p>
          <a:p>
            <a:r>
              <a:rPr lang="en-US" sz="1400" dirty="0">
                <a:solidFill>
                  <a:srgbClr val="212121"/>
                </a:solidFill>
                <a:latin typeface="Roboto" panose="02000000000000000000"/>
              </a:rPr>
              <a:t>GDS-GDS - serves as a global link between travel agents and suppliers, including hotels and other lodging establishments. It enables automated transactions and provides real-time product, price, and availability data to travel agencies and internet booking engines.</a:t>
            </a:r>
          </a:p>
          <a:p>
            <a:r>
              <a:rPr lang="en-US" sz="1400" dirty="0">
                <a:solidFill>
                  <a:srgbClr val="212121"/>
                </a:solidFill>
                <a:latin typeface="Roboto" panose="02000000000000000000"/>
              </a:rPr>
              <a:t>Direct - refers to making reservations with the specific hotels directly.</a:t>
            </a:r>
          </a:p>
          <a:p>
            <a:r>
              <a:rPr lang="en-US" sz="1400" dirty="0">
                <a:solidFill>
                  <a:srgbClr val="212121"/>
                </a:solidFill>
                <a:latin typeface="Roboto" panose="02000000000000000000"/>
              </a:rPr>
              <a:t>TA/TO - Bookings are made through travel agents or travel operators.</a:t>
            </a:r>
          </a:p>
          <a:p>
            <a:r>
              <a:rPr lang="en-US" sz="1400" dirty="0">
                <a:solidFill>
                  <a:srgbClr val="212121"/>
                </a:solidFill>
                <a:latin typeface="Roboto" panose="02000000000000000000"/>
              </a:rPr>
              <a:t>Undefined – Reservations are not defined. Maybe customers made their reservations when they arrived.</a:t>
            </a:r>
            <a:endParaRPr lang="en-US" sz="1400" b="0" i="0" dirty="0">
              <a:solidFill>
                <a:srgbClr val="212121"/>
              </a:solidFill>
              <a:effectLst/>
              <a:latin typeface="Roboto" panose="02000000000000000000"/>
            </a:endParaRPr>
          </a:p>
        </p:txBody>
      </p:sp>
      <p:sp>
        <p:nvSpPr>
          <p:cNvPr id="7" name="Rectangle 6">
            <a:extLst>
              <a:ext uri="{FF2B5EF4-FFF2-40B4-BE49-F238E27FC236}">
                <a16:creationId xmlns:a16="http://schemas.microsoft.com/office/drawing/2014/main" id="{07A16465-7A4E-44DC-9565-0602B144CE7E}"/>
              </a:ext>
            </a:extLst>
          </p:cNvPr>
          <p:cNvSpPr/>
          <p:nvPr/>
        </p:nvSpPr>
        <p:spPr>
          <a:xfrm>
            <a:off x="4900219" y="4003699"/>
            <a:ext cx="6096000" cy="1169551"/>
          </a:xfrm>
          <a:prstGeom prst="rect">
            <a:avLst/>
          </a:prstGeom>
        </p:spPr>
        <p:txBody>
          <a:bodyPr>
            <a:spAutoFit/>
          </a:bodyPr>
          <a:lstStyle/>
          <a:p>
            <a:r>
              <a:rPr lang="en-US" sz="1400" b="1" dirty="0">
                <a:solidFill>
                  <a:srgbClr val="212121"/>
                </a:solidFill>
                <a:latin typeface="Roboto" panose="02000000000000000000"/>
              </a:rPr>
              <a:t>Inference</a:t>
            </a:r>
            <a:endParaRPr lang="en-US" sz="1400" dirty="0">
              <a:solidFill>
                <a:srgbClr val="212121"/>
              </a:solidFill>
              <a:latin typeface="Roboto" panose="02000000000000000000"/>
            </a:endParaRPr>
          </a:p>
          <a:p>
            <a:pPr>
              <a:buFont typeface="Arial" panose="020B0604020202020204" pitchFamily="34" charset="0"/>
              <a:buChar char="•"/>
            </a:pPr>
            <a:r>
              <a:rPr lang="en-US" sz="1400" dirty="0">
                <a:solidFill>
                  <a:srgbClr val="212121"/>
                </a:solidFill>
                <a:latin typeface="Roboto" panose="02000000000000000000"/>
              </a:rPr>
              <a:t>In both types of hotels, "Direct" and "TA/TO" have contributed to </a:t>
            </a:r>
            <a:r>
              <a:rPr lang="en-US" sz="1400" dirty="0" err="1">
                <a:solidFill>
                  <a:srgbClr val="212121"/>
                </a:solidFill>
                <a:latin typeface="Roboto" panose="02000000000000000000"/>
              </a:rPr>
              <a:t>adr</a:t>
            </a:r>
            <a:r>
              <a:rPr lang="en-US" sz="1400" dirty="0">
                <a:solidFill>
                  <a:srgbClr val="212121"/>
                </a:solidFill>
                <a:latin typeface="Roboto" panose="02000000000000000000"/>
              </a:rPr>
              <a:t> about equally.</a:t>
            </a:r>
          </a:p>
          <a:p>
            <a:pPr>
              <a:buFont typeface="Arial" panose="020B0604020202020204" pitchFamily="34" charset="0"/>
              <a:buChar char="•"/>
            </a:pPr>
            <a:r>
              <a:rPr lang="en-US" sz="1400" dirty="0">
                <a:solidFill>
                  <a:srgbClr val="212121"/>
                </a:solidFill>
                <a:latin typeface="Roboto" panose="02000000000000000000"/>
              </a:rPr>
              <a:t>GDS made a significant contribution to ads of the "City Hotel" type.</a:t>
            </a:r>
          </a:p>
          <a:p>
            <a:pPr>
              <a:buFont typeface="Arial" panose="020B0604020202020204" pitchFamily="34" charset="0"/>
              <a:buChar char="•"/>
            </a:pPr>
            <a:r>
              <a:rPr lang="en-US" sz="1400" dirty="0">
                <a:solidFill>
                  <a:srgbClr val="212121"/>
                </a:solidFill>
                <a:latin typeface="Roboto" panose="02000000000000000000"/>
              </a:rPr>
              <a:t>GDS contributing little to hotel reservations at resorts.</a:t>
            </a:r>
            <a:endParaRPr lang="en-US" sz="1400" b="0" i="0" dirty="0">
              <a:solidFill>
                <a:srgbClr val="212121"/>
              </a:solidFill>
              <a:effectLst/>
              <a:latin typeface="Roboto" panose="02000000000000000000"/>
            </a:endParaRPr>
          </a:p>
        </p:txBody>
      </p:sp>
    </p:spTree>
    <p:extLst>
      <p:ext uri="{BB962C8B-B14F-4D97-AF65-F5344CB8AC3E}">
        <p14:creationId xmlns:p14="http://schemas.microsoft.com/office/powerpoint/2010/main" val="3418158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A469D4-D2D4-4F00-902B-BBBCE7787962}"/>
              </a:ext>
            </a:extLst>
          </p:cNvPr>
          <p:cNvSpPr/>
          <p:nvPr/>
        </p:nvSpPr>
        <p:spPr>
          <a:xfrm>
            <a:off x="813491" y="978928"/>
            <a:ext cx="5968301" cy="369332"/>
          </a:xfrm>
          <a:prstGeom prst="rect">
            <a:avLst/>
          </a:prstGeom>
        </p:spPr>
        <p:txBody>
          <a:bodyPr wrap="none">
            <a:spAutoFit/>
          </a:bodyPr>
          <a:lstStyle/>
          <a:p>
            <a:r>
              <a:rPr lang="en-US" b="1" dirty="0">
                <a:solidFill>
                  <a:srgbClr val="212121"/>
                </a:solidFill>
                <a:latin typeface="Roboto" panose="02000000000000000000"/>
              </a:rPr>
              <a:t>Which room type has the highest average daily rate?</a:t>
            </a:r>
            <a:endParaRPr lang="en-US" b="0" i="0" dirty="0">
              <a:solidFill>
                <a:srgbClr val="212121"/>
              </a:solidFill>
              <a:effectLst/>
              <a:latin typeface="Roboto" panose="02000000000000000000"/>
            </a:endParaRPr>
          </a:p>
        </p:txBody>
      </p:sp>
      <p:sp>
        <p:nvSpPr>
          <p:cNvPr id="4" name="Rectangle 3">
            <a:extLst>
              <a:ext uri="{FF2B5EF4-FFF2-40B4-BE49-F238E27FC236}">
                <a16:creationId xmlns:a16="http://schemas.microsoft.com/office/drawing/2014/main" id="{79611E0C-5434-4FDE-B1F8-C4CA9A1A6FF1}"/>
              </a:ext>
            </a:extLst>
          </p:cNvPr>
          <p:cNvSpPr/>
          <p:nvPr/>
        </p:nvSpPr>
        <p:spPr>
          <a:xfrm>
            <a:off x="813491" y="311663"/>
            <a:ext cx="4615244" cy="584775"/>
          </a:xfrm>
          <a:prstGeom prst="rect">
            <a:avLst/>
          </a:prstGeom>
        </p:spPr>
        <p:txBody>
          <a:bodyPr wrap="square">
            <a:spAutoFit/>
          </a:bodyPr>
          <a:lstStyle/>
          <a:p>
            <a:r>
              <a:rPr lang="en-US" sz="3200" b="1" dirty="0">
                <a:solidFill>
                  <a:srgbClr val="FF0000"/>
                </a:solidFill>
              </a:rPr>
              <a:t>Data Visualization</a:t>
            </a:r>
          </a:p>
        </p:txBody>
      </p:sp>
      <p:pic>
        <p:nvPicPr>
          <p:cNvPr id="5" name="Picture 4">
            <a:extLst>
              <a:ext uri="{FF2B5EF4-FFF2-40B4-BE49-F238E27FC236}">
                <a16:creationId xmlns:a16="http://schemas.microsoft.com/office/drawing/2014/main" id="{FAF95466-4A7E-43B7-894E-0E893D1F8E3F}"/>
              </a:ext>
            </a:extLst>
          </p:cNvPr>
          <p:cNvPicPr>
            <a:picLocks noChangeAspect="1"/>
          </p:cNvPicPr>
          <p:nvPr/>
        </p:nvPicPr>
        <p:blipFill>
          <a:blip r:embed="rId2"/>
          <a:stretch>
            <a:fillRect/>
          </a:stretch>
        </p:blipFill>
        <p:spPr>
          <a:xfrm>
            <a:off x="929848" y="2103703"/>
            <a:ext cx="4382530" cy="3177815"/>
          </a:xfrm>
          <a:prstGeom prst="rect">
            <a:avLst/>
          </a:prstGeom>
        </p:spPr>
      </p:pic>
      <p:sp>
        <p:nvSpPr>
          <p:cNvPr id="6" name="Rectangle 5">
            <a:extLst>
              <a:ext uri="{FF2B5EF4-FFF2-40B4-BE49-F238E27FC236}">
                <a16:creationId xmlns:a16="http://schemas.microsoft.com/office/drawing/2014/main" id="{9678E43B-FFAC-4BC4-AF31-6BF877FE7FCC}"/>
              </a:ext>
            </a:extLst>
          </p:cNvPr>
          <p:cNvSpPr/>
          <p:nvPr/>
        </p:nvSpPr>
        <p:spPr>
          <a:xfrm>
            <a:off x="5684108" y="2677467"/>
            <a:ext cx="6425514" cy="369332"/>
          </a:xfrm>
          <a:prstGeom prst="rect">
            <a:avLst/>
          </a:prstGeom>
        </p:spPr>
        <p:txBody>
          <a:bodyPr wrap="square">
            <a:spAutoFit/>
          </a:bodyPr>
          <a:lstStyle/>
          <a:p>
            <a:r>
              <a:rPr lang="en-US" dirty="0">
                <a:solidFill>
                  <a:srgbClr val="212121"/>
                </a:solidFill>
                <a:latin typeface="Roboto" panose="02000000000000000000"/>
              </a:rPr>
              <a:t>H type has the highest Average daily rate followed by G type</a:t>
            </a:r>
            <a:endParaRPr lang="en-IN" dirty="0"/>
          </a:p>
        </p:txBody>
      </p:sp>
    </p:spTree>
    <p:extLst>
      <p:ext uri="{BB962C8B-B14F-4D97-AF65-F5344CB8AC3E}">
        <p14:creationId xmlns:p14="http://schemas.microsoft.com/office/powerpoint/2010/main" val="315660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F72F3-1945-6AA0-D2BE-ADCDD7CF5429}"/>
              </a:ext>
            </a:extLst>
          </p:cNvPr>
          <p:cNvSpPr txBox="1"/>
          <p:nvPr/>
        </p:nvSpPr>
        <p:spPr>
          <a:xfrm>
            <a:off x="452284" y="493760"/>
            <a:ext cx="6096000" cy="369332"/>
          </a:xfrm>
          <a:prstGeom prst="rect">
            <a:avLst/>
          </a:prstGeom>
          <a:noFill/>
        </p:spPr>
        <p:txBody>
          <a:bodyPr wrap="square">
            <a:spAutoFit/>
          </a:bodyPr>
          <a:lstStyle/>
          <a:p>
            <a:r>
              <a:rPr lang="en-GB" b="1" i="0" u="none" strike="noStrike" baseline="0" dirty="0">
                <a:solidFill>
                  <a:srgbClr val="CD0000"/>
                </a:solidFill>
                <a:latin typeface="Montserrat-Bold"/>
              </a:rPr>
              <a:t>Problem Statements:</a:t>
            </a:r>
            <a:endParaRPr lang="en-US" dirty="0"/>
          </a:p>
        </p:txBody>
      </p:sp>
      <p:sp>
        <p:nvSpPr>
          <p:cNvPr id="4" name="TextBox 3">
            <a:extLst>
              <a:ext uri="{FF2B5EF4-FFF2-40B4-BE49-F238E27FC236}">
                <a16:creationId xmlns:a16="http://schemas.microsoft.com/office/drawing/2014/main" id="{253D68EC-9479-E16C-D218-2FE5C4E6FE89}"/>
              </a:ext>
            </a:extLst>
          </p:cNvPr>
          <p:cNvSpPr txBox="1"/>
          <p:nvPr/>
        </p:nvSpPr>
        <p:spPr>
          <a:xfrm>
            <a:off x="167762" y="1030864"/>
            <a:ext cx="11767489" cy="3077766"/>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Our Agenda is to </a:t>
            </a:r>
            <a:r>
              <a:rPr lang="en-US" sz="2000" b="0" i="0" dirty="0">
                <a:solidFill>
                  <a:srgbClr val="202124"/>
                </a:solidFill>
                <a:effectLst/>
                <a:latin typeface="Times New Roman" panose="02020603050405020304" pitchFamily="18" charset="0"/>
                <a:cs typeface="Times New Roman" panose="02020603050405020304" pitchFamily="18" charset="0"/>
              </a:rPr>
              <a:t>Analysis of various datasets that covariates governing the bookings of hotels. </a:t>
            </a:r>
          </a:p>
          <a:p>
            <a:pPr marL="285750" indent="-285750">
              <a:buFont typeface="Wingdings" panose="05000000000000000000" pitchFamily="2" charset="2"/>
              <a:buChar char="§"/>
            </a:pPr>
            <a:r>
              <a:rPr lang="en-US" sz="2000" b="0" i="0" dirty="0">
                <a:solidFill>
                  <a:srgbClr val="202124"/>
                </a:solidFill>
                <a:effectLst/>
                <a:latin typeface="Times New Roman" panose="02020603050405020304" pitchFamily="18" charset="0"/>
                <a:cs typeface="Times New Roman" panose="02020603050405020304" pitchFamily="18" charset="0"/>
              </a:rPr>
              <a:t>Hotel booking datasets has enormous potential to drive hotel booking business to success</a:t>
            </a:r>
            <a:r>
              <a:rPr lang="en-US" sz="2000" dirty="0">
                <a:solidFill>
                  <a:srgbClr val="202124"/>
                </a:solidFill>
                <a:latin typeface="Times New Roman" panose="02020603050405020304" pitchFamily="18" charset="0"/>
                <a:cs typeface="Times New Roman" panose="02020603050405020304" pitchFamily="18" charset="0"/>
              </a:rPr>
              <a:t>. Analysis of different insights can be drawn for Hotel owners to work on and capture the market growth. </a:t>
            </a:r>
          </a:p>
          <a:p>
            <a:pPr marL="285750" indent="-285750">
              <a:buFont typeface="Wingdings" panose="05000000000000000000" pitchFamily="2" charset="2"/>
              <a:buChar char="§"/>
            </a:pPr>
            <a:r>
              <a:rPr lang="en-US" sz="2000" dirty="0">
                <a:solidFill>
                  <a:srgbClr val="202124"/>
                </a:solidFill>
                <a:latin typeface="Times New Roman" panose="02020603050405020304" pitchFamily="18" charset="0"/>
                <a:cs typeface="Times New Roman" panose="02020603050405020304" pitchFamily="18" charset="0"/>
              </a:rPr>
              <a:t>Our main objective is to perform EDA on the given dataset to discover key factors responsible for Hotel booking system and their success. </a:t>
            </a:r>
          </a:p>
          <a:p>
            <a:pPr marL="285750" indent="-285750">
              <a:buFont typeface="Wingdings" panose="05000000000000000000" pitchFamily="2" charset="2"/>
              <a:buChar char="§"/>
            </a:pPr>
            <a:r>
              <a:rPr lang="en-US" sz="2000" b="0" i="0" dirty="0">
                <a:solidFill>
                  <a:srgbClr val="202124"/>
                </a:solidFill>
                <a:effectLst/>
                <a:latin typeface="Times New Roman" panose="02020603050405020304" pitchFamily="18" charset="0"/>
                <a:cs typeface="Times New Roman" panose="02020603050405020304" pitchFamily="18" charset="0"/>
              </a:rPr>
              <a:t>We </a:t>
            </a:r>
            <a:r>
              <a:rPr lang="en-US" sz="2000" dirty="0">
                <a:solidFill>
                  <a:srgbClr val="202124"/>
                </a:solidFill>
                <a:latin typeface="Times New Roman" panose="02020603050405020304" pitchFamily="18" charset="0"/>
                <a:cs typeface="Times New Roman" panose="02020603050405020304" pitchFamily="18" charset="0"/>
              </a:rPr>
              <a:t>need to analyze the data and come up with meaningful insights that would actually help business to strategize their moves. </a:t>
            </a:r>
            <a:endParaRPr lang="en-US" sz="2000"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b="0" i="0" dirty="0">
              <a:solidFill>
                <a:srgbClr val="202124"/>
              </a:solidFill>
              <a:effectLst/>
              <a:latin typeface="Roboto" panose="02000000000000000000" pitchFamily="2" charset="0"/>
            </a:endParaRPr>
          </a:p>
          <a:p>
            <a:pPr marL="285750" indent="-285750">
              <a:buFont typeface="Wingdings" panose="05000000000000000000" pitchFamily="2" charset="2"/>
              <a:buChar char="§"/>
            </a:pPr>
            <a:endParaRPr lang="en-US" dirty="0">
              <a:solidFill>
                <a:srgbClr val="202124"/>
              </a:solidFill>
              <a:latin typeface="Roboto" panose="02000000000000000000" pitchFamily="2" charset="0"/>
            </a:endParaRPr>
          </a:p>
          <a:p>
            <a:endParaRPr lang="en-US" dirty="0"/>
          </a:p>
        </p:txBody>
      </p:sp>
      <p:sp>
        <p:nvSpPr>
          <p:cNvPr id="5" name="Oval 4">
            <a:extLst>
              <a:ext uri="{FF2B5EF4-FFF2-40B4-BE49-F238E27FC236}">
                <a16:creationId xmlns:a16="http://schemas.microsoft.com/office/drawing/2014/main" id="{D6A02D8A-088E-00B7-40FA-51B2916046BD}"/>
              </a:ext>
            </a:extLst>
          </p:cNvPr>
          <p:cNvSpPr/>
          <p:nvPr/>
        </p:nvSpPr>
        <p:spPr>
          <a:xfrm>
            <a:off x="589935" y="3913240"/>
            <a:ext cx="1946787" cy="1617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6" name="Oval 5">
            <a:extLst>
              <a:ext uri="{FF2B5EF4-FFF2-40B4-BE49-F238E27FC236}">
                <a16:creationId xmlns:a16="http://schemas.microsoft.com/office/drawing/2014/main" id="{C8853342-08A2-77AD-5F70-2CA6407B8111}"/>
              </a:ext>
            </a:extLst>
          </p:cNvPr>
          <p:cNvSpPr/>
          <p:nvPr/>
        </p:nvSpPr>
        <p:spPr>
          <a:xfrm>
            <a:off x="2907892" y="3913240"/>
            <a:ext cx="1946787" cy="16321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1798451-45C3-DB5D-1606-E2C30CD4D513}"/>
              </a:ext>
            </a:extLst>
          </p:cNvPr>
          <p:cNvSpPr/>
          <p:nvPr/>
        </p:nvSpPr>
        <p:spPr>
          <a:xfrm>
            <a:off x="5225851" y="3898493"/>
            <a:ext cx="1946787" cy="1632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B4141D-BFA6-ABDD-0AE6-82FBAF249245}"/>
              </a:ext>
            </a:extLst>
          </p:cNvPr>
          <p:cNvSpPr/>
          <p:nvPr/>
        </p:nvSpPr>
        <p:spPr>
          <a:xfrm>
            <a:off x="7542574" y="3898492"/>
            <a:ext cx="1946787" cy="1632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B7EF1D3-1807-572A-4584-BB158AA1269A}"/>
              </a:ext>
            </a:extLst>
          </p:cNvPr>
          <p:cNvSpPr/>
          <p:nvPr/>
        </p:nvSpPr>
        <p:spPr>
          <a:xfrm>
            <a:off x="2517053" y="4660489"/>
            <a:ext cx="371171" cy="226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7816740-6C07-9BFC-C765-EB70113E8CF0}"/>
              </a:ext>
            </a:extLst>
          </p:cNvPr>
          <p:cNvSpPr/>
          <p:nvPr/>
        </p:nvSpPr>
        <p:spPr>
          <a:xfrm>
            <a:off x="4854062" y="4645739"/>
            <a:ext cx="371171" cy="226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921BBEC-62B1-D906-C35A-8D7495BD4556}"/>
              </a:ext>
            </a:extLst>
          </p:cNvPr>
          <p:cNvSpPr/>
          <p:nvPr/>
        </p:nvSpPr>
        <p:spPr>
          <a:xfrm>
            <a:off x="7171403" y="4621157"/>
            <a:ext cx="371171" cy="226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29F430F-8228-E509-7639-BE390B262E6C}"/>
              </a:ext>
            </a:extLst>
          </p:cNvPr>
          <p:cNvSpPr txBox="1"/>
          <p:nvPr/>
        </p:nvSpPr>
        <p:spPr>
          <a:xfrm>
            <a:off x="608985" y="4466442"/>
            <a:ext cx="1817736" cy="646331"/>
          </a:xfrm>
          <a:prstGeom prst="rect">
            <a:avLst/>
          </a:prstGeom>
          <a:noFill/>
        </p:spPr>
        <p:txBody>
          <a:bodyPr wrap="square" rtlCol="0">
            <a:spAutoFit/>
          </a:bodyPr>
          <a:lstStyle/>
          <a:p>
            <a:pPr algn="ctr"/>
            <a:r>
              <a:rPr lang="en-US" dirty="0"/>
              <a:t>Hotel Booking      Dataset</a:t>
            </a:r>
          </a:p>
        </p:txBody>
      </p:sp>
      <p:sp>
        <p:nvSpPr>
          <p:cNvPr id="16" name="TextBox 15">
            <a:extLst>
              <a:ext uri="{FF2B5EF4-FFF2-40B4-BE49-F238E27FC236}">
                <a16:creationId xmlns:a16="http://schemas.microsoft.com/office/drawing/2014/main" id="{AAA207CE-ED73-5271-4B77-52E1F517792D}"/>
              </a:ext>
            </a:extLst>
          </p:cNvPr>
          <p:cNvSpPr txBox="1"/>
          <p:nvPr/>
        </p:nvSpPr>
        <p:spPr>
          <a:xfrm>
            <a:off x="3095936" y="4477967"/>
            <a:ext cx="1821424" cy="369332"/>
          </a:xfrm>
          <a:prstGeom prst="rect">
            <a:avLst/>
          </a:prstGeom>
          <a:noFill/>
        </p:spPr>
        <p:txBody>
          <a:bodyPr wrap="square" rtlCol="0">
            <a:spAutoFit/>
          </a:bodyPr>
          <a:lstStyle/>
          <a:p>
            <a:r>
              <a:rPr lang="en-US" dirty="0"/>
              <a:t>Data Summary</a:t>
            </a:r>
          </a:p>
        </p:txBody>
      </p:sp>
      <p:sp>
        <p:nvSpPr>
          <p:cNvPr id="18" name="TextBox 17">
            <a:extLst>
              <a:ext uri="{FF2B5EF4-FFF2-40B4-BE49-F238E27FC236}">
                <a16:creationId xmlns:a16="http://schemas.microsoft.com/office/drawing/2014/main" id="{8C780F25-899F-87E9-EF0C-C1AEA426A207}"/>
              </a:ext>
            </a:extLst>
          </p:cNvPr>
          <p:cNvSpPr txBox="1"/>
          <p:nvPr/>
        </p:nvSpPr>
        <p:spPr>
          <a:xfrm>
            <a:off x="5368413" y="4477967"/>
            <a:ext cx="1802990" cy="646331"/>
          </a:xfrm>
          <a:prstGeom prst="rect">
            <a:avLst/>
          </a:prstGeom>
          <a:noFill/>
        </p:spPr>
        <p:txBody>
          <a:bodyPr wrap="square" rtlCol="0">
            <a:spAutoFit/>
          </a:bodyPr>
          <a:lstStyle/>
          <a:p>
            <a:pPr algn="ctr"/>
            <a:r>
              <a:rPr lang="en-US" dirty="0"/>
              <a:t>Cleaning of Dataset</a:t>
            </a:r>
          </a:p>
        </p:txBody>
      </p:sp>
      <p:sp>
        <p:nvSpPr>
          <p:cNvPr id="19" name="TextBox 18">
            <a:extLst>
              <a:ext uri="{FF2B5EF4-FFF2-40B4-BE49-F238E27FC236}">
                <a16:creationId xmlns:a16="http://schemas.microsoft.com/office/drawing/2014/main" id="{41C63466-0123-58D9-FD89-F6A253F63A2F}"/>
              </a:ext>
            </a:extLst>
          </p:cNvPr>
          <p:cNvSpPr txBox="1"/>
          <p:nvPr/>
        </p:nvSpPr>
        <p:spPr>
          <a:xfrm>
            <a:off x="7747819" y="4466442"/>
            <a:ext cx="1536289" cy="646331"/>
          </a:xfrm>
          <a:prstGeom prst="rect">
            <a:avLst/>
          </a:prstGeom>
          <a:noFill/>
        </p:spPr>
        <p:txBody>
          <a:bodyPr wrap="square" rtlCol="0">
            <a:spAutoFit/>
          </a:bodyPr>
          <a:lstStyle/>
          <a:p>
            <a:pPr algn="ctr"/>
            <a:r>
              <a:rPr lang="en-US" dirty="0"/>
              <a:t>Analysis &amp; Visualization</a:t>
            </a:r>
          </a:p>
        </p:txBody>
      </p:sp>
      <p:pic>
        <p:nvPicPr>
          <p:cNvPr id="20" name="Picture 19">
            <a:extLst>
              <a:ext uri="{FF2B5EF4-FFF2-40B4-BE49-F238E27FC236}">
                <a16:creationId xmlns:a16="http://schemas.microsoft.com/office/drawing/2014/main" id="{63C7C571-ECD4-334B-C3AF-46BB7EEF3FC4}"/>
              </a:ext>
            </a:extLst>
          </p:cNvPr>
          <p:cNvPicPr>
            <a:picLocks noChangeAspect="1"/>
          </p:cNvPicPr>
          <p:nvPr/>
        </p:nvPicPr>
        <p:blipFill>
          <a:blip r:embed="rId2"/>
          <a:stretch>
            <a:fillRect/>
          </a:stretch>
        </p:blipFill>
        <p:spPr>
          <a:xfrm>
            <a:off x="11198942" y="107405"/>
            <a:ext cx="736310" cy="755687"/>
          </a:xfrm>
          <a:prstGeom prst="rect">
            <a:avLst/>
          </a:prstGeom>
        </p:spPr>
      </p:pic>
    </p:spTree>
    <p:extLst>
      <p:ext uri="{BB962C8B-B14F-4D97-AF65-F5344CB8AC3E}">
        <p14:creationId xmlns:p14="http://schemas.microsoft.com/office/powerpoint/2010/main" val="4172502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8527C-2FBD-4AA6-9D20-511C5CF9650C}"/>
              </a:ext>
            </a:extLst>
          </p:cNvPr>
          <p:cNvSpPr/>
          <p:nvPr/>
        </p:nvSpPr>
        <p:spPr>
          <a:xfrm>
            <a:off x="343573" y="212810"/>
            <a:ext cx="3617722" cy="584775"/>
          </a:xfrm>
          <a:prstGeom prst="rect">
            <a:avLst/>
          </a:prstGeom>
        </p:spPr>
        <p:txBody>
          <a:bodyPr wrap="none">
            <a:spAutoFit/>
          </a:bodyPr>
          <a:lstStyle/>
          <a:p>
            <a:r>
              <a:rPr lang="en-US" sz="3200" b="1" dirty="0">
                <a:solidFill>
                  <a:srgbClr val="FF0000"/>
                </a:solidFill>
              </a:rPr>
              <a:t>Data Visualization</a:t>
            </a:r>
          </a:p>
        </p:txBody>
      </p:sp>
      <p:sp>
        <p:nvSpPr>
          <p:cNvPr id="3" name="Rectangle 2">
            <a:extLst>
              <a:ext uri="{FF2B5EF4-FFF2-40B4-BE49-F238E27FC236}">
                <a16:creationId xmlns:a16="http://schemas.microsoft.com/office/drawing/2014/main" id="{92A618F7-01CD-4F37-8813-01549205A76D}"/>
              </a:ext>
            </a:extLst>
          </p:cNvPr>
          <p:cNvSpPr/>
          <p:nvPr/>
        </p:nvSpPr>
        <p:spPr>
          <a:xfrm>
            <a:off x="343573" y="937739"/>
            <a:ext cx="5228739" cy="369332"/>
          </a:xfrm>
          <a:prstGeom prst="rect">
            <a:avLst/>
          </a:prstGeom>
        </p:spPr>
        <p:txBody>
          <a:bodyPr wrap="none">
            <a:spAutoFit/>
          </a:bodyPr>
          <a:lstStyle/>
          <a:p>
            <a:r>
              <a:rPr lang="en-US" b="1" dirty="0">
                <a:solidFill>
                  <a:srgbClr val="212121"/>
                </a:solidFill>
                <a:latin typeface="Roboto" panose="02000000000000000000"/>
              </a:rPr>
              <a:t> Which market segment has the highest ADR?</a:t>
            </a:r>
            <a:endParaRPr lang="en-US" b="0" i="0" dirty="0">
              <a:solidFill>
                <a:srgbClr val="212121"/>
              </a:solidFill>
              <a:effectLst/>
              <a:latin typeface="Roboto" panose="02000000000000000000"/>
            </a:endParaRPr>
          </a:p>
        </p:txBody>
      </p:sp>
      <p:pic>
        <p:nvPicPr>
          <p:cNvPr id="4" name="Picture 3">
            <a:extLst>
              <a:ext uri="{FF2B5EF4-FFF2-40B4-BE49-F238E27FC236}">
                <a16:creationId xmlns:a16="http://schemas.microsoft.com/office/drawing/2014/main" id="{E929BD40-E087-4B10-9DF8-9A352CCE8DE8}"/>
              </a:ext>
            </a:extLst>
          </p:cNvPr>
          <p:cNvPicPr>
            <a:picLocks noChangeAspect="1"/>
          </p:cNvPicPr>
          <p:nvPr/>
        </p:nvPicPr>
        <p:blipFill>
          <a:blip r:embed="rId2"/>
          <a:stretch>
            <a:fillRect/>
          </a:stretch>
        </p:blipFill>
        <p:spPr>
          <a:xfrm>
            <a:off x="343573" y="1902939"/>
            <a:ext cx="5848622" cy="3434256"/>
          </a:xfrm>
          <a:prstGeom prst="rect">
            <a:avLst/>
          </a:prstGeom>
        </p:spPr>
      </p:pic>
      <p:sp>
        <p:nvSpPr>
          <p:cNvPr id="6" name="Rectangle 5">
            <a:extLst>
              <a:ext uri="{FF2B5EF4-FFF2-40B4-BE49-F238E27FC236}">
                <a16:creationId xmlns:a16="http://schemas.microsoft.com/office/drawing/2014/main" id="{F3464308-3002-49B3-BCB9-137B421C2F1F}"/>
              </a:ext>
            </a:extLst>
          </p:cNvPr>
          <p:cNvSpPr/>
          <p:nvPr/>
        </p:nvSpPr>
        <p:spPr>
          <a:xfrm>
            <a:off x="6334897" y="2688793"/>
            <a:ext cx="6096000" cy="1200329"/>
          </a:xfrm>
          <a:prstGeom prst="rect">
            <a:avLst/>
          </a:prstGeom>
        </p:spPr>
        <p:txBody>
          <a:bodyPr>
            <a:spAutoFit/>
          </a:bodyPr>
          <a:lstStyle/>
          <a:p>
            <a:r>
              <a:rPr lang="en-US" dirty="0">
                <a:solidFill>
                  <a:srgbClr val="212121"/>
                </a:solidFill>
                <a:latin typeface="Roboto" panose="02000000000000000000"/>
              </a:rPr>
              <a:t>In both types of hotels, "Direct" and "Online TA" are making the most contributions.</a:t>
            </a:r>
          </a:p>
          <a:p>
            <a:r>
              <a:rPr lang="en-US" dirty="0">
                <a:solidFill>
                  <a:srgbClr val="212121"/>
                </a:solidFill>
                <a:latin typeface="Roboto" panose="02000000000000000000"/>
              </a:rPr>
              <a:t>So the maximum focus should be on "direct" and "online TA" to maximize profit.</a:t>
            </a:r>
            <a:endParaRPr lang="en-US" b="0" i="0" dirty="0">
              <a:solidFill>
                <a:srgbClr val="212121"/>
              </a:solidFill>
              <a:effectLst/>
              <a:latin typeface="Roboto" panose="02000000000000000000"/>
            </a:endParaRPr>
          </a:p>
        </p:txBody>
      </p:sp>
    </p:spTree>
    <p:extLst>
      <p:ext uri="{BB962C8B-B14F-4D97-AF65-F5344CB8AC3E}">
        <p14:creationId xmlns:p14="http://schemas.microsoft.com/office/powerpoint/2010/main" val="2134729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4DDEF3-38ED-40F8-B6FA-87F742C8EBE0}"/>
              </a:ext>
            </a:extLst>
          </p:cNvPr>
          <p:cNvSpPr/>
          <p:nvPr/>
        </p:nvSpPr>
        <p:spPr>
          <a:xfrm>
            <a:off x="417713" y="369329"/>
            <a:ext cx="3617722" cy="584775"/>
          </a:xfrm>
          <a:prstGeom prst="rect">
            <a:avLst/>
          </a:prstGeom>
        </p:spPr>
        <p:txBody>
          <a:bodyPr wrap="none">
            <a:spAutoFit/>
          </a:bodyPr>
          <a:lstStyle/>
          <a:p>
            <a:r>
              <a:rPr lang="en-US" sz="3200" b="1" dirty="0">
                <a:solidFill>
                  <a:srgbClr val="FF0000"/>
                </a:solidFill>
              </a:rPr>
              <a:t>Data Visualization</a:t>
            </a:r>
          </a:p>
        </p:txBody>
      </p:sp>
      <p:sp>
        <p:nvSpPr>
          <p:cNvPr id="3" name="Rectangle 2">
            <a:extLst>
              <a:ext uri="{FF2B5EF4-FFF2-40B4-BE49-F238E27FC236}">
                <a16:creationId xmlns:a16="http://schemas.microsoft.com/office/drawing/2014/main" id="{BFB20E82-A591-4913-BA15-655147EC2BA0}"/>
              </a:ext>
            </a:extLst>
          </p:cNvPr>
          <p:cNvSpPr/>
          <p:nvPr/>
        </p:nvSpPr>
        <p:spPr>
          <a:xfrm>
            <a:off x="417713" y="1184874"/>
            <a:ext cx="6023829" cy="369332"/>
          </a:xfrm>
          <a:prstGeom prst="rect">
            <a:avLst/>
          </a:prstGeom>
        </p:spPr>
        <p:txBody>
          <a:bodyPr wrap="none">
            <a:spAutoFit/>
          </a:bodyPr>
          <a:lstStyle/>
          <a:p>
            <a:r>
              <a:rPr lang="en-US" b="1" dirty="0">
                <a:solidFill>
                  <a:srgbClr val="212121"/>
                </a:solidFill>
                <a:latin typeface="Roboto" panose="02000000000000000000"/>
              </a:rPr>
              <a:t> In which month do the hotels have the highest ADR?</a:t>
            </a:r>
            <a:endParaRPr lang="en-US" b="0" i="0" dirty="0">
              <a:solidFill>
                <a:srgbClr val="212121"/>
              </a:solidFill>
              <a:effectLst/>
              <a:latin typeface="Roboto" panose="02000000000000000000"/>
            </a:endParaRPr>
          </a:p>
        </p:txBody>
      </p:sp>
      <p:pic>
        <p:nvPicPr>
          <p:cNvPr id="4" name="Picture 3">
            <a:extLst>
              <a:ext uri="{FF2B5EF4-FFF2-40B4-BE49-F238E27FC236}">
                <a16:creationId xmlns:a16="http://schemas.microsoft.com/office/drawing/2014/main" id="{84917448-75BB-47E5-929A-83939B1ECFC0}"/>
              </a:ext>
            </a:extLst>
          </p:cNvPr>
          <p:cNvPicPr>
            <a:picLocks noChangeAspect="1"/>
          </p:cNvPicPr>
          <p:nvPr/>
        </p:nvPicPr>
        <p:blipFill>
          <a:blip r:embed="rId2"/>
          <a:stretch>
            <a:fillRect/>
          </a:stretch>
        </p:blipFill>
        <p:spPr>
          <a:xfrm>
            <a:off x="417713" y="2307858"/>
            <a:ext cx="6023829" cy="3365268"/>
          </a:xfrm>
          <a:prstGeom prst="rect">
            <a:avLst/>
          </a:prstGeom>
        </p:spPr>
      </p:pic>
      <p:sp>
        <p:nvSpPr>
          <p:cNvPr id="5" name="Rectangle 4">
            <a:extLst>
              <a:ext uri="{FF2B5EF4-FFF2-40B4-BE49-F238E27FC236}">
                <a16:creationId xmlns:a16="http://schemas.microsoft.com/office/drawing/2014/main" id="{D12209BE-8A65-4C08-857C-1E95907F15CE}"/>
              </a:ext>
            </a:extLst>
          </p:cNvPr>
          <p:cNvSpPr/>
          <p:nvPr/>
        </p:nvSpPr>
        <p:spPr>
          <a:xfrm>
            <a:off x="6441542" y="2629065"/>
            <a:ext cx="5750458" cy="2308324"/>
          </a:xfrm>
          <a:prstGeom prst="rect">
            <a:avLst/>
          </a:prstGeom>
        </p:spPr>
        <p:txBody>
          <a:bodyPr wrap="square">
            <a:spAutoFit/>
          </a:bodyPr>
          <a:lstStyle/>
          <a:p>
            <a:r>
              <a:rPr lang="en-US" dirty="0">
                <a:solidFill>
                  <a:srgbClr val="212121"/>
                </a:solidFill>
                <a:latin typeface="Roboto" panose="02000000000000000000"/>
              </a:rPr>
              <a:t>In comparison to City Hotels, the ADR for </a:t>
            </a:r>
            <a:r>
              <a:rPr lang="en-US" dirty="0" err="1">
                <a:solidFill>
                  <a:srgbClr val="212121"/>
                </a:solidFill>
                <a:latin typeface="Roboto" panose="02000000000000000000"/>
              </a:rPr>
              <a:t>Resrot</a:t>
            </a:r>
            <a:r>
              <a:rPr lang="en-US" dirty="0">
                <a:solidFill>
                  <a:srgbClr val="212121"/>
                </a:solidFill>
                <a:latin typeface="Roboto" panose="02000000000000000000"/>
              </a:rPr>
              <a:t> Hotel is higher in the months of June, July, and August. Perhaps clients/people wish to vacation in resort hotels this summer.</a:t>
            </a:r>
          </a:p>
          <a:p>
            <a:r>
              <a:rPr lang="en-US" dirty="0">
                <a:solidFill>
                  <a:srgbClr val="212121"/>
                </a:solidFill>
                <a:latin typeface="Roboto" panose="02000000000000000000"/>
              </a:rPr>
              <a:t>January, February, March, April, October, November, and December are the ideal months for visitors to resort or city hotels because of the low average daily rate throughout these months.</a:t>
            </a:r>
            <a:endParaRPr lang="en-US" b="0" i="0" dirty="0">
              <a:solidFill>
                <a:srgbClr val="212121"/>
              </a:solidFill>
              <a:effectLst/>
              <a:latin typeface="Roboto" panose="02000000000000000000"/>
            </a:endParaRPr>
          </a:p>
        </p:txBody>
      </p:sp>
    </p:spTree>
    <p:extLst>
      <p:ext uri="{BB962C8B-B14F-4D97-AF65-F5344CB8AC3E}">
        <p14:creationId xmlns:p14="http://schemas.microsoft.com/office/powerpoint/2010/main" val="3549161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ECAA2-2F46-49BC-A8CB-B54E5A7C6D26}"/>
              </a:ext>
            </a:extLst>
          </p:cNvPr>
          <p:cNvSpPr/>
          <p:nvPr/>
        </p:nvSpPr>
        <p:spPr>
          <a:xfrm>
            <a:off x="211767" y="229285"/>
            <a:ext cx="3617722" cy="584775"/>
          </a:xfrm>
          <a:prstGeom prst="rect">
            <a:avLst/>
          </a:prstGeom>
        </p:spPr>
        <p:txBody>
          <a:bodyPr wrap="none">
            <a:spAutoFit/>
          </a:bodyPr>
          <a:lstStyle/>
          <a:p>
            <a:r>
              <a:rPr lang="en-US" sz="3200" b="1" dirty="0">
                <a:solidFill>
                  <a:srgbClr val="FF0000"/>
                </a:solidFill>
              </a:rPr>
              <a:t>Data Visualization</a:t>
            </a:r>
          </a:p>
        </p:txBody>
      </p:sp>
      <p:sp>
        <p:nvSpPr>
          <p:cNvPr id="3" name="Rectangle 2">
            <a:extLst>
              <a:ext uri="{FF2B5EF4-FFF2-40B4-BE49-F238E27FC236}">
                <a16:creationId xmlns:a16="http://schemas.microsoft.com/office/drawing/2014/main" id="{87679EBD-F723-4499-B050-7636FEB7FB54}"/>
              </a:ext>
            </a:extLst>
          </p:cNvPr>
          <p:cNvSpPr/>
          <p:nvPr/>
        </p:nvSpPr>
        <p:spPr>
          <a:xfrm>
            <a:off x="211767" y="978929"/>
            <a:ext cx="5801588" cy="369332"/>
          </a:xfrm>
          <a:prstGeom prst="rect">
            <a:avLst/>
          </a:prstGeom>
        </p:spPr>
        <p:txBody>
          <a:bodyPr wrap="none">
            <a:spAutoFit/>
          </a:bodyPr>
          <a:lstStyle/>
          <a:p>
            <a:r>
              <a:rPr lang="en-US" b="1" dirty="0">
                <a:solidFill>
                  <a:srgbClr val="212121"/>
                </a:solidFill>
                <a:latin typeface="Roboto"/>
              </a:rPr>
              <a:t>Which month saw the most canceled reservations?</a:t>
            </a:r>
            <a:endParaRPr lang="en-US" b="0" i="0" dirty="0">
              <a:solidFill>
                <a:srgbClr val="212121"/>
              </a:solidFill>
              <a:effectLst/>
              <a:latin typeface="Roboto"/>
            </a:endParaRPr>
          </a:p>
        </p:txBody>
      </p:sp>
      <p:pic>
        <p:nvPicPr>
          <p:cNvPr id="4" name="Picture 3">
            <a:extLst>
              <a:ext uri="{FF2B5EF4-FFF2-40B4-BE49-F238E27FC236}">
                <a16:creationId xmlns:a16="http://schemas.microsoft.com/office/drawing/2014/main" id="{F873D8BE-DEB0-440E-9366-F6AAD7483ECB}"/>
              </a:ext>
            </a:extLst>
          </p:cNvPr>
          <p:cNvPicPr>
            <a:picLocks noChangeAspect="1"/>
          </p:cNvPicPr>
          <p:nvPr/>
        </p:nvPicPr>
        <p:blipFill>
          <a:blip r:embed="rId2"/>
          <a:stretch>
            <a:fillRect/>
          </a:stretch>
        </p:blipFill>
        <p:spPr>
          <a:xfrm>
            <a:off x="211767" y="1902940"/>
            <a:ext cx="7053729" cy="3847071"/>
          </a:xfrm>
          <a:prstGeom prst="rect">
            <a:avLst/>
          </a:prstGeom>
        </p:spPr>
      </p:pic>
      <p:sp>
        <p:nvSpPr>
          <p:cNvPr id="5" name="Rectangle 4">
            <a:extLst>
              <a:ext uri="{FF2B5EF4-FFF2-40B4-BE49-F238E27FC236}">
                <a16:creationId xmlns:a16="http://schemas.microsoft.com/office/drawing/2014/main" id="{542C1AFF-16C2-4288-A237-D3934CB0EC4E}"/>
              </a:ext>
            </a:extLst>
          </p:cNvPr>
          <p:cNvSpPr/>
          <p:nvPr/>
        </p:nvSpPr>
        <p:spPr>
          <a:xfrm>
            <a:off x="7265496" y="2274838"/>
            <a:ext cx="4926504" cy="2308324"/>
          </a:xfrm>
          <a:prstGeom prst="rect">
            <a:avLst/>
          </a:prstGeom>
        </p:spPr>
        <p:txBody>
          <a:bodyPr wrap="square">
            <a:spAutoFit/>
          </a:bodyPr>
          <a:lstStyle/>
          <a:p>
            <a:r>
              <a:rPr lang="en-US" dirty="0">
                <a:solidFill>
                  <a:srgbClr val="212121"/>
                </a:solidFill>
                <a:latin typeface="Roboto" panose="02000000000000000000"/>
              </a:rPr>
              <a:t>For hotels in cities, the majority of cancellations occurred in the month of October, but for hotels in resort areas, the majority occurred in the month of August. Additionally, similar cancellations of reservations for both hotel types occurred in the month of August. City hotels had greater cancellations of reservations overall.</a:t>
            </a:r>
            <a:endParaRPr lang="en-US" b="0" i="0" dirty="0">
              <a:solidFill>
                <a:srgbClr val="212121"/>
              </a:solidFill>
              <a:effectLst/>
              <a:latin typeface="Roboto" panose="02000000000000000000"/>
            </a:endParaRPr>
          </a:p>
        </p:txBody>
      </p:sp>
    </p:spTree>
    <p:extLst>
      <p:ext uri="{BB962C8B-B14F-4D97-AF65-F5344CB8AC3E}">
        <p14:creationId xmlns:p14="http://schemas.microsoft.com/office/powerpoint/2010/main" val="2603993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D5A7E-4A3C-4901-86B0-B828903B5624}"/>
              </a:ext>
            </a:extLst>
          </p:cNvPr>
          <p:cNvSpPr/>
          <p:nvPr/>
        </p:nvSpPr>
        <p:spPr>
          <a:xfrm>
            <a:off x="269431" y="237523"/>
            <a:ext cx="3617722" cy="584775"/>
          </a:xfrm>
          <a:prstGeom prst="rect">
            <a:avLst/>
          </a:prstGeom>
        </p:spPr>
        <p:txBody>
          <a:bodyPr wrap="none">
            <a:spAutoFit/>
          </a:bodyPr>
          <a:lstStyle/>
          <a:p>
            <a:r>
              <a:rPr lang="en-US" sz="3200" b="1" dirty="0">
                <a:solidFill>
                  <a:srgbClr val="FF0000"/>
                </a:solidFill>
              </a:rPr>
              <a:t>Data Visualization</a:t>
            </a:r>
          </a:p>
        </p:txBody>
      </p:sp>
      <p:sp>
        <p:nvSpPr>
          <p:cNvPr id="3" name="Rectangle 2">
            <a:extLst>
              <a:ext uri="{FF2B5EF4-FFF2-40B4-BE49-F238E27FC236}">
                <a16:creationId xmlns:a16="http://schemas.microsoft.com/office/drawing/2014/main" id="{1561E69B-2D09-4F95-AE77-9E76395DF561}"/>
              </a:ext>
            </a:extLst>
          </p:cNvPr>
          <p:cNvSpPr/>
          <p:nvPr/>
        </p:nvSpPr>
        <p:spPr>
          <a:xfrm>
            <a:off x="269431" y="1054614"/>
            <a:ext cx="6096000" cy="646331"/>
          </a:xfrm>
          <a:prstGeom prst="rect">
            <a:avLst/>
          </a:prstGeom>
        </p:spPr>
        <p:txBody>
          <a:bodyPr>
            <a:spAutoFit/>
          </a:bodyPr>
          <a:lstStyle/>
          <a:p>
            <a:r>
              <a:rPr lang="en-US" b="1" dirty="0">
                <a:solidFill>
                  <a:srgbClr val="212121"/>
                </a:solidFill>
                <a:latin typeface="Roboto" panose="02000000000000000000"/>
              </a:rPr>
              <a:t>Which hotel has the highest cancellation rate, the city or the resort?</a:t>
            </a:r>
            <a:endParaRPr lang="en-US" b="0" i="0" dirty="0">
              <a:solidFill>
                <a:srgbClr val="212121"/>
              </a:solidFill>
              <a:effectLst/>
              <a:latin typeface="Roboto" panose="02000000000000000000"/>
            </a:endParaRPr>
          </a:p>
        </p:txBody>
      </p:sp>
      <p:pic>
        <p:nvPicPr>
          <p:cNvPr id="4" name="Picture 3">
            <a:extLst>
              <a:ext uri="{FF2B5EF4-FFF2-40B4-BE49-F238E27FC236}">
                <a16:creationId xmlns:a16="http://schemas.microsoft.com/office/drawing/2014/main" id="{A8A0FEF9-71FC-43E8-91E9-5C963D50690B}"/>
              </a:ext>
            </a:extLst>
          </p:cNvPr>
          <p:cNvPicPr>
            <a:picLocks noChangeAspect="1"/>
          </p:cNvPicPr>
          <p:nvPr/>
        </p:nvPicPr>
        <p:blipFill>
          <a:blip r:embed="rId2"/>
          <a:stretch>
            <a:fillRect/>
          </a:stretch>
        </p:blipFill>
        <p:spPr>
          <a:xfrm>
            <a:off x="269431" y="2405228"/>
            <a:ext cx="3817951" cy="2690093"/>
          </a:xfrm>
          <a:prstGeom prst="rect">
            <a:avLst/>
          </a:prstGeom>
        </p:spPr>
      </p:pic>
      <p:sp>
        <p:nvSpPr>
          <p:cNvPr id="5" name="Rectangle 4">
            <a:extLst>
              <a:ext uri="{FF2B5EF4-FFF2-40B4-BE49-F238E27FC236}">
                <a16:creationId xmlns:a16="http://schemas.microsoft.com/office/drawing/2014/main" id="{38481232-5FDC-43CA-BD92-BF3D470A43C5}"/>
              </a:ext>
            </a:extLst>
          </p:cNvPr>
          <p:cNvSpPr/>
          <p:nvPr/>
        </p:nvSpPr>
        <p:spPr>
          <a:xfrm>
            <a:off x="5056620" y="2578614"/>
            <a:ext cx="6096000" cy="646331"/>
          </a:xfrm>
          <a:prstGeom prst="rect">
            <a:avLst/>
          </a:prstGeom>
        </p:spPr>
        <p:txBody>
          <a:bodyPr>
            <a:spAutoFit/>
          </a:bodyPr>
          <a:lstStyle/>
          <a:p>
            <a:pPr>
              <a:buFont typeface="+mj-lt"/>
              <a:buAutoNum type="arabicPeriod"/>
            </a:pPr>
            <a:r>
              <a:rPr lang="en-US" dirty="0">
                <a:solidFill>
                  <a:srgbClr val="212121"/>
                </a:solidFill>
                <a:latin typeface="Roboto" panose="02000000000000000000"/>
              </a:rPr>
              <a:t>About 30% of hotel reservations for city hotels and 24% for resort hotels are cancelled.</a:t>
            </a:r>
            <a:endParaRPr lang="en-US" b="0" i="0" dirty="0">
              <a:solidFill>
                <a:srgbClr val="212121"/>
              </a:solidFill>
              <a:effectLst/>
              <a:latin typeface="Roboto" panose="02000000000000000000"/>
            </a:endParaRPr>
          </a:p>
        </p:txBody>
      </p:sp>
    </p:spTree>
    <p:extLst>
      <p:ext uri="{BB962C8B-B14F-4D97-AF65-F5344CB8AC3E}">
        <p14:creationId xmlns:p14="http://schemas.microsoft.com/office/powerpoint/2010/main" val="3233983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A1E32D-9BBD-4575-8F75-49AA5AA9F32A}"/>
              </a:ext>
            </a:extLst>
          </p:cNvPr>
          <p:cNvSpPr/>
          <p:nvPr/>
        </p:nvSpPr>
        <p:spPr>
          <a:xfrm>
            <a:off x="376524" y="1194658"/>
            <a:ext cx="6096000" cy="646331"/>
          </a:xfrm>
          <a:prstGeom prst="rect">
            <a:avLst/>
          </a:prstGeom>
        </p:spPr>
        <p:txBody>
          <a:bodyPr>
            <a:spAutoFit/>
          </a:bodyPr>
          <a:lstStyle/>
          <a:p>
            <a:r>
              <a:rPr lang="en-US" b="1" dirty="0">
                <a:solidFill>
                  <a:srgbClr val="212121"/>
                </a:solidFill>
                <a:latin typeface="Roboto" panose="02000000000000000000"/>
              </a:rPr>
              <a:t>determining which countries have the most hotel cancellations in different type of hotels</a:t>
            </a:r>
            <a:endParaRPr lang="en-US" b="0" i="0" dirty="0">
              <a:solidFill>
                <a:srgbClr val="212121"/>
              </a:solidFill>
              <a:effectLst/>
              <a:latin typeface="Roboto" panose="02000000000000000000"/>
            </a:endParaRPr>
          </a:p>
        </p:txBody>
      </p:sp>
      <p:sp>
        <p:nvSpPr>
          <p:cNvPr id="3" name="Rectangle 2">
            <a:extLst>
              <a:ext uri="{FF2B5EF4-FFF2-40B4-BE49-F238E27FC236}">
                <a16:creationId xmlns:a16="http://schemas.microsoft.com/office/drawing/2014/main" id="{9BDA6BAB-E101-405E-A534-AFD1366BF910}"/>
              </a:ext>
            </a:extLst>
          </p:cNvPr>
          <p:cNvSpPr/>
          <p:nvPr/>
        </p:nvSpPr>
        <p:spPr>
          <a:xfrm>
            <a:off x="376524" y="426994"/>
            <a:ext cx="3617722" cy="584775"/>
          </a:xfrm>
          <a:prstGeom prst="rect">
            <a:avLst/>
          </a:prstGeom>
        </p:spPr>
        <p:txBody>
          <a:bodyPr wrap="none">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ADA7412D-4323-4357-8226-A4A325CB0614}"/>
              </a:ext>
            </a:extLst>
          </p:cNvPr>
          <p:cNvPicPr>
            <a:picLocks noChangeAspect="1"/>
          </p:cNvPicPr>
          <p:nvPr/>
        </p:nvPicPr>
        <p:blipFill>
          <a:blip r:embed="rId2"/>
          <a:stretch>
            <a:fillRect/>
          </a:stretch>
        </p:blipFill>
        <p:spPr>
          <a:xfrm>
            <a:off x="508522" y="2272148"/>
            <a:ext cx="3810330" cy="3391194"/>
          </a:xfrm>
          <a:prstGeom prst="rect">
            <a:avLst/>
          </a:prstGeom>
        </p:spPr>
      </p:pic>
      <p:sp>
        <p:nvSpPr>
          <p:cNvPr id="5" name="Rectangle 4">
            <a:extLst>
              <a:ext uri="{FF2B5EF4-FFF2-40B4-BE49-F238E27FC236}">
                <a16:creationId xmlns:a16="http://schemas.microsoft.com/office/drawing/2014/main" id="{B6DF4857-B867-42ED-B246-52F96431B507}"/>
              </a:ext>
            </a:extLst>
          </p:cNvPr>
          <p:cNvSpPr/>
          <p:nvPr/>
        </p:nvSpPr>
        <p:spPr>
          <a:xfrm>
            <a:off x="5453449" y="2723333"/>
            <a:ext cx="6096000" cy="646331"/>
          </a:xfrm>
          <a:prstGeom prst="rect">
            <a:avLst/>
          </a:prstGeom>
        </p:spPr>
        <p:txBody>
          <a:bodyPr>
            <a:spAutoFit/>
          </a:bodyPr>
          <a:lstStyle/>
          <a:p>
            <a:r>
              <a:rPr lang="en-US" dirty="0">
                <a:solidFill>
                  <a:srgbClr val="212121"/>
                </a:solidFill>
                <a:latin typeface="Roboto" panose="02000000000000000000"/>
              </a:rPr>
              <a:t>here we can say that PRT country made the highest number of cancelation under the city hotel</a:t>
            </a:r>
            <a:endParaRPr lang="en-US" b="0" i="0" dirty="0">
              <a:solidFill>
                <a:srgbClr val="212121"/>
              </a:solidFill>
              <a:effectLst/>
              <a:latin typeface="Roboto" panose="02000000000000000000"/>
            </a:endParaRPr>
          </a:p>
        </p:txBody>
      </p:sp>
      <p:sp>
        <p:nvSpPr>
          <p:cNvPr id="6" name="Rectangle 5">
            <a:extLst>
              <a:ext uri="{FF2B5EF4-FFF2-40B4-BE49-F238E27FC236}">
                <a16:creationId xmlns:a16="http://schemas.microsoft.com/office/drawing/2014/main" id="{9E145136-886F-4136-9798-5ED310B9B8F7}"/>
              </a:ext>
            </a:extLst>
          </p:cNvPr>
          <p:cNvSpPr/>
          <p:nvPr/>
        </p:nvSpPr>
        <p:spPr>
          <a:xfrm>
            <a:off x="5453449" y="3924943"/>
            <a:ext cx="6096000" cy="1200329"/>
          </a:xfrm>
          <a:prstGeom prst="rect">
            <a:avLst/>
          </a:prstGeom>
        </p:spPr>
        <p:txBody>
          <a:bodyPr>
            <a:spAutoFit/>
          </a:bodyPr>
          <a:lstStyle/>
          <a:p>
            <a:r>
              <a:rPr lang="en-US" dirty="0">
                <a:solidFill>
                  <a:srgbClr val="212121"/>
                </a:solidFill>
                <a:latin typeface="Roboto" panose="02000000000000000000"/>
              </a:rPr>
              <a:t>here we understand that the PRT country has made the large number of </a:t>
            </a:r>
            <a:r>
              <a:rPr lang="en-US" dirty="0" err="1">
                <a:solidFill>
                  <a:srgbClr val="212121"/>
                </a:solidFill>
                <a:latin typeface="Roboto" panose="02000000000000000000"/>
              </a:rPr>
              <a:t>cencelation</a:t>
            </a:r>
            <a:r>
              <a:rPr lang="en-US" dirty="0">
                <a:solidFill>
                  <a:srgbClr val="212121"/>
                </a:solidFill>
                <a:latin typeface="Roboto" panose="02000000000000000000"/>
              </a:rPr>
              <a:t> in resort type hotel.</a:t>
            </a:r>
          </a:p>
          <a:p>
            <a:r>
              <a:rPr lang="en-US" dirty="0">
                <a:solidFill>
                  <a:srgbClr val="212121"/>
                </a:solidFill>
                <a:latin typeface="Roboto" panose="02000000000000000000"/>
              </a:rPr>
              <a:t>so after the compare with both bar chart then we get that both hotel got most cancelation by PRT country.</a:t>
            </a:r>
            <a:endParaRPr lang="en-US" b="0" i="0" dirty="0">
              <a:solidFill>
                <a:srgbClr val="212121"/>
              </a:solidFill>
              <a:effectLst/>
              <a:latin typeface="Roboto" panose="02000000000000000000"/>
            </a:endParaRPr>
          </a:p>
        </p:txBody>
      </p:sp>
    </p:spTree>
    <p:extLst>
      <p:ext uri="{BB962C8B-B14F-4D97-AF65-F5344CB8AC3E}">
        <p14:creationId xmlns:p14="http://schemas.microsoft.com/office/powerpoint/2010/main" val="2093095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C05011-075D-47B2-8C0C-C719571F9C08}"/>
              </a:ext>
            </a:extLst>
          </p:cNvPr>
          <p:cNvSpPr/>
          <p:nvPr/>
        </p:nvSpPr>
        <p:spPr>
          <a:xfrm>
            <a:off x="360048" y="1048116"/>
            <a:ext cx="6096000" cy="646331"/>
          </a:xfrm>
          <a:prstGeom prst="rect">
            <a:avLst/>
          </a:prstGeom>
        </p:spPr>
        <p:txBody>
          <a:bodyPr>
            <a:spAutoFit/>
          </a:bodyPr>
          <a:lstStyle/>
          <a:p>
            <a:r>
              <a:rPr lang="en-US" b="1" dirty="0">
                <a:solidFill>
                  <a:srgbClr val="212121"/>
                </a:solidFill>
                <a:latin typeface="Roboto" panose="02000000000000000000"/>
              </a:rPr>
              <a:t>Does a longer waiting period result in cancelled bookings?</a:t>
            </a:r>
            <a:endParaRPr lang="en-US" b="0" i="0" dirty="0">
              <a:solidFill>
                <a:srgbClr val="212121"/>
              </a:solidFill>
              <a:effectLst/>
              <a:latin typeface="Roboto" panose="02000000000000000000"/>
            </a:endParaRPr>
          </a:p>
        </p:txBody>
      </p:sp>
      <p:sp>
        <p:nvSpPr>
          <p:cNvPr id="4" name="Rectangle 3">
            <a:extLst>
              <a:ext uri="{FF2B5EF4-FFF2-40B4-BE49-F238E27FC236}">
                <a16:creationId xmlns:a16="http://schemas.microsoft.com/office/drawing/2014/main" id="{620B78E3-725C-45F1-9EA9-DD9A244F2DAB}"/>
              </a:ext>
            </a:extLst>
          </p:cNvPr>
          <p:cNvSpPr/>
          <p:nvPr/>
        </p:nvSpPr>
        <p:spPr>
          <a:xfrm>
            <a:off x="360048" y="344615"/>
            <a:ext cx="3617722" cy="584775"/>
          </a:xfrm>
          <a:prstGeom prst="rect">
            <a:avLst/>
          </a:prstGeom>
        </p:spPr>
        <p:txBody>
          <a:bodyPr wrap="none">
            <a:spAutoFit/>
          </a:bodyPr>
          <a:lstStyle/>
          <a:p>
            <a:r>
              <a:rPr lang="en-US" sz="3200" b="1" dirty="0">
                <a:solidFill>
                  <a:srgbClr val="FF0000"/>
                </a:solidFill>
              </a:rPr>
              <a:t>Data Visualization</a:t>
            </a:r>
          </a:p>
        </p:txBody>
      </p:sp>
      <p:pic>
        <p:nvPicPr>
          <p:cNvPr id="5" name="Picture 4">
            <a:extLst>
              <a:ext uri="{FF2B5EF4-FFF2-40B4-BE49-F238E27FC236}">
                <a16:creationId xmlns:a16="http://schemas.microsoft.com/office/drawing/2014/main" id="{AB033175-2A74-48A5-B040-F7126C8F72CA}"/>
              </a:ext>
            </a:extLst>
          </p:cNvPr>
          <p:cNvPicPr>
            <a:picLocks noChangeAspect="1"/>
          </p:cNvPicPr>
          <p:nvPr/>
        </p:nvPicPr>
        <p:blipFill>
          <a:blip r:embed="rId2"/>
          <a:stretch>
            <a:fillRect/>
          </a:stretch>
        </p:blipFill>
        <p:spPr>
          <a:xfrm>
            <a:off x="360048" y="2257168"/>
            <a:ext cx="6016038" cy="3102514"/>
          </a:xfrm>
          <a:prstGeom prst="rect">
            <a:avLst/>
          </a:prstGeom>
        </p:spPr>
      </p:pic>
      <p:sp>
        <p:nvSpPr>
          <p:cNvPr id="6" name="Rectangle 5">
            <a:extLst>
              <a:ext uri="{FF2B5EF4-FFF2-40B4-BE49-F238E27FC236}">
                <a16:creationId xmlns:a16="http://schemas.microsoft.com/office/drawing/2014/main" id="{5D75FEB8-6F1D-4448-92FB-E78152321AD1}"/>
              </a:ext>
            </a:extLst>
          </p:cNvPr>
          <p:cNvSpPr/>
          <p:nvPr/>
        </p:nvSpPr>
        <p:spPr>
          <a:xfrm>
            <a:off x="6456048" y="2792762"/>
            <a:ext cx="5815914" cy="2031325"/>
          </a:xfrm>
          <a:prstGeom prst="rect">
            <a:avLst/>
          </a:prstGeom>
        </p:spPr>
        <p:txBody>
          <a:bodyPr wrap="square">
            <a:spAutoFit/>
          </a:bodyPr>
          <a:lstStyle/>
          <a:p>
            <a:r>
              <a:rPr lang="en-US" dirty="0">
                <a:solidFill>
                  <a:srgbClr val="212121"/>
                </a:solidFill>
                <a:latin typeface="Roboto" panose="02000000000000000000"/>
              </a:rPr>
              <a:t>There is no direct correlation between a longer waiting period and booking cancellation, as can be seen from the fact that the majority of reservations that had less than 100 days on the waiting list were cancelled. However, reservations that had more than 100 days on the waiting list were also cancelled at a slightly higher rate.</a:t>
            </a:r>
            <a:endParaRPr lang="en-IN" dirty="0"/>
          </a:p>
        </p:txBody>
      </p:sp>
    </p:spTree>
    <p:extLst>
      <p:ext uri="{BB962C8B-B14F-4D97-AF65-F5344CB8AC3E}">
        <p14:creationId xmlns:p14="http://schemas.microsoft.com/office/powerpoint/2010/main" val="190229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49E2E5-E894-4BCE-A86E-8DB31A1B0AC8}"/>
              </a:ext>
            </a:extLst>
          </p:cNvPr>
          <p:cNvSpPr/>
          <p:nvPr/>
        </p:nvSpPr>
        <p:spPr>
          <a:xfrm>
            <a:off x="302383" y="1079327"/>
            <a:ext cx="7968406" cy="369332"/>
          </a:xfrm>
          <a:prstGeom prst="rect">
            <a:avLst/>
          </a:prstGeom>
        </p:spPr>
        <p:txBody>
          <a:bodyPr wrap="square">
            <a:spAutoFit/>
          </a:bodyPr>
          <a:lstStyle/>
          <a:p>
            <a:r>
              <a:rPr lang="en-US" b="1" dirty="0">
                <a:solidFill>
                  <a:srgbClr val="212121"/>
                </a:solidFill>
                <a:latin typeface="Roboto" panose="02000000000000000000"/>
              </a:rPr>
              <a:t>What is the percentage distribution of </a:t>
            </a:r>
            <a:r>
              <a:rPr lang="en-US" b="1" dirty="0" err="1">
                <a:solidFill>
                  <a:srgbClr val="212121"/>
                </a:solidFill>
                <a:latin typeface="Roboto" panose="02000000000000000000"/>
              </a:rPr>
              <a:t>required_car_parking_spaces</a:t>
            </a:r>
            <a:r>
              <a:rPr lang="en-US" b="1" dirty="0">
                <a:solidFill>
                  <a:srgbClr val="212121"/>
                </a:solidFill>
                <a:latin typeface="Roboto" panose="02000000000000000000"/>
              </a:rPr>
              <a:t>?</a:t>
            </a:r>
            <a:endParaRPr lang="en-US" b="0" i="0" dirty="0">
              <a:solidFill>
                <a:srgbClr val="212121"/>
              </a:solidFill>
              <a:effectLst/>
              <a:latin typeface="Roboto" panose="02000000000000000000"/>
            </a:endParaRPr>
          </a:p>
        </p:txBody>
      </p:sp>
      <p:sp>
        <p:nvSpPr>
          <p:cNvPr id="3" name="Rectangle 2">
            <a:extLst>
              <a:ext uri="{FF2B5EF4-FFF2-40B4-BE49-F238E27FC236}">
                <a16:creationId xmlns:a16="http://schemas.microsoft.com/office/drawing/2014/main" id="{7D1C0187-D618-45C4-958D-F3389E98F233}"/>
              </a:ext>
            </a:extLst>
          </p:cNvPr>
          <p:cNvSpPr/>
          <p:nvPr/>
        </p:nvSpPr>
        <p:spPr>
          <a:xfrm>
            <a:off x="302383" y="303426"/>
            <a:ext cx="3617722" cy="584775"/>
          </a:xfrm>
          <a:prstGeom prst="rect">
            <a:avLst/>
          </a:prstGeom>
        </p:spPr>
        <p:txBody>
          <a:bodyPr wrap="none">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63B6D62E-D740-4B26-A001-7FAFF94A0569}"/>
              </a:ext>
            </a:extLst>
          </p:cNvPr>
          <p:cNvPicPr>
            <a:picLocks noChangeAspect="1"/>
          </p:cNvPicPr>
          <p:nvPr/>
        </p:nvPicPr>
        <p:blipFill>
          <a:blip r:embed="rId2"/>
          <a:stretch>
            <a:fillRect/>
          </a:stretch>
        </p:blipFill>
        <p:spPr>
          <a:xfrm>
            <a:off x="302383" y="1815030"/>
            <a:ext cx="5044877" cy="4084674"/>
          </a:xfrm>
          <a:prstGeom prst="rect">
            <a:avLst/>
          </a:prstGeom>
        </p:spPr>
      </p:pic>
      <p:sp>
        <p:nvSpPr>
          <p:cNvPr id="5" name="Rectangle 4">
            <a:extLst>
              <a:ext uri="{FF2B5EF4-FFF2-40B4-BE49-F238E27FC236}">
                <a16:creationId xmlns:a16="http://schemas.microsoft.com/office/drawing/2014/main" id="{2A8D1629-4F06-410D-A5A3-4B83DAEA5A8D}"/>
              </a:ext>
            </a:extLst>
          </p:cNvPr>
          <p:cNvSpPr/>
          <p:nvPr/>
        </p:nvSpPr>
        <p:spPr>
          <a:xfrm>
            <a:off x="5684108" y="2357735"/>
            <a:ext cx="6096000" cy="923330"/>
          </a:xfrm>
          <a:prstGeom prst="rect">
            <a:avLst/>
          </a:prstGeom>
        </p:spPr>
        <p:txBody>
          <a:bodyPr>
            <a:spAutoFit/>
          </a:bodyPr>
          <a:lstStyle/>
          <a:p>
            <a:r>
              <a:rPr lang="en-US" b="1" dirty="0">
                <a:solidFill>
                  <a:srgbClr val="212121"/>
                </a:solidFill>
                <a:latin typeface="Roboto" panose="02000000000000000000"/>
              </a:rPr>
              <a:t>Observation:</a:t>
            </a:r>
            <a:endParaRPr lang="en-US" dirty="0">
              <a:solidFill>
                <a:srgbClr val="212121"/>
              </a:solidFill>
              <a:latin typeface="Roboto" panose="02000000000000000000"/>
            </a:endParaRPr>
          </a:p>
          <a:p>
            <a:r>
              <a:rPr lang="en-US" dirty="0">
                <a:solidFill>
                  <a:srgbClr val="212121"/>
                </a:solidFill>
                <a:latin typeface="Roboto" panose="02000000000000000000"/>
              </a:rPr>
              <a:t>91.6 % guests does not required the parking space. only 8.3 % guests required parking space.</a:t>
            </a:r>
            <a:endParaRPr lang="en-US" b="0" i="0" dirty="0">
              <a:solidFill>
                <a:srgbClr val="212121"/>
              </a:solidFill>
              <a:effectLst/>
              <a:latin typeface="Roboto" panose="02000000000000000000"/>
            </a:endParaRPr>
          </a:p>
        </p:txBody>
      </p:sp>
    </p:spTree>
    <p:extLst>
      <p:ext uri="{BB962C8B-B14F-4D97-AF65-F5344CB8AC3E}">
        <p14:creationId xmlns:p14="http://schemas.microsoft.com/office/powerpoint/2010/main" val="1867003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8C44E1-42D4-4DEF-90B8-F0AFAFDD3B86}"/>
              </a:ext>
            </a:extLst>
          </p:cNvPr>
          <p:cNvSpPr/>
          <p:nvPr/>
        </p:nvSpPr>
        <p:spPr>
          <a:xfrm>
            <a:off x="236481" y="1110734"/>
            <a:ext cx="5211683" cy="369332"/>
          </a:xfrm>
          <a:prstGeom prst="rect">
            <a:avLst/>
          </a:prstGeom>
        </p:spPr>
        <p:txBody>
          <a:bodyPr wrap="none">
            <a:spAutoFit/>
          </a:bodyPr>
          <a:lstStyle/>
          <a:p>
            <a:r>
              <a:rPr lang="en-US" b="1" dirty="0">
                <a:solidFill>
                  <a:srgbClr val="212121"/>
                </a:solidFill>
                <a:latin typeface="Roboto" panose="02000000000000000000"/>
              </a:rPr>
              <a:t> Which type of food is </a:t>
            </a:r>
            <a:r>
              <a:rPr lang="en-US" b="1" dirty="0" err="1">
                <a:solidFill>
                  <a:srgbClr val="212121"/>
                </a:solidFill>
                <a:latin typeface="Roboto" panose="02000000000000000000"/>
              </a:rPr>
              <a:t>preffered</a:t>
            </a:r>
            <a:r>
              <a:rPr lang="en-US" b="1" dirty="0">
                <a:solidFill>
                  <a:srgbClr val="212121"/>
                </a:solidFill>
                <a:latin typeface="Roboto" panose="02000000000000000000"/>
              </a:rPr>
              <a:t> by the guest?</a:t>
            </a:r>
            <a:endParaRPr lang="en-US" b="0" i="0" dirty="0">
              <a:solidFill>
                <a:srgbClr val="212121"/>
              </a:solidFill>
              <a:effectLst/>
              <a:latin typeface="Roboto" panose="02000000000000000000"/>
            </a:endParaRPr>
          </a:p>
        </p:txBody>
      </p:sp>
      <p:sp>
        <p:nvSpPr>
          <p:cNvPr id="3" name="Rectangle 2">
            <a:extLst>
              <a:ext uri="{FF2B5EF4-FFF2-40B4-BE49-F238E27FC236}">
                <a16:creationId xmlns:a16="http://schemas.microsoft.com/office/drawing/2014/main" id="{3EC982E8-705D-446B-B7AC-A310A7F50B19}"/>
              </a:ext>
            </a:extLst>
          </p:cNvPr>
          <p:cNvSpPr/>
          <p:nvPr/>
        </p:nvSpPr>
        <p:spPr>
          <a:xfrm>
            <a:off x="294146" y="319901"/>
            <a:ext cx="3617722" cy="584775"/>
          </a:xfrm>
          <a:prstGeom prst="rect">
            <a:avLst/>
          </a:prstGeom>
        </p:spPr>
        <p:txBody>
          <a:bodyPr wrap="none">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29DFB359-AFF5-4DDC-BDF5-6B2C06F80C37}"/>
              </a:ext>
            </a:extLst>
          </p:cNvPr>
          <p:cNvPicPr>
            <a:picLocks noChangeAspect="1"/>
          </p:cNvPicPr>
          <p:nvPr/>
        </p:nvPicPr>
        <p:blipFill>
          <a:blip r:embed="rId2"/>
          <a:stretch>
            <a:fillRect/>
          </a:stretch>
        </p:blipFill>
        <p:spPr>
          <a:xfrm>
            <a:off x="294146" y="2232454"/>
            <a:ext cx="4284662" cy="2989412"/>
          </a:xfrm>
          <a:prstGeom prst="rect">
            <a:avLst/>
          </a:prstGeom>
        </p:spPr>
      </p:pic>
      <p:sp>
        <p:nvSpPr>
          <p:cNvPr id="5" name="Rectangle 4">
            <a:extLst>
              <a:ext uri="{FF2B5EF4-FFF2-40B4-BE49-F238E27FC236}">
                <a16:creationId xmlns:a16="http://schemas.microsoft.com/office/drawing/2014/main" id="{BE124968-9FCF-4548-8D6B-1FC9F4C92919}"/>
              </a:ext>
            </a:extLst>
          </p:cNvPr>
          <p:cNvSpPr/>
          <p:nvPr/>
        </p:nvSpPr>
        <p:spPr>
          <a:xfrm>
            <a:off x="5448164" y="2849997"/>
            <a:ext cx="6096000" cy="1754326"/>
          </a:xfrm>
          <a:prstGeom prst="rect">
            <a:avLst/>
          </a:prstGeom>
        </p:spPr>
        <p:txBody>
          <a:bodyPr>
            <a:spAutoFit/>
          </a:bodyPr>
          <a:lstStyle/>
          <a:p>
            <a:r>
              <a:rPr lang="en-US" b="1" dirty="0">
                <a:solidFill>
                  <a:srgbClr val="212121"/>
                </a:solidFill>
                <a:latin typeface="Roboto" panose="02000000000000000000"/>
              </a:rPr>
              <a:t>Observation</a:t>
            </a:r>
            <a:endParaRPr lang="en-US" dirty="0">
              <a:solidFill>
                <a:srgbClr val="212121"/>
              </a:solidFill>
              <a:latin typeface="Roboto" panose="02000000000000000000"/>
            </a:endParaRPr>
          </a:p>
          <a:p>
            <a:r>
              <a:rPr lang="en-US" dirty="0">
                <a:solidFill>
                  <a:srgbClr val="212121"/>
                </a:solidFill>
                <a:latin typeface="Roboto" panose="02000000000000000000"/>
              </a:rPr>
              <a:t>Meal types in hotels: BB - (Bed and Breakfast) HB- (Half Board) (Half Board) SC- (Supplemental Committee) FB- (Full Board) (Self Catering) As a result, the most popular meal type among guests is BB (Bed and Breakfast), followed by HB (Half Board) and SC (Self Catering).</a:t>
            </a:r>
            <a:endParaRPr lang="en-US" b="0" i="0" dirty="0">
              <a:solidFill>
                <a:srgbClr val="212121"/>
              </a:solidFill>
              <a:effectLst/>
              <a:latin typeface="Roboto" panose="02000000000000000000"/>
            </a:endParaRPr>
          </a:p>
        </p:txBody>
      </p:sp>
    </p:spTree>
    <p:extLst>
      <p:ext uri="{BB962C8B-B14F-4D97-AF65-F5344CB8AC3E}">
        <p14:creationId xmlns:p14="http://schemas.microsoft.com/office/powerpoint/2010/main" val="2039832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8630A-61DA-DB3D-6EA4-9F372C8143DD}"/>
              </a:ext>
            </a:extLst>
          </p:cNvPr>
          <p:cNvSpPr txBox="1"/>
          <p:nvPr/>
        </p:nvSpPr>
        <p:spPr>
          <a:xfrm>
            <a:off x="631597" y="1065230"/>
            <a:ext cx="9059160" cy="5632311"/>
          </a:xfrm>
          <a:prstGeom prst="rect">
            <a:avLst/>
          </a:prstGeom>
          <a:noFill/>
        </p:spPr>
        <p:txBody>
          <a:bodyPr wrap="square" rtlCol="0">
            <a:spAutoFit/>
          </a:bodyPr>
          <a:lstStyle/>
          <a:p>
            <a:pPr algn="l">
              <a:buFont typeface="Arial" panose="020B0604020202020204" pitchFamily="34" charset="0"/>
              <a:buChar char="•"/>
            </a:pPr>
            <a:r>
              <a:rPr lang="en-US" sz="1200" dirty="0">
                <a:solidFill>
                  <a:srgbClr val="212121"/>
                </a:solidFill>
                <a:latin typeface="Roboto" panose="02000000000000000000" pitchFamily="2" charset="0"/>
              </a:rPr>
              <a:t> City Hotels are most preferred by the customer.</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Maximum number of bookings were done in month of august so we can put more offers during this month.</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As compared to couples ,single and family with more than 3 members is less expensive.</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TA/TO distribution channel is more preferred by the customer as compared to others, In order to grow their business, hotels might partner with these agents and operators or promote using them as a medium.</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Most visitors of resort hotel stayed for one day, however most city hotel guests spent anywhere between one and seven days.</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the most popular meal type among guests is BB (Bed and Breakfast), followed by HB (Half Board) and SC (Self Catering).From the above graph it is clear that highest rate of returning customers are from the resort hotel</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From above it is clear that city hotels are mostly preferred by babies, adults and children</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More than 25000 people, or the majority of the attendees, are from Portugal. he average revenue of city hotels is higher than that of resort hotels.</a:t>
            </a:r>
          </a:p>
          <a:p>
            <a:pPr algn="l">
              <a:buFont typeface="Arial" panose="020B0604020202020204" pitchFamily="34" charset="0"/>
              <a:buChar char="•"/>
            </a:pPr>
            <a:endParaRPr lang="en-US" sz="1200" dirty="0">
              <a:solidFill>
                <a:srgbClr val="212121"/>
              </a:solidFill>
              <a:latin typeface="Roboto" panose="02000000000000000000" pitchFamily="2" charset="0"/>
            </a:endParaRP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endParaRPr lang="en-US" sz="1200" dirty="0">
              <a:solidFill>
                <a:srgbClr val="212121"/>
              </a:solidFill>
              <a:latin typeface="Roboto" panose="02000000000000000000" pitchFamily="2" charset="0"/>
            </a:endParaRP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endParaRPr lang="en-US" sz="1200" dirty="0">
              <a:solidFill>
                <a:srgbClr val="212121"/>
              </a:solidFill>
              <a:latin typeface="Roboto" panose="02000000000000000000" pitchFamily="2" charset="0"/>
            </a:endParaRP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endParaRPr lang="en-US" sz="1200" dirty="0">
              <a:solidFill>
                <a:srgbClr val="212121"/>
              </a:solidFill>
              <a:latin typeface="Roboto" panose="02000000000000000000" pitchFamily="2" charset="0"/>
            </a:endParaRP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endParaRPr lang="en-US" sz="1200" dirty="0">
              <a:solidFill>
                <a:srgbClr val="212121"/>
              </a:solidFill>
              <a:latin typeface="Roboto" panose="02000000000000000000" pitchFamily="2" charset="0"/>
            </a:endParaRP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endParaRPr lang="en-US" sz="1200" dirty="0"/>
          </a:p>
        </p:txBody>
      </p:sp>
      <p:sp>
        <p:nvSpPr>
          <p:cNvPr id="3" name="TextBox 2">
            <a:extLst>
              <a:ext uri="{FF2B5EF4-FFF2-40B4-BE49-F238E27FC236}">
                <a16:creationId xmlns:a16="http://schemas.microsoft.com/office/drawing/2014/main" id="{F3093E78-243C-6E4E-1456-DCC0CC48EC72}"/>
              </a:ext>
            </a:extLst>
          </p:cNvPr>
          <p:cNvSpPr txBox="1"/>
          <p:nvPr/>
        </p:nvSpPr>
        <p:spPr>
          <a:xfrm>
            <a:off x="707011" y="84842"/>
            <a:ext cx="2574744" cy="646331"/>
          </a:xfrm>
          <a:prstGeom prst="rect">
            <a:avLst/>
          </a:prstGeom>
          <a:noFill/>
        </p:spPr>
        <p:txBody>
          <a:bodyPr wrap="none" rtlCol="0">
            <a:spAutoFit/>
          </a:bodyPr>
          <a:lstStyle/>
          <a:p>
            <a:r>
              <a:rPr lang="en-US" sz="3600" b="1" dirty="0">
                <a:solidFill>
                  <a:srgbClr val="FF0000"/>
                </a:solidFill>
              </a:rPr>
              <a:t>Conclusion</a:t>
            </a:r>
          </a:p>
        </p:txBody>
      </p:sp>
    </p:spTree>
    <p:extLst>
      <p:ext uri="{BB962C8B-B14F-4D97-AF65-F5344CB8AC3E}">
        <p14:creationId xmlns:p14="http://schemas.microsoft.com/office/powerpoint/2010/main" val="3620043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C15EA-499F-D293-98C8-93158B3A05E9}"/>
              </a:ext>
            </a:extLst>
          </p:cNvPr>
          <p:cNvSpPr txBox="1"/>
          <p:nvPr/>
        </p:nvSpPr>
        <p:spPr>
          <a:xfrm>
            <a:off x="641023" y="612742"/>
            <a:ext cx="11387579" cy="5170646"/>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212121"/>
                </a:solidFill>
                <a:effectLst/>
                <a:latin typeface="Roboto" panose="02000000000000000000" pitchFamily="2" charset="0"/>
              </a:rPr>
              <a:t>H type has the highest Average daily rate followed by G type</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January, February, March, April, October, November, and December are the ideal months for visitors to resort or city hotels because of the low average daily rate throughout these months.</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For hotels in cities, the majority of cancellations occurred in the month of October, but for hotels in resort areas, the majority occurred in the month of August.</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 Additionally, similar cancellations of reservations for both hotel types occurred in the month of August. City hotels had greater cancellations of reservations overall.</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For hotels in cities, the majority of cancellations occurred in the month of October, but for hotels in resort areas, the majority occurred in the month of August.</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 Additionally, similar cancellations of reservations for both hotel types occurred in the month of August. City hotels had greater cancellations of reservations overall.</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About 30% of hotel reservations for city hotels and 24% for resort hotels are cancelled.</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here we can say that PRT country made the highest number of cancelation under the city hotel</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here we understand that the PRT country has made the large number of cancelation in resort type hotel.</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There is no direct correlation between a longer waiting period and booking cancellation, as can be seen from the fact that the majority of reservations that had less</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r>
              <a:rPr lang="en-US" sz="1200" b="0" i="0" dirty="0">
                <a:solidFill>
                  <a:srgbClr val="212121"/>
                </a:solidFill>
                <a:effectLst/>
                <a:latin typeface="Roboto" panose="02000000000000000000" pitchFamily="2" charset="0"/>
              </a:rPr>
              <a:t> than 100 days on the waiting list were cancelled. However, reservations that had more than 100 days on the waiting list were also cancelled at a slightly higher rate.</a:t>
            </a:r>
          </a:p>
          <a:p>
            <a:pPr algn="l"/>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91.6 % guests does not required the parking space. only 8.3 % guests required parking space.</a:t>
            </a:r>
          </a:p>
          <a:p>
            <a:pPr algn="l">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buFont typeface="Arial" panose="020B0604020202020204" pitchFamily="34" charset="0"/>
              <a:buChar char="•"/>
            </a:pPr>
            <a:r>
              <a:rPr lang="en-US" sz="1200" b="0" i="0" dirty="0">
                <a:solidFill>
                  <a:srgbClr val="212121"/>
                </a:solidFill>
                <a:effectLst/>
                <a:latin typeface="Roboto" panose="02000000000000000000" pitchFamily="2" charset="0"/>
              </a:rPr>
              <a:t>As a result, the most popular meal type among guests is BB (Bed and Breakfast), followed by HB (Half Board) and SC (Self Catering).</a:t>
            </a:r>
          </a:p>
          <a:p>
            <a:endParaRPr lang="en-US" dirty="0"/>
          </a:p>
        </p:txBody>
      </p:sp>
    </p:spTree>
    <p:extLst>
      <p:ext uri="{BB962C8B-B14F-4D97-AF65-F5344CB8AC3E}">
        <p14:creationId xmlns:p14="http://schemas.microsoft.com/office/powerpoint/2010/main" val="366106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23044C-1D66-638D-0686-CDA0D0623C5F}"/>
              </a:ext>
            </a:extLst>
          </p:cNvPr>
          <p:cNvSpPr txBox="1"/>
          <p:nvPr/>
        </p:nvSpPr>
        <p:spPr>
          <a:xfrm>
            <a:off x="433137" y="433137"/>
            <a:ext cx="11341768" cy="923330"/>
          </a:xfrm>
          <a:prstGeom prst="rect">
            <a:avLst/>
          </a:prstGeom>
          <a:noFill/>
        </p:spPr>
        <p:txBody>
          <a:bodyPr wrap="square" rtlCol="0">
            <a:spAutoFit/>
          </a:bodyPr>
          <a:lstStyle/>
          <a:p>
            <a:endParaRPr lang="en-GB" sz="1800" b="1" dirty="0">
              <a:solidFill>
                <a:srgbClr val="134F5C"/>
              </a:solidFill>
              <a:latin typeface="Times New Roman" panose="02020603050405020304" pitchFamily="18" charset="0"/>
              <a:cs typeface="Times New Roman" panose="02020603050405020304" pitchFamily="18" charset="0"/>
            </a:endParaRPr>
          </a:p>
          <a:p>
            <a:r>
              <a:rPr lang="en-GB" sz="1800" b="1" i="0" u="none" strike="noStrike" baseline="0" dirty="0">
                <a:solidFill>
                  <a:srgbClr val="134F5C"/>
                </a:solidFill>
                <a:latin typeface="Times New Roman" panose="02020603050405020304" pitchFamily="18" charset="0"/>
                <a:cs typeface="Times New Roman" panose="02020603050405020304" pitchFamily="18" charset="0"/>
              </a:rPr>
              <a:t>Hotel Booking Analysis and it’s data?</a:t>
            </a:r>
          </a:p>
          <a:p>
            <a:endParaRPr lang="en-US" dirty="0"/>
          </a:p>
        </p:txBody>
      </p:sp>
      <p:sp>
        <p:nvSpPr>
          <p:cNvPr id="3" name="TextBox 2">
            <a:extLst>
              <a:ext uri="{FF2B5EF4-FFF2-40B4-BE49-F238E27FC236}">
                <a16:creationId xmlns:a16="http://schemas.microsoft.com/office/drawing/2014/main" id="{17B91F45-D0BC-DC6B-7E27-43A5179701D7}"/>
              </a:ext>
            </a:extLst>
          </p:cNvPr>
          <p:cNvSpPr txBox="1"/>
          <p:nvPr/>
        </p:nvSpPr>
        <p:spPr>
          <a:xfrm>
            <a:off x="735291" y="1442301"/>
            <a:ext cx="10501460" cy="5262979"/>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212121"/>
                </a:solidFill>
                <a:effectLst/>
                <a:latin typeface="Roboto" panose="02000000000000000000" pitchFamily="2" charset="0"/>
              </a:rPr>
              <a:t>The purpose of our project was to gather and analyze detailed information about hotels in order to provide insights and estimate the profit.</a:t>
            </a:r>
          </a:p>
          <a:p>
            <a:pPr marL="285750" indent="-285750">
              <a:buFont typeface="Arial" panose="020B0604020202020204" pitchFamily="34" charset="0"/>
              <a:buChar char="•"/>
            </a:pPr>
            <a:endParaRPr lang="en-US" sz="1600"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sz="1400" b="0" i="0" dirty="0">
                <a:solidFill>
                  <a:srgbClr val="212121"/>
                </a:solidFill>
                <a:effectLst/>
                <a:latin typeface="Roboto" panose="02000000000000000000" pitchFamily="2" charset="0"/>
              </a:rPr>
              <a:t>The majority of Revenue Management research on demand forecasting and prediction issues is conducted in the tourism and travel-related industries.</a:t>
            </a:r>
          </a:p>
          <a:p>
            <a:pPr marL="285750" indent="-285750"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sz="1400" b="0" i="0" dirty="0">
                <a:solidFill>
                  <a:srgbClr val="212121"/>
                </a:solidFill>
                <a:effectLst/>
                <a:latin typeface="Roboto" panose="02000000000000000000" pitchFamily="2" charset="0"/>
              </a:rPr>
              <a:t>We have given two hotel data sets. i.e., the resort hotel is one of the hotels, and the city hotel is the other. There are 32 columns and 119390 rows.</a:t>
            </a:r>
          </a:p>
          <a:p>
            <a:pPr marL="285750" indent="-285750"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sz="1400" b="0" i="0" dirty="0">
                <a:solidFill>
                  <a:srgbClr val="212121"/>
                </a:solidFill>
                <a:effectLst/>
                <a:latin typeface="Roboto" panose="02000000000000000000" pitchFamily="2" charset="0"/>
              </a:rPr>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p>
          <a:p>
            <a:pPr marL="285750" indent="-285750"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sz="1400" b="0" i="0" dirty="0">
                <a:solidFill>
                  <a:srgbClr val="212121"/>
                </a:solidFill>
                <a:effectLst/>
                <a:latin typeface="Roboto" panose="02000000000000000000" pitchFamily="2" charset="0"/>
              </a:rPr>
              <a:t>Hotels will be able to identify the issue that is causing customers to cancel their bookings, as well as the reason for the cancellations, by utilizing the predictive</a:t>
            </a:r>
          </a:p>
          <a:p>
            <a:pPr marL="285750" indent="-285750"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sz="1400" b="0" i="0" dirty="0">
                <a:solidFill>
                  <a:srgbClr val="212121"/>
                </a:solidFill>
                <a:effectLst/>
                <a:latin typeface="Roboto" panose="02000000000000000000" pitchFamily="2" charset="0"/>
              </a:rPr>
              <a:t> model. It would be fantastic if the hotel management team could identify the root cause and develop a better strategy.</a:t>
            </a:r>
          </a:p>
          <a:p>
            <a:pPr marL="285750" indent="-285750"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sz="1400" b="0" i="0" dirty="0">
                <a:solidFill>
                  <a:srgbClr val="212121"/>
                </a:solidFill>
                <a:effectLst/>
                <a:latin typeface="Roboto" panose="02000000000000000000" pitchFamily="2" charset="0"/>
              </a:rPr>
              <a:t>The goal of our project was to collect and analyze detailed hotel information in order to provide insights and estimate profit.</a:t>
            </a:r>
          </a:p>
          <a:p>
            <a:pPr marL="285750" indent="-285750">
              <a:buFont typeface="Arial" panose="020B0604020202020204" pitchFamily="34" charset="0"/>
              <a:buChar char="•"/>
            </a:pPr>
            <a:endParaRPr lang="en-US" b="0" i="0" dirty="0">
              <a:solidFill>
                <a:srgbClr val="212121"/>
              </a:solidFill>
              <a:effectLst/>
              <a:latin typeface="Roboto" panose="02000000000000000000" pitchFamily="2" charset="0"/>
            </a:endParaRPr>
          </a:p>
          <a:p>
            <a:pPr marL="285750" indent="-285750">
              <a:buFont typeface="Arial" panose="020B0604020202020204" pitchFamily="34" charset="0"/>
              <a:buChar char="•"/>
            </a:pPr>
            <a:endParaRPr lang="en-US" dirty="0">
              <a:solidFill>
                <a:srgbClr val="212121"/>
              </a:solidFill>
              <a:latin typeface="Roboto" panose="02000000000000000000" pitchFamily="2"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9275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466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476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837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502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843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1629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37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1EB8F-B2F9-C0AA-69CC-71A78A9A3AF5}"/>
              </a:ext>
            </a:extLst>
          </p:cNvPr>
          <p:cNvSpPr txBox="1"/>
          <p:nvPr/>
        </p:nvSpPr>
        <p:spPr>
          <a:xfrm>
            <a:off x="3952568" y="356108"/>
            <a:ext cx="5968180" cy="523220"/>
          </a:xfrm>
          <a:prstGeom prst="rect">
            <a:avLst/>
          </a:prstGeom>
          <a:noFill/>
        </p:spPr>
        <p:txBody>
          <a:bodyPr wrap="square">
            <a:spAutoFit/>
          </a:bodyPr>
          <a:lstStyle/>
          <a:p>
            <a:r>
              <a:rPr lang="en-GB" sz="2800" b="1" i="0" u="none" strike="noStrike" baseline="0" dirty="0">
                <a:solidFill>
                  <a:srgbClr val="00B050"/>
                </a:solidFill>
                <a:latin typeface="Times New Roman" panose="02020603050405020304" pitchFamily="18" charset="0"/>
                <a:cs typeface="Times New Roman" panose="02020603050405020304" pitchFamily="18" charset="0"/>
              </a:rPr>
              <a:t>Data Summary</a:t>
            </a:r>
            <a:endParaRPr lang="en-US" sz="2800" b="1" dirty="0">
              <a:solidFill>
                <a:srgbClr val="00B05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996676-9379-6E86-3191-B83F67E2C4B1}"/>
              </a:ext>
            </a:extLst>
          </p:cNvPr>
          <p:cNvSpPr txBox="1"/>
          <p:nvPr/>
        </p:nvSpPr>
        <p:spPr>
          <a:xfrm>
            <a:off x="639097" y="1140651"/>
            <a:ext cx="9606116" cy="646331"/>
          </a:xfrm>
          <a:prstGeom prst="rect">
            <a:avLst/>
          </a:prstGeom>
          <a:noFill/>
        </p:spPr>
        <p:txBody>
          <a:bodyPr wrap="square">
            <a:spAutoFit/>
          </a:bodyPr>
          <a:lstStyle/>
          <a:p>
            <a:pPr marL="400050" indent="-285750">
              <a:buFont typeface="Wingdings" panose="05000000000000000000" pitchFamily="2" charset="2"/>
              <a:buChar char="§"/>
            </a:pPr>
            <a:r>
              <a:rPr lang="en-US" b="0" i="0" dirty="0">
                <a:solidFill>
                  <a:srgbClr val="202124"/>
                </a:solidFill>
                <a:effectLst/>
                <a:latin typeface="Roboto" panose="02000000000000000000" pitchFamily="2" charset="0"/>
              </a:rPr>
              <a:t>Analysis of the dataset over a span of Three years - 2015, 2016 and 2017</a:t>
            </a:r>
            <a:endParaRPr lang="en-US" sz="1800" b="1" i="0" u="none" strike="noStrike" baseline="0" dirty="0">
              <a:solidFill>
                <a:srgbClr val="134F5C"/>
              </a:solidFill>
              <a:latin typeface="Montserrat-Bold"/>
            </a:endParaRPr>
          </a:p>
          <a:p>
            <a:pPr marL="114300" indent="0" algn="l">
              <a:buNone/>
            </a:pPr>
            <a:r>
              <a:rPr lang="en-US" dirty="0">
                <a:solidFill>
                  <a:srgbClr val="134F5C"/>
                </a:solidFill>
                <a:latin typeface="Montserrat-Regular"/>
              </a:rPr>
              <a:t> </a:t>
            </a:r>
          </a:p>
        </p:txBody>
      </p:sp>
      <p:sp>
        <p:nvSpPr>
          <p:cNvPr id="6" name="TextBox 5">
            <a:extLst>
              <a:ext uri="{FF2B5EF4-FFF2-40B4-BE49-F238E27FC236}">
                <a16:creationId xmlns:a16="http://schemas.microsoft.com/office/drawing/2014/main" id="{4A1783B0-1D82-1B43-8204-098EE5C65CC1}"/>
              </a:ext>
            </a:extLst>
          </p:cNvPr>
          <p:cNvSpPr txBox="1"/>
          <p:nvPr/>
        </p:nvSpPr>
        <p:spPr>
          <a:xfrm>
            <a:off x="501446" y="1539528"/>
            <a:ext cx="3893576" cy="4801314"/>
          </a:xfrm>
          <a:prstGeom prst="rect">
            <a:avLst/>
          </a:prstGeom>
          <a:noFill/>
        </p:spPr>
        <p:txBody>
          <a:bodyPr wrap="square" rtlCol="0">
            <a:spAutoFit/>
          </a:bodyPr>
          <a:lstStyle/>
          <a:p>
            <a:pPr marL="285750" indent="-285750">
              <a:buFont typeface="Wingdings" panose="05000000000000000000" pitchFamily="2" charset="2"/>
              <a:buChar char="v"/>
            </a:pPr>
            <a:r>
              <a:rPr lang="en-US" b="0" i="0" u="none" strike="noStrike" baseline="0" dirty="0">
                <a:solidFill>
                  <a:srgbClr val="C00000"/>
                </a:solidFill>
                <a:latin typeface="Times New Roman" panose="02020603050405020304" pitchFamily="18" charset="0"/>
                <a:cs typeface="Times New Roman" panose="02020603050405020304" pitchFamily="18" charset="0"/>
              </a:rPr>
              <a:t>hotel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is_canceled</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lead_time</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arrival_date_year</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arrival_date_month</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arrival_date_week_number</a:t>
            </a:r>
            <a:endParaRPr lang="en-US" b="0" i="0" u="none" strike="noStrike" baseline="0" dirty="0">
              <a:solidFill>
                <a:srgbClr val="C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arrival_date_day_of_month</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stays_in_weekend_nights</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stays_in_week_nights</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0" i="0" u="none" strike="noStrike" baseline="0" dirty="0">
                <a:solidFill>
                  <a:srgbClr val="C00000"/>
                </a:solidFill>
                <a:latin typeface="Times New Roman" panose="02020603050405020304" pitchFamily="18" charset="0"/>
                <a:cs typeface="Times New Roman" panose="02020603050405020304" pitchFamily="18" charset="0"/>
              </a:rPr>
              <a:t>adults	</a:t>
            </a:r>
          </a:p>
          <a:p>
            <a:pPr marL="285750" indent="-285750">
              <a:buFont typeface="Wingdings" panose="05000000000000000000" pitchFamily="2" charset="2"/>
              <a:buChar char="v"/>
            </a:pPr>
            <a:r>
              <a:rPr lang="en-US" b="0" i="0" u="none" strike="noStrike" baseline="0" dirty="0">
                <a:solidFill>
                  <a:srgbClr val="C00000"/>
                </a:solidFill>
                <a:latin typeface="Times New Roman" panose="02020603050405020304" pitchFamily="18" charset="0"/>
                <a:cs typeface="Times New Roman" panose="02020603050405020304" pitchFamily="18" charset="0"/>
              </a:rPr>
              <a:t>children	</a:t>
            </a:r>
          </a:p>
          <a:p>
            <a:pPr marL="285750" indent="-285750">
              <a:buFont typeface="Wingdings" panose="05000000000000000000" pitchFamily="2" charset="2"/>
              <a:buChar char="v"/>
            </a:pPr>
            <a:r>
              <a:rPr lang="en-US" b="0" i="0" u="none" strike="noStrike" baseline="0" dirty="0">
                <a:solidFill>
                  <a:srgbClr val="C00000"/>
                </a:solidFill>
                <a:latin typeface="Times New Roman" panose="02020603050405020304" pitchFamily="18" charset="0"/>
                <a:cs typeface="Times New Roman" panose="02020603050405020304" pitchFamily="18" charset="0"/>
              </a:rPr>
              <a:t>babies	</a:t>
            </a:r>
          </a:p>
          <a:p>
            <a:pPr marL="285750" indent="-285750">
              <a:buFont typeface="Wingdings" panose="05000000000000000000" pitchFamily="2" charset="2"/>
              <a:buChar char="v"/>
            </a:pPr>
            <a:r>
              <a:rPr lang="en-US" b="0" i="0" u="none" strike="noStrike" baseline="0" dirty="0">
                <a:solidFill>
                  <a:srgbClr val="C00000"/>
                </a:solidFill>
                <a:latin typeface="Times New Roman" panose="02020603050405020304" pitchFamily="18" charset="0"/>
                <a:cs typeface="Times New Roman" panose="02020603050405020304" pitchFamily="18" charset="0"/>
              </a:rPr>
              <a:t>meal	</a:t>
            </a:r>
          </a:p>
          <a:p>
            <a:pPr marL="285750" indent="-285750">
              <a:buFont typeface="Wingdings" panose="05000000000000000000" pitchFamily="2" charset="2"/>
              <a:buChar char="v"/>
            </a:pPr>
            <a:r>
              <a:rPr lang="en-US" b="0" i="0" u="none" strike="noStrike" baseline="0" dirty="0">
                <a:solidFill>
                  <a:srgbClr val="C00000"/>
                </a:solidFill>
                <a:latin typeface="Times New Roman" panose="02020603050405020304" pitchFamily="18" charset="0"/>
                <a:cs typeface="Times New Roman" panose="02020603050405020304" pitchFamily="18" charset="0"/>
              </a:rPr>
              <a:t>country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market_segment</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b="0" i="0" u="none" strike="noStrike" baseline="0" dirty="0" err="1">
                <a:solidFill>
                  <a:srgbClr val="C00000"/>
                </a:solidFill>
                <a:latin typeface="Times New Roman" panose="02020603050405020304" pitchFamily="18" charset="0"/>
                <a:cs typeface="Times New Roman" panose="02020603050405020304" pitchFamily="18" charset="0"/>
              </a:rPr>
              <a:t>distribution_channel</a:t>
            </a:r>
            <a:r>
              <a:rPr lang="en-US" sz="1800" b="0" i="0" u="none" strike="noStrike" baseline="0" dirty="0">
                <a:solidFill>
                  <a:srgbClr val="C00000"/>
                </a:solidFill>
                <a:latin typeface="Calibri" panose="020F0502020204030204" pitchFamily="34" charset="0"/>
              </a:rPr>
              <a:t>	</a:t>
            </a:r>
          </a:p>
          <a:p>
            <a:endParaRPr lang="en-US" dirty="0"/>
          </a:p>
        </p:txBody>
      </p:sp>
      <p:sp>
        <p:nvSpPr>
          <p:cNvPr id="7" name="TextBox 6">
            <a:extLst>
              <a:ext uri="{FF2B5EF4-FFF2-40B4-BE49-F238E27FC236}">
                <a16:creationId xmlns:a16="http://schemas.microsoft.com/office/drawing/2014/main" id="{44CC5C63-18D4-D8E1-2722-D2331C5EC0C9}"/>
              </a:ext>
            </a:extLst>
          </p:cNvPr>
          <p:cNvSpPr txBox="1"/>
          <p:nvPr/>
        </p:nvSpPr>
        <p:spPr>
          <a:xfrm>
            <a:off x="6639361" y="1539528"/>
            <a:ext cx="4218039" cy="4801314"/>
          </a:xfrm>
          <a:prstGeom prst="rect">
            <a:avLst/>
          </a:prstGeom>
          <a:noFill/>
        </p:spPr>
        <p:txBody>
          <a:bodyPr wrap="square" rtlCol="0">
            <a:spAutoFit/>
          </a:bodyPr>
          <a:lstStyle/>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is_repeated_guest</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previous_cancellations</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previous_bookings_not_canceled</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reserved_room_type</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assigned_room_type</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booking_changes</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deposit_type</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a:solidFill>
                  <a:srgbClr val="C00000"/>
                </a:solidFill>
                <a:latin typeface="Times New Roman" panose="02020603050405020304" pitchFamily="18" charset="0"/>
                <a:cs typeface="Times New Roman" panose="02020603050405020304" pitchFamily="18" charset="0"/>
              </a:rPr>
              <a:t>agent	</a:t>
            </a:r>
          </a:p>
          <a:p>
            <a:pPr marL="285750" indent="-285750">
              <a:buFont typeface="Wingdings" panose="05000000000000000000" pitchFamily="2" charset="2"/>
              <a:buChar char="v"/>
            </a:pPr>
            <a:r>
              <a:rPr lang="en-US" sz="1800" b="0" i="0" u="none" strike="noStrike" baseline="0" dirty="0">
                <a:solidFill>
                  <a:srgbClr val="C00000"/>
                </a:solidFill>
                <a:latin typeface="Times New Roman" panose="02020603050405020304" pitchFamily="18" charset="0"/>
                <a:cs typeface="Times New Roman" panose="02020603050405020304" pitchFamily="18" charset="0"/>
              </a:rPr>
              <a:t>company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days_in_waiting_list</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customer_type</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adr</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required_car_parking_spaces</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total_of_special_requests</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reservation_status</a:t>
            </a:r>
            <a:r>
              <a:rPr lang="en-US" sz="1800" b="0" i="0" u="none" strike="noStrike" baseline="0" dirty="0">
                <a:solidFill>
                  <a:srgbClr val="C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800" b="0" i="0" u="none" strike="noStrike" baseline="0" dirty="0" err="1">
                <a:solidFill>
                  <a:srgbClr val="C00000"/>
                </a:solidFill>
                <a:latin typeface="Times New Roman" panose="02020603050405020304" pitchFamily="18" charset="0"/>
                <a:cs typeface="Times New Roman" panose="02020603050405020304" pitchFamily="18" charset="0"/>
              </a:rPr>
              <a:t>reservation_status_date</a:t>
            </a:r>
            <a:r>
              <a:rPr lang="en-US" sz="1800" b="0" i="0" u="none" strike="noStrike" baseline="0" dirty="0">
                <a:solidFill>
                  <a:srgbClr val="C00000"/>
                </a:solidFill>
                <a:latin typeface="Calibri" panose="020F0502020204030204" pitchFamily="34" charset="0"/>
              </a:rPr>
              <a:t>	</a:t>
            </a:r>
          </a:p>
          <a:p>
            <a:endParaRPr lang="en-US" dirty="0"/>
          </a:p>
        </p:txBody>
      </p:sp>
      <p:pic>
        <p:nvPicPr>
          <p:cNvPr id="8" name="Picture 7">
            <a:extLst>
              <a:ext uri="{FF2B5EF4-FFF2-40B4-BE49-F238E27FC236}">
                <a16:creationId xmlns:a16="http://schemas.microsoft.com/office/drawing/2014/main" id="{7FBAEC7F-5B5B-78FE-051C-1855EBD2C482}"/>
              </a:ext>
            </a:extLst>
          </p:cNvPr>
          <p:cNvPicPr>
            <a:picLocks noChangeAspect="1"/>
          </p:cNvPicPr>
          <p:nvPr/>
        </p:nvPicPr>
        <p:blipFill>
          <a:blip r:embed="rId2"/>
          <a:stretch>
            <a:fillRect/>
          </a:stretch>
        </p:blipFill>
        <p:spPr>
          <a:xfrm>
            <a:off x="11228439" y="102217"/>
            <a:ext cx="736310" cy="755687"/>
          </a:xfrm>
          <a:prstGeom prst="rect">
            <a:avLst/>
          </a:prstGeom>
        </p:spPr>
      </p:pic>
    </p:spTree>
    <p:extLst>
      <p:ext uri="{BB962C8B-B14F-4D97-AF65-F5344CB8AC3E}">
        <p14:creationId xmlns:p14="http://schemas.microsoft.com/office/powerpoint/2010/main" val="380457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1EB8F-B2F9-C0AA-69CC-71A78A9A3AF5}"/>
              </a:ext>
            </a:extLst>
          </p:cNvPr>
          <p:cNvSpPr txBox="1"/>
          <p:nvPr/>
        </p:nvSpPr>
        <p:spPr>
          <a:xfrm>
            <a:off x="3972232" y="218450"/>
            <a:ext cx="6096000" cy="523220"/>
          </a:xfrm>
          <a:prstGeom prst="rect">
            <a:avLst/>
          </a:prstGeom>
          <a:noFill/>
        </p:spPr>
        <p:txBody>
          <a:bodyPr wrap="square">
            <a:spAutoFit/>
          </a:bodyPr>
          <a:lstStyle/>
          <a:p>
            <a:r>
              <a:rPr lang="en-GB" sz="2800" b="1" i="0" u="none" strike="noStrike" baseline="0" dirty="0">
                <a:solidFill>
                  <a:srgbClr val="00B050"/>
                </a:solidFill>
                <a:latin typeface="Times New Roman" panose="02020603050405020304" pitchFamily="18" charset="0"/>
                <a:cs typeface="Times New Roman" panose="02020603050405020304" pitchFamily="18" charset="0"/>
              </a:rPr>
              <a:t>Data Summary</a:t>
            </a:r>
            <a:endParaRPr lang="en-US" sz="2800" dirty="0">
              <a:solidFill>
                <a:srgbClr val="00B05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FBAEC7F-5B5B-78FE-051C-1855EBD2C482}"/>
              </a:ext>
            </a:extLst>
          </p:cNvPr>
          <p:cNvPicPr>
            <a:picLocks noChangeAspect="1"/>
          </p:cNvPicPr>
          <p:nvPr/>
        </p:nvPicPr>
        <p:blipFill>
          <a:blip r:embed="rId2"/>
          <a:stretch>
            <a:fillRect/>
          </a:stretch>
        </p:blipFill>
        <p:spPr>
          <a:xfrm>
            <a:off x="11228439" y="102217"/>
            <a:ext cx="736310" cy="755687"/>
          </a:xfrm>
          <a:prstGeom prst="rect">
            <a:avLst/>
          </a:prstGeom>
        </p:spPr>
      </p:pic>
      <p:sp>
        <p:nvSpPr>
          <p:cNvPr id="9" name="TextBox 8">
            <a:extLst>
              <a:ext uri="{FF2B5EF4-FFF2-40B4-BE49-F238E27FC236}">
                <a16:creationId xmlns:a16="http://schemas.microsoft.com/office/drawing/2014/main" id="{477BB4CB-AF39-4DD8-E28C-AC2DB7B6D6CE}"/>
              </a:ext>
            </a:extLst>
          </p:cNvPr>
          <p:cNvSpPr txBox="1"/>
          <p:nvPr/>
        </p:nvSpPr>
        <p:spPr>
          <a:xfrm>
            <a:off x="457199" y="579358"/>
            <a:ext cx="11277601" cy="627864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b="1" i="0" u="none" strike="noStrike" baseline="0" dirty="0">
                <a:solidFill>
                  <a:srgbClr val="C00000"/>
                </a:solidFill>
                <a:latin typeface="Times New Roman" panose="02020603050405020304" pitchFamily="18" charset="0"/>
                <a:cs typeface="Times New Roman" panose="02020603050405020304" pitchFamily="18" charset="0"/>
              </a:rPr>
              <a:t>'hotel': </a:t>
            </a:r>
            <a:r>
              <a:rPr lang="en-US" b="0" i="0" u="none" strike="noStrike" baseline="0" dirty="0">
                <a:solidFill>
                  <a:srgbClr val="0070C0"/>
                </a:solidFill>
                <a:latin typeface="Times New Roman" panose="02020603050405020304" pitchFamily="18" charset="0"/>
                <a:cs typeface="Times New Roman" panose="02020603050405020304" pitchFamily="18" charset="0"/>
              </a:rPr>
              <a:t>Denotes the type of hotel - Resort hotel or City </a:t>
            </a:r>
            <a:r>
              <a:rPr lang="en-US" dirty="0">
                <a:solidFill>
                  <a:srgbClr val="0070C0"/>
                </a:solidFill>
                <a:latin typeface="Times New Roman" panose="02020603050405020304" pitchFamily="18" charset="0"/>
                <a:cs typeface="Times New Roman" panose="02020603050405020304" pitchFamily="18" charset="0"/>
              </a:rPr>
              <a:t>H</a:t>
            </a:r>
            <a:r>
              <a:rPr lang="en-US" b="0" i="0" u="none" strike="noStrike" baseline="0" dirty="0">
                <a:solidFill>
                  <a:srgbClr val="0070C0"/>
                </a:solidFill>
                <a:latin typeface="Times New Roman" panose="02020603050405020304" pitchFamily="18" charset="0"/>
                <a:cs typeface="Times New Roman" panose="02020603050405020304" pitchFamily="18" charset="0"/>
              </a:rPr>
              <a:t>otel.</a:t>
            </a:r>
          </a:p>
          <a:p>
            <a:pPr marL="285750" indent="-285750">
              <a:lnSpc>
                <a:spcPct val="150000"/>
              </a:lnSpc>
              <a:buFont typeface="Wingdings" panose="05000000000000000000" pitchFamily="2" charset="2"/>
              <a:buChar char="q"/>
            </a:pPr>
            <a:r>
              <a:rPr lang="en-US" sz="2000" b="1" i="0" u="none" strike="noStrike" baseline="0" dirty="0">
                <a:solidFill>
                  <a:srgbClr val="C00000"/>
                </a:solidFill>
                <a:latin typeface="Times New Roman" panose="02020603050405020304" pitchFamily="18" charset="0"/>
                <a:cs typeface="Times New Roman" panose="02020603050405020304" pitchFamily="18" charset="0"/>
              </a:rPr>
              <a:t>‘</a:t>
            </a:r>
            <a:r>
              <a:rPr lang="en-US" sz="2000" b="1" i="0" u="none" strike="noStrike" baseline="0" dirty="0" err="1">
                <a:solidFill>
                  <a:srgbClr val="C00000"/>
                </a:solidFill>
                <a:latin typeface="Times New Roman" panose="02020603050405020304" pitchFamily="18" charset="0"/>
                <a:cs typeface="Times New Roman" panose="02020603050405020304" pitchFamily="18" charset="0"/>
              </a:rPr>
              <a:t>is_canceled</a:t>
            </a:r>
            <a:r>
              <a:rPr lang="en-US" sz="2000" b="1" i="0" u="none" strike="noStrike" baseline="0" dirty="0">
                <a:solidFill>
                  <a:srgbClr val="C00000"/>
                </a:solidFill>
                <a:latin typeface="Times New Roman" panose="02020603050405020304" pitchFamily="18" charset="0"/>
                <a:cs typeface="Times New Roman" panose="02020603050405020304" pitchFamily="18" charset="0"/>
              </a:rPr>
              <a:t>’: </a:t>
            </a:r>
            <a:r>
              <a:rPr lang="en-US" b="0" i="0" u="none" strike="noStrike" baseline="0" dirty="0">
                <a:solidFill>
                  <a:srgbClr val="0070C0"/>
                </a:solidFill>
                <a:latin typeface="Times New Roman" panose="02020603050405020304" pitchFamily="18" charset="0"/>
                <a:cs typeface="Times New Roman" panose="02020603050405020304" pitchFamily="18" charset="0"/>
              </a:rPr>
              <a:t>categorical column indicating 0 as booking not canceled</a:t>
            </a:r>
          </a:p>
          <a:p>
            <a:pPr marL="285750" indent="-285750">
              <a:lnSpc>
                <a:spcPct val="150000"/>
              </a:lnSpc>
              <a:buFont typeface="Wingdings" panose="05000000000000000000" pitchFamily="2" charset="2"/>
              <a:buChar char="q"/>
            </a:pPr>
            <a:r>
              <a:rPr lang="en-US" sz="2000" b="1" dirty="0">
                <a:solidFill>
                  <a:srgbClr val="C00000"/>
                </a:solidFill>
                <a:latin typeface="Times New Roman" panose="02020603050405020304" pitchFamily="18" charset="0"/>
                <a:cs typeface="Times New Roman" panose="02020603050405020304" pitchFamily="18" charset="0"/>
              </a:rPr>
              <a:t>‘country’: </a:t>
            </a:r>
            <a:r>
              <a:rPr lang="en-US" dirty="0">
                <a:solidFill>
                  <a:srgbClr val="0070C0"/>
                </a:solidFill>
                <a:latin typeface="Times New Roman" panose="02020603050405020304" pitchFamily="18" charset="0"/>
                <a:cs typeface="Times New Roman" panose="02020603050405020304" pitchFamily="18" charset="0"/>
              </a:rPr>
              <a:t>The country of origin of the customer; has 158 countries listed.</a:t>
            </a:r>
          </a:p>
          <a:p>
            <a:pPr marL="285750" indent="-285750">
              <a:lnSpc>
                <a:spcPct val="150000"/>
              </a:lnSpc>
              <a:buFont typeface="Wingdings" panose="05000000000000000000" pitchFamily="2" charset="2"/>
              <a:buChar char="q"/>
            </a:pPr>
            <a:r>
              <a:rPr lang="en-US" sz="2000" b="1" dirty="0">
                <a:solidFill>
                  <a:srgbClr val="C00000"/>
                </a:solidFill>
                <a:latin typeface="Times New Roman" panose="02020603050405020304" pitchFamily="18" charset="0"/>
                <a:cs typeface="Times New Roman" panose="02020603050405020304" pitchFamily="18" charset="0"/>
              </a:rPr>
              <a:t>‘</a:t>
            </a:r>
            <a:r>
              <a:rPr lang="en-US" sz="2000" b="1" dirty="0" err="1">
                <a:solidFill>
                  <a:srgbClr val="C00000"/>
                </a:solidFill>
                <a:latin typeface="Times New Roman" panose="02020603050405020304" pitchFamily="18" charset="0"/>
                <a:cs typeface="Times New Roman" panose="02020603050405020304" pitchFamily="18" charset="0"/>
              </a:rPr>
              <a:t>adr</a:t>
            </a:r>
            <a:r>
              <a:rPr lang="en-US" sz="2000" b="1" dirty="0">
                <a:solidFill>
                  <a:srgbClr val="C0000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Average rental revenue earned for an occupied room per day.</a:t>
            </a:r>
          </a:p>
          <a:p>
            <a:pPr marL="285750" indent="-285750">
              <a:lnSpc>
                <a:spcPct val="150000"/>
              </a:lnSpc>
              <a:buFont typeface="Wingdings" panose="05000000000000000000" pitchFamily="2" charset="2"/>
              <a:buChar char="q"/>
            </a:pPr>
            <a:r>
              <a:rPr lang="en-US" b="1" dirty="0">
                <a:solidFill>
                  <a:srgbClr val="C00000"/>
                </a:solidFill>
                <a:latin typeface="Times New Roman" panose="02020603050405020304" pitchFamily="18" charset="0"/>
                <a:cs typeface="Times New Roman" panose="02020603050405020304" pitchFamily="18" charset="0"/>
              </a:rPr>
              <a:t>‘</a:t>
            </a:r>
            <a:r>
              <a:rPr lang="en-US" b="1" dirty="0" err="1">
                <a:solidFill>
                  <a:srgbClr val="C00000"/>
                </a:solidFill>
                <a:latin typeface="Times New Roman" panose="02020603050405020304" pitchFamily="18" charset="0"/>
                <a:cs typeface="Times New Roman" panose="02020603050405020304" pitchFamily="18" charset="0"/>
              </a:rPr>
              <a:t>reservation_room_type</a:t>
            </a:r>
            <a:r>
              <a:rPr lang="en-US" b="1" dirty="0">
                <a:solidFill>
                  <a:srgbClr val="C00000"/>
                </a:solidFill>
                <a:latin typeface="Times New Roman" panose="02020603050405020304" pitchFamily="18" charset="0"/>
                <a:cs typeface="Times New Roman" panose="02020603050405020304" pitchFamily="18" charset="0"/>
              </a:rPr>
              <a:t>’: </a:t>
            </a:r>
            <a:r>
              <a:rPr lang="en-IN" dirty="0">
                <a:solidFill>
                  <a:srgbClr val="0070C0"/>
                </a:solidFill>
                <a:latin typeface="Times New Roman" panose="02020603050405020304" pitchFamily="18" charset="0"/>
                <a:cs typeface="Times New Roman" panose="02020603050405020304" pitchFamily="18" charset="0"/>
              </a:rPr>
              <a:t>Code of room type reserved. Code is presented instead of designation for anonymity reasons.</a:t>
            </a:r>
          </a:p>
          <a:p>
            <a:pPr marL="285750" indent="-285750">
              <a:lnSpc>
                <a:spcPct val="150000"/>
              </a:lnSpc>
              <a:buFont typeface="Wingdings" panose="05000000000000000000" pitchFamily="2" charset="2"/>
              <a:buChar char="q"/>
            </a:pPr>
            <a:r>
              <a:rPr lang="en-US" sz="2000" b="1" i="0" u="none" strike="noStrike" baseline="0" dirty="0">
                <a:solidFill>
                  <a:srgbClr val="C00000"/>
                </a:solidFill>
                <a:latin typeface="Times New Roman" panose="02020603050405020304" pitchFamily="18" charset="0"/>
                <a:cs typeface="Times New Roman" panose="02020603050405020304" pitchFamily="18" charset="0"/>
              </a:rPr>
              <a:t>‘</a:t>
            </a:r>
            <a:r>
              <a:rPr lang="en-US" sz="2000" b="1" i="0" u="none" strike="noStrike" baseline="0" dirty="0" err="1">
                <a:solidFill>
                  <a:srgbClr val="C00000"/>
                </a:solidFill>
                <a:latin typeface="Times New Roman" panose="02020603050405020304" pitchFamily="18" charset="0"/>
                <a:cs typeface="Times New Roman" panose="02020603050405020304" pitchFamily="18" charset="0"/>
              </a:rPr>
              <a:t>market_segment</a:t>
            </a:r>
            <a:r>
              <a:rPr lang="en-US" sz="2000" b="1" i="0" u="none" strike="noStrike" baseline="0" dirty="0">
                <a:solidFill>
                  <a:srgbClr val="C00000"/>
                </a:solidFill>
                <a:latin typeface="Times New Roman" panose="02020603050405020304" pitchFamily="18" charset="0"/>
                <a:cs typeface="Times New Roman" panose="02020603050405020304" pitchFamily="18" charset="0"/>
              </a:rPr>
              <a:t>’: </a:t>
            </a:r>
            <a:r>
              <a:rPr lang="en-US" b="0" i="0" u="none" strike="noStrike" baseline="0" dirty="0">
                <a:solidFill>
                  <a:srgbClr val="0070C0"/>
                </a:solidFill>
                <a:latin typeface="Times New Roman" panose="02020603050405020304" pitchFamily="18" charset="0"/>
                <a:cs typeface="Times New Roman" panose="02020603050405020304" pitchFamily="18" charset="0"/>
              </a:rPr>
              <a:t>indicates the purpose of reservation Ex. Corporate, TA for Travel Agency</a:t>
            </a:r>
            <a:r>
              <a:rPr lang="en-IN" b="0" i="0" u="none" strike="noStrike" baseline="0" dirty="0">
                <a:solidFill>
                  <a:srgbClr val="0070C0"/>
                </a:solidFill>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q"/>
            </a:pPr>
            <a:r>
              <a:rPr lang="en-US" sz="2000" b="1" dirty="0">
                <a:solidFill>
                  <a:srgbClr val="C00000"/>
                </a:solidFill>
                <a:latin typeface="Times New Roman" panose="02020603050405020304" pitchFamily="18" charset="0"/>
                <a:cs typeface="Times New Roman" panose="02020603050405020304" pitchFamily="18" charset="0"/>
              </a:rPr>
              <a:t>‘</a:t>
            </a:r>
            <a:r>
              <a:rPr lang="en-US" sz="2000" b="1" dirty="0" err="1">
                <a:solidFill>
                  <a:srgbClr val="C00000"/>
                </a:solidFill>
                <a:latin typeface="Times New Roman" panose="02020603050405020304" pitchFamily="18" charset="0"/>
                <a:cs typeface="Times New Roman" panose="02020603050405020304" pitchFamily="18" charset="0"/>
              </a:rPr>
              <a:t>arrival_date_month</a:t>
            </a:r>
            <a:r>
              <a:rPr lang="en-US" sz="2000" b="1" dirty="0">
                <a:solidFill>
                  <a:srgbClr val="C00000"/>
                </a:solidFill>
                <a:latin typeface="Times New Roman" panose="02020603050405020304" pitchFamily="18" charset="0"/>
                <a:cs typeface="Times New Roman" panose="02020603050405020304" pitchFamily="18" charset="0"/>
              </a:rPr>
              <a:t>’ : </a:t>
            </a:r>
            <a:r>
              <a:rPr lang="en-US" dirty="0">
                <a:solidFill>
                  <a:srgbClr val="0070C0"/>
                </a:solidFill>
                <a:latin typeface="Times New Roman" panose="02020603050405020304" pitchFamily="18" charset="0"/>
                <a:cs typeface="Times New Roman" panose="02020603050405020304" pitchFamily="18" charset="0"/>
              </a:rPr>
              <a:t>The month the customer arrived at the hotel</a:t>
            </a:r>
            <a:r>
              <a:rPr lang="en-IN" dirty="0">
                <a:solidFill>
                  <a:srgbClr val="0070C0"/>
                </a:solidFill>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q"/>
            </a:pPr>
            <a:r>
              <a:rPr lang="en-US" sz="2000" b="1" dirty="0">
                <a:solidFill>
                  <a:srgbClr val="C00000"/>
                </a:solidFill>
                <a:latin typeface="Times New Roman" panose="02020603050405020304" pitchFamily="18" charset="0"/>
                <a:cs typeface="Times New Roman" panose="02020603050405020304" pitchFamily="18" charset="0"/>
              </a:rPr>
              <a:t>‘meal’: </a:t>
            </a:r>
            <a:r>
              <a:rPr lang="en-IN" dirty="0">
                <a:solidFill>
                  <a:srgbClr val="0070C0"/>
                </a:solidFill>
                <a:latin typeface="Times New Roman" panose="02020603050405020304" pitchFamily="18" charset="0"/>
                <a:cs typeface="Times New Roman" panose="02020603050405020304" pitchFamily="18" charset="0"/>
              </a:rPr>
              <a:t>Type of meal booked. Undefined/SC – no meal package; BB – Bed &amp; Breakfast; HB – Half board (breakfast and one other meal – usually dinner); FB – Full board (breakfast, lunch and dinner/</a:t>
            </a:r>
          </a:p>
          <a:p>
            <a:pPr marL="285750" indent="-285750">
              <a:lnSpc>
                <a:spcPct val="150000"/>
              </a:lnSpc>
              <a:buFont typeface="Wingdings" panose="05000000000000000000" pitchFamily="2" charset="2"/>
              <a:buChar char="q"/>
            </a:pPr>
            <a:r>
              <a:rPr lang="en-US" sz="2000" b="1" dirty="0">
                <a:solidFill>
                  <a:srgbClr val="C00000"/>
                </a:solidFill>
                <a:latin typeface="Times New Roman" panose="02020603050405020304" pitchFamily="18" charset="0"/>
                <a:cs typeface="Times New Roman" panose="02020603050405020304" pitchFamily="18" charset="0"/>
              </a:rPr>
              <a:t>‘is repeated guest’:  </a:t>
            </a:r>
            <a:r>
              <a:rPr lang="en-US" dirty="0">
                <a:solidFill>
                  <a:srgbClr val="0070C0"/>
                </a:solidFill>
                <a:latin typeface="Times New Roman" panose="02020603050405020304" pitchFamily="18" charset="0"/>
                <a:cs typeface="Times New Roman" panose="02020603050405020304" pitchFamily="18" charset="0"/>
              </a:rPr>
              <a:t>I</a:t>
            </a:r>
            <a:r>
              <a:rPr lang="en-US" i="0" u="none" strike="noStrike" baseline="0" dirty="0">
                <a:solidFill>
                  <a:srgbClr val="0070C0"/>
                </a:solidFill>
                <a:latin typeface="Times New Roman" panose="02020603050405020304" pitchFamily="18" charset="0"/>
                <a:cs typeface="Times New Roman" panose="02020603050405020304" pitchFamily="18" charset="0"/>
              </a:rPr>
              <a:t>ndicates whether the guest is a previous customer or not. 0 indicates the customer is a new customer.</a:t>
            </a:r>
          </a:p>
          <a:p>
            <a:pPr marL="285750" indent="-285750">
              <a:buFont typeface="Wingdings" panose="05000000000000000000" pitchFamily="2" charset="2"/>
              <a:buChar char="q"/>
            </a:pPr>
            <a:endParaRPr lang="en-US" dirty="0">
              <a:solidFill>
                <a:srgbClr val="134F5C"/>
              </a:solidFill>
              <a:latin typeface="Montserrat-Regular"/>
            </a:endParaRPr>
          </a:p>
          <a:p>
            <a:pPr marL="285750" indent="-285750">
              <a:buFont typeface="Wingdings" panose="05000000000000000000" pitchFamily="2" charset="2"/>
              <a:buChar char="q"/>
            </a:pPr>
            <a:endParaRPr lang="en-US" sz="1800" b="1" dirty="0">
              <a:solidFill>
                <a:srgbClr val="134F5C"/>
              </a:solidFill>
              <a:latin typeface="Montserrat-Regular"/>
            </a:endParaRP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18885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7B06-0B5A-2A64-6A93-918FEEB69637}"/>
              </a:ext>
            </a:extLst>
          </p:cNvPr>
          <p:cNvSpPr txBox="1">
            <a:spLocks/>
          </p:cNvSpPr>
          <p:nvPr/>
        </p:nvSpPr>
        <p:spPr>
          <a:xfrm>
            <a:off x="678581" y="292231"/>
            <a:ext cx="4487308" cy="433633"/>
          </a:xfrm>
          <a:prstGeom prst="rect">
            <a:avLst/>
          </a:prstGeom>
        </p:spPr>
        <p:txBody>
          <a:bodyPr>
            <a:normAutofit fontScale="9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cap="none" dirty="0">
                <a:solidFill>
                  <a:srgbClr val="FF0000"/>
                </a:solidFill>
              </a:rPr>
              <a:t>Cleaning of Data </a:t>
            </a:r>
          </a:p>
        </p:txBody>
      </p:sp>
      <p:sp>
        <p:nvSpPr>
          <p:cNvPr id="3" name="TextBox 2">
            <a:extLst>
              <a:ext uri="{FF2B5EF4-FFF2-40B4-BE49-F238E27FC236}">
                <a16:creationId xmlns:a16="http://schemas.microsoft.com/office/drawing/2014/main" id="{1B3205B9-04D9-5CD6-7E87-1D250ADABCC9}"/>
              </a:ext>
            </a:extLst>
          </p:cNvPr>
          <p:cNvSpPr txBox="1"/>
          <p:nvPr/>
        </p:nvSpPr>
        <p:spPr>
          <a:xfrm>
            <a:off x="914400" y="3429000"/>
            <a:ext cx="5429839" cy="369332"/>
          </a:xfrm>
          <a:prstGeom prst="rect">
            <a:avLst/>
          </a:prstGeom>
          <a:noFill/>
        </p:spPr>
        <p:txBody>
          <a:bodyPr wrap="square" rtlCol="0">
            <a:spAutoFit/>
          </a:bodyPr>
          <a:lstStyle/>
          <a:p>
            <a:r>
              <a:rPr lang="en-US" b="1" dirty="0">
                <a:solidFill>
                  <a:srgbClr val="FF0000"/>
                </a:solidFill>
              </a:rPr>
              <a:t>Checking for Duplicates </a:t>
            </a:r>
          </a:p>
        </p:txBody>
      </p:sp>
      <p:pic>
        <p:nvPicPr>
          <p:cNvPr id="5" name="Picture 4">
            <a:extLst>
              <a:ext uri="{FF2B5EF4-FFF2-40B4-BE49-F238E27FC236}">
                <a16:creationId xmlns:a16="http://schemas.microsoft.com/office/drawing/2014/main" id="{77F97D16-B30F-D6B0-EF9D-45F5BDA8AF79}"/>
              </a:ext>
            </a:extLst>
          </p:cNvPr>
          <p:cNvPicPr>
            <a:picLocks noChangeAspect="1"/>
          </p:cNvPicPr>
          <p:nvPr/>
        </p:nvPicPr>
        <p:blipFill>
          <a:blip r:embed="rId2"/>
          <a:stretch>
            <a:fillRect/>
          </a:stretch>
        </p:blipFill>
        <p:spPr>
          <a:xfrm>
            <a:off x="1104467" y="3934309"/>
            <a:ext cx="4991533" cy="1082134"/>
          </a:xfrm>
          <a:prstGeom prst="rect">
            <a:avLst/>
          </a:prstGeom>
        </p:spPr>
      </p:pic>
    </p:spTree>
    <p:extLst>
      <p:ext uri="{BB962C8B-B14F-4D97-AF65-F5344CB8AC3E}">
        <p14:creationId xmlns:p14="http://schemas.microsoft.com/office/powerpoint/2010/main" val="11309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B019-3D6B-63A4-7A10-F8C8972BC266}"/>
              </a:ext>
            </a:extLst>
          </p:cNvPr>
          <p:cNvSpPr txBox="1">
            <a:spLocks/>
          </p:cNvSpPr>
          <p:nvPr/>
        </p:nvSpPr>
        <p:spPr>
          <a:xfrm>
            <a:off x="678581" y="292231"/>
            <a:ext cx="4487308" cy="433633"/>
          </a:xfrm>
          <a:prstGeom prst="rect">
            <a:avLst/>
          </a:prstGeom>
        </p:spPr>
        <p:txBody>
          <a:bodyPr>
            <a:normAutofit fontScale="9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cap="none" dirty="0">
                <a:solidFill>
                  <a:srgbClr val="FF0000"/>
                </a:solidFill>
              </a:rPr>
              <a:t>Cleaning of Data </a:t>
            </a:r>
          </a:p>
        </p:txBody>
      </p:sp>
    </p:spTree>
    <p:extLst>
      <p:ext uri="{BB962C8B-B14F-4D97-AF65-F5344CB8AC3E}">
        <p14:creationId xmlns:p14="http://schemas.microsoft.com/office/powerpoint/2010/main" val="171864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0DE2-0D14-978C-FA08-5C25FD36D6D1}"/>
              </a:ext>
            </a:extLst>
          </p:cNvPr>
          <p:cNvSpPr txBox="1">
            <a:spLocks/>
          </p:cNvSpPr>
          <p:nvPr/>
        </p:nvSpPr>
        <p:spPr>
          <a:xfrm>
            <a:off x="669154" y="217985"/>
            <a:ext cx="4487308" cy="433633"/>
          </a:xfrm>
          <a:prstGeom prst="rect">
            <a:avLst/>
          </a:prstGeom>
        </p:spPr>
        <p:txBody>
          <a:bodyPr>
            <a:normAutofit fontScale="9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b="1" cap="none" dirty="0">
                <a:solidFill>
                  <a:srgbClr val="FF0000"/>
                </a:solidFill>
              </a:rPr>
              <a:t>Cleaning of Data </a:t>
            </a:r>
          </a:p>
        </p:txBody>
      </p:sp>
      <p:pic>
        <p:nvPicPr>
          <p:cNvPr id="4" name="Picture 3">
            <a:extLst>
              <a:ext uri="{FF2B5EF4-FFF2-40B4-BE49-F238E27FC236}">
                <a16:creationId xmlns:a16="http://schemas.microsoft.com/office/drawing/2014/main" id="{156E794C-7825-C26E-20F2-E634B272D823}"/>
              </a:ext>
            </a:extLst>
          </p:cNvPr>
          <p:cNvPicPr>
            <a:picLocks noChangeAspect="1"/>
          </p:cNvPicPr>
          <p:nvPr/>
        </p:nvPicPr>
        <p:blipFill>
          <a:blip r:embed="rId2"/>
          <a:stretch>
            <a:fillRect/>
          </a:stretch>
        </p:blipFill>
        <p:spPr>
          <a:xfrm>
            <a:off x="669154" y="651618"/>
            <a:ext cx="8520870" cy="4108918"/>
          </a:xfrm>
          <a:prstGeom prst="rect">
            <a:avLst/>
          </a:prstGeom>
        </p:spPr>
      </p:pic>
      <p:sp>
        <p:nvSpPr>
          <p:cNvPr id="5" name="TextBox 4">
            <a:extLst>
              <a:ext uri="{FF2B5EF4-FFF2-40B4-BE49-F238E27FC236}">
                <a16:creationId xmlns:a16="http://schemas.microsoft.com/office/drawing/2014/main" id="{235B9CEF-6D68-DE40-1158-910A92EED207}"/>
              </a:ext>
            </a:extLst>
          </p:cNvPr>
          <p:cNvSpPr txBox="1"/>
          <p:nvPr/>
        </p:nvSpPr>
        <p:spPr>
          <a:xfrm>
            <a:off x="491155" y="5070778"/>
            <a:ext cx="10455546" cy="369332"/>
          </a:xfrm>
          <a:prstGeom prst="rect">
            <a:avLst/>
          </a:prstGeom>
          <a:noFill/>
        </p:spPr>
        <p:txBody>
          <a:bodyPr wrap="square" rtlCol="0">
            <a:spAutoFit/>
          </a:bodyPr>
          <a:lstStyle/>
          <a:p>
            <a:r>
              <a:rPr lang="en-US" dirty="0"/>
              <a:t>As we can see, this dataset has many outliers and thus we can infer that this dataset is not reliable. </a:t>
            </a:r>
          </a:p>
        </p:txBody>
      </p:sp>
    </p:spTree>
    <p:extLst>
      <p:ext uri="{BB962C8B-B14F-4D97-AF65-F5344CB8AC3E}">
        <p14:creationId xmlns:p14="http://schemas.microsoft.com/office/powerpoint/2010/main" val="42665675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988</TotalTime>
  <Words>2959</Words>
  <Application>Microsoft Office PowerPoint</Application>
  <PresentationFormat>Widescreen</PresentationFormat>
  <Paragraphs>284</Paragraphs>
  <Slides>46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Algerian</vt:lpstr>
      <vt:lpstr>Arial</vt:lpstr>
      <vt:lpstr>Calibri</vt:lpstr>
      <vt:lpstr>Gill Sans MT</vt:lpstr>
      <vt:lpstr>Montserrat-Bold</vt:lpstr>
      <vt:lpstr>Montserrat-Regular</vt:lpstr>
      <vt:lpstr>Palatino Linotype</vt:lpstr>
      <vt:lpstr>Roboto</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rishika sharma</cp:lastModifiedBy>
  <cp:revision>16</cp:revision>
  <dcterms:created xsi:type="dcterms:W3CDTF">2022-11-14T07:35:46Z</dcterms:created>
  <dcterms:modified xsi:type="dcterms:W3CDTF">2022-11-16T16:00:40Z</dcterms:modified>
</cp:coreProperties>
</file>