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0018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169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6155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18324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1427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8163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3067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87961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83559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80114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2220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6164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672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069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8699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11/15/2024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3921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2247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198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11/15/2024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749341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209659C-046B-4680-BA7C-E6E3697D2595}"/>
              </a:ext>
            </a:extLst>
          </p:cNvPr>
          <p:cNvSpPr>
            <a:spLocks noGrp="1"/>
          </p:cNvSpPr>
          <p:nvPr>
            <p:ph type="subTitle" idx="1"/>
          </p:nvPr>
        </p:nvSpPr>
        <p:spPr>
          <a:xfrm>
            <a:off x="778820" y="795130"/>
            <a:ext cx="10634359" cy="569292"/>
          </a:xfrm>
          <a:solidFill>
            <a:schemeClr val="tx1">
              <a:lumMod val="50000"/>
              <a:lumOff val="50000"/>
            </a:schemeClr>
          </a:solidFill>
          <a:ln>
            <a:solidFill>
              <a:srgbClr val="FF0000"/>
            </a:solidFill>
          </a:ln>
        </p:spPr>
        <p:txBody>
          <a:bodyPr>
            <a:normAutofit fontScale="92500"/>
          </a:bodyPr>
          <a:lstStyle/>
          <a:p>
            <a:pPr algn="ctr"/>
            <a:r>
              <a:rPr lang="en-US" sz="2400" dirty="0">
                <a:solidFill>
                  <a:srgbClr val="FFFF00"/>
                </a:solidFill>
                <a:latin typeface="Georgia" panose="02040502050405020303" pitchFamily="18" charset="0"/>
              </a:rPr>
              <a:t>"Business Analytics Capstone: Unlocking Financial Insights"</a:t>
            </a:r>
            <a:endParaRPr lang="en-IN" sz="2400" dirty="0">
              <a:solidFill>
                <a:srgbClr val="FFFF00"/>
              </a:solidFill>
              <a:latin typeface="Georgia" panose="02040502050405020303" pitchFamily="18" charset="0"/>
              <a:cs typeface="Arial" panose="020B0604020202020204" pitchFamily="34" charset="0"/>
            </a:endParaRPr>
          </a:p>
        </p:txBody>
      </p:sp>
      <p:sp>
        <p:nvSpPr>
          <p:cNvPr id="4" name="TextBox 3">
            <a:extLst>
              <a:ext uri="{FF2B5EF4-FFF2-40B4-BE49-F238E27FC236}">
                <a16:creationId xmlns:a16="http://schemas.microsoft.com/office/drawing/2014/main" id="{1874F021-DC9F-4F72-AFAA-BEE5F65D4BAB}"/>
              </a:ext>
            </a:extLst>
          </p:cNvPr>
          <p:cNvSpPr txBox="1"/>
          <p:nvPr/>
        </p:nvSpPr>
        <p:spPr>
          <a:xfrm>
            <a:off x="430696" y="1964587"/>
            <a:ext cx="11330608" cy="4196020"/>
          </a:xfrm>
          <a:prstGeom prst="rect">
            <a:avLst/>
          </a:prstGeom>
          <a:noFill/>
        </p:spPr>
        <p:txBody>
          <a:bodyPr wrap="square" rtlCol="0">
            <a:spAutoFit/>
          </a:bodyPr>
          <a:lstStyle/>
          <a:p>
            <a:pPr algn="just">
              <a:lnSpc>
                <a:spcPct val="150000"/>
              </a:lnSpc>
            </a:pPr>
            <a:r>
              <a:rPr lang="en-US" dirty="0">
                <a:latin typeface="Arial" panose="020B0604020202020204" pitchFamily="34" charset="0"/>
                <a:cs typeface="Arial" panose="020B0604020202020204" pitchFamily="34" charset="0"/>
              </a:rPr>
              <a:t>The "Western Countries Financial Data" dataset contains 700 rows and 16 columns, providing detailed information about sales and finances. Each row represents a specific transaction, including details like the segment (Government, Midmarket), country, product, and discount band. The dataset captures key financial metrics such as units sold, manufacturing price, sale price, gross sales, discounts, net sales, cost of goods sold, and profit. It also includes dates, month numbers, month names, and years to track sales over time. This data allows for analyzing sales performance and profitability across different products and countries. It shows how many units were sold, the prices, and the resulting profit for each transaction. The dataset helps understand trends and patterns In sales, discounts, and profits across various western countries over multiple years. This comprehensive financial data can be used to identify successful products and markets, evaluate the Impact of discounts, and make informed business decisions.</a:t>
            </a:r>
            <a:endParaRPr lang="en-IN"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44C76AA9-449B-4C4A-9828-4627D9C39AAE}"/>
              </a:ext>
            </a:extLst>
          </p:cNvPr>
          <p:cNvSpPr txBox="1"/>
          <p:nvPr/>
        </p:nvSpPr>
        <p:spPr>
          <a:xfrm>
            <a:off x="430696" y="1564477"/>
            <a:ext cx="5049079"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Western Countries Financial Data :-</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7919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EED254-D016-4285-B86B-3E851ED5F5E0}"/>
              </a:ext>
            </a:extLst>
          </p:cNvPr>
          <p:cNvPicPr>
            <a:picLocks noChangeAspect="1"/>
          </p:cNvPicPr>
          <p:nvPr/>
        </p:nvPicPr>
        <p:blipFill>
          <a:blip r:embed="rId2"/>
          <a:stretch>
            <a:fillRect/>
          </a:stretch>
        </p:blipFill>
        <p:spPr>
          <a:xfrm>
            <a:off x="424069" y="397565"/>
            <a:ext cx="11290853" cy="612250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931679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BD94AE-6292-4AB5-9103-E074EDA2CD72}"/>
              </a:ext>
            </a:extLst>
          </p:cNvPr>
          <p:cNvPicPr>
            <a:picLocks noChangeAspect="1"/>
          </p:cNvPicPr>
          <p:nvPr/>
        </p:nvPicPr>
        <p:blipFill>
          <a:blip r:embed="rId2"/>
          <a:stretch>
            <a:fillRect/>
          </a:stretch>
        </p:blipFill>
        <p:spPr>
          <a:xfrm>
            <a:off x="331304" y="437321"/>
            <a:ext cx="11357113" cy="595022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28938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3B9AEE-F8E1-4DBE-98A8-8C8EDBE5CC2B}"/>
              </a:ext>
            </a:extLst>
          </p:cNvPr>
          <p:cNvPicPr>
            <a:picLocks noChangeAspect="1"/>
          </p:cNvPicPr>
          <p:nvPr/>
        </p:nvPicPr>
        <p:blipFill>
          <a:blip r:embed="rId2"/>
          <a:stretch>
            <a:fillRect/>
          </a:stretch>
        </p:blipFill>
        <p:spPr>
          <a:xfrm>
            <a:off x="304799" y="407505"/>
            <a:ext cx="11290853" cy="604299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882538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9A7CF-138B-49EA-9BF3-B6122225264D}"/>
              </a:ext>
            </a:extLst>
          </p:cNvPr>
          <p:cNvSpPr>
            <a:spLocks noGrp="1"/>
          </p:cNvSpPr>
          <p:nvPr>
            <p:ph type="title"/>
          </p:nvPr>
        </p:nvSpPr>
        <p:spPr>
          <a:xfrm>
            <a:off x="1333968" y="697128"/>
            <a:ext cx="8911687" cy="482316"/>
          </a:xfrm>
        </p:spPr>
        <p:txBody>
          <a:bodyPr>
            <a:noAutofit/>
          </a:bodyPr>
          <a:lstStyle/>
          <a:p>
            <a:pPr algn="l"/>
            <a:r>
              <a:rPr lang="en-US" sz="2000" b="1" cap="none" dirty="0">
                <a:latin typeface="Arial" panose="020B0604020202020204" pitchFamily="34" charset="0"/>
                <a:cs typeface="Arial" panose="020B0604020202020204" pitchFamily="34" charset="0"/>
                <a:sym typeface="Wingdings" panose="05000000000000000000" pitchFamily="2" charset="2"/>
              </a:rPr>
              <a:t> </a:t>
            </a:r>
            <a:r>
              <a:rPr lang="en-US" sz="2000" b="1" cap="none" dirty="0">
                <a:latin typeface="Arial" panose="020B0604020202020204" pitchFamily="34" charset="0"/>
                <a:cs typeface="Arial" panose="020B0604020202020204" pitchFamily="34" charset="0"/>
              </a:rPr>
              <a:t>Data Conversion to MySQL and Query Execution</a:t>
            </a:r>
            <a:endParaRPr lang="en-IN" sz="2000" cap="none" dirty="0"/>
          </a:p>
        </p:txBody>
      </p:sp>
      <p:sp>
        <p:nvSpPr>
          <p:cNvPr id="3" name="Text Placeholder 2">
            <a:extLst>
              <a:ext uri="{FF2B5EF4-FFF2-40B4-BE49-F238E27FC236}">
                <a16:creationId xmlns:a16="http://schemas.microsoft.com/office/drawing/2014/main" id="{92BDF1FC-69C5-4006-847C-F379E1C0418E}"/>
              </a:ext>
            </a:extLst>
          </p:cNvPr>
          <p:cNvSpPr>
            <a:spLocks noGrp="1"/>
          </p:cNvSpPr>
          <p:nvPr>
            <p:ph type="body" idx="4294967295"/>
          </p:nvPr>
        </p:nvSpPr>
        <p:spPr>
          <a:xfrm>
            <a:off x="1639887" y="1413496"/>
            <a:ext cx="8912225" cy="4218678"/>
          </a:xfrm>
        </p:spPr>
        <p:txBody>
          <a:bodyPr>
            <a:normAutofit/>
          </a:bodyPr>
          <a:lstStyle/>
          <a:p>
            <a:pPr algn="just">
              <a:lnSpc>
                <a:spcPct val="150000"/>
              </a:lnSpc>
              <a:buClr>
                <a:schemeClr val="tx1"/>
              </a:buClr>
              <a:buFont typeface="Arial" panose="020B0604020202020204" pitchFamily="34" charset="0"/>
              <a:buChar char="•"/>
            </a:pPr>
            <a:r>
              <a:rPr lang="en-US" sz="1800" cap="none" dirty="0">
                <a:solidFill>
                  <a:schemeClr val="tx1">
                    <a:lumMod val="95000"/>
                    <a:lumOff val="5000"/>
                  </a:schemeClr>
                </a:solidFill>
                <a:latin typeface="Arial" panose="020B0604020202020204" pitchFamily="34" charset="0"/>
                <a:cs typeface="Arial" panose="020B0604020202020204" pitchFamily="34" charset="0"/>
              </a:rPr>
              <a:t>After performing the initial analysis in excel, I converted the financial dataset into </a:t>
            </a:r>
            <a:r>
              <a:rPr lang="en-US" sz="1800" b="1" cap="none" dirty="0">
                <a:solidFill>
                  <a:schemeClr val="tx1">
                    <a:lumMod val="95000"/>
                    <a:lumOff val="5000"/>
                  </a:schemeClr>
                </a:solidFill>
                <a:latin typeface="Arial" panose="020B0604020202020204" pitchFamily="34" charset="0"/>
                <a:cs typeface="Arial" panose="020B0604020202020204" pitchFamily="34" charset="0"/>
              </a:rPr>
              <a:t>MySQL</a:t>
            </a:r>
            <a:r>
              <a:rPr lang="en-US" sz="1800" cap="none" dirty="0">
                <a:solidFill>
                  <a:schemeClr val="tx1">
                    <a:lumMod val="95000"/>
                    <a:lumOff val="5000"/>
                  </a:schemeClr>
                </a:solidFill>
                <a:latin typeface="Arial" panose="020B0604020202020204" pitchFamily="34" charset="0"/>
                <a:cs typeface="Arial" panose="020B0604020202020204" pitchFamily="34" charset="0"/>
              </a:rPr>
              <a:t> for more efficient data management and advanced querying:</a:t>
            </a:r>
          </a:p>
          <a:p>
            <a:pPr algn="just">
              <a:lnSpc>
                <a:spcPct val="150000"/>
              </a:lnSpc>
              <a:buClr>
                <a:schemeClr val="tx1"/>
              </a:buClr>
              <a:buFont typeface="Arial" panose="020B0604020202020204" pitchFamily="34" charset="0"/>
              <a:buChar char="•"/>
            </a:pPr>
            <a:r>
              <a:rPr lang="en-US" sz="1800" b="1" cap="none" dirty="0">
                <a:solidFill>
                  <a:schemeClr val="tx1">
                    <a:lumMod val="95000"/>
                    <a:lumOff val="5000"/>
                  </a:schemeClr>
                </a:solidFill>
                <a:latin typeface="Arial" panose="020B0604020202020204" pitchFamily="34" charset="0"/>
                <a:cs typeface="Arial" panose="020B0604020202020204" pitchFamily="34" charset="0"/>
              </a:rPr>
              <a:t>Data conversion</a:t>
            </a:r>
            <a:r>
              <a:rPr lang="en-US" sz="1800" cap="none" dirty="0">
                <a:solidFill>
                  <a:schemeClr val="tx1">
                    <a:lumMod val="95000"/>
                    <a:lumOff val="5000"/>
                  </a:schemeClr>
                </a:solidFill>
                <a:latin typeface="Arial" panose="020B0604020202020204" pitchFamily="34" charset="0"/>
                <a:cs typeface="Arial" panose="020B0604020202020204" pitchFamily="34" charset="0"/>
              </a:rPr>
              <a:t>: I exported the data from excel into a </a:t>
            </a:r>
            <a:r>
              <a:rPr lang="en-US" sz="1800" b="1" cap="none" dirty="0">
                <a:solidFill>
                  <a:schemeClr val="tx1">
                    <a:lumMod val="95000"/>
                    <a:lumOff val="5000"/>
                  </a:schemeClr>
                </a:solidFill>
                <a:latin typeface="Arial" panose="020B0604020202020204" pitchFamily="34" charset="0"/>
                <a:cs typeface="Arial" panose="020B0604020202020204" pitchFamily="34" charset="0"/>
              </a:rPr>
              <a:t>CSV format</a:t>
            </a:r>
            <a:r>
              <a:rPr lang="en-US" sz="1800" cap="none" dirty="0">
                <a:solidFill>
                  <a:schemeClr val="tx1">
                    <a:lumMod val="95000"/>
                    <a:lumOff val="5000"/>
                  </a:schemeClr>
                </a:solidFill>
                <a:latin typeface="Arial" panose="020B0604020202020204" pitchFamily="34" charset="0"/>
                <a:cs typeface="Arial" panose="020B0604020202020204" pitchFamily="34" charset="0"/>
              </a:rPr>
              <a:t> and then imported it into MySQL using a directory method. This allowed me to work with a larger dataset in a more structured and scalable database environment.</a:t>
            </a:r>
          </a:p>
          <a:p>
            <a:pPr algn="just">
              <a:lnSpc>
                <a:spcPct val="150000"/>
              </a:lnSpc>
              <a:buClr>
                <a:schemeClr val="tx1"/>
              </a:buClr>
              <a:buFont typeface="Arial" panose="020B0604020202020204" pitchFamily="34" charset="0"/>
              <a:buChar char="•"/>
            </a:pPr>
            <a:r>
              <a:rPr lang="en-US" sz="1800" b="1" cap="none" dirty="0">
                <a:solidFill>
                  <a:schemeClr val="tx1">
                    <a:lumMod val="95000"/>
                    <a:lumOff val="5000"/>
                  </a:schemeClr>
                </a:solidFill>
                <a:latin typeface="Arial" panose="020B0604020202020204" pitchFamily="34" charset="0"/>
                <a:cs typeface="Arial" panose="020B0604020202020204" pitchFamily="34" charset="0"/>
              </a:rPr>
              <a:t>Query execution</a:t>
            </a:r>
            <a:r>
              <a:rPr lang="en-US" sz="1800" cap="none" dirty="0">
                <a:solidFill>
                  <a:schemeClr val="tx1">
                    <a:lumMod val="95000"/>
                    <a:lumOff val="5000"/>
                  </a:schemeClr>
                </a:solidFill>
                <a:latin typeface="Arial" panose="020B0604020202020204" pitchFamily="34" charset="0"/>
                <a:cs typeface="Arial" panose="020B0604020202020204" pitchFamily="34" charset="0"/>
              </a:rPr>
              <a:t>: once the data was Imported, I ran queries to analyze key metrics such as total units sold per product and total units sold per segment. MySQL flexibility allowed me to filter, sort, and aggregate data quickly, providing deeper Insights into sales and profits across different regions and products.</a:t>
            </a:r>
          </a:p>
        </p:txBody>
      </p:sp>
    </p:spTree>
    <p:extLst>
      <p:ext uri="{BB962C8B-B14F-4D97-AF65-F5344CB8AC3E}">
        <p14:creationId xmlns:p14="http://schemas.microsoft.com/office/powerpoint/2010/main" val="2175911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7887AD-960C-4F15-89D5-DC8D259F01CA}"/>
              </a:ext>
            </a:extLst>
          </p:cNvPr>
          <p:cNvPicPr>
            <a:picLocks noChangeAspect="1"/>
          </p:cNvPicPr>
          <p:nvPr/>
        </p:nvPicPr>
        <p:blipFill>
          <a:blip r:embed="rId2"/>
          <a:stretch>
            <a:fillRect/>
          </a:stretch>
        </p:blipFill>
        <p:spPr>
          <a:xfrm>
            <a:off x="291549" y="291548"/>
            <a:ext cx="11529389" cy="628153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123646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087B17-9E23-494A-B0FC-1372EB649914}"/>
              </a:ext>
            </a:extLst>
          </p:cNvPr>
          <p:cNvPicPr>
            <a:picLocks noChangeAspect="1"/>
          </p:cNvPicPr>
          <p:nvPr/>
        </p:nvPicPr>
        <p:blipFill>
          <a:blip r:embed="rId2"/>
          <a:stretch>
            <a:fillRect/>
          </a:stretch>
        </p:blipFill>
        <p:spPr>
          <a:xfrm>
            <a:off x="271670" y="579783"/>
            <a:ext cx="11376992" cy="569843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784977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59CE99-182A-482F-965F-415237E8EEC9}"/>
              </a:ext>
            </a:extLst>
          </p:cNvPr>
          <p:cNvPicPr>
            <a:picLocks noChangeAspect="1"/>
          </p:cNvPicPr>
          <p:nvPr/>
        </p:nvPicPr>
        <p:blipFill>
          <a:blip r:embed="rId2"/>
          <a:stretch>
            <a:fillRect/>
          </a:stretch>
        </p:blipFill>
        <p:spPr>
          <a:xfrm>
            <a:off x="315022" y="352461"/>
            <a:ext cx="11413152" cy="623386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00728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09A09C-E033-4E24-9156-96CE764B2AED}"/>
              </a:ext>
            </a:extLst>
          </p:cNvPr>
          <p:cNvPicPr>
            <a:picLocks noChangeAspect="1"/>
          </p:cNvPicPr>
          <p:nvPr/>
        </p:nvPicPr>
        <p:blipFill>
          <a:blip r:embed="rId2"/>
          <a:stretch>
            <a:fillRect/>
          </a:stretch>
        </p:blipFill>
        <p:spPr>
          <a:xfrm>
            <a:off x="344556" y="366091"/>
            <a:ext cx="11317358" cy="612581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329055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81FB4F-3218-4D36-A86C-CBDD8D27C9CD}"/>
              </a:ext>
            </a:extLst>
          </p:cNvPr>
          <p:cNvPicPr>
            <a:picLocks noChangeAspect="1"/>
          </p:cNvPicPr>
          <p:nvPr/>
        </p:nvPicPr>
        <p:blipFill>
          <a:blip r:embed="rId2"/>
          <a:stretch>
            <a:fillRect/>
          </a:stretch>
        </p:blipFill>
        <p:spPr>
          <a:xfrm>
            <a:off x="315467" y="371060"/>
            <a:ext cx="11399455" cy="612250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524585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18EA2-B3FD-49B1-9348-3CFE9F163122}"/>
              </a:ext>
            </a:extLst>
          </p:cNvPr>
          <p:cNvSpPr>
            <a:spLocks noGrp="1"/>
          </p:cNvSpPr>
          <p:nvPr>
            <p:ph type="title"/>
          </p:nvPr>
        </p:nvSpPr>
        <p:spPr>
          <a:xfrm>
            <a:off x="1114976" y="649909"/>
            <a:ext cx="8911687" cy="475820"/>
          </a:xfrm>
        </p:spPr>
        <p:txBody>
          <a:bodyPr>
            <a:normAutofit/>
          </a:bodyPr>
          <a:lstStyle/>
          <a:p>
            <a:pPr algn="l"/>
            <a:r>
              <a:rPr lang="en-US" sz="2000" b="1" cap="none" dirty="0">
                <a:latin typeface="Arial" panose="020B0604020202020204" pitchFamily="34" charset="0"/>
                <a:cs typeface="Arial" panose="020B0604020202020204" pitchFamily="34" charset="0"/>
                <a:sym typeface="Wingdings" panose="05000000000000000000" pitchFamily="2" charset="2"/>
              </a:rPr>
              <a:t></a:t>
            </a:r>
            <a:r>
              <a:rPr lang="en-US" sz="2200" b="1" cap="none" dirty="0">
                <a:latin typeface="Arial" panose="020B0604020202020204" pitchFamily="34" charset="0"/>
                <a:cs typeface="Arial" panose="020B0604020202020204" pitchFamily="34" charset="0"/>
                <a:sym typeface="Wingdings" panose="05000000000000000000" pitchFamily="2" charset="2"/>
              </a:rPr>
              <a:t> </a:t>
            </a:r>
            <a:r>
              <a:rPr lang="en-US" sz="2200" b="1" cap="none" dirty="0">
                <a:latin typeface="Arial" panose="020B0604020202020204" pitchFamily="34" charset="0"/>
                <a:cs typeface="Arial" panose="020B0604020202020204" pitchFamily="34" charset="0"/>
              </a:rPr>
              <a:t>Dashboard Creation In Power BI</a:t>
            </a:r>
            <a:endParaRPr lang="en-IN" sz="2200" b="1" cap="none"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88EB0452-3EE8-4F4E-A163-899197680BF6}"/>
              </a:ext>
            </a:extLst>
          </p:cNvPr>
          <p:cNvSpPr>
            <a:spLocks noGrp="1"/>
          </p:cNvSpPr>
          <p:nvPr>
            <p:ph type="body" idx="4294967295"/>
          </p:nvPr>
        </p:nvSpPr>
        <p:spPr>
          <a:xfrm>
            <a:off x="1351791" y="1196354"/>
            <a:ext cx="9660766" cy="5011737"/>
          </a:xfrm>
        </p:spPr>
        <p:txBody>
          <a:bodyPr>
            <a:noAutofit/>
          </a:bodyPr>
          <a:lstStyle/>
          <a:p>
            <a:pPr marL="342900" indent="-342900" algn="just">
              <a:buClr>
                <a:schemeClr val="tx1"/>
              </a:buClr>
              <a:buFont typeface="Arial" panose="020B0604020202020204" pitchFamily="34" charset="0"/>
              <a:buChar char="•"/>
            </a:pPr>
            <a:r>
              <a:rPr lang="en-US" sz="1800" cap="none" dirty="0">
                <a:solidFill>
                  <a:schemeClr val="tx1">
                    <a:lumMod val="95000"/>
                    <a:lumOff val="5000"/>
                  </a:schemeClr>
                </a:solidFill>
                <a:latin typeface="Arial" panose="020B0604020202020204" pitchFamily="34" charset="0"/>
                <a:cs typeface="Arial" panose="020B0604020202020204" pitchFamily="34" charset="0"/>
              </a:rPr>
              <a:t>After analyzing the financial data in MySQL, I imported the dataset into power BI to create an interactive dashboard titled "yearly sales and segment profit analysis“.</a:t>
            </a:r>
          </a:p>
          <a:p>
            <a:pPr marL="342900" indent="-342900" algn="just">
              <a:buClr>
                <a:schemeClr val="tx1"/>
              </a:buClr>
              <a:buFont typeface="Arial" panose="020B0604020202020204" pitchFamily="34" charset="0"/>
              <a:buChar char="•"/>
            </a:pPr>
            <a:r>
              <a:rPr lang="en-US" sz="1800" cap="none" dirty="0">
                <a:solidFill>
                  <a:schemeClr val="tx1">
                    <a:lumMod val="95000"/>
                    <a:lumOff val="5000"/>
                  </a:schemeClr>
                </a:solidFill>
                <a:latin typeface="Arial" panose="020B0604020202020204" pitchFamily="34" charset="0"/>
                <a:cs typeface="Arial" panose="020B0604020202020204" pitchFamily="34" charset="0"/>
              </a:rPr>
              <a:t>Data import: I connected power bi to the MySQL database and imported the relevant data tables, ensuring all financial metrics were available for visualization. </a:t>
            </a:r>
          </a:p>
          <a:p>
            <a:pPr marL="342900" indent="-342900" algn="just">
              <a:buClr>
                <a:schemeClr val="tx1"/>
              </a:buClr>
              <a:buFont typeface="Arial" panose="020B0604020202020204" pitchFamily="34" charset="0"/>
              <a:buChar char="•"/>
            </a:pPr>
            <a:r>
              <a:rPr lang="en-US" sz="1800" cap="none" dirty="0">
                <a:solidFill>
                  <a:schemeClr val="tx1">
                    <a:lumMod val="95000"/>
                    <a:lumOff val="5000"/>
                  </a:schemeClr>
                </a:solidFill>
                <a:latin typeface="Arial" panose="020B0604020202020204" pitchFamily="34" charset="0"/>
                <a:cs typeface="Arial" panose="020B0604020202020204" pitchFamily="34" charset="0"/>
              </a:rPr>
              <a:t>Visualizations: I designed various visual components to represent key insights, focusing on yearly sales performance and profit analysis by different market segments. This included visual representations that highlighted trends, comparisons, and distribution of profits across segments.</a:t>
            </a:r>
          </a:p>
          <a:p>
            <a:pPr marL="342900" indent="-342900" algn="just">
              <a:buClr>
                <a:schemeClr val="tx1"/>
              </a:buClr>
              <a:buFont typeface="Arial" panose="020B0604020202020204" pitchFamily="34" charset="0"/>
              <a:buChar char="•"/>
            </a:pPr>
            <a:r>
              <a:rPr lang="en-US" sz="1800" cap="none" dirty="0">
                <a:solidFill>
                  <a:schemeClr val="tx1">
                    <a:lumMod val="95000"/>
                    <a:lumOff val="5000"/>
                  </a:schemeClr>
                </a:solidFill>
                <a:latin typeface="Arial" panose="020B0604020202020204" pitchFamily="34" charset="0"/>
                <a:cs typeface="Arial" panose="020B0604020202020204" pitchFamily="34" charset="0"/>
              </a:rPr>
              <a:t>Interactivity: the dashboard included slicers and filters, allowing users to Interact with the data dynamically. This made it easy to analyze specific segments or time periods. </a:t>
            </a:r>
          </a:p>
          <a:p>
            <a:pPr marL="342900" indent="-342900" algn="just">
              <a:buClr>
                <a:schemeClr val="tx1"/>
              </a:buClr>
              <a:buFont typeface="Arial" panose="020B0604020202020204" pitchFamily="34" charset="0"/>
              <a:buChar char="•"/>
            </a:pPr>
            <a:r>
              <a:rPr lang="en-US" sz="1800" cap="none" dirty="0">
                <a:solidFill>
                  <a:schemeClr val="tx1">
                    <a:lumMod val="95000"/>
                    <a:lumOff val="5000"/>
                  </a:schemeClr>
                </a:solidFill>
                <a:latin typeface="Arial" panose="020B0604020202020204" pitchFamily="34" charset="0"/>
                <a:cs typeface="Arial" panose="020B0604020202020204" pitchFamily="34" charset="0"/>
              </a:rPr>
              <a:t>Insights: the dashboard provided a comprehensive overview of sales trends and segment profitability, enabling data-driven decision-making for strategic planning.</a:t>
            </a:r>
            <a:endParaRPr lang="en-IN" sz="1800" cap="none"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3350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1EE63-5FE6-4C51-87B6-F38F22A68491}"/>
              </a:ext>
            </a:extLst>
          </p:cNvPr>
          <p:cNvSpPr>
            <a:spLocks noGrp="1"/>
          </p:cNvSpPr>
          <p:nvPr>
            <p:ph type="title"/>
          </p:nvPr>
        </p:nvSpPr>
        <p:spPr>
          <a:xfrm>
            <a:off x="816254" y="802385"/>
            <a:ext cx="8911687" cy="436064"/>
          </a:xfrm>
        </p:spPr>
        <p:txBody>
          <a:bodyPr>
            <a:normAutofit/>
          </a:bodyPr>
          <a:lstStyle/>
          <a:p>
            <a:pPr algn="l"/>
            <a:r>
              <a:rPr lang="en-US" sz="2000" b="1" dirty="0">
                <a:solidFill>
                  <a:schemeClr val="tx1">
                    <a:lumMod val="95000"/>
                    <a:lumOff val="5000"/>
                  </a:schemeClr>
                </a:solidFill>
                <a:latin typeface="Arial" panose="020B0604020202020204" pitchFamily="34" charset="0"/>
                <a:cs typeface="Arial" panose="020B0604020202020204" pitchFamily="34" charset="0"/>
                <a:sym typeface="Wingdings" panose="05000000000000000000" pitchFamily="2" charset="2"/>
              </a:rPr>
              <a:t> </a:t>
            </a:r>
            <a:r>
              <a:rPr lang="en-US" sz="2000" b="1" dirty="0">
                <a:solidFill>
                  <a:schemeClr val="tx1">
                    <a:lumMod val="95000"/>
                    <a:lumOff val="5000"/>
                  </a:schemeClr>
                </a:solidFill>
                <a:latin typeface="Arial" panose="020B0604020202020204" pitchFamily="34" charset="0"/>
                <a:cs typeface="Arial" panose="020B0604020202020204" pitchFamily="34" charset="0"/>
              </a:rPr>
              <a:t>Statistical Analysis Using Excel</a:t>
            </a:r>
            <a:endParaRPr lang="en-IN" sz="20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63DDAC7-DAF6-4F95-AEDB-B74695076774}"/>
              </a:ext>
            </a:extLst>
          </p:cNvPr>
          <p:cNvSpPr>
            <a:spLocks noGrp="1"/>
          </p:cNvSpPr>
          <p:nvPr>
            <p:ph idx="1"/>
          </p:nvPr>
        </p:nvSpPr>
        <p:spPr>
          <a:xfrm>
            <a:off x="798198" y="1537252"/>
            <a:ext cx="10571585" cy="1232453"/>
          </a:xfrm>
        </p:spPr>
        <p:txBody>
          <a:bodyPr>
            <a:noAutofit/>
          </a:bodyPr>
          <a:lstStyle/>
          <a:p>
            <a:pPr marL="0" indent="0" algn="just">
              <a:buNone/>
            </a:pPr>
            <a:r>
              <a:rPr lang="en-US" sz="1800" cap="none" dirty="0">
                <a:solidFill>
                  <a:schemeClr val="tx1">
                    <a:lumMod val="95000"/>
                    <a:lumOff val="5000"/>
                  </a:schemeClr>
                </a:solidFill>
                <a:latin typeface="Arial" panose="020B0604020202020204" pitchFamily="34" charset="0"/>
                <a:cs typeface="Arial" panose="020B0604020202020204" pitchFamily="34" charset="0"/>
              </a:rPr>
              <a:t>As part of the project on western countries' financial data, the following statistical techniques were applied using excel powerful statistical analysis tools. This analysis helped uncover key Insights and trends from the data, supporting better decision-making and a deeper understanding of financial patterns.</a:t>
            </a:r>
            <a:endParaRPr lang="en-IN" sz="1800" cap="none" dirty="0">
              <a:solidFill>
                <a:schemeClr val="tx1">
                  <a:lumMod val="95000"/>
                  <a:lumOff val="5000"/>
                </a:schemeClr>
              </a:solidFill>
              <a:latin typeface="Arial" panose="020B0604020202020204" pitchFamily="34" charset="0"/>
              <a:cs typeface="Arial" panose="020B0604020202020204" pitchFamily="34" charset="0"/>
            </a:endParaRPr>
          </a:p>
        </p:txBody>
      </p:sp>
      <p:sp>
        <p:nvSpPr>
          <p:cNvPr id="6" name="Rectangle 2">
            <a:extLst>
              <a:ext uri="{FF2B5EF4-FFF2-40B4-BE49-F238E27FC236}">
                <a16:creationId xmlns:a16="http://schemas.microsoft.com/office/drawing/2014/main" id="{B8C3B91E-D48C-4DF6-8255-A9C18CEF3362}"/>
              </a:ext>
            </a:extLst>
          </p:cNvPr>
          <p:cNvSpPr>
            <a:spLocks noChangeArrowheads="1"/>
          </p:cNvSpPr>
          <p:nvPr/>
        </p:nvSpPr>
        <p:spPr bwMode="auto">
          <a:xfrm>
            <a:off x="798198" y="3068508"/>
            <a:ext cx="10553529"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pPr>
            <a:r>
              <a:rPr lang="en-IN" sz="2000" b="1" dirty="0">
                <a:latin typeface="Arial" panose="020B0604020202020204" pitchFamily="34" charset="0"/>
                <a:cs typeface="Arial" panose="020B0604020202020204" pitchFamily="34" charset="0"/>
                <a:sym typeface="Wingdings" panose="05000000000000000000" pitchFamily="2" charset="2"/>
              </a:rPr>
              <a:t> </a:t>
            </a:r>
            <a:r>
              <a:rPr lang="en-IN" sz="2000" b="1" dirty="0">
                <a:latin typeface="Arial" panose="020B0604020202020204" pitchFamily="34" charset="0"/>
                <a:cs typeface="Arial" panose="020B0604020202020204" pitchFamily="34" charset="0"/>
              </a:rPr>
              <a:t>Descriptive Statistics</a:t>
            </a: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Objective</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Summarize the key statistics of financial data, such as mean, median, standard deviation, and more.</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Method</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Using Excel’s </a:t>
            </a:r>
            <a:r>
              <a:rPr kumimoji="0" lang="en-US" altLang="en-US" sz="18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Data Analysis Tool</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 selected the </a:t>
            </a: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Descriptive Statistics</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option and applied it to the financial dataset. This provided a quick overview of measures like central tendency, dispersion, and the distribution shape.</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Results</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output helped me understand the overall trends and patterns In the data, such as average sales and variations across different periods or regions. </a:t>
            </a:r>
          </a:p>
        </p:txBody>
      </p:sp>
    </p:spTree>
    <p:extLst>
      <p:ext uri="{BB962C8B-B14F-4D97-AF65-F5344CB8AC3E}">
        <p14:creationId xmlns:p14="http://schemas.microsoft.com/office/powerpoint/2010/main" val="1332756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2DC52C-5B67-461C-B802-634FAB84C10A}"/>
              </a:ext>
            </a:extLst>
          </p:cNvPr>
          <p:cNvPicPr>
            <a:picLocks noChangeAspect="1"/>
          </p:cNvPicPr>
          <p:nvPr/>
        </p:nvPicPr>
        <p:blipFill>
          <a:blip r:embed="rId2"/>
          <a:stretch>
            <a:fillRect/>
          </a:stretch>
        </p:blipFill>
        <p:spPr>
          <a:xfrm>
            <a:off x="492889" y="543340"/>
            <a:ext cx="11116015" cy="575144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523287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E6B0C1-42F2-40DA-A6BD-60BF206494B1}"/>
              </a:ext>
            </a:extLst>
          </p:cNvPr>
          <p:cNvPicPr>
            <a:picLocks noChangeAspect="1"/>
          </p:cNvPicPr>
          <p:nvPr/>
        </p:nvPicPr>
        <p:blipFill>
          <a:blip r:embed="rId2"/>
          <a:stretch>
            <a:fillRect/>
          </a:stretch>
        </p:blipFill>
        <p:spPr>
          <a:xfrm>
            <a:off x="212034" y="132522"/>
            <a:ext cx="11807687" cy="6559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17975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F4537A-79B0-43E0-BF90-10D9FF9317DB}"/>
              </a:ext>
            </a:extLst>
          </p:cNvPr>
          <p:cNvPicPr>
            <a:picLocks noChangeAspect="1"/>
          </p:cNvPicPr>
          <p:nvPr/>
        </p:nvPicPr>
        <p:blipFill>
          <a:blip r:embed="rId2"/>
          <a:stretch>
            <a:fillRect/>
          </a:stretch>
        </p:blipFill>
        <p:spPr>
          <a:xfrm>
            <a:off x="271670" y="253447"/>
            <a:ext cx="11648660" cy="635110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9662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AB9E9-383D-48D5-8139-4AC3805D22C1}"/>
              </a:ext>
            </a:extLst>
          </p:cNvPr>
          <p:cNvSpPr>
            <a:spLocks noGrp="1"/>
          </p:cNvSpPr>
          <p:nvPr>
            <p:ph type="title"/>
          </p:nvPr>
        </p:nvSpPr>
        <p:spPr>
          <a:xfrm>
            <a:off x="477078" y="740020"/>
            <a:ext cx="11105322" cy="2005676"/>
          </a:xfrm>
        </p:spPr>
        <p:txBody>
          <a:bodyPr>
            <a:noAutofit/>
          </a:bodyPr>
          <a:lstStyle/>
          <a:p>
            <a:pPr algn="l">
              <a:lnSpc>
                <a:spcPct val="100000"/>
              </a:lnSpc>
            </a:pPr>
            <a:r>
              <a:rPr lang="en-US" sz="1800" b="1" cap="none" dirty="0">
                <a:latin typeface="Arial" panose="020B0604020202020204" pitchFamily="34" charset="0"/>
                <a:cs typeface="Arial" panose="020B0604020202020204" pitchFamily="34" charset="0"/>
              </a:rPr>
              <a:t>Objective</a:t>
            </a:r>
            <a:r>
              <a:rPr lang="en-US" sz="1800" cap="none" dirty="0">
                <a:latin typeface="Arial" panose="020B0604020202020204" pitchFamily="34" charset="0"/>
                <a:cs typeface="Arial" panose="020B0604020202020204" pitchFamily="34" charset="0"/>
              </a:rPr>
              <a:t>: determine the strength of the relationships between various financial variables (Sales, profits, expenses).                                                                                                                                                 </a:t>
            </a:r>
            <a:r>
              <a:rPr lang="en-US" sz="1800" b="1" cap="none" dirty="0">
                <a:latin typeface="Arial" panose="020B0604020202020204" pitchFamily="34" charset="0"/>
                <a:cs typeface="Arial" panose="020B0604020202020204" pitchFamily="34" charset="0"/>
              </a:rPr>
              <a:t>Method</a:t>
            </a:r>
            <a:r>
              <a:rPr lang="en-US" sz="1800" cap="none" dirty="0">
                <a:latin typeface="Arial" panose="020B0604020202020204" pitchFamily="34" charset="0"/>
                <a:cs typeface="Arial" panose="020B0604020202020204" pitchFamily="34" charset="0"/>
              </a:rPr>
              <a:t>: by applying the </a:t>
            </a:r>
            <a:r>
              <a:rPr lang="en-US" sz="1800" b="1" cap="none" dirty="0">
                <a:latin typeface="Arial" panose="020B0604020202020204" pitchFamily="34" charset="0"/>
                <a:cs typeface="Arial" panose="020B0604020202020204" pitchFamily="34" charset="0"/>
              </a:rPr>
              <a:t>correlation</a:t>
            </a:r>
            <a:r>
              <a:rPr lang="en-US" sz="1800" cap="none" dirty="0">
                <a:latin typeface="Arial" panose="020B0604020202020204" pitchFamily="34" charset="0"/>
                <a:cs typeface="Arial" panose="020B0604020202020204" pitchFamily="34" charset="0"/>
              </a:rPr>
              <a:t> tool from excel </a:t>
            </a:r>
            <a:r>
              <a:rPr lang="en-US" sz="1800" i="1" cap="none" dirty="0">
                <a:latin typeface="Arial" panose="020B0604020202020204" pitchFamily="34" charset="0"/>
                <a:cs typeface="Arial" panose="020B0604020202020204" pitchFamily="34" charset="0"/>
              </a:rPr>
              <a:t>data analysis</a:t>
            </a:r>
            <a:r>
              <a:rPr lang="en-US" sz="1800" cap="none" dirty="0">
                <a:latin typeface="Arial" panose="020B0604020202020204" pitchFamily="34" charset="0"/>
                <a:cs typeface="Arial" panose="020B0604020202020204" pitchFamily="34" charset="0"/>
              </a:rPr>
              <a:t> suite, I was able to calculate the correlation coefficient between different variables. This showed the degree of association between key financial metrics.</a:t>
            </a:r>
            <a:br>
              <a:rPr lang="en-US" sz="1800" cap="none" dirty="0">
                <a:latin typeface="Arial" panose="020B0604020202020204" pitchFamily="34" charset="0"/>
                <a:cs typeface="Arial" panose="020B0604020202020204" pitchFamily="34" charset="0"/>
              </a:rPr>
            </a:br>
            <a:r>
              <a:rPr lang="en-US" sz="1800" b="1" cap="none" dirty="0">
                <a:latin typeface="Arial" panose="020B0604020202020204" pitchFamily="34" charset="0"/>
                <a:cs typeface="Arial" panose="020B0604020202020204" pitchFamily="34" charset="0"/>
              </a:rPr>
              <a:t>Results</a:t>
            </a:r>
            <a:r>
              <a:rPr lang="en-US" sz="1800" cap="none" dirty="0">
                <a:latin typeface="Arial" panose="020B0604020202020204" pitchFamily="34" charset="0"/>
                <a:cs typeface="Arial" panose="020B0604020202020204" pitchFamily="34" charset="0"/>
              </a:rPr>
              <a:t>: the analysis revealed which financial Indicators were closely related, helping to identify factors that had the most Influence on sales or profits.</a:t>
            </a:r>
            <a:endParaRPr lang="en-IN" sz="1800" cap="none"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58FA784-3E40-49A0-AF36-4305CFB596E1}"/>
              </a:ext>
            </a:extLst>
          </p:cNvPr>
          <p:cNvPicPr>
            <a:picLocks noChangeAspect="1"/>
          </p:cNvPicPr>
          <p:nvPr/>
        </p:nvPicPr>
        <p:blipFill>
          <a:blip r:embed="rId2"/>
          <a:stretch>
            <a:fillRect/>
          </a:stretch>
        </p:blipFill>
        <p:spPr>
          <a:xfrm>
            <a:off x="1678515" y="2862469"/>
            <a:ext cx="8578668" cy="35515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id="{ECE5ACE3-9E91-4F53-87BD-DCEE60CD87E5}"/>
              </a:ext>
            </a:extLst>
          </p:cNvPr>
          <p:cNvSpPr txBox="1"/>
          <p:nvPr/>
        </p:nvSpPr>
        <p:spPr>
          <a:xfrm>
            <a:off x="477078" y="339910"/>
            <a:ext cx="3326295"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sym typeface="Wingdings" panose="05000000000000000000" pitchFamily="2" charset="2"/>
              </a:rPr>
              <a:t> </a:t>
            </a:r>
            <a:r>
              <a:rPr lang="en-US" sz="2000" b="1" dirty="0">
                <a:latin typeface="Arial" panose="020B0604020202020204" pitchFamily="34" charset="0"/>
                <a:cs typeface="Arial" panose="020B0604020202020204" pitchFamily="34" charset="0"/>
              </a:rPr>
              <a:t>Correlation Analysis</a:t>
            </a:r>
            <a:endParaRPr lang="en-IN" sz="2000" dirty="0"/>
          </a:p>
        </p:txBody>
      </p:sp>
    </p:spTree>
    <p:extLst>
      <p:ext uri="{BB962C8B-B14F-4D97-AF65-F5344CB8AC3E}">
        <p14:creationId xmlns:p14="http://schemas.microsoft.com/office/powerpoint/2010/main" val="1366557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0C12-B2FE-4693-A5DA-2FCD6CA7B3C2}"/>
              </a:ext>
            </a:extLst>
          </p:cNvPr>
          <p:cNvSpPr>
            <a:spLocks noGrp="1"/>
          </p:cNvSpPr>
          <p:nvPr>
            <p:ph type="title"/>
          </p:nvPr>
        </p:nvSpPr>
        <p:spPr>
          <a:xfrm>
            <a:off x="490331" y="890441"/>
            <a:ext cx="11211338" cy="1627472"/>
          </a:xfrm>
        </p:spPr>
        <p:txBody>
          <a:bodyPr>
            <a:noAutofit/>
          </a:bodyPr>
          <a:lstStyle/>
          <a:p>
            <a:pPr algn="l">
              <a:lnSpc>
                <a:spcPct val="100000"/>
              </a:lnSpc>
            </a:pPr>
            <a:r>
              <a:rPr lang="en-US" sz="1800" b="1" cap="none" dirty="0">
                <a:latin typeface="Arial" panose="020B0604020202020204" pitchFamily="34" charset="0"/>
                <a:cs typeface="Arial" panose="020B0604020202020204" pitchFamily="34" charset="0"/>
              </a:rPr>
              <a:t>Objective</a:t>
            </a:r>
            <a:r>
              <a:rPr lang="en-US" sz="1800" cap="none" dirty="0">
                <a:latin typeface="Arial" panose="020B0604020202020204" pitchFamily="34" charset="0"/>
                <a:cs typeface="Arial" panose="020B0604020202020204" pitchFamily="34" charset="0"/>
              </a:rPr>
              <a:t>: track sales performance over time to spot trends or patterns.</a:t>
            </a:r>
            <a:br>
              <a:rPr lang="en-US" sz="1800" cap="none" dirty="0">
                <a:latin typeface="Arial" panose="020B0604020202020204" pitchFamily="34" charset="0"/>
                <a:cs typeface="Arial" panose="020B0604020202020204" pitchFamily="34" charset="0"/>
              </a:rPr>
            </a:br>
            <a:r>
              <a:rPr lang="en-US" sz="1800" b="1" cap="none" dirty="0">
                <a:latin typeface="Arial" panose="020B0604020202020204" pitchFamily="34" charset="0"/>
                <a:cs typeface="Arial" panose="020B0604020202020204" pitchFamily="34" charset="0"/>
              </a:rPr>
              <a:t>Method</a:t>
            </a:r>
            <a:r>
              <a:rPr lang="en-US" sz="1800" cap="none" dirty="0">
                <a:latin typeface="Arial" panose="020B0604020202020204" pitchFamily="34" charset="0"/>
                <a:cs typeface="Arial" panose="020B0604020202020204" pitchFamily="34" charset="0"/>
              </a:rPr>
              <a:t>: I created </a:t>
            </a:r>
            <a:r>
              <a:rPr lang="en-US" sz="1800" b="1" cap="none" dirty="0">
                <a:latin typeface="Arial" panose="020B0604020202020204" pitchFamily="34" charset="0"/>
                <a:cs typeface="Arial" panose="020B0604020202020204" pitchFamily="34" charset="0"/>
              </a:rPr>
              <a:t>pivot tables</a:t>
            </a:r>
            <a:r>
              <a:rPr lang="en-US" sz="1800" cap="none" dirty="0">
                <a:latin typeface="Arial" panose="020B0604020202020204" pitchFamily="34" charset="0"/>
                <a:cs typeface="Arial" panose="020B0604020202020204" pitchFamily="34" charset="0"/>
              </a:rPr>
              <a:t> in excel to summarize and group sales data by time periods (Month, quarter, year). The use of line charts visualized the sales trends over time, highlighting peaks, dips, and seasonal variations.</a:t>
            </a:r>
            <a:br>
              <a:rPr lang="en-US" sz="1800" cap="none" dirty="0">
                <a:latin typeface="Arial" panose="020B0604020202020204" pitchFamily="34" charset="0"/>
                <a:cs typeface="Arial" panose="020B0604020202020204" pitchFamily="34" charset="0"/>
              </a:rPr>
            </a:br>
            <a:r>
              <a:rPr lang="en-US" sz="1800" b="1" cap="none" dirty="0">
                <a:latin typeface="Arial" panose="020B0604020202020204" pitchFamily="34" charset="0"/>
                <a:cs typeface="Arial" panose="020B0604020202020204" pitchFamily="34" charset="0"/>
              </a:rPr>
              <a:t>Results</a:t>
            </a:r>
            <a:r>
              <a:rPr lang="en-US" sz="1800" cap="none" dirty="0">
                <a:latin typeface="Arial" panose="020B0604020202020204" pitchFamily="34" charset="0"/>
                <a:cs typeface="Arial" panose="020B0604020202020204" pitchFamily="34" charset="0"/>
              </a:rPr>
              <a:t>: this visual representation made It easier to monitor sales growth or decline over specific periods and provided Insights into cyclical trends.</a:t>
            </a:r>
            <a:endParaRPr lang="en-IN" sz="1800" cap="none"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54CBDFE-310E-4B0A-B2FD-B0FEC7D3318D}"/>
              </a:ext>
            </a:extLst>
          </p:cNvPr>
          <p:cNvPicPr>
            <a:picLocks noChangeAspect="1"/>
          </p:cNvPicPr>
          <p:nvPr/>
        </p:nvPicPr>
        <p:blipFill>
          <a:blip r:embed="rId2"/>
          <a:stretch>
            <a:fillRect/>
          </a:stretch>
        </p:blipFill>
        <p:spPr>
          <a:xfrm>
            <a:off x="1823268" y="2723321"/>
            <a:ext cx="8545463" cy="38630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FED9EBF4-AED1-4400-AE49-8AB5787E4AF2}"/>
              </a:ext>
            </a:extLst>
          </p:cNvPr>
          <p:cNvSpPr txBox="1"/>
          <p:nvPr/>
        </p:nvSpPr>
        <p:spPr>
          <a:xfrm>
            <a:off x="490331" y="387627"/>
            <a:ext cx="3299791"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sym typeface="Wingdings" panose="05000000000000000000" pitchFamily="2" charset="2"/>
              </a:rPr>
              <a:t> </a:t>
            </a:r>
            <a:r>
              <a:rPr lang="en-US" sz="2000" b="1" dirty="0">
                <a:latin typeface="Arial" panose="020B0604020202020204" pitchFamily="34" charset="0"/>
                <a:cs typeface="Arial" panose="020B0604020202020204" pitchFamily="34" charset="0"/>
              </a:rPr>
              <a:t>Trend Analysis</a:t>
            </a:r>
            <a:endParaRPr lang="en-IN" sz="2000" dirty="0"/>
          </a:p>
        </p:txBody>
      </p:sp>
    </p:spTree>
    <p:extLst>
      <p:ext uri="{BB962C8B-B14F-4D97-AF65-F5344CB8AC3E}">
        <p14:creationId xmlns:p14="http://schemas.microsoft.com/office/powerpoint/2010/main" val="2674465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1917F-97A4-4970-8778-4B68137F73FB}"/>
              </a:ext>
            </a:extLst>
          </p:cNvPr>
          <p:cNvSpPr>
            <a:spLocks noGrp="1"/>
          </p:cNvSpPr>
          <p:nvPr>
            <p:ph type="title"/>
          </p:nvPr>
        </p:nvSpPr>
        <p:spPr>
          <a:xfrm>
            <a:off x="477078" y="357809"/>
            <a:ext cx="11370365" cy="2213114"/>
          </a:xfrm>
        </p:spPr>
        <p:txBody>
          <a:bodyPr>
            <a:noAutofit/>
          </a:bodyPr>
          <a:lstStyle/>
          <a:p>
            <a:pPr algn="l"/>
            <a:r>
              <a:rPr lang="en-US" sz="2000" b="1" cap="none" dirty="0">
                <a:latin typeface="Arial" panose="020B0604020202020204" pitchFamily="34" charset="0"/>
                <a:cs typeface="Arial" panose="020B0604020202020204" pitchFamily="34" charset="0"/>
                <a:sym typeface="Wingdings" panose="05000000000000000000" pitchFamily="2" charset="2"/>
              </a:rPr>
              <a:t> </a:t>
            </a:r>
            <a:r>
              <a:rPr lang="en-US" sz="2000" b="1" cap="none" dirty="0">
                <a:latin typeface="Arial" panose="020B0604020202020204" pitchFamily="34" charset="0"/>
                <a:cs typeface="Arial" panose="020B0604020202020204" pitchFamily="34" charset="0"/>
              </a:rPr>
              <a:t>Regression analysis </a:t>
            </a:r>
            <a:br>
              <a:rPr lang="en-US" sz="2000" b="1" cap="none" dirty="0">
                <a:latin typeface="Arial" panose="020B0604020202020204" pitchFamily="34" charset="0"/>
                <a:cs typeface="Arial" panose="020B0604020202020204" pitchFamily="34" charset="0"/>
              </a:rPr>
            </a:br>
            <a:br>
              <a:rPr lang="en-US" sz="1800" b="1" cap="none" dirty="0">
                <a:latin typeface="Arial" panose="020B0604020202020204" pitchFamily="34" charset="0"/>
                <a:cs typeface="Arial" panose="020B0604020202020204" pitchFamily="34" charset="0"/>
              </a:rPr>
            </a:br>
            <a:r>
              <a:rPr lang="en-US" sz="1800" b="1" cap="none" dirty="0">
                <a:latin typeface="Arial" panose="020B0604020202020204" pitchFamily="34" charset="0"/>
                <a:cs typeface="Arial" panose="020B0604020202020204" pitchFamily="34" charset="0"/>
              </a:rPr>
              <a:t>Objective</a:t>
            </a:r>
            <a:r>
              <a:rPr lang="en-US" sz="1800" cap="none" dirty="0">
                <a:latin typeface="Arial" panose="020B0604020202020204" pitchFamily="34" charset="0"/>
                <a:cs typeface="Arial" panose="020B0604020202020204" pitchFamily="34" charset="0"/>
              </a:rPr>
              <a:t>: understand the relationship between sales (dependent variable) and other factors such as marketing expenses or customer acquisition (independent variables).</a:t>
            </a:r>
            <a:br>
              <a:rPr lang="en-US" sz="1800" cap="none" dirty="0">
                <a:latin typeface="Arial" panose="020B0604020202020204" pitchFamily="34" charset="0"/>
                <a:cs typeface="Arial" panose="020B0604020202020204" pitchFamily="34" charset="0"/>
              </a:rPr>
            </a:br>
            <a:r>
              <a:rPr lang="en-US" sz="1800" b="1" cap="none" dirty="0">
                <a:latin typeface="Arial" panose="020B0604020202020204" pitchFamily="34" charset="0"/>
                <a:cs typeface="Arial" panose="020B0604020202020204" pitchFamily="34" charset="0"/>
              </a:rPr>
              <a:t>Method</a:t>
            </a:r>
            <a:r>
              <a:rPr lang="en-US" sz="1800" cap="none" dirty="0">
                <a:latin typeface="Arial" panose="020B0604020202020204" pitchFamily="34" charset="0"/>
                <a:cs typeface="Arial" panose="020B0604020202020204" pitchFamily="34" charset="0"/>
              </a:rPr>
              <a:t>: I used the </a:t>
            </a:r>
            <a:r>
              <a:rPr lang="en-US" sz="1800" b="1" cap="none" dirty="0">
                <a:latin typeface="Arial" panose="020B0604020202020204" pitchFamily="34" charset="0"/>
                <a:cs typeface="Arial" panose="020B0604020202020204" pitchFamily="34" charset="0"/>
              </a:rPr>
              <a:t>regression</a:t>
            </a:r>
            <a:r>
              <a:rPr lang="en-US" sz="1800" cap="none" dirty="0">
                <a:latin typeface="Arial" panose="020B0604020202020204" pitchFamily="34" charset="0"/>
                <a:cs typeface="Arial" panose="020B0604020202020204" pitchFamily="34" charset="0"/>
              </a:rPr>
              <a:t> tool from excel </a:t>
            </a:r>
            <a:r>
              <a:rPr lang="en-US" sz="1800" i="1" cap="none" dirty="0">
                <a:latin typeface="Arial" panose="020B0604020202020204" pitchFamily="34" charset="0"/>
                <a:cs typeface="Arial" panose="020B0604020202020204" pitchFamily="34" charset="0"/>
              </a:rPr>
              <a:t>data analysis</a:t>
            </a:r>
            <a:r>
              <a:rPr lang="en-US" sz="1800" cap="none" dirty="0">
                <a:latin typeface="Arial" panose="020B0604020202020204" pitchFamily="34" charset="0"/>
                <a:cs typeface="Arial" panose="020B0604020202020204" pitchFamily="34" charset="0"/>
              </a:rPr>
              <a:t> suite, specifying sales as the dependent variable and various independent variables (like costs, discounts, etc.). This regression model helped explain how changes In one or more variables impacted sales performance.</a:t>
            </a:r>
            <a:br>
              <a:rPr lang="en-US" sz="1800" cap="none" dirty="0">
                <a:latin typeface="Arial" panose="020B0604020202020204" pitchFamily="34" charset="0"/>
                <a:cs typeface="Arial" panose="020B0604020202020204" pitchFamily="34" charset="0"/>
              </a:rPr>
            </a:br>
            <a:r>
              <a:rPr lang="en-US" sz="1800" b="1" cap="none" dirty="0">
                <a:latin typeface="Arial" panose="020B0604020202020204" pitchFamily="34" charset="0"/>
                <a:cs typeface="Arial" panose="020B0604020202020204" pitchFamily="34" charset="0"/>
              </a:rPr>
              <a:t>Results</a:t>
            </a:r>
            <a:r>
              <a:rPr lang="en-US" sz="1800" cap="none" dirty="0">
                <a:latin typeface="Arial" panose="020B0604020202020204" pitchFamily="34" charset="0"/>
                <a:cs typeface="Arial" panose="020B0604020202020204" pitchFamily="34" charset="0"/>
              </a:rPr>
              <a:t>: the analysis provided key coefficients and an r-squared value, offering Insights into the predictive power of the model and highlighting significant factors driving sales.</a:t>
            </a:r>
            <a:endParaRPr lang="en-IN" sz="1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E4F57DD-A668-403E-AAE3-6ECBE80F4F6F}"/>
              </a:ext>
            </a:extLst>
          </p:cNvPr>
          <p:cNvPicPr>
            <a:picLocks noChangeAspect="1"/>
          </p:cNvPicPr>
          <p:nvPr/>
        </p:nvPicPr>
        <p:blipFill>
          <a:blip r:embed="rId2"/>
          <a:stretch>
            <a:fillRect/>
          </a:stretch>
        </p:blipFill>
        <p:spPr>
          <a:xfrm>
            <a:off x="1895061" y="2850475"/>
            <a:ext cx="9037982" cy="37491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61805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7D41A-DB0C-42BD-833A-0E65920742A5}"/>
              </a:ext>
            </a:extLst>
          </p:cNvPr>
          <p:cNvSpPr>
            <a:spLocks noGrp="1"/>
          </p:cNvSpPr>
          <p:nvPr>
            <p:ph type="title"/>
          </p:nvPr>
        </p:nvSpPr>
        <p:spPr>
          <a:xfrm>
            <a:off x="1077096" y="556591"/>
            <a:ext cx="10037808" cy="662610"/>
          </a:xfrm>
        </p:spPr>
        <p:txBody>
          <a:bodyPr>
            <a:noAutofit/>
          </a:bodyPr>
          <a:lstStyle/>
          <a:p>
            <a:pPr algn="l"/>
            <a:r>
              <a:rPr lang="en-US" sz="2000" b="1" dirty="0">
                <a:latin typeface="Arial" panose="020B0604020202020204" pitchFamily="34" charset="0"/>
                <a:cs typeface="Arial" panose="020B0604020202020204" pitchFamily="34" charset="0"/>
                <a:sym typeface="Wingdings" panose="05000000000000000000" pitchFamily="2" charset="2"/>
              </a:rPr>
              <a:t> </a:t>
            </a:r>
            <a:r>
              <a:rPr lang="en-US" sz="2000" b="1" cap="none" dirty="0">
                <a:latin typeface="Arial" panose="020B0604020202020204" pitchFamily="34" charset="0"/>
                <a:cs typeface="Arial" panose="020B0604020202020204" pitchFamily="34" charset="0"/>
              </a:rPr>
              <a:t>Graphical analysis</a:t>
            </a:r>
            <a:endParaRPr lang="en-IN" sz="20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ECA03B51-CC84-4EE8-A823-A4EB05741F94}"/>
              </a:ext>
            </a:extLst>
          </p:cNvPr>
          <p:cNvSpPr txBox="1"/>
          <p:nvPr/>
        </p:nvSpPr>
        <p:spPr>
          <a:xfrm>
            <a:off x="1470991" y="1219201"/>
            <a:ext cx="9528312" cy="5062924"/>
          </a:xfrm>
          <a:prstGeom prst="rect">
            <a:avLst/>
          </a:prstGeom>
          <a:noFill/>
        </p:spPr>
        <p:txBody>
          <a:bodyPr wrap="square" rtlCol="0">
            <a:spAutoFit/>
          </a:bodyPr>
          <a:lstStyle/>
          <a:p>
            <a:pPr marL="285750" indent="-285750">
              <a:buFont typeface="Arial" panose="020B0604020202020204" pitchFamily="34" charset="0"/>
              <a:buChar char="•"/>
            </a:pPr>
            <a:r>
              <a:rPr lang="en-US" sz="1900" dirty="0">
                <a:latin typeface="Arial" panose="020B0604020202020204" pitchFamily="34" charset="0"/>
                <a:cs typeface="Arial" panose="020B0604020202020204" pitchFamily="34" charset="0"/>
              </a:rPr>
              <a:t>To visually represent key insights from the financial data, I used Excel </a:t>
            </a:r>
            <a:r>
              <a:rPr lang="en-US" sz="1900" b="1" dirty="0">
                <a:latin typeface="Arial" panose="020B0604020202020204" pitchFamily="34" charset="0"/>
                <a:cs typeface="Arial" panose="020B0604020202020204" pitchFamily="34" charset="0"/>
              </a:rPr>
              <a:t>Pivot Table Charts</a:t>
            </a:r>
            <a:r>
              <a:rPr lang="en-US" sz="1900" dirty="0">
                <a:latin typeface="Arial" panose="020B0604020202020204" pitchFamily="34" charset="0"/>
                <a:cs typeface="Arial" panose="020B0604020202020204" pitchFamily="34" charset="0"/>
              </a:rPr>
              <a:t> to create interactive and insightful graphs:</a:t>
            </a:r>
            <a:br>
              <a:rPr lang="en-US" sz="1900" dirty="0">
                <a:latin typeface="Arial" panose="020B0604020202020204" pitchFamily="34" charset="0"/>
                <a:cs typeface="Arial" panose="020B0604020202020204" pitchFamily="34" charset="0"/>
              </a:rPr>
            </a:br>
            <a:endParaRPr lang="en-US" sz="19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900" b="1" dirty="0">
                <a:latin typeface="Arial" panose="020B0604020202020204" pitchFamily="34" charset="0"/>
                <a:cs typeface="Arial" panose="020B0604020202020204" pitchFamily="34" charset="0"/>
              </a:rPr>
              <a:t>Total Sales by Country</a:t>
            </a:r>
            <a:r>
              <a:rPr lang="en-US" sz="1900" dirty="0">
                <a:latin typeface="Arial" panose="020B0604020202020204" pitchFamily="34" charset="0"/>
                <a:cs typeface="Arial" panose="020B0604020202020204" pitchFamily="34" charset="0"/>
              </a:rPr>
              <a:t>: Using a </a:t>
            </a:r>
            <a:r>
              <a:rPr lang="en-US" sz="1900" b="1" dirty="0">
                <a:latin typeface="Arial" panose="020B0604020202020204" pitchFamily="34" charset="0"/>
                <a:cs typeface="Arial" panose="020B0604020202020204" pitchFamily="34" charset="0"/>
              </a:rPr>
              <a:t>Bar Chart</a:t>
            </a:r>
            <a:r>
              <a:rPr lang="en-US" sz="1900" dirty="0">
                <a:latin typeface="Arial" panose="020B0604020202020204" pitchFamily="34" charset="0"/>
                <a:cs typeface="Arial" panose="020B0604020202020204" pitchFamily="34" charset="0"/>
              </a:rPr>
              <a:t>, I displayed total sales across different Western countries. This made it easy to compare which country contributed the most to overall sales.</a:t>
            </a:r>
          </a:p>
          <a:p>
            <a:pPr algn="just"/>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900" b="1" dirty="0">
                <a:latin typeface="Arial" panose="020B0604020202020204" pitchFamily="34" charset="0"/>
                <a:cs typeface="Arial" panose="020B0604020202020204" pitchFamily="34" charset="0"/>
              </a:rPr>
              <a:t>Profit Distribution by Product</a:t>
            </a:r>
            <a:r>
              <a:rPr lang="en-US" sz="1900" dirty="0">
                <a:latin typeface="Arial" panose="020B0604020202020204" pitchFamily="34" charset="0"/>
                <a:cs typeface="Arial" panose="020B0604020202020204" pitchFamily="34" charset="0"/>
              </a:rPr>
              <a:t>: A </a:t>
            </a:r>
            <a:r>
              <a:rPr lang="en-US" sz="1900" b="1" dirty="0">
                <a:latin typeface="Arial" panose="020B0604020202020204" pitchFamily="34" charset="0"/>
                <a:cs typeface="Arial" panose="020B0604020202020204" pitchFamily="34" charset="0"/>
              </a:rPr>
              <a:t>Pie Chart</a:t>
            </a:r>
            <a:r>
              <a:rPr lang="en-US" sz="1900" dirty="0">
                <a:latin typeface="Arial" panose="020B0604020202020204" pitchFamily="34" charset="0"/>
                <a:cs typeface="Arial" panose="020B0604020202020204" pitchFamily="34" charset="0"/>
              </a:rPr>
              <a:t> showed how profits were distributed among various products, highlighting which products were the most profitable.</a:t>
            </a:r>
          </a:p>
          <a:p>
            <a:pPr algn="just"/>
            <a:endParaRPr lang="en-US" sz="19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900" b="1" dirty="0">
                <a:latin typeface="Arial" panose="020B0604020202020204" pitchFamily="34" charset="0"/>
                <a:cs typeface="Arial" panose="020B0604020202020204" pitchFamily="34" charset="0"/>
              </a:rPr>
              <a:t>Monthly Sales Trend</a:t>
            </a:r>
            <a:r>
              <a:rPr lang="en-US" sz="1900" dirty="0">
                <a:latin typeface="Arial" panose="020B0604020202020204" pitchFamily="34" charset="0"/>
                <a:cs typeface="Arial" panose="020B0604020202020204" pitchFamily="34" charset="0"/>
              </a:rPr>
              <a:t>: I used a </a:t>
            </a:r>
            <a:r>
              <a:rPr lang="en-US" sz="1900" b="1" dirty="0">
                <a:latin typeface="Arial" panose="020B0604020202020204" pitchFamily="34" charset="0"/>
                <a:cs typeface="Arial" panose="020B0604020202020204" pitchFamily="34" charset="0"/>
              </a:rPr>
              <a:t>Line Chart</a:t>
            </a:r>
            <a:r>
              <a:rPr lang="en-US" sz="1900" dirty="0">
                <a:latin typeface="Arial" panose="020B0604020202020204" pitchFamily="34" charset="0"/>
                <a:cs typeface="Arial" panose="020B0604020202020204" pitchFamily="34" charset="0"/>
              </a:rPr>
              <a:t> to visualize sales trends over time, showing sales growth and decline across months. This highlighted seasonal variations.</a:t>
            </a:r>
          </a:p>
          <a:p>
            <a:pPr algn="just"/>
            <a:endParaRPr lang="en-US" sz="19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900" b="1" dirty="0">
                <a:latin typeface="Arial" panose="020B0604020202020204" pitchFamily="34" charset="0"/>
                <a:cs typeface="Arial" panose="020B0604020202020204" pitchFamily="34" charset="0"/>
              </a:rPr>
              <a:t>Units Sold by Segment</a:t>
            </a:r>
            <a:r>
              <a:rPr lang="en-US" sz="1900" dirty="0">
                <a:latin typeface="Arial" panose="020B0604020202020204" pitchFamily="34" charset="0"/>
                <a:cs typeface="Arial" panose="020B0604020202020204" pitchFamily="34" charset="0"/>
              </a:rPr>
              <a:t>: A </a:t>
            </a:r>
            <a:r>
              <a:rPr lang="en-US" sz="1900" b="1" dirty="0">
                <a:latin typeface="Arial" panose="020B0604020202020204" pitchFamily="34" charset="0"/>
                <a:cs typeface="Arial" panose="020B0604020202020204" pitchFamily="34" charset="0"/>
              </a:rPr>
              <a:t>Stacked Column Chart</a:t>
            </a:r>
            <a:r>
              <a:rPr lang="en-US" sz="1900" dirty="0">
                <a:latin typeface="Arial" panose="020B0604020202020204" pitchFamily="34" charset="0"/>
                <a:cs typeface="Arial" panose="020B0604020202020204" pitchFamily="34" charset="0"/>
              </a:rPr>
              <a:t> broke down units sold by different market segments (Small Business, Government), helping Identify which segment drove the most volume.</a:t>
            </a:r>
            <a:endParaRPr lang="en-IN" sz="1900" dirty="0"/>
          </a:p>
        </p:txBody>
      </p:sp>
    </p:spTree>
    <p:extLst>
      <p:ext uri="{BB962C8B-B14F-4D97-AF65-F5344CB8AC3E}">
        <p14:creationId xmlns:p14="http://schemas.microsoft.com/office/powerpoint/2010/main" val="1622885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63CCB8-D3DC-4344-9921-77C8E7C08A65}"/>
              </a:ext>
            </a:extLst>
          </p:cNvPr>
          <p:cNvPicPr>
            <a:picLocks noChangeAspect="1"/>
          </p:cNvPicPr>
          <p:nvPr/>
        </p:nvPicPr>
        <p:blipFill>
          <a:blip r:embed="rId2"/>
          <a:stretch>
            <a:fillRect/>
          </a:stretch>
        </p:blipFill>
        <p:spPr>
          <a:xfrm>
            <a:off x="384312" y="467140"/>
            <a:ext cx="11436627" cy="598667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3316048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149</TotalTime>
  <Words>1055</Words>
  <Application>Microsoft Office PowerPoint</Application>
  <PresentationFormat>Widescreen</PresentationFormat>
  <Paragraphs>34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Georgia</vt:lpstr>
      <vt:lpstr>Tw Cen MT</vt:lpstr>
      <vt:lpstr>Wingdings</vt:lpstr>
      <vt:lpstr>Droplet</vt:lpstr>
      <vt:lpstr>PowerPoint Presentation</vt:lpstr>
      <vt:lpstr> Statistical Analysis Using Excel</vt:lpstr>
      <vt:lpstr>PowerPoint Presentation</vt:lpstr>
      <vt:lpstr>PowerPoint Presentation</vt:lpstr>
      <vt:lpstr>Objective: determine the strength of the relationships between various financial variables (Sales, profits, expenses).                                                                                                                                                 Method: by applying the correlation tool from excel data analysis suite, I was able to calculate the correlation coefficient between different variables. This showed the degree of association between key financial metrics. Results: the analysis revealed which financial Indicators were closely related, helping to identify factors that had the most Influence on sales or profits.</vt:lpstr>
      <vt:lpstr>Objective: track sales performance over time to spot trends or patterns. Method: I created pivot tables in excel to summarize and group sales data by time periods (Month, quarter, year). The use of line charts visualized the sales trends over time, highlighting peaks, dips, and seasonal variations. Results: this visual representation made It easier to monitor sales growth or decline over specific periods and provided Insights into cyclical trends.</vt:lpstr>
      <vt:lpstr> Regression analysis   Objective: understand the relationship between sales (dependent variable) and other factors such as marketing expenses or customer acquisition (independent variables). Method: I used the regression tool from excel data analysis suite, specifying sales as the dependent variable and various independent variables (like costs, discounts, etc.). This regression model helped explain how changes In one or more variables impacted sales performance. Results: the analysis provided key coefficients and an r-squared value, offering Insights into the predictive power of the model and highlighting significant factors driving sales.</vt:lpstr>
      <vt:lpstr> Graphical analysis</vt:lpstr>
      <vt:lpstr>PowerPoint Presentation</vt:lpstr>
      <vt:lpstr>PowerPoint Presentation</vt:lpstr>
      <vt:lpstr>PowerPoint Presentation</vt:lpstr>
      <vt:lpstr>PowerPoint Presentation</vt:lpstr>
      <vt:lpstr> Data Conversion to MySQL and Query Execution</vt:lpstr>
      <vt:lpstr>PowerPoint Presentation</vt:lpstr>
      <vt:lpstr>PowerPoint Presentation</vt:lpstr>
      <vt:lpstr>PowerPoint Presentation</vt:lpstr>
      <vt:lpstr>PowerPoint Presentation</vt:lpstr>
      <vt:lpstr>PowerPoint Presentation</vt:lpstr>
      <vt:lpstr> Dashboard Creation In Power BI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Sakshi Suhas Shinde Business Analyst Capstone Project</dc:title>
  <dc:creator>RUTUJA</dc:creator>
  <cp:lastModifiedBy>RUTUJA</cp:lastModifiedBy>
  <cp:revision>17</cp:revision>
  <dcterms:created xsi:type="dcterms:W3CDTF">2024-10-23T17:43:22Z</dcterms:created>
  <dcterms:modified xsi:type="dcterms:W3CDTF">2024-11-15T10:49:52Z</dcterms:modified>
</cp:coreProperties>
</file>