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85CA32-7690-4415-8B7A-661996C57E56}"/>
              </a:ext>
            </a:extLst>
          </p:cNvPr>
          <p:cNvPicPr>
            <a:picLocks noChangeAspect="1"/>
          </p:cNvPicPr>
          <p:nvPr/>
        </p:nvPicPr>
        <p:blipFill>
          <a:blip r:embed="rId2"/>
          <a:stretch>
            <a:fillRect/>
          </a:stretch>
        </p:blipFill>
        <p:spPr>
          <a:xfrm>
            <a:off x="0" y="0"/>
            <a:ext cx="12192000" cy="7699513"/>
          </a:xfrm>
          <a:prstGeom prst="rect">
            <a:avLst/>
          </a:prstGeom>
        </p:spPr>
      </p:pic>
      <p:sp>
        <p:nvSpPr>
          <p:cNvPr id="11" name="TextBox 10">
            <a:extLst>
              <a:ext uri="{FF2B5EF4-FFF2-40B4-BE49-F238E27FC236}">
                <a16:creationId xmlns:a16="http://schemas.microsoft.com/office/drawing/2014/main" id="{E7A55C00-8583-434B-B349-2E15F29882D3}"/>
              </a:ext>
            </a:extLst>
          </p:cNvPr>
          <p:cNvSpPr txBox="1"/>
          <p:nvPr/>
        </p:nvSpPr>
        <p:spPr>
          <a:xfrm>
            <a:off x="1" y="3326536"/>
            <a:ext cx="12072730" cy="738664"/>
          </a:xfrm>
          <a:prstGeom prst="rect">
            <a:avLst/>
          </a:prstGeom>
          <a:noFill/>
        </p:spPr>
        <p:txBody>
          <a:bodyPr wrap="square" rtlCol="0">
            <a:spAutoFit/>
          </a:bodyPr>
          <a:lstStyle/>
          <a:p>
            <a:pPr algn="ctr"/>
            <a:r>
              <a:rPr lang="en-US" sz="4200" b="1" dirty="0">
                <a:latin typeface="Algerian" panose="04020705040A02060702" pitchFamily="82" charset="0"/>
              </a:rPr>
              <a:t>COVID-19 India Tracker Excel Dashboard</a:t>
            </a:r>
            <a:endParaRPr lang="en-IN" sz="4200" b="1" dirty="0">
              <a:latin typeface="Algerian" panose="04020705040A02060702" pitchFamily="82" charset="0"/>
            </a:endParaRPr>
          </a:p>
        </p:txBody>
      </p:sp>
    </p:spTree>
    <p:extLst>
      <p:ext uri="{BB962C8B-B14F-4D97-AF65-F5344CB8AC3E}">
        <p14:creationId xmlns:p14="http://schemas.microsoft.com/office/powerpoint/2010/main" val="31350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F8E36-75E4-48A8-983A-E851BB367DE9}"/>
              </a:ext>
            </a:extLst>
          </p:cNvPr>
          <p:cNvSpPr>
            <a:spLocks noGrp="1"/>
          </p:cNvSpPr>
          <p:nvPr>
            <p:ph type="title"/>
          </p:nvPr>
        </p:nvSpPr>
        <p:spPr>
          <a:xfrm>
            <a:off x="677334" y="609599"/>
            <a:ext cx="8596668" cy="1126435"/>
          </a:xfrm>
        </p:spPr>
        <p:txBody>
          <a:bodyPr>
            <a:normAutofit/>
          </a:bodyPr>
          <a:lstStyle/>
          <a:p>
            <a:r>
              <a:rPr lang="en-US" sz="4800" dirty="0"/>
              <a:t>Introduction</a:t>
            </a:r>
            <a:endParaRPr lang="en-IN" sz="4800" dirty="0"/>
          </a:p>
        </p:txBody>
      </p:sp>
      <p:sp>
        <p:nvSpPr>
          <p:cNvPr id="3" name="Content Placeholder 2">
            <a:extLst>
              <a:ext uri="{FF2B5EF4-FFF2-40B4-BE49-F238E27FC236}">
                <a16:creationId xmlns:a16="http://schemas.microsoft.com/office/drawing/2014/main" id="{00E0D73F-4422-4398-9D06-91C8FFD4019B}"/>
              </a:ext>
            </a:extLst>
          </p:cNvPr>
          <p:cNvSpPr>
            <a:spLocks noGrp="1"/>
          </p:cNvSpPr>
          <p:nvPr>
            <p:ph idx="1"/>
          </p:nvPr>
        </p:nvSpPr>
        <p:spPr>
          <a:xfrm>
            <a:off x="677334" y="1616765"/>
            <a:ext cx="8596668" cy="4424597"/>
          </a:xfrm>
        </p:spPr>
        <p:txBody>
          <a:bodyPr>
            <a:normAutofit lnSpcReduction="10000"/>
          </a:bodyPr>
          <a:lstStyle/>
          <a:p>
            <a:pPr marL="0" indent="0" algn="just">
              <a:buNone/>
            </a:pPr>
            <a:r>
              <a:rPr lang="en-US" sz="2400" dirty="0">
                <a:latin typeface="Bahnschrift" panose="020B0502040204020203" pitchFamily="34" charset="0"/>
              </a:rPr>
              <a:t>The COVID-19 pandemic has had a significant impact on India, affecting millions of people across the country. To better understand and manage this crisis, it's essential to have access to detailed and accurate data. This project aims to provide a comprehensive analysis of COVID-19 statistics for each state in India through an Excel dashboard. By visualizing key information such as total cases, deaths, recoveries, and tests conducted, this dashboard helps in making the data more accessible and easier to understand. This project not only highlights the current situation but also showcases advanced Excel skills in data analysis and visualization, making complex data more user-friendly and actionable.</a:t>
            </a:r>
            <a:endParaRPr lang="en-IN" sz="2400" dirty="0">
              <a:latin typeface="Bahnschrift" panose="020B0502040204020203" pitchFamily="34" charset="0"/>
            </a:endParaRPr>
          </a:p>
        </p:txBody>
      </p:sp>
    </p:spTree>
    <p:extLst>
      <p:ext uri="{BB962C8B-B14F-4D97-AF65-F5344CB8AC3E}">
        <p14:creationId xmlns:p14="http://schemas.microsoft.com/office/powerpoint/2010/main" val="149480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0B964-DE65-4218-B1EA-EA23B3700D70}"/>
              </a:ext>
            </a:extLst>
          </p:cNvPr>
          <p:cNvSpPr>
            <a:spLocks noGrp="1"/>
          </p:cNvSpPr>
          <p:nvPr>
            <p:ph type="title"/>
          </p:nvPr>
        </p:nvSpPr>
        <p:spPr/>
        <p:txBody>
          <a:bodyPr/>
          <a:lstStyle/>
          <a:p>
            <a:r>
              <a:rPr lang="en-US" sz="4800" dirty="0"/>
              <a:t>Objective</a:t>
            </a:r>
            <a:endParaRPr lang="en-IN" dirty="0"/>
          </a:p>
        </p:txBody>
      </p:sp>
      <p:sp>
        <p:nvSpPr>
          <p:cNvPr id="4" name="Rectangle 1">
            <a:extLst>
              <a:ext uri="{FF2B5EF4-FFF2-40B4-BE49-F238E27FC236}">
                <a16:creationId xmlns:a16="http://schemas.microsoft.com/office/drawing/2014/main" id="{070DBD86-7FA5-4690-8FBF-8FFEE321B55C}"/>
              </a:ext>
            </a:extLst>
          </p:cNvPr>
          <p:cNvSpPr>
            <a:spLocks noGrp="1" noChangeArrowheads="1"/>
          </p:cNvSpPr>
          <p:nvPr>
            <p:ph idx="1"/>
          </p:nvPr>
        </p:nvSpPr>
        <p:spPr bwMode="auto">
          <a:xfrm>
            <a:off x="465145" y="1678063"/>
            <a:ext cx="871609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v"/>
            </a:pPr>
            <a:r>
              <a:rPr lang="en-US" altLang="en-US" sz="2400" dirty="0">
                <a:solidFill>
                  <a:schemeClr val="tx1"/>
                </a:solidFill>
                <a:latin typeface="Bahnschrift" panose="020B0502040204020203" pitchFamily="34" charset="0"/>
              </a:rPr>
              <a:t>Provide a detailed breakdown of COVID-19 statistics across Indian states.</a:t>
            </a:r>
          </a:p>
          <a:p>
            <a:pPr defTabSz="914400" eaLnBrk="0" fontAlgn="base" hangingPunct="0">
              <a:spcBef>
                <a:spcPct val="0"/>
              </a:spcBef>
              <a:spcAft>
                <a:spcPct val="0"/>
              </a:spcAft>
              <a:buClrTx/>
              <a:buSzTx/>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Bahnschrift" panose="020B0502040204020203" pitchFamily="34" charset="0"/>
              </a:rPr>
              <a:t>Visualize COVID-19 data using advanced data visualization techniques.</a:t>
            </a:r>
          </a:p>
          <a:p>
            <a:pPr defTabSz="914400" eaLnBrk="0" fontAlgn="base" hangingPunct="0">
              <a:spcBef>
                <a:spcPct val="0"/>
              </a:spcBef>
              <a:spcAft>
                <a:spcPct val="0"/>
              </a:spcAft>
              <a:buClrTx/>
              <a:buSzTx/>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Bahnschrift" panose="020B0502040204020203" pitchFamily="34" charset="0"/>
              </a:rPr>
              <a:t>Enhance understanding of pandemic trends through clear  charts.</a:t>
            </a:r>
          </a:p>
          <a:p>
            <a:pPr defTabSz="914400" eaLnBrk="0" fontAlgn="base" hangingPunct="0">
              <a:spcBef>
                <a:spcPct val="0"/>
              </a:spcBef>
              <a:spcAft>
                <a:spcPct val="0"/>
              </a:spcAft>
              <a:buClrTx/>
              <a:buSzTx/>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Bahnschrift" panose="020B0502040204020203" pitchFamily="34" charset="0"/>
              </a:rPr>
              <a:t>Demonstrate proficiency in advanced Excel skills such as complex formulas and dynamic charts.</a:t>
            </a:r>
          </a:p>
          <a:p>
            <a:pPr defTabSz="914400" eaLnBrk="0" fontAlgn="base" hangingPunct="0">
              <a:spcBef>
                <a:spcPct val="0"/>
              </a:spcBef>
              <a:spcAft>
                <a:spcPct val="0"/>
              </a:spcAft>
              <a:buClrTx/>
              <a:buSzTx/>
              <a:buFont typeface="Wingdings" panose="05000000000000000000" pitchFamily="2" charset="2"/>
              <a:buChar char="v"/>
            </a:pPr>
            <a:r>
              <a:rPr kumimoji="0" lang="en-US" altLang="en-US" sz="2400" b="0" i="0" u="none" strike="noStrike" cap="none" normalizeH="0" baseline="0" dirty="0">
                <a:ln>
                  <a:noFill/>
                </a:ln>
                <a:solidFill>
                  <a:schemeClr val="tx1"/>
                </a:solidFill>
                <a:effectLst/>
                <a:latin typeface="Bahnschrift" panose="020B0502040204020203" pitchFamily="34" charset="0"/>
              </a:rPr>
              <a:t>Facilitate data-driven decision-making in managing the COVID-19 pandemic. </a:t>
            </a:r>
          </a:p>
        </p:txBody>
      </p:sp>
    </p:spTree>
    <p:extLst>
      <p:ext uri="{BB962C8B-B14F-4D97-AF65-F5344CB8AC3E}">
        <p14:creationId xmlns:p14="http://schemas.microsoft.com/office/powerpoint/2010/main" val="378876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9010E-B6DB-457B-BFD3-39B74CC8D25A}"/>
              </a:ext>
            </a:extLst>
          </p:cNvPr>
          <p:cNvSpPr>
            <a:spLocks noGrp="1"/>
          </p:cNvSpPr>
          <p:nvPr>
            <p:ph type="title"/>
          </p:nvPr>
        </p:nvSpPr>
        <p:spPr/>
        <p:txBody>
          <a:bodyPr>
            <a:normAutofit/>
          </a:bodyPr>
          <a:lstStyle/>
          <a:p>
            <a:r>
              <a:rPr lang="en-US" sz="4800" dirty="0"/>
              <a:t>Data Collection</a:t>
            </a:r>
            <a:endParaRPr lang="en-IN" sz="4800" dirty="0"/>
          </a:p>
        </p:txBody>
      </p:sp>
      <p:sp>
        <p:nvSpPr>
          <p:cNvPr id="4" name="Rectangle 1">
            <a:extLst>
              <a:ext uri="{FF2B5EF4-FFF2-40B4-BE49-F238E27FC236}">
                <a16:creationId xmlns:a16="http://schemas.microsoft.com/office/drawing/2014/main" id="{1D5A4A2D-08C4-4326-AEB5-E489283C26BF}"/>
              </a:ext>
            </a:extLst>
          </p:cNvPr>
          <p:cNvSpPr>
            <a:spLocks noGrp="1" noChangeArrowheads="1"/>
          </p:cNvSpPr>
          <p:nvPr>
            <p:ph idx="1"/>
          </p:nvPr>
        </p:nvSpPr>
        <p:spPr bwMode="auto">
          <a:xfrm>
            <a:off x="677334" y="1720840"/>
            <a:ext cx="879796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2400" b="0" i="0" u="sng" strike="noStrike" cap="none" normalizeH="0" baseline="0" dirty="0">
                <a:ln>
                  <a:noFill/>
                </a:ln>
                <a:solidFill>
                  <a:schemeClr val="tx1"/>
                </a:solidFill>
                <a:effectLst/>
                <a:latin typeface="Bahnschrift" panose="020B0502040204020203" pitchFamily="34" charset="0"/>
              </a:rPr>
              <a:t>Source</a:t>
            </a:r>
            <a:r>
              <a:rPr kumimoji="0" lang="en-US" altLang="en-US" sz="2400" b="0" i="0" u="none" strike="noStrike" cap="none" normalizeH="0" baseline="0" dirty="0">
                <a:ln>
                  <a:noFill/>
                </a:ln>
                <a:solidFill>
                  <a:schemeClr val="tx1"/>
                </a:solidFill>
                <a:effectLst/>
                <a:latin typeface="Bahnschrift" panose="020B0502040204020203" pitchFamily="34" charset="0"/>
              </a:rPr>
              <a:t>: </a:t>
            </a:r>
          </a:p>
          <a:p>
            <a:pPr marL="0"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Bahnschrift" panose="020B0502040204020203" pitchFamily="34" charset="0"/>
              </a:rPr>
              <a:t> Data collected from reliable sources like government health departments and verified databases</a:t>
            </a:r>
          </a:p>
          <a:p>
            <a:pPr marL="0" indent="0"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Bahnschrift" panose="020B0502040204020203" pitchFamily="34" charset="0"/>
            </a:endParaRPr>
          </a:p>
          <a:p>
            <a:pPr defTabSz="914400" eaLnBrk="0" fontAlgn="base" hangingPunct="0">
              <a:spcBef>
                <a:spcPct val="0"/>
              </a:spcBef>
              <a:spcAft>
                <a:spcPct val="0"/>
              </a:spcAft>
              <a:buClrTx/>
              <a:buSzTx/>
            </a:pPr>
            <a:r>
              <a:rPr kumimoji="0" lang="en-US" altLang="en-US" sz="2400" b="0" i="0" u="sng" strike="noStrike" cap="none" normalizeH="0" baseline="0" dirty="0">
                <a:ln>
                  <a:noFill/>
                </a:ln>
                <a:solidFill>
                  <a:schemeClr val="tx1"/>
                </a:solidFill>
                <a:effectLst/>
                <a:latin typeface="Bahnschrift" panose="020B0502040204020203" pitchFamily="34" charset="0"/>
              </a:rPr>
              <a:t>Types of Data</a:t>
            </a:r>
            <a:r>
              <a:rPr kumimoji="0" lang="en-US" altLang="en-US" sz="2400" b="0" i="0" u="none" strike="noStrike" cap="none" normalizeH="0" baseline="0" dirty="0">
                <a:ln>
                  <a:noFill/>
                </a:ln>
                <a:solidFill>
                  <a:schemeClr val="tx1"/>
                </a:solidFill>
                <a:effectLst/>
                <a:latin typeface="Bahnschrift" panose="020B0502040204020203" pitchFamily="34" charset="0"/>
              </a:rPr>
              <a:t>: </a:t>
            </a:r>
          </a:p>
          <a:p>
            <a:pPr marL="0" indent="0" defTabSz="914400" eaLnBrk="0" fontAlgn="base" hangingPunct="0">
              <a:spcBef>
                <a:spcPct val="0"/>
              </a:spcBef>
              <a:spcAft>
                <a:spcPct val="0"/>
              </a:spcAft>
              <a:buClrTx/>
              <a:buSzTx/>
              <a:buNone/>
            </a:pPr>
            <a:r>
              <a:rPr lang="en-US" altLang="en-US" sz="2400" dirty="0">
                <a:solidFill>
                  <a:schemeClr val="tx1"/>
                </a:solidFill>
                <a:latin typeface="Bahnschrift" panose="020B0502040204020203" pitchFamily="34" charset="0"/>
              </a:rPr>
              <a:t>   </a:t>
            </a:r>
            <a:r>
              <a:rPr kumimoji="0" lang="en-US" altLang="en-US" sz="2400" b="0" i="0" u="none" strike="noStrike" cap="none" normalizeH="0" baseline="0" dirty="0">
                <a:ln>
                  <a:noFill/>
                </a:ln>
                <a:solidFill>
                  <a:schemeClr val="tx1"/>
                </a:solidFill>
                <a:effectLst/>
                <a:latin typeface="Bahnschrift" panose="020B0502040204020203" pitchFamily="34" charset="0"/>
              </a:rPr>
              <a:t>Total cases, deaths, recovered cases, and tests conducted.</a:t>
            </a:r>
          </a:p>
          <a:p>
            <a:pPr marL="0" indent="0" defTabSz="91440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Bahnschrift" panose="020B0502040204020203" pitchFamily="34" charset="0"/>
            </a:endParaRPr>
          </a:p>
          <a:p>
            <a:pPr defTabSz="914400" eaLnBrk="0" fontAlgn="base" hangingPunct="0">
              <a:spcBef>
                <a:spcPct val="0"/>
              </a:spcBef>
              <a:spcAft>
                <a:spcPct val="0"/>
              </a:spcAft>
              <a:buClrTx/>
              <a:buSzTx/>
            </a:pPr>
            <a:r>
              <a:rPr kumimoji="0" lang="en-US" altLang="en-US" sz="2400" b="0" i="0" u="sng" strike="noStrike" cap="none" normalizeH="0" baseline="0" dirty="0">
                <a:ln>
                  <a:noFill/>
                </a:ln>
                <a:solidFill>
                  <a:schemeClr val="tx1"/>
                </a:solidFill>
                <a:effectLst/>
                <a:latin typeface="Bahnschrift" panose="020B0502040204020203" pitchFamily="34" charset="0"/>
              </a:rPr>
              <a:t>Data for Analysis</a:t>
            </a:r>
            <a:r>
              <a:rPr kumimoji="0" lang="en-US" altLang="en-US" sz="2400" b="0" i="0" u="none" strike="noStrike" cap="none" normalizeH="0" baseline="0" dirty="0">
                <a:ln>
                  <a:noFill/>
                </a:ln>
                <a:solidFill>
                  <a:schemeClr val="tx1"/>
                </a:solidFill>
                <a:effectLst/>
                <a:latin typeface="Bahnschrift" panose="020B0502040204020203" pitchFamily="34" charset="0"/>
              </a:rPr>
              <a:t>:  </a:t>
            </a:r>
          </a:p>
          <a:p>
            <a:pPr marL="0" indent="0" defTabSz="914400" eaLnBrk="0" fontAlgn="base" hangingPunct="0">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Bahnschrift" panose="020B0502040204020203" pitchFamily="34" charset="0"/>
              </a:rPr>
              <a:t>   Example dataset from Maharashtra for illustration. </a:t>
            </a:r>
          </a:p>
        </p:txBody>
      </p:sp>
    </p:spTree>
    <p:extLst>
      <p:ext uri="{BB962C8B-B14F-4D97-AF65-F5344CB8AC3E}">
        <p14:creationId xmlns:p14="http://schemas.microsoft.com/office/powerpoint/2010/main" val="3820959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F73D-1BD7-4E14-8639-0772C95EB860}"/>
              </a:ext>
            </a:extLst>
          </p:cNvPr>
          <p:cNvSpPr>
            <a:spLocks noGrp="1"/>
          </p:cNvSpPr>
          <p:nvPr>
            <p:ph type="title"/>
          </p:nvPr>
        </p:nvSpPr>
        <p:spPr/>
        <p:txBody>
          <a:bodyPr>
            <a:normAutofit/>
          </a:bodyPr>
          <a:lstStyle/>
          <a:p>
            <a:r>
              <a:rPr lang="en-US" sz="4800" dirty="0"/>
              <a:t>Project Overview</a:t>
            </a:r>
            <a:endParaRPr lang="en-IN" sz="4800" dirty="0"/>
          </a:p>
        </p:txBody>
      </p:sp>
      <p:sp>
        <p:nvSpPr>
          <p:cNvPr id="4" name="Rectangle 1">
            <a:extLst>
              <a:ext uri="{FF2B5EF4-FFF2-40B4-BE49-F238E27FC236}">
                <a16:creationId xmlns:a16="http://schemas.microsoft.com/office/drawing/2014/main" id="{31EF13AF-CE4C-4E97-910B-408464FEA629}"/>
              </a:ext>
            </a:extLst>
          </p:cNvPr>
          <p:cNvSpPr>
            <a:spLocks noGrp="1" noChangeArrowheads="1"/>
          </p:cNvSpPr>
          <p:nvPr>
            <p:ph idx="1"/>
          </p:nvPr>
        </p:nvSpPr>
        <p:spPr bwMode="auto">
          <a:xfrm>
            <a:off x="677334" y="1526311"/>
            <a:ext cx="8596668"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latin typeface="Bahnschrift" panose="020B0502040204020203" pitchFamily="34" charset="0"/>
              </a:rPr>
              <a:t>Dashboard Features</a:t>
            </a:r>
            <a:r>
              <a:rPr kumimoji="0" lang="en-US" altLang="en-US" sz="2400" b="0" i="0" u="sng" strike="noStrike" cap="none" normalizeH="0" baseline="0" dirty="0">
                <a:ln>
                  <a:noFill/>
                </a:ln>
                <a:solidFill>
                  <a:schemeClr val="tx1"/>
                </a:solidFill>
                <a:effectLst/>
                <a:latin typeface="Bahnschrif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Bahnschrift" panose="020B0502040204020203"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Bahnschrift" panose="020B0502040204020203" pitchFamily="34" charset="0"/>
              </a:rPr>
              <a:t>State-wise analysis of COVID-19 statistics.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Bahnschrift" panose="020B0502040204020203" pitchFamily="34" charset="0"/>
              </a:rPr>
              <a:t>Various visualizations including bar graphs and pie charts.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sng" strike="noStrike" cap="none" normalizeH="0" baseline="0" dirty="0">
                <a:ln>
                  <a:noFill/>
                </a:ln>
                <a:solidFill>
                  <a:schemeClr val="tx1"/>
                </a:solidFill>
                <a:effectLst/>
                <a:latin typeface="Bahnschrift" panose="020B0502040204020203" pitchFamily="34" charset="0"/>
              </a:rPr>
              <a:t>Tools and Techniques</a:t>
            </a:r>
            <a:r>
              <a:rPr kumimoji="0" lang="en-US" altLang="en-US" sz="2400" b="0" i="0" u="none" strike="noStrike" cap="none" normalizeH="0" baseline="0" dirty="0">
                <a:ln>
                  <a:noFill/>
                </a:ln>
                <a:solidFill>
                  <a:schemeClr val="tx1"/>
                </a:solidFill>
                <a:effectLst/>
                <a:latin typeface="Bahnschrift"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Bahnschrift" panose="020B0502040204020203" pitchFamily="34" charset="0"/>
            </a:endParaRPr>
          </a:p>
          <a:p>
            <a:pPr defTabSz="914400" eaLnBrk="0" fontAlgn="base" hangingPunct="0">
              <a:spcBef>
                <a:spcPct val="0"/>
              </a:spcBef>
              <a:spcAft>
                <a:spcPct val="0"/>
              </a:spcAft>
              <a:buClrTx/>
              <a:buSzTx/>
              <a:buFont typeface="Wingdings" panose="05000000000000000000" pitchFamily="2" charset="2"/>
              <a:buChar char="q"/>
            </a:pPr>
            <a:r>
              <a:rPr kumimoji="0" lang="en-US" altLang="en-US" sz="2400" b="0" i="0" u="none" strike="noStrike" cap="none" normalizeH="0" baseline="0" dirty="0">
                <a:ln>
                  <a:noFill/>
                </a:ln>
                <a:solidFill>
                  <a:schemeClr val="tx1"/>
                </a:solidFill>
                <a:effectLst/>
                <a:latin typeface="Bahnschrift" panose="020B0502040204020203" pitchFamily="34" charset="0"/>
              </a:rPr>
              <a:t>Advanced Excel techniques for data manipulation and visualization.</a:t>
            </a:r>
          </a:p>
          <a:p>
            <a:pPr defTabSz="914400" eaLnBrk="0" fontAlgn="base" hangingPunct="0">
              <a:spcBef>
                <a:spcPct val="0"/>
              </a:spcBef>
              <a:spcAft>
                <a:spcPct val="0"/>
              </a:spcAft>
              <a:buClrTx/>
              <a:buSzTx/>
              <a:buFont typeface="Wingdings" panose="05000000000000000000" pitchFamily="2" charset="2"/>
              <a:buChar char="q"/>
            </a:pPr>
            <a:r>
              <a:rPr kumimoji="0" lang="en-US" altLang="en-US" sz="2400" b="0" i="0" u="none" strike="noStrike" cap="none" normalizeH="0" baseline="0" dirty="0">
                <a:ln>
                  <a:noFill/>
                </a:ln>
                <a:solidFill>
                  <a:schemeClr val="tx1"/>
                </a:solidFill>
                <a:effectLst/>
                <a:latin typeface="Bahnschrift" panose="020B0502040204020203" pitchFamily="34" charset="0"/>
              </a:rPr>
              <a:t>Use of complex formulas, pivot tables, and dynamic charts.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144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67C6-0C1C-4158-880E-E81E80EB274E}"/>
              </a:ext>
            </a:extLst>
          </p:cNvPr>
          <p:cNvSpPr>
            <a:spLocks noGrp="1"/>
          </p:cNvSpPr>
          <p:nvPr>
            <p:ph type="title"/>
          </p:nvPr>
        </p:nvSpPr>
        <p:spPr/>
        <p:txBody>
          <a:bodyPr>
            <a:normAutofit/>
          </a:bodyPr>
          <a:lstStyle/>
          <a:p>
            <a:r>
              <a:rPr lang="en-IN" sz="4800" dirty="0"/>
              <a:t>Key Insights</a:t>
            </a:r>
          </a:p>
        </p:txBody>
      </p:sp>
      <p:sp>
        <p:nvSpPr>
          <p:cNvPr id="4" name="Rectangle 1">
            <a:extLst>
              <a:ext uri="{FF2B5EF4-FFF2-40B4-BE49-F238E27FC236}">
                <a16:creationId xmlns:a16="http://schemas.microsoft.com/office/drawing/2014/main" id="{BB7146A2-6CE2-434F-9404-8CFEF16F31C4}"/>
              </a:ext>
            </a:extLst>
          </p:cNvPr>
          <p:cNvSpPr>
            <a:spLocks noGrp="1" noChangeArrowheads="1"/>
          </p:cNvSpPr>
          <p:nvPr>
            <p:ph idx="1"/>
          </p:nvPr>
        </p:nvSpPr>
        <p:spPr bwMode="auto">
          <a:xfrm>
            <a:off x="478552" y="1546404"/>
            <a:ext cx="859666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Bahnschrift" panose="020B0502040204020203" pitchFamily="34" charset="0"/>
              </a:rPr>
              <a:t>State-wise analysis revealing critical information.</a:t>
            </a:r>
          </a:p>
          <a:p>
            <a:pPr defTabSz="914400" eaLnBrk="0" fontAlgn="base" hangingPunct="0">
              <a:spcBef>
                <a:spcPct val="0"/>
              </a:spcBef>
              <a:spcAft>
                <a:spcPct val="0"/>
              </a:spcAft>
              <a:buClrTx/>
              <a:buSzTx/>
              <a:buFont typeface="Wingdings" panose="05000000000000000000" pitchFamily="2" charset="2"/>
              <a:buChar char="Ø"/>
            </a:pPr>
            <a:endParaRPr kumimoji="0" lang="en-US" altLang="en-US" sz="2400" b="0" i="0" u="none" strike="noStrike" cap="none" normalizeH="0" baseline="0" dirty="0">
              <a:ln>
                <a:noFill/>
              </a:ln>
              <a:solidFill>
                <a:schemeClr val="tx1"/>
              </a:solidFill>
              <a:effectLst/>
              <a:latin typeface="Bahnschrift" panose="020B0502040204020203" pitchFamily="34" charset="0"/>
            </a:endParaRPr>
          </a:p>
          <a:p>
            <a:pPr defTabSz="914400"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Bahnschrift" panose="020B0502040204020203" pitchFamily="34" charset="0"/>
              </a:rPr>
              <a:t>Example: Maharashtra</a:t>
            </a:r>
          </a:p>
          <a:p>
            <a:pPr defTabSz="914400" eaLnBrk="0" fontAlgn="base" hangingPunct="0">
              <a:spcBef>
                <a:spcPct val="0"/>
              </a:spcBef>
              <a:spcAft>
                <a:spcPct val="0"/>
              </a:spcAft>
              <a:buClrTx/>
              <a:buSzTx/>
              <a:buFont typeface="Wingdings" panose="05000000000000000000" pitchFamily="2" charset="2"/>
              <a:buChar char="Ø"/>
            </a:pPr>
            <a:endParaRPr lang="en-US" altLang="en-US" sz="2400" dirty="0">
              <a:solidFill>
                <a:schemeClr val="tx1"/>
              </a:solidFill>
              <a:latin typeface="Bahnschrift" panose="020B0502040204020203" pitchFamily="34" charset="0"/>
            </a:endParaRPr>
          </a:p>
          <a:p>
            <a:pPr marL="792000" indent="-457200" defTabSz="914400" eaLnBrk="0" fontAlgn="base" hangingPunct="0">
              <a:spcBef>
                <a:spcPct val="0"/>
              </a:spcBef>
              <a:spcAft>
                <a:spcPct val="0"/>
              </a:spcAft>
              <a:buClrTx/>
              <a:buSzTx/>
              <a:buFont typeface="+mj-lt"/>
              <a:buAutoNum type="arabicPeriod"/>
            </a:pPr>
            <a:r>
              <a:rPr kumimoji="0" lang="en-US" altLang="en-US" sz="2400" b="0" i="0" u="none" strike="noStrike" cap="none" normalizeH="0" baseline="0" dirty="0">
                <a:ln>
                  <a:noFill/>
                </a:ln>
                <a:solidFill>
                  <a:schemeClr val="tx1"/>
                </a:solidFill>
                <a:effectLst/>
                <a:latin typeface="Bahnschrift" panose="020B0502040204020203" pitchFamily="34" charset="0"/>
              </a:rPr>
              <a:t>Total Cases: 7,529,045</a:t>
            </a:r>
          </a:p>
          <a:p>
            <a:pPr marL="792000" indent="-457200" defTabSz="914400" eaLnBrk="0" fontAlgn="base" hangingPunct="0">
              <a:spcBef>
                <a:spcPct val="0"/>
              </a:spcBef>
              <a:spcAft>
                <a:spcPct val="0"/>
              </a:spcAft>
              <a:buClrTx/>
              <a:buSzTx/>
              <a:buFont typeface="+mj-lt"/>
              <a:buAutoNum type="arabicPeriod"/>
            </a:pPr>
            <a:r>
              <a:rPr kumimoji="0" lang="en-US" altLang="en-US" sz="2400" b="0" i="0" u="none" strike="noStrike" cap="none" normalizeH="0" baseline="0" dirty="0">
                <a:ln>
                  <a:noFill/>
                </a:ln>
                <a:solidFill>
                  <a:schemeClr val="tx1"/>
                </a:solidFill>
                <a:effectLst/>
                <a:latin typeface="Bahnschrift" panose="020B0502040204020203" pitchFamily="34" charset="0"/>
              </a:rPr>
              <a:t>Total Deaths: 126,017</a:t>
            </a:r>
          </a:p>
          <a:p>
            <a:pPr marL="792000" indent="-457200" defTabSz="914400" eaLnBrk="0" fontAlgn="base" hangingPunct="0">
              <a:spcBef>
                <a:spcPct val="0"/>
              </a:spcBef>
              <a:spcAft>
                <a:spcPct val="0"/>
              </a:spcAft>
              <a:buClrTx/>
              <a:buSzTx/>
              <a:buFont typeface="+mj-lt"/>
              <a:buAutoNum type="arabicPeriod"/>
            </a:pPr>
            <a:r>
              <a:rPr kumimoji="0" lang="en-US" altLang="en-US" sz="2400" b="0" i="0" u="none" strike="noStrike" cap="none" normalizeH="0" baseline="0" dirty="0">
                <a:ln>
                  <a:noFill/>
                </a:ln>
                <a:solidFill>
                  <a:schemeClr val="tx1"/>
                </a:solidFill>
                <a:effectLst/>
                <a:latin typeface="Bahnschrift" panose="020B0502040204020203" pitchFamily="34" charset="0"/>
              </a:rPr>
              <a:t>Total Recovered: 7,274,123</a:t>
            </a:r>
          </a:p>
          <a:p>
            <a:pPr marL="792000" indent="-457200" defTabSz="914400" eaLnBrk="0" fontAlgn="base" hangingPunct="0">
              <a:spcBef>
                <a:spcPct val="0"/>
              </a:spcBef>
              <a:spcAft>
                <a:spcPct val="0"/>
              </a:spcAft>
              <a:buClrTx/>
              <a:buSzTx/>
              <a:buFont typeface="+mj-lt"/>
              <a:buAutoNum type="arabicPeriod"/>
            </a:pPr>
            <a:r>
              <a:rPr kumimoji="0" lang="en-US" altLang="en-US" sz="2400" b="0" i="0" u="none" strike="noStrike" cap="none" normalizeH="0" baseline="0" dirty="0">
                <a:ln>
                  <a:noFill/>
                </a:ln>
                <a:solidFill>
                  <a:schemeClr val="tx1"/>
                </a:solidFill>
                <a:effectLst/>
                <a:latin typeface="Bahnschrift" panose="020B0502040204020203" pitchFamily="34" charset="0"/>
              </a:rPr>
              <a:t>Total Tests: 78,516,291</a:t>
            </a:r>
          </a:p>
          <a:p>
            <a:pPr defTabSz="914400" eaLnBrk="0" fontAlgn="base" hangingPunct="0">
              <a:spcBef>
                <a:spcPct val="0"/>
              </a:spcBef>
              <a:spcAft>
                <a:spcPct val="0"/>
              </a:spcAft>
              <a:buClrTx/>
              <a:buSzTx/>
              <a:buFont typeface="Wingdings" panose="05000000000000000000" pitchFamily="2" charset="2"/>
              <a:buChar char="Ø"/>
            </a:pPr>
            <a:endParaRPr kumimoji="0" lang="en-US" altLang="en-US" sz="2400" b="0" i="0" u="none" strike="noStrike" cap="none" normalizeH="0" baseline="0" dirty="0">
              <a:ln>
                <a:noFill/>
              </a:ln>
              <a:solidFill>
                <a:schemeClr val="tx1"/>
              </a:solidFill>
              <a:effectLst/>
              <a:latin typeface="Bahnschrift" panose="020B0502040204020203" pitchFamily="34" charset="0"/>
            </a:endParaRPr>
          </a:p>
          <a:p>
            <a:pPr defTabSz="914400" eaLnBrk="0" fontAlgn="base" hangingPunct="0">
              <a:spcBef>
                <a:spcPct val="0"/>
              </a:spcBef>
              <a:spcAft>
                <a:spcPct val="0"/>
              </a:spcAft>
              <a:buClrTx/>
              <a:buSzTx/>
              <a:buFont typeface="Wingdings" panose="05000000000000000000" pitchFamily="2" charset="2"/>
              <a:buChar char="Ø"/>
            </a:pPr>
            <a:r>
              <a:rPr kumimoji="0" lang="en-US" altLang="en-US" sz="2400" b="0" i="0" u="none" strike="noStrike" cap="none" normalizeH="0" baseline="0" dirty="0">
                <a:ln>
                  <a:noFill/>
                </a:ln>
                <a:solidFill>
                  <a:schemeClr val="tx1"/>
                </a:solidFill>
                <a:effectLst/>
                <a:latin typeface="Bahnschrift" panose="020B0502040204020203" pitchFamily="34" charset="0"/>
              </a:rPr>
              <a:t>How these insights help in understanding the pandemic's impact and trends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12416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2CD9-5667-4144-80FC-D908C3A2E901}"/>
              </a:ext>
            </a:extLst>
          </p:cNvPr>
          <p:cNvSpPr>
            <a:spLocks noGrp="1"/>
          </p:cNvSpPr>
          <p:nvPr>
            <p:ph type="title"/>
          </p:nvPr>
        </p:nvSpPr>
        <p:spPr/>
        <p:txBody>
          <a:bodyPr>
            <a:normAutofit/>
          </a:bodyPr>
          <a:lstStyle/>
          <a:p>
            <a:r>
              <a:rPr lang="en-US" sz="4800" dirty="0"/>
              <a:t>Data Visualization</a:t>
            </a:r>
            <a:endParaRPr lang="en-IN" sz="4800" dirty="0"/>
          </a:p>
        </p:txBody>
      </p:sp>
      <p:sp>
        <p:nvSpPr>
          <p:cNvPr id="3" name="Content Placeholder 2">
            <a:extLst>
              <a:ext uri="{FF2B5EF4-FFF2-40B4-BE49-F238E27FC236}">
                <a16:creationId xmlns:a16="http://schemas.microsoft.com/office/drawing/2014/main" id="{05CF8DE6-5D17-4D05-AB66-86DEB2537863}"/>
              </a:ext>
            </a:extLst>
          </p:cNvPr>
          <p:cNvSpPr>
            <a:spLocks noGrp="1"/>
          </p:cNvSpPr>
          <p:nvPr>
            <p:ph idx="1"/>
          </p:nvPr>
        </p:nvSpPr>
        <p:spPr>
          <a:xfrm>
            <a:off x="558064" y="1802781"/>
            <a:ext cx="9063014" cy="3880773"/>
          </a:xfrm>
        </p:spPr>
        <p:txBody>
          <a:bodyPr/>
          <a:lstStyle/>
          <a:p>
            <a:pPr marL="0" indent="0">
              <a:buNone/>
            </a:pPr>
            <a:r>
              <a:rPr lang="en-US" sz="2800" b="1" dirty="0">
                <a:latin typeface="Bahnschrift" panose="020B0502040204020203" pitchFamily="34" charset="0"/>
              </a:rPr>
              <a:t>Visualization Techniques</a:t>
            </a:r>
            <a:r>
              <a:rPr lang="en-US" sz="2800" dirty="0">
                <a:latin typeface="Bahnschrift" panose="020B0502040204020203" pitchFamily="34" charset="0"/>
              </a:rPr>
              <a:t>:</a:t>
            </a:r>
          </a:p>
          <a:p>
            <a:pPr marL="0" indent="0">
              <a:buNone/>
            </a:pPr>
            <a:endParaRPr lang="en-US" sz="2400" dirty="0">
              <a:latin typeface="Bahnschrift" panose="020B0502040204020203" pitchFamily="34" charset="0"/>
            </a:endParaRPr>
          </a:p>
          <a:p>
            <a:pPr>
              <a:buClr>
                <a:schemeClr val="tx1"/>
              </a:buClr>
              <a:buFont typeface="Wingdings" panose="05000000000000000000" pitchFamily="2" charset="2"/>
              <a:buChar char=""/>
            </a:pPr>
            <a:r>
              <a:rPr lang="en-US" sz="2400" dirty="0">
                <a:solidFill>
                  <a:schemeClr val="tx1"/>
                </a:solidFill>
                <a:latin typeface="Bahnschrift" panose="020B0502040204020203" pitchFamily="34" charset="0"/>
              </a:rPr>
              <a:t>Explanation of different charts used (bar graphs, pie charts, line charts).</a:t>
            </a:r>
          </a:p>
          <a:p>
            <a:pPr>
              <a:buClr>
                <a:schemeClr val="tx1"/>
              </a:buClr>
              <a:buFont typeface="Wingdings" panose="05000000000000000000" pitchFamily="2" charset="2"/>
              <a:buChar char=""/>
            </a:pPr>
            <a:r>
              <a:rPr lang="en-US" sz="2400" dirty="0">
                <a:solidFill>
                  <a:schemeClr val="tx1"/>
                </a:solidFill>
                <a:latin typeface="Bahnschrift" panose="020B0502040204020203" pitchFamily="34" charset="0"/>
              </a:rPr>
              <a:t>Importance of clear and intuitive visual representation of data.</a:t>
            </a:r>
          </a:p>
          <a:p>
            <a:pPr>
              <a:buClr>
                <a:schemeClr val="tx1"/>
              </a:buClr>
              <a:buFont typeface="Wingdings" panose="05000000000000000000" pitchFamily="2" charset="2"/>
              <a:buChar char=""/>
            </a:pPr>
            <a:r>
              <a:rPr lang="en-US" sz="2400" dirty="0">
                <a:solidFill>
                  <a:schemeClr val="tx1"/>
                </a:solidFill>
                <a:latin typeface="Bahnschrift" panose="020B0502040204020203" pitchFamily="34" charset="0"/>
              </a:rPr>
              <a:t>Examples of visualizations from the dashboard.</a:t>
            </a:r>
          </a:p>
          <a:p>
            <a:pPr marL="0" indent="0">
              <a:buNone/>
            </a:pPr>
            <a:endParaRPr lang="en-IN" dirty="0"/>
          </a:p>
        </p:txBody>
      </p:sp>
    </p:spTree>
    <p:extLst>
      <p:ext uri="{BB962C8B-B14F-4D97-AF65-F5344CB8AC3E}">
        <p14:creationId xmlns:p14="http://schemas.microsoft.com/office/powerpoint/2010/main" val="340703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C3DF-EBCA-4DB5-A6CD-56ACF232DE62}"/>
              </a:ext>
            </a:extLst>
          </p:cNvPr>
          <p:cNvSpPr>
            <a:spLocks noGrp="1"/>
          </p:cNvSpPr>
          <p:nvPr>
            <p:ph type="title"/>
          </p:nvPr>
        </p:nvSpPr>
        <p:spPr>
          <a:xfrm>
            <a:off x="677334" y="112644"/>
            <a:ext cx="8596668" cy="841514"/>
          </a:xfrm>
        </p:spPr>
        <p:txBody>
          <a:bodyPr>
            <a:normAutofit/>
          </a:bodyPr>
          <a:lstStyle/>
          <a:p>
            <a:r>
              <a:rPr lang="en-US" sz="4800" dirty="0"/>
              <a:t>Conclusion</a:t>
            </a:r>
            <a:endParaRPr lang="en-IN" sz="4800" dirty="0"/>
          </a:p>
        </p:txBody>
      </p:sp>
      <p:sp>
        <p:nvSpPr>
          <p:cNvPr id="3" name="Content Placeholder 2">
            <a:extLst>
              <a:ext uri="{FF2B5EF4-FFF2-40B4-BE49-F238E27FC236}">
                <a16:creationId xmlns:a16="http://schemas.microsoft.com/office/drawing/2014/main" id="{68C27CCB-F1C0-4C4E-B7FA-021D04C5A2A3}"/>
              </a:ext>
            </a:extLst>
          </p:cNvPr>
          <p:cNvSpPr>
            <a:spLocks noGrp="1"/>
          </p:cNvSpPr>
          <p:nvPr>
            <p:ph idx="1"/>
          </p:nvPr>
        </p:nvSpPr>
        <p:spPr>
          <a:xfrm>
            <a:off x="357809" y="1099930"/>
            <a:ext cx="8916193" cy="5645427"/>
          </a:xfrm>
        </p:spPr>
        <p:txBody>
          <a:bodyPr>
            <a:normAutofit/>
          </a:bodyPr>
          <a:lstStyle/>
          <a:p>
            <a:pPr marL="0" indent="0" algn="just">
              <a:buNone/>
            </a:pPr>
            <a:r>
              <a:rPr lang="en-US" sz="2400" dirty="0">
                <a:latin typeface="Bahnschrift" panose="020B0502040204020203" pitchFamily="34" charset="0"/>
              </a:rPr>
              <a:t>In conclusion, the COVID-19 India Tracker Excel Dashboard stands as a testament to the power of data visualization and advanced Excel techniques in understanding and managing the complexities of the pandemic. By meticulously analyzing state-wise COVID-19 statistics and presenting them through intuitive charts and graphs, this project not only facilitates informed decision-making but also highlights the critical role of data-driven insights in public health crises. The detailed analysis of key metrics such as total cases, deaths, recoveries, and testing rates provides stakeholders with actionable information to monitor trends and allocate resources effectively. Moving forward, the project underscores the importance of continuous data updates and enhancements to further enhance its utility in navigating the evolving landscape of COVID-19 in India.</a:t>
            </a:r>
            <a:endParaRPr lang="en-IN" sz="2400" dirty="0">
              <a:latin typeface="Bahnschrift" panose="020B0502040204020203" pitchFamily="34" charset="0"/>
            </a:endParaRPr>
          </a:p>
        </p:txBody>
      </p:sp>
    </p:spTree>
    <p:extLst>
      <p:ext uri="{BB962C8B-B14F-4D97-AF65-F5344CB8AC3E}">
        <p14:creationId xmlns:p14="http://schemas.microsoft.com/office/powerpoint/2010/main" val="305566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474</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Bahnschrift</vt:lpstr>
      <vt:lpstr>Trebuchet MS</vt:lpstr>
      <vt:lpstr>Wingdings</vt:lpstr>
      <vt:lpstr>Wingdings 3</vt:lpstr>
      <vt:lpstr>Facet</vt:lpstr>
      <vt:lpstr>PowerPoint Presentation</vt:lpstr>
      <vt:lpstr>Introduction</vt:lpstr>
      <vt:lpstr>Objective</vt:lpstr>
      <vt:lpstr>Data Collection</vt:lpstr>
      <vt:lpstr>Project Overview</vt:lpstr>
      <vt:lpstr>Key Insights</vt:lpstr>
      <vt:lpstr>Data Visualization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dc:creator>
  <cp:lastModifiedBy>RUTUJA</cp:lastModifiedBy>
  <cp:revision>5</cp:revision>
  <dcterms:created xsi:type="dcterms:W3CDTF">2024-06-26T11:35:21Z</dcterms:created>
  <dcterms:modified xsi:type="dcterms:W3CDTF">2024-06-26T14:58:50Z</dcterms:modified>
</cp:coreProperties>
</file>