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823d300f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2823d300f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823d300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823d300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823d300f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823d300f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823d300f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823d300f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823d300f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823d300f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8153172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8153172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8153172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8153172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590132" y="2834125"/>
            <a:ext cx="86700" cy="30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BY:</a:t>
            </a:r>
            <a:endParaRPr/>
          </a:p>
        </p:txBody>
      </p:sp>
      <p:sp>
        <p:nvSpPr>
          <p:cNvPr id="55" name="Google Shape;55;p13"/>
          <p:cNvSpPr txBox="1"/>
          <p:nvPr>
            <p:ph idx="1" type="subTitle"/>
          </p:nvPr>
        </p:nvSpPr>
        <p:spPr>
          <a:xfrm>
            <a:off x="259475" y="2834125"/>
            <a:ext cx="93498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DEALER   MANAGEMENT  PORTAL</a:t>
            </a:r>
            <a:endParaRPr/>
          </a:p>
        </p:txBody>
      </p:sp>
      <p:pic>
        <p:nvPicPr>
          <p:cNvPr id="56" name="Google Shape;56;p13"/>
          <p:cNvPicPr preferRelativeResize="0"/>
          <p:nvPr/>
        </p:nvPicPr>
        <p:blipFill>
          <a:blip r:embed="rId3">
            <a:alphaModFix/>
          </a:blip>
          <a:stretch>
            <a:fillRect/>
          </a:stretch>
        </p:blipFill>
        <p:spPr>
          <a:xfrm>
            <a:off x="2126250" y="593175"/>
            <a:ext cx="5264951" cy="2314975"/>
          </a:xfrm>
          <a:prstGeom prst="rect">
            <a:avLst/>
          </a:prstGeom>
          <a:noFill/>
          <a:ln>
            <a:noFill/>
          </a:ln>
        </p:spPr>
      </p:pic>
      <p:sp>
        <p:nvSpPr>
          <p:cNvPr id="57" name="Google Shape;57;p13"/>
          <p:cNvSpPr txBox="1"/>
          <p:nvPr/>
        </p:nvSpPr>
        <p:spPr>
          <a:xfrm>
            <a:off x="311700" y="3754425"/>
            <a:ext cx="231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By:</a:t>
            </a:r>
            <a:r>
              <a:rPr lang="en"/>
              <a:t> </a:t>
            </a:r>
            <a:endParaRPr/>
          </a:p>
          <a:p>
            <a:pPr indent="0" lvl="0" marL="0" rtl="0" algn="l">
              <a:spcBef>
                <a:spcPts val="0"/>
              </a:spcBef>
              <a:spcAft>
                <a:spcPts val="0"/>
              </a:spcAft>
              <a:buNone/>
            </a:pPr>
            <a:r>
              <a:rPr lang="en"/>
              <a:t>Sakshi Gupta</a:t>
            </a:r>
            <a:endParaRPr/>
          </a:p>
          <a:p>
            <a:pPr indent="0" lvl="0" marL="0" rtl="0" algn="l">
              <a:spcBef>
                <a:spcPts val="0"/>
              </a:spcBef>
              <a:spcAft>
                <a:spcPts val="0"/>
              </a:spcAft>
              <a:buNone/>
            </a:pPr>
            <a:r>
              <a:rPr lang="en"/>
              <a:t>Abhijeet Deshpande</a:t>
            </a:r>
            <a:endParaRPr/>
          </a:p>
          <a:p>
            <a:pPr indent="0" lvl="0" marL="0" rtl="0" algn="l">
              <a:spcBef>
                <a:spcPts val="0"/>
              </a:spcBef>
              <a:spcAft>
                <a:spcPts val="0"/>
              </a:spcAft>
              <a:buNone/>
            </a:pPr>
            <a:r>
              <a:rPr lang="en"/>
              <a:t>Brijendra Lodhi</a:t>
            </a:r>
            <a:endParaRPr/>
          </a:p>
        </p:txBody>
      </p:sp>
      <p:sp>
        <p:nvSpPr>
          <p:cNvPr id="58" name="Google Shape;58;p13"/>
          <p:cNvSpPr txBox="1"/>
          <p:nvPr/>
        </p:nvSpPr>
        <p:spPr>
          <a:xfrm>
            <a:off x="5672900" y="3888725"/>
            <a:ext cx="3492300" cy="831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Ashutosh Bhosale</a:t>
            </a:r>
            <a:endParaRPr/>
          </a:p>
          <a:p>
            <a:pPr indent="0" lvl="0" marL="0" rtl="0" algn="r">
              <a:spcBef>
                <a:spcPts val="0"/>
              </a:spcBef>
              <a:spcAft>
                <a:spcPts val="0"/>
              </a:spcAft>
              <a:buNone/>
            </a:pPr>
            <a:r>
              <a:rPr lang="en"/>
              <a:t>Atharva Kunte</a:t>
            </a:r>
            <a:endParaRPr/>
          </a:p>
          <a:p>
            <a:pPr indent="0" lvl="0" marL="0" rtl="0" algn="r">
              <a:spcBef>
                <a:spcPts val="0"/>
              </a:spcBef>
              <a:spcAft>
                <a:spcPts val="0"/>
              </a:spcAft>
              <a:buNone/>
            </a:pPr>
            <a:r>
              <a:rPr lang="en"/>
              <a:t>Atharva Gogawale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5481875" y="2914100"/>
            <a:ext cx="3662125" cy="2229399"/>
          </a:xfrm>
          <a:prstGeom prst="rect">
            <a:avLst/>
          </a:prstGeom>
          <a:noFill/>
          <a:ln>
            <a:noFill/>
          </a:ln>
        </p:spPr>
      </p:pic>
      <p:sp>
        <p:nvSpPr>
          <p:cNvPr id="64" name="Google Shape;64;p14"/>
          <p:cNvSpPr txBox="1"/>
          <p:nvPr/>
        </p:nvSpPr>
        <p:spPr>
          <a:xfrm>
            <a:off x="339975" y="490550"/>
            <a:ext cx="240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t>Overview :</a:t>
            </a:r>
            <a:endParaRPr b="1" sz="2800"/>
          </a:p>
        </p:txBody>
      </p:sp>
      <p:sp>
        <p:nvSpPr>
          <p:cNvPr id="65" name="Google Shape;65;p14"/>
          <p:cNvSpPr txBox="1"/>
          <p:nvPr/>
        </p:nvSpPr>
        <p:spPr>
          <a:xfrm>
            <a:off x="1491075" y="1743650"/>
            <a:ext cx="257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6" name="Google Shape;66;p14"/>
          <p:cNvSpPr txBox="1"/>
          <p:nvPr/>
        </p:nvSpPr>
        <p:spPr>
          <a:xfrm>
            <a:off x="471125" y="1189950"/>
            <a:ext cx="8276100" cy="250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&gt;</a:t>
            </a:r>
            <a:r>
              <a:rPr lang="en" sz="500"/>
              <a:t> </a:t>
            </a:r>
            <a:r>
              <a:rPr lang="en" sz="1500">
                <a:solidFill>
                  <a:srgbClr val="3C4858"/>
                </a:solidFill>
                <a:highlight>
                  <a:srgbClr val="CFE2F3"/>
                </a:highlight>
                <a:latin typeface="Roboto"/>
                <a:ea typeface="Roboto"/>
                <a:cs typeface="Roboto"/>
                <a:sym typeface="Roboto"/>
              </a:rPr>
              <a:t>The portal can serve as your dealers’ single, comprehensive resource for product      information, managing their orders, and tracking them.</a:t>
            </a:r>
            <a:endParaRPr sz="1500">
              <a:solidFill>
                <a:srgbClr val="3C4858"/>
              </a:solidFill>
              <a:highlight>
                <a:srgbClr val="CFE2F3"/>
              </a:highlight>
              <a:latin typeface="Roboto"/>
              <a:ea typeface="Roboto"/>
              <a:cs typeface="Roboto"/>
              <a:sym typeface="Roboto"/>
            </a:endParaRPr>
          </a:p>
          <a:p>
            <a:pPr indent="0" lvl="0" marL="0" rtl="0" algn="l">
              <a:spcBef>
                <a:spcPts val="0"/>
              </a:spcBef>
              <a:spcAft>
                <a:spcPts val="0"/>
              </a:spcAft>
              <a:buNone/>
            </a:pPr>
            <a:r>
              <a:t/>
            </a:r>
            <a:endParaRPr sz="1500">
              <a:solidFill>
                <a:srgbClr val="3C4858"/>
              </a:solidFill>
              <a:highlight>
                <a:srgbClr val="CFE2F3"/>
              </a:highlight>
              <a:latin typeface="Roboto"/>
              <a:ea typeface="Roboto"/>
              <a:cs typeface="Roboto"/>
              <a:sym typeface="Roboto"/>
            </a:endParaRPr>
          </a:p>
          <a:p>
            <a:pPr indent="0" lvl="0" marL="0" rtl="0" algn="l">
              <a:spcBef>
                <a:spcPts val="0"/>
              </a:spcBef>
              <a:spcAft>
                <a:spcPts val="0"/>
              </a:spcAft>
              <a:buNone/>
            </a:pPr>
            <a:r>
              <a:rPr lang="en" sz="2400">
                <a:solidFill>
                  <a:srgbClr val="3C4858"/>
                </a:solidFill>
                <a:highlight>
                  <a:srgbClr val="CFE2F3"/>
                </a:highlight>
                <a:latin typeface="Roboto"/>
                <a:ea typeface="Roboto"/>
                <a:cs typeface="Roboto"/>
                <a:sym typeface="Roboto"/>
              </a:rPr>
              <a:t>&gt; </a:t>
            </a:r>
            <a:r>
              <a:rPr lang="en" sz="1500">
                <a:solidFill>
                  <a:srgbClr val="3C4858"/>
                </a:solidFill>
                <a:highlight>
                  <a:srgbClr val="CFE2F3"/>
                </a:highlight>
                <a:latin typeface="Roboto"/>
                <a:ea typeface="Roboto"/>
                <a:cs typeface="Roboto"/>
                <a:sym typeface="Roboto"/>
              </a:rPr>
              <a:t>Dealer portals can also be used to ensure accuracy of orders. For instance, when orders are complex, often encompassing up to 40 items or more, users can often make mistakes when placing them, such as ordering incompatible hardware.Correcting those user errors manually would be extremely time consuming. By utilizing a </a:t>
            </a:r>
            <a:endParaRPr sz="1500">
              <a:solidFill>
                <a:srgbClr val="3C4858"/>
              </a:solidFill>
              <a:highlight>
                <a:srgbClr val="CFE2F3"/>
              </a:highlight>
              <a:latin typeface="Roboto"/>
              <a:ea typeface="Roboto"/>
              <a:cs typeface="Roboto"/>
              <a:sym typeface="Roboto"/>
            </a:endParaRPr>
          </a:p>
          <a:p>
            <a:pPr indent="0" lvl="0" marL="0" rtl="0" algn="l">
              <a:spcBef>
                <a:spcPts val="0"/>
              </a:spcBef>
              <a:spcAft>
                <a:spcPts val="0"/>
              </a:spcAft>
              <a:buNone/>
            </a:pPr>
            <a:r>
              <a:rPr lang="en" sz="1500">
                <a:solidFill>
                  <a:srgbClr val="3C4858"/>
                </a:solidFill>
                <a:highlight>
                  <a:srgbClr val="CFE2F3"/>
                </a:highlight>
                <a:latin typeface="Roboto"/>
                <a:ea typeface="Roboto"/>
                <a:cs typeface="Roboto"/>
                <a:sym typeface="Roboto"/>
              </a:rPr>
              <a:t>convenient process builder, companies can increase </a:t>
            </a:r>
            <a:endParaRPr sz="1500">
              <a:solidFill>
                <a:srgbClr val="3C4858"/>
              </a:solidFill>
              <a:highlight>
                <a:srgbClr val="CFE2F3"/>
              </a:highlight>
              <a:latin typeface="Roboto"/>
              <a:ea typeface="Roboto"/>
              <a:cs typeface="Roboto"/>
              <a:sym typeface="Roboto"/>
            </a:endParaRPr>
          </a:p>
          <a:p>
            <a:pPr indent="0" lvl="0" marL="0" rtl="0" algn="l">
              <a:spcBef>
                <a:spcPts val="0"/>
              </a:spcBef>
              <a:spcAft>
                <a:spcPts val="0"/>
              </a:spcAft>
              <a:buNone/>
            </a:pPr>
            <a:r>
              <a:rPr lang="en" sz="1500">
                <a:solidFill>
                  <a:srgbClr val="3C4858"/>
                </a:solidFill>
                <a:highlight>
                  <a:srgbClr val="CFE2F3"/>
                </a:highlight>
                <a:latin typeface="Roboto"/>
                <a:ea typeface="Roboto"/>
                <a:cs typeface="Roboto"/>
                <a:sym typeface="Roboto"/>
              </a:rPr>
              <a:t>efficiency and automate the ordering process. </a:t>
            </a:r>
            <a:endParaRPr sz="2700">
              <a:solidFill>
                <a:srgbClr val="3C4858"/>
              </a:solidFill>
              <a:highlight>
                <a:srgbClr val="CFE2F3"/>
              </a:highlight>
              <a:latin typeface="Roboto"/>
              <a:ea typeface="Roboto"/>
              <a:cs typeface="Roboto"/>
              <a:sym typeface="Roboto"/>
            </a:endParaRPr>
          </a:p>
        </p:txBody>
      </p:sp>
      <p:sp>
        <p:nvSpPr>
          <p:cNvPr id="67" name="Google Shape;67;p14"/>
          <p:cNvSpPr txBox="1"/>
          <p:nvPr/>
        </p:nvSpPr>
        <p:spPr>
          <a:xfrm>
            <a:off x="4346950" y="3288150"/>
            <a:ext cx="48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 name="Google Shape;68;p14"/>
          <p:cNvSpPr txBox="1"/>
          <p:nvPr/>
        </p:nvSpPr>
        <p:spPr>
          <a:xfrm>
            <a:off x="471125" y="3782650"/>
            <a:ext cx="8486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&gt; </a:t>
            </a:r>
            <a:r>
              <a:rPr lang="en" sz="1500">
                <a:solidFill>
                  <a:srgbClr val="3C4858"/>
                </a:solidFill>
                <a:highlight>
                  <a:srgbClr val="CFE2F3"/>
                </a:highlight>
                <a:latin typeface="Roboto"/>
                <a:ea typeface="Roboto"/>
                <a:cs typeface="Roboto"/>
                <a:sym typeface="Roboto"/>
              </a:rPr>
              <a:t>A dealer portal offers plenty of benefits to you </a:t>
            </a:r>
            <a:endParaRPr sz="1500">
              <a:solidFill>
                <a:srgbClr val="3C4858"/>
              </a:solidFill>
              <a:highlight>
                <a:srgbClr val="CFE2F3"/>
              </a:highlight>
              <a:latin typeface="Roboto"/>
              <a:ea typeface="Roboto"/>
              <a:cs typeface="Roboto"/>
              <a:sym typeface="Roboto"/>
            </a:endParaRPr>
          </a:p>
          <a:p>
            <a:pPr indent="0" lvl="0" marL="0" rtl="0" algn="l">
              <a:spcBef>
                <a:spcPts val="0"/>
              </a:spcBef>
              <a:spcAft>
                <a:spcPts val="0"/>
              </a:spcAft>
              <a:buNone/>
            </a:pPr>
            <a:r>
              <a:rPr lang="en" sz="1500">
                <a:solidFill>
                  <a:srgbClr val="3C4858"/>
                </a:solidFill>
                <a:highlight>
                  <a:srgbClr val="CFE2F3"/>
                </a:highlight>
                <a:latin typeface="Roboto"/>
                <a:ea typeface="Roboto"/>
                <a:cs typeface="Roboto"/>
                <a:sym typeface="Roboto"/>
              </a:rPr>
              <a:t>and your sales team.</a:t>
            </a:r>
            <a:endParaRPr sz="1700">
              <a:highlight>
                <a:srgbClr val="CFE2F3"/>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7356377" y="3663675"/>
            <a:ext cx="1787621" cy="1479824"/>
          </a:xfrm>
          <a:prstGeom prst="rect">
            <a:avLst/>
          </a:prstGeom>
          <a:noFill/>
          <a:ln>
            <a:noFill/>
          </a:ln>
        </p:spPr>
      </p:pic>
      <p:sp>
        <p:nvSpPr>
          <p:cNvPr id="74" name="Google Shape;74;p15"/>
          <p:cNvSpPr/>
          <p:nvPr/>
        </p:nvSpPr>
        <p:spPr>
          <a:xfrm>
            <a:off x="3589350" y="579825"/>
            <a:ext cx="1355100" cy="772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3858000" y="736425"/>
            <a:ext cx="142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Login</a:t>
            </a:r>
            <a:endParaRPr b="1"/>
          </a:p>
          <a:p>
            <a:pPr indent="0" lvl="0" marL="0" rtl="0" algn="l">
              <a:spcBef>
                <a:spcPts val="0"/>
              </a:spcBef>
              <a:spcAft>
                <a:spcPts val="0"/>
              </a:spcAft>
              <a:buNone/>
            </a:pPr>
            <a:r>
              <a:t/>
            </a:r>
            <a:endParaRPr/>
          </a:p>
        </p:txBody>
      </p:sp>
      <p:sp>
        <p:nvSpPr>
          <p:cNvPr id="76" name="Google Shape;76;p15"/>
          <p:cNvSpPr/>
          <p:nvPr/>
        </p:nvSpPr>
        <p:spPr>
          <a:xfrm>
            <a:off x="4055550" y="1482300"/>
            <a:ext cx="422700" cy="772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3312375" y="2384775"/>
            <a:ext cx="1981800" cy="96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3385275" y="2617900"/>
            <a:ext cx="19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a:t>
            </a:r>
            <a:r>
              <a:rPr b="1" lang="en"/>
              <a:t>Select  Products</a:t>
            </a:r>
            <a:endParaRPr b="1"/>
          </a:p>
        </p:txBody>
      </p:sp>
      <p:sp>
        <p:nvSpPr>
          <p:cNvPr id="79" name="Google Shape;79;p15"/>
          <p:cNvSpPr/>
          <p:nvPr/>
        </p:nvSpPr>
        <p:spPr>
          <a:xfrm>
            <a:off x="4055550" y="3492150"/>
            <a:ext cx="422700" cy="553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429000" y="4118675"/>
            <a:ext cx="1908900" cy="77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3720425" y="4278975"/>
            <a:ext cx="150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Add Products to</a:t>
            </a:r>
            <a:endParaRPr b="1" sz="1300"/>
          </a:p>
          <a:p>
            <a:pPr indent="0" lvl="0" marL="0" rtl="0" algn="l">
              <a:spcBef>
                <a:spcPts val="0"/>
              </a:spcBef>
              <a:spcAft>
                <a:spcPts val="0"/>
              </a:spcAft>
              <a:buNone/>
            </a:pPr>
            <a:r>
              <a:rPr b="1" lang="en" sz="1300"/>
              <a:t>Cart</a:t>
            </a:r>
            <a:endParaRPr b="1" sz="1300"/>
          </a:p>
        </p:txBody>
      </p:sp>
      <p:sp>
        <p:nvSpPr>
          <p:cNvPr id="82" name="Google Shape;82;p15"/>
          <p:cNvSpPr txBox="1"/>
          <p:nvPr/>
        </p:nvSpPr>
        <p:spPr>
          <a:xfrm>
            <a:off x="106875" y="21150"/>
            <a:ext cx="8392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t>Project Flow:</a:t>
            </a:r>
            <a:endParaRPr b="1"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7356377" y="3663675"/>
            <a:ext cx="1787621" cy="1479824"/>
          </a:xfrm>
          <a:prstGeom prst="rect">
            <a:avLst/>
          </a:prstGeom>
          <a:noFill/>
          <a:ln>
            <a:noFill/>
          </a:ln>
        </p:spPr>
      </p:pic>
      <p:sp>
        <p:nvSpPr>
          <p:cNvPr id="88" name="Google Shape;88;p16"/>
          <p:cNvSpPr/>
          <p:nvPr/>
        </p:nvSpPr>
        <p:spPr>
          <a:xfrm>
            <a:off x="4157525" y="170000"/>
            <a:ext cx="582900" cy="772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3108450" y="1073375"/>
            <a:ext cx="2287500" cy="5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3108450" y="1230238"/>
            <a:ext cx="57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Order Record Created</a:t>
            </a:r>
            <a:endParaRPr b="1"/>
          </a:p>
        </p:txBody>
      </p:sp>
      <p:sp>
        <p:nvSpPr>
          <p:cNvPr id="91" name="Google Shape;91;p16"/>
          <p:cNvSpPr/>
          <p:nvPr/>
        </p:nvSpPr>
        <p:spPr>
          <a:xfrm>
            <a:off x="4106550" y="1729050"/>
            <a:ext cx="582900" cy="772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729550" y="2570725"/>
            <a:ext cx="3336900" cy="128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3195875" y="2904025"/>
            <a:ext cx="2506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          </a:t>
            </a:r>
            <a:r>
              <a:rPr b="1" lang="en" sz="1300"/>
              <a:t>Send Request for</a:t>
            </a:r>
            <a:endParaRPr b="1" sz="1300"/>
          </a:p>
          <a:p>
            <a:pPr indent="0" lvl="0" marL="0" rtl="0" algn="ctr">
              <a:spcBef>
                <a:spcPts val="0"/>
              </a:spcBef>
              <a:spcAft>
                <a:spcPts val="0"/>
              </a:spcAft>
              <a:buNone/>
            </a:pPr>
            <a:r>
              <a:rPr b="1" lang="en" sz="1300"/>
              <a:t> Approval</a:t>
            </a:r>
            <a:endParaRPr b="1" sz="1300"/>
          </a:p>
        </p:txBody>
      </p:sp>
      <p:cxnSp>
        <p:nvCxnSpPr>
          <p:cNvPr id="94" name="Google Shape;94;p16"/>
          <p:cNvCxnSpPr>
            <a:stCxn id="92" idx="2"/>
          </p:cNvCxnSpPr>
          <p:nvPr/>
        </p:nvCxnSpPr>
        <p:spPr>
          <a:xfrm>
            <a:off x="4398000" y="3852925"/>
            <a:ext cx="7200" cy="3096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6"/>
          <p:cNvCxnSpPr/>
          <p:nvPr/>
        </p:nvCxnSpPr>
        <p:spPr>
          <a:xfrm>
            <a:off x="3340800" y="4162525"/>
            <a:ext cx="2463300" cy="144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6"/>
          <p:cNvCxnSpPr/>
          <p:nvPr/>
        </p:nvCxnSpPr>
        <p:spPr>
          <a:xfrm>
            <a:off x="3356150" y="4162400"/>
            <a:ext cx="0" cy="2622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6"/>
          <p:cNvCxnSpPr/>
          <p:nvPr/>
        </p:nvCxnSpPr>
        <p:spPr>
          <a:xfrm>
            <a:off x="5804050" y="4162400"/>
            <a:ext cx="0" cy="233400"/>
          </a:xfrm>
          <a:prstGeom prst="straightConnector1">
            <a:avLst/>
          </a:prstGeom>
          <a:noFill/>
          <a:ln cap="flat" cmpd="sng" w="9525">
            <a:solidFill>
              <a:schemeClr val="dk2"/>
            </a:solidFill>
            <a:prstDash val="solid"/>
            <a:round/>
            <a:headEnd len="med" w="med" type="none"/>
            <a:tailEnd len="med" w="med" type="none"/>
          </a:ln>
        </p:spPr>
      </p:cxnSp>
      <p:sp>
        <p:nvSpPr>
          <p:cNvPr id="98" name="Google Shape;98;p16"/>
          <p:cNvSpPr/>
          <p:nvPr/>
        </p:nvSpPr>
        <p:spPr>
          <a:xfrm>
            <a:off x="1651350" y="4482950"/>
            <a:ext cx="22875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nvSpPr>
        <p:spPr>
          <a:xfrm>
            <a:off x="1738775" y="4482950"/>
            <a:ext cx="17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Deactivate Order</a:t>
            </a:r>
            <a:endParaRPr b="1"/>
          </a:p>
        </p:txBody>
      </p:sp>
      <p:sp>
        <p:nvSpPr>
          <p:cNvPr id="100" name="Google Shape;100;p16"/>
          <p:cNvSpPr/>
          <p:nvPr/>
        </p:nvSpPr>
        <p:spPr>
          <a:xfrm>
            <a:off x="4259525" y="4424675"/>
            <a:ext cx="3096600" cy="45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4332400" y="4346075"/>
            <a:ext cx="294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Activate Order &amp; notification sent to dealer</a:t>
            </a:r>
            <a:endParaRPr b="1"/>
          </a:p>
        </p:txBody>
      </p:sp>
      <p:sp>
        <p:nvSpPr>
          <p:cNvPr id="102" name="Google Shape;102;p16"/>
          <p:cNvSpPr txBox="1"/>
          <p:nvPr/>
        </p:nvSpPr>
        <p:spPr>
          <a:xfrm>
            <a:off x="2462800" y="3693475"/>
            <a:ext cx="115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Request </a:t>
            </a:r>
            <a:endParaRPr/>
          </a:p>
          <a:p>
            <a:pPr indent="0" lvl="0" marL="0" rtl="0" algn="l">
              <a:spcBef>
                <a:spcPts val="0"/>
              </a:spcBef>
              <a:spcAft>
                <a:spcPts val="0"/>
              </a:spcAft>
              <a:buNone/>
            </a:pPr>
            <a:r>
              <a:rPr lang="en"/>
              <a:t>Rejected</a:t>
            </a:r>
            <a:endParaRPr/>
          </a:p>
        </p:txBody>
      </p:sp>
      <p:sp>
        <p:nvSpPr>
          <p:cNvPr id="103" name="Google Shape;103;p16"/>
          <p:cNvSpPr txBox="1"/>
          <p:nvPr/>
        </p:nvSpPr>
        <p:spPr>
          <a:xfrm>
            <a:off x="5189300" y="3693475"/>
            <a:ext cx="22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Request Approved</a:t>
            </a:r>
            <a:endParaRPr/>
          </a:p>
        </p:txBody>
      </p:sp>
      <p:cxnSp>
        <p:nvCxnSpPr>
          <p:cNvPr id="104" name="Google Shape;104;p16"/>
          <p:cNvCxnSpPr>
            <a:stCxn id="101" idx="2"/>
            <a:endCxn id="101" idx="2"/>
          </p:cNvCxnSpPr>
          <p:nvPr/>
        </p:nvCxnSpPr>
        <p:spPr>
          <a:xfrm>
            <a:off x="5804050" y="4961675"/>
            <a:ext cx="0" cy="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6"/>
          <p:cNvCxnSpPr>
            <a:stCxn id="101" idx="2"/>
            <a:endCxn id="101" idx="2"/>
          </p:cNvCxnSpPr>
          <p:nvPr/>
        </p:nvCxnSpPr>
        <p:spPr>
          <a:xfrm>
            <a:off x="5804050" y="4961675"/>
            <a:ext cx="0" cy="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6"/>
          <p:cNvCxnSpPr>
            <a:stCxn id="101" idx="2"/>
            <a:endCxn id="101" idx="2"/>
          </p:cNvCxnSpPr>
          <p:nvPr/>
        </p:nvCxnSpPr>
        <p:spPr>
          <a:xfrm>
            <a:off x="5804050" y="4961675"/>
            <a:ext cx="0" cy="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6"/>
          <p:cNvCxnSpPr>
            <a:stCxn id="101" idx="2"/>
            <a:endCxn id="101" idx="2"/>
          </p:cNvCxnSpPr>
          <p:nvPr/>
        </p:nvCxnSpPr>
        <p:spPr>
          <a:xfrm>
            <a:off x="5804050" y="4961675"/>
            <a:ext cx="0" cy="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6"/>
          <p:cNvCxnSpPr>
            <a:stCxn id="101" idx="2"/>
            <a:endCxn id="101" idx="2"/>
          </p:cNvCxnSpPr>
          <p:nvPr/>
        </p:nvCxnSpPr>
        <p:spPr>
          <a:xfrm>
            <a:off x="5804050" y="4961675"/>
            <a:ext cx="0" cy="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6"/>
          <p:cNvCxnSpPr>
            <a:stCxn id="101" idx="2"/>
            <a:endCxn id="101" idx="2"/>
          </p:cNvCxnSpPr>
          <p:nvPr/>
        </p:nvCxnSpPr>
        <p:spPr>
          <a:xfrm>
            <a:off x="5804050" y="496167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7"/>
          <p:cNvPicPr preferRelativeResize="0"/>
          <p:nvPr/>
        </p:nvPicPr>
        <p:blipFill>
          <a:blip r:embed="rId3">
            <a:alphaModFix/>
          </a:blip>
          <a:stretch>
            <a:fillRect/>
          </a:stretch>
        </p:blipFill>
        <p:spPr>
          <a:xfrm>
            <a:off x="7356377" y="3663675"/>
            <a:ext cx="1787621" cy="1479824"/>
          </a:xfrm>
          <a:prstGeom prst="rect">
            <a:avLst/>
          </a:prstGeom>
          <a:noFill/>
          <a:ln>
            <a:noFill/>
          </a:ln>
        </p:spPr>
      </p:pic>
      <p:cxnSp>
        <p:nvCxnSpPr>
          <p:cNvPr id="115" name="Google Shape;115;p17"/>
          <p:cNvCxnSpPr/>
          <p:nvPr/>
        </p:nvCxnSpPr>
        <p:spPr>
          <a:xfrm>
            <a:off x="5804050" y="-4850"/>
            <a:ext cx="0" cy="52470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17"/>
          <p:cNvSpPr/>
          <p:nvPr/>
        </p:nvSpPr>
        <p:spPr>
          <a:xfrm>
            <a:off x="4871500" y="548825"/>
            <a:ext cx="2112900" cy="102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a:off x="5196625" y="679300"/>
            <a:ext cx="178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Order Dispatch &amp; </a:t>
            </a:r>
            <a:r>
              <a:rPr b="1" lang="en"/>
              <a:t>Create</a:t>
            </a:r>
            <a:r>
              <a:rPr b="1" lang="en"/>
              <a:t> Invoice Record</a:t>
            </a:r>
            <a:endParaRPr b="1"/>
          </a:p>
        </p:txBody>
      </p:sp>
      <p:cxnSp>
        <p:nvCxnSpPr>
          <p:cNvPr id="118" name="Google Shape;118;p17"/>
          <p:cNvCxnSpPr/>
          <p:nvPr/>
        </p:nvCxnSpPr>
        <p:spPr>
          <a:xfrm>
            <a:off x="5796700" y="1568800"/>
            <a:ext cx="14700" cy="5829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7"/>
          <p:cNvSpPr/>
          <p:nvPr/>
        </p:nvSpPr>
        <p:spPr>
          <a:xfrm>
            <a:off x="5017225" y="2209900"/>
            <a:ext cx="1967100" cy="10200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5017225" y="2337500"/>
            <a:ext cx="1865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Send notification</a:t>
            </a:r>
            <a:endParaRPr b="1"/>
          </a:p>
          <a:p>
            <a:pPr indent="0" lvl="0" marL="0" rtl="0" algn="ctr">
              <a:spcBef>
                <a:spcPts val="0"/>
              </a:spcBef>
              <a:spcAft>
                <a:spcPts val="0"/>
              </a:spcAft>
              <a:buNone/>
            </a:pPr>
            <a:r>
              <a:rPr b="1" lang="en"/>
              <a:t> if payment is delayed</a:t>
            </a:r>
            <a:endParaRPr b="1"/>
          </a:p>
        </p:txBody>
      </p:sp>
      <p:cxnSp>
        <p:nvCxnSpPr>
          <p:cNvPr id="121" name="Google Shape;121;p17"/>
          <p:cNvCxnSpPr/>
          <p:nvPr/>
        </p:nvCxnSpPr>
        <p:spPr>
          <a:xfrm>
            <a:off x="5796700" y="3229900"/>
            <a:ext cx="14700" cy="46920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7"/>
          <p:cNvSpPr txBox="1"/>
          <p:nvPr/>
        </p:nvSpPr>
        <p:spPr>
          <a:xfrm>
            <a:off x="5505400" y="3663675"/>
            <a:ext cx="5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END</a:t>
            </a:r>
            <a:endParaRPr/>
          </a:p>
        </p:txBody>
      </p:sp>
      <p:cxnSp>
        <p:nvCxnSpPr>
          <p:cNvPr id="123" name="Google Shape;123;p17"/>
          <p:cNvCxnSpPr/>
          <p:nvPr/>
        </p:nvCxnSpPr>
        <p:spPr>
          <a:xfrm>
            <a:off x="1899075" y="-4850"/>
            <a:ext cx="0" cy="495300"/>
          </a:xfrm>
          <a:prstGeom prst="straightConnector1">
            <a:avLst/>
          </a:prstGeom>
          <a:noFill/>
          <a:ln cap="flat" cmpd="sng" w="9525">
            <a:solidFill>
              <a:schemeClr val="dk2"/>
            </a:solidFill>
            <a:prstDash val="solid"/>
            <a:round/>
            <a:headEnd len="med" w="med" type="none"/>
            <a:tailEnd len="med" w="med" type="none"/>
          </a:ln>
        </p:spPr>
      </p:cxnSp>
      <p:sp>
        <p:nvSpPr>
          <p:cNvPr id="124" name="Google Shape;124;p17"/>
          <p:cNvSpPr txBox="1"/>
          <p:nvPr/>
        </p:nvSpPr>
        <p:spPr>
          <a:xfrm>
            <a:off x="1600425" y="490450"/>
            <a:ext cx="5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981100" y="563400"/>
            <a:ext cx="8184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t>Benefits of this portal:</a:t>
            </a:r>
            <a:endParaRPr b="1" sz="2700"/>
          </a:p>
        </p:txBody>
      </p:sp>
      <p:sp>
        <p:nvSpPr>
          <p:cNvPr id="130" name="Google Shape;130;p18"/>
          <p:cNvSpPr txBox="1"/>
          <p:nvPr/>
        </p:nvSpPr>
        <p:spPr>
          <a:xfrm>
            <a:off x="1170525" y="1539650"/>
            <a:ext cx="79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1" name="Google Shape;131;p18"/>
          <p:cNvSpPr txBox="1"/>
          <p:nvPr>
            <p:ph idx="1" type="body"/>
          </p:nvPr>
        </p:nvSpPr>
        <p:spPr>
          <a:xfrm>
            <a:off x="981100" y="1389600"/>
            <a:ext cx="75147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&gt; Self-Service</a:t>
            </a:r>
            <a:endParaRPr sz="2300"/>
          </a:p>
          <a:p>
            <a:pPr indent="0" lvl="0" marL="0" rtl="0" algn="l">
              <a:spcBef>
                <a:spcPts val="1200"/>
              </a:spcBef>
              <a:spcAft>
                <a:spcPts val="0"/>
              </a:spcAft>
              <a:buNone/>
            </a:pPr>
            <a:r>
              <a:rPr lang="en" sz="2300"/>
              <a:t>&gt;Flexibility</a:t>
            </a:r>
            <a:endParaRPr sz="2300"/>
          </a:p>
          <a:p>
            <a:pPr indent="0" lvl="0" marL="0" rtl="0" algn="l">
              <a:spcBef>
                <a:spcPts val="1200"/>
              </a:spcBef>
              <a:spcAft>
                <a:spcPts val="0"/>
              </a:spcAft>
              <a:buNone/>
            </a:pPr>
            <a:r>
              <a:rPr lang="en" sz="2300"/>
              <a:t>&gt;Ensure Accuracy Of Orders</a:t>
            </a:r>
            <a:endParaRPr sz="2300"/>
          </a:p>
          <a:p>
            <a:pPr indent="0" lvl="0" marL="0" rtl="0" algn="l">
              <a:spcBef>
                <a:spcPts val="1200"/>
              </a:spcBef>
              <a:spcAft>
                <a:spcPts val="0"/>
              </a:spcAft>
              <a:buNone/>
            </a:pPr>
            <a:r>
              <a:rPr lang="en" sz="2300"/>
              <a:t>&gt;Ongoing Time Savings</a:t>
            </a:r>
            <a:endParaRPr sz="2300"/>
          </a:p>
          <a:p>
            <a:pPr indent="0" lvl="0" marL="0" rtl="0" algn="l">
              <a:spcBef>
                <a:spcPts val="1200"/>
              </a:spcBef>
              <a:spcAft>
                <a:spcPts val="1200"/>
              </a:spcAft>
              <a:buNone/>
            </a:pPr>
            <a:r>
              <a:rPr lang="en" sz="2300"/>
              <a:t>&gt;Customer Insight</a:t>
            </a:r>
            <a:endParaRPr sz="2300"/>
          </a:p>
        </p:txBody>
      </p:sp>
      <p:pic>
        <p:nvPicPr>
          <p:cNvPr id="132" name="Google Shape;132;p18"/>
          <p:cNvPicPr preferRelativeResize="0"/>
          <p:nvPr/>
        </p:nvPicPr>
        <p:blipFill>
          <a:blip r:embed="rId3">
            <a:alphaModFix/>
          </a:blip>
          <a:stretch>
            <a:fillRect/>
          </a:stretch>
        </p:blipFill>
        <p:spPr>
          <a:xfrm>
            <a:off x="7356377" y="3663675"/>
            <a:ext cx="1787621" cy="1479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9"/>
          <p:cNvPicPr preferRelativeResize="0"/>
          <p:nvPr/>
        </p:nvPicPr>
        <p:blipFill>
          <a:blip r:embed="rId3">
            <a:alphaModFix/>
          </a:blip>
          <a:stretch>
            <a:fillRect/>
          </a:stretch>
        </p:blipFill>
        <p:spPr>
          <a:xfrm>
            <a:off x="7356377" y="3608700"/>
            <a:ext cx="1787621" cy="1479824"/>
          </a:xfrm>
          <a:prstGeom prst="rect">
            <a:avLst/>
          </a:prstGeom>
          <a:noFill/>
          <a:ln>
            <a:noFill/>
          </a:ln>
        </p:spPr>
      </p:pic>
      <p:sp>
        <p:nvSpPr>
          <p:cNvPr id="138" name="Google Shape;138;p19"/>
          <p:cNvSpPr txBox="1"/>
          <p:nvPr/>
        </p:nvSpPr>
        <p:spPr>
          <a:xfrm>
            <a:off x="164250" y="295550"/>
            <a:ext cx="8815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900" u="sng"/>
              <a:t>Features  of  Dealer  Management  Portal :</a:t>
            </a:r>
            <a:endParaRPr b="1" i="1" sz="2900" u="sng"/>
          </a:p>
        </p:txBody>
      </p:sp>
      <p:sp>
        <p:nvSpPr>
          <p:cNvPr id="139" name="Google Shape;139;p19"/>
          <p:cNvSpPr/>
          <p:nvPr/>
        </p:nvSpPr>
        <p:spPr>
          <a:xfrm>
            <a:off x="3268850" y="1058950"/>
            <a:ext cx="2069100" cy="10344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5468900" y="1962200"/>
            <a:ext cx="2142000" cy="1194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1053950" y="2093350"/>
            <a:ext cx="2214900" cy="10491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2321600" y="3762488"/>
            <a:ext cx="2069100" cy="10491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4988075" y="3608700"/>
            <a:ext cx="1967100" cy="1194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nvSpPr>
        <p:spPr>
          <a:xfrm>
            <a:off x="3538000" y="1338975"/>
            <a:ext cx="55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Sales Management</a:t>
            </a:r>
            <a:endParaRPr/>
          </a:p>
        </p:txBody>
      </p:sp>
      <p:sp>
        <p:nvSpPr>
          <p:cNvPr id="145" name="Google Shape;145;p19"/>
          <p:cNvSpPr txBox="1"/>
          <p:nvPr/>
        </p:nvSpPr>
        <p:spPr>
          <a:xfrm>
            <a:off x="5702050" y="2443050"/>
            <a:ext cx="3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Order Management</a:t>
            </a:r>
            <a:endParaRPr/>
          </a:p>
        </p:txBody>
      </p:sp>
      <p:sp>
        <p:nvSpPr>
          <p:cNvPr id="146" name="Google Shape;146;p19"/>
          <p:cNvSpPr txBox="1"/>
          <p:nvPr/>
        </p:nvSpPr>
        <p:spPr>
          <a:xfrm>
            <a:off x="5162925" y="3870975"/>
            <a:ext cx="170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Billing &amp;</a:t>
            </a:r>
            <a:endParaRPr/>
          </a:p>
          <a:p>
            <a:pPr indent="0" lvl="0" marL="0" rtl="0" algn="l">
              <a:spcBef>
                <a:spcPts val="0"/>
              </a:spcBef>
              <a:spcAft>
                <a:spcPts val="0"/>
              </a:spcAft>
              <a:buNone/>
            </a:pPr>
            <a:r>
              <a:rPr lang="en"/>
              <a:t>     Invoicing</a:t>
            </a:r>
            <a:endParaRPr/>
          </a:p>
        </p:txBody>
      </p:sp>
      <p:sp>
        <p:nvSpPr>
          <p:cNvPr id="147" name="Google Shape;147;p19"/>
          <p:cNvSpPr txBox="1"/>
          <p:nvPr/>
        </p:nvSpPr>
        <p:spPr>
          <a:xfrm>
            <a:off x="1359850" y="2473838"/>
            <a:ext cx="78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Approval Handling</a:t>
            </a:r>
            <a:endParaRPr/>
          </a:p>
        </p:txBody>
      </p:sp>
      <p:sp>
        <p:nvSpPr>
          <p:cNvPr id="148" name="Google Shape;148;p19"/>
          <p:cNvSpPr txBox="1"/>
          <p:nvPr/>
        </p:nvSpPr>
        <p:spPr>
          <a:xfrm>
            <a:off x="2904475" y="4086950"/>
            <a:ext cx="10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CRM</a:t>
            </a:r>
            <a:endParaRPr/>
          </a:p>
        </p:txBody>
      </p:sp>
      <p:sp>
        <p:nvSpPr>
          <p:cNvPr id="149" name="Google Shape;149;p19"/>
          <p:cNvSpPr/>
          <p:nvPr/>
        </p:nvSpPr>
        <p:spPr>
          <a:xfrm>
            <a:off x="3475025" y="2490825"/>
            <a:ext cx="1787700" cy="11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3749550" y="2705325"/>
            <a:ext cx="141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Dealer Management</a:t>
            </a:r>
            <a:endParaRPr/>
          </a:p>
          <a:p>
            <a:pPr indent="0" lvl="0" marL="0" rtl="0" algn="l">
              <a:spcBef>
                <a:spcPts val="0"/>
              </a:spcBef>
              <a:spcAft>
                <a:spcPts val="0"/>
              </a:spcAft>
              <a:buNone/>
            </a:pPr>
            <a:r>
              <a:rPr lang="en"/>
              <a:t>Portal</a:t>
            </a:r>
            <a:endParaRPr/>
          </a:p>
        </p:txBody>
      </p:sp>
      <p:cxnSp>
        <p:nvCxnSpPr>
          <p:cNvPr id="151" name="Google Shape;151;p19"/>
          <p:cNvCxnSpPr>
            <a:stCxn id="139" idx="4"/>
            <a:endCxn id="149" idx="0"/>
          </p:cNvCxnSpPr>
          <p:nvPr/>
        </p:nvCxnSpPr>
        <p:spPr>
          <a:xfrm>
            <a:off x="4303400" y="2093350"/>
            <a:ext cx="65400" cy="397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9"/>
          <p:cNvCxnSpPr>
            <a:stCxn id="147" idx="2"/>
          </p:cNvCxnSpPr>
          <p:nvPr/>
        </p:nvCxnSpPr>
        <p:spPr>
          <a:xfrm flipH="1" rot="10800000">
            <a:off x="5262400" y="2748938"/>
            <a:ext cx="294000" cy="1251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9"/>
          <p:cNvCxnSpPr/>
          <p:nvPr/>
        </p:nvCxnSpPr>
        <p:spPr>
          <a:xfrm>
            <a:off x="4711225" y="3681550"/>
            <a:ext cx="510000" cy="1167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9"/>
          <p:cNvCxnSpPr>
            <a:stCxn id="149" idx="1"/>
          </p:cNvCxnSpPr>
          <p:nvPr/>
        </p:nvCxnSpPr>
        <p:spPr>
          <a:xfrm rot="10800000">
            <a:off x="3123125" y="2923875"/>
            <a:ext cx="351900" cy="1644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9"/>
          <p:cNvCxnSpPr/>
          <p:nvPr/>
        </p:nvCxnSpPr>
        <p:spPr>
          <a:xfrm flipH="1" rot="10800000">
            <a:off x="4055550" y="3685750"/>
            <a:ext cx="313200" cy="19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9" name="Shape 159"/>
        <p:cNvGrpSpPr/>
        <p:nvPr/>
      </p:nvGrpSpPr>
      <p:grpSpPr>
        <a:xfrm>
          <a:off x="0" y="0"/>
          <a:ext cx="0" cy="0"/>
          <a:chOff x="0" y="0"/>
          <a:chExt cx="0" cy="0"/>
        </a:xfrm>
      </p:grpSpPr>
      <p:pic>
        <p:nvPicPr>
          <p:cNvPr id="160" name="Google Shape;160;p20"/>
          <p:cNvPicPr preferRelativeResize="0"/>
          <p:nvPr/>
        </p:nvPicPr>
        <p:blipFill>
          <a:blip r:embed="rId3">
            <a:alphaModFix/>
          </a:blip>
          <a:stretch>
            <a:fillRect/>
          </a:stretch>
        </p:blipFill>
        <p:spPr>
          <a:xfrm>
            <a:off x="1635988" y="2049625"/>
            <a:ext cx="5872025" cy="3001600"/>
          </a:xfrm>
          <a:prstGeom prst="rect">
            <a:avLst/>
          </a:prstGeom>
          <a:noFill/>
          <a:ln>
            <a:noFill/>
          </a:ln>
        </p:spPr>
      </p:pic>
      <p:sp>
        <p:nvSpPr>
          <p:cNvPr id="161" name="Google Shape;161;p20"/>
          <p:cNvSpPr txBox="1"/>
          <p:nvPr/>
        </p:nvSpPr>
        <p:spPr>
          <a:xfrm>
            <a:off x="995675" y="577975"/>
            <a:ext cx="8169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t>THANKYOU!!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