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81" r:id="rId4"/>
    <p:sldId id="266" r:id="rId5"/>
    <p:sldId id="267" r:id="rId6"/>
    <p:sldId id="268" r:id="rId7"/>
    <p:sldId id="269" r:id="rId8"/>
    <p:sldId id="270" r:id="rId9"/>
    <p:sldId id="271" r:id="rId10"/>
    <p:sldId id="272" r:id="rId11"/>
    <p:sldId id="273" r:id="rId12"/>
    <p:sldId id="274" r:id="rId13"/>
    <p:sldId id="275" r:id="rId14"/>
    <p:sldId id="276"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ii Waghmare" userId="499568bf1e6cdb70" providerId="LiveId" clId="{5ADD57E6-9C49-420C-AAFF-3CBFDEF23EA6}"/>
    <pc:docChg chg="undo custSel addSld modSld">
      <pc:chgData name="Sakshiii Waghmare" userId="499568bf1e6cdb70" providerId="LiveId" clId="{5ADD57E6-9C49-420C-AAFF-3CBFDEF23EA6}" dt="2024-02-01T11:36:20.492" v="686" actId="1036"/>
      <pc:docMkLst>
        <pc:docMk/>
      </pc:docMkLst>
      <pc:sldChg chg="modSp mod">
        <pc:chgData name="Sakshiii Waghmare" userId="499568bf1e6cdb70" providerId="LiveId" clId="{5ADD57E6-9C49-420C-AAFF-3CBFDEF23EA6}" dt="2024-01-30T17:23:54.406" v="51" actId="20577"/>
        <pc:sldMkLst>
          <pc:docMk/>
          <pc:sldMk cId="2116190161" sldId="266"/>
        </pc:sldMkLst>
        <pc:spChg chg="mod">
          <ac:chgData name="Sakshiii Waghmare" userId="499568bf1e6cdb70" providerId="LiveId" clId="{5ADD57E6-9C49-420C-AAFF-3CBFDEF23EA6}" dt="2024-01-30T17:23:54.406" v="51" actId="20577"/>
          <ac:spMkLst>
            <pc:docMk/>
            <pc:sldMk cId="2116190161" sldId="266"/>
            <ac:spMk id="7" creationId="{54571C21-1F4D-29C9-7E73-B52C16094EB6}"/>
          </ac:spMkLst>
        </pc:spChg>
      </pc:sldChg>
      <pc:sldChg chg="modSp mod">
        <pc:chgData name="Sakshiii Waghmare" userId="499568bf1e6cdb70" providerId="LiveId" clId="{5ADD57E6-9C49-420C-AAFF-3CBFDEF23EA6}" dt="2024-01-30T17:24:10.407" v="73" actId="20577"/>
        <pc:sldMkLst>
          <pc:docMk/>
          <pc:sldMk cId="2018403926" sldId="267"/>
        </pc:sldMkLst>
        <pc:spChg chg="mod">
          <ac:chgData name="Sakshiii Waghmare" userId="499568bf1e6cdb70" providerId="LiveId" clId="{5ADD57E6-9C49-420C-AAFF-3CBFDEF23EA6}" dt="2024-01-30T17:24:10.407" v="73" actId="20577"/>
          <ac:spMkLst>
            <pc:docMk/>
            <pc:sldMk cId="2018403926" sldId="267"/>
            <ac:spMk id="7" creationId="{54571C21-1F4D-29C9-7E73-B52C16094EB6}"/>
          </ac:spMkLst>
        </pc:spChg>
      </pc:sldChg>
      <pc:sldChg chg="modSp mod">
        <pc:chgData name="Sakshiii Waghmare" userId="499568bf1e6cdb70" providerId="LiveId" clId="{5ADD57E6-9C49-420C-AAFF-3CBFDEF23EA6}" dt="2024-01-30T17:24:19.256" v="84" actId="20577"/>
        <pc:sldMkLst>
          <pc:docMk/>
          <pc:sldMk cId="3650910391" sldId="268"/>
        </pc:sldMkLst>
        <pc:spChg chg="mod">
          <ac:chgData name="Sakshiii Waghmare" userId="499568bf1e6cdb70" providerId="LiveId" clId="{5ADD57E6-9C49-420C-AAFF-3CBFDEF23EA6}" dt="2024-01-30T17:24:19.256" v="84" actId="20577"/>
          <ac:spMkLst>
            <pc:docMk/>
            <pc:sldMk cId="3650910391" sldId="268"/>
            <ac:spMk id="7" creationId="{54571C21-1F4D-29C9-7E73-B52C16094EB6}"/>
          </ac:spMkLst>
        </pc:spChg>
      </pc:sldChg>
      <pc:sldChg chg="modSp mod">
        <pc:chgData name="Sakshiii Waghmare" userId="499568bf1e6cdb70" providerId="LiveId" clId="{5ADD57E6-9C49-420C-AAFF-3CBFDEF23EA6}" dt="2024-01-30T17:24:27.579" v="95" actId="20577"/>
        <pc:sldMkLst>
          <pc:docMk/>
          <pc:sldMk cId="2208038863" sldId="269"/>
        </pc:sldMkLst>
        <pc:spChg chg="mod">
          <ac:chgData name="Sakshiii Waghmare" userId="499568bf1e6cdb70" providerId="LiveId" clId="{5ADD57E6-9C49-420C-AAFF-3CBFDEF23EA6}" dt="2024-01-30T17:24:27.579" v="95" actId="20577"/>
          <ac:spMkLst>
            <pc:docMk/>
            <pc:sldMk cId="2208038863" sldId="269"/>
            <ac:spMk id="7" creationId="{54571C21-1F4D-29C9-7E73-B52C16094EB6}"/>
          </ac:spMkLst>
        </pc:spChg>
      </pc:sldChg>
      <pc:sldChg chg="modSp mod">
        <pc:chgData name="Sakshiii Waghmare" userId="499568bf1e6cdb70" providerId="LiveId" clId="{5ADD57E6-9C49-420C-AAFF-3CBFDEF23EA6}" dt="2024-01-30T17:24:34.014" v="106" actId="20577"/>
        <pc:sldMkLst>
          <pc:docMk/>
          <pc:sldMk cId="3778173406" sldId="270"/>
        </pc:sldMkLst>
        <pc:spChg chg="mod">
          <ac:chgData name="Sakshiii Waghmare" userId="499568bf1e6cdb70" providerId="LiveId" clId="{5ADD57E6-9C49-420C-AAFF-3CBFDEF23EA6}" dt="2024-01-30T17:24:34.014" v="106" actId="20577"/>
          <ac:spMkLst>
            <pc:docMk/>
            <pc:sldMk cId="3778173406" sldId="270"/>
            <ac:spMk id="7" creationId="{54571C21-1F4D-29C9-7E73-B52C16094EB6}"/>
          </ac:spMkLst>
        </pc:spChg>
      </pc:sldChg>
      <pc:sldChg chg="modSp mod">
        <pc:chgData name="Sakshiii Waghmare" userId="499568bf1e6cdb70" providerId="LiveId" clId="{5ADD57E6-9C49-420C-AAFF-3CBFDEF23EA6}" dt="2024-01-30T17:24:41.011" v="112" actId="20577"/>
        <pc:sldMkLst>
          <pc:docMk/>
          <pc:sldMk cId="2627075903" sldId="271"/>
        </pc:sldMkLst>
        <pc:spChg chg="mod">
          <ac:chgData name="Sakshiii Waghmare" userId="499568bf1e6cdb70" providerId="LiveId" clId="{5ADD57E6-9C49-420C-AAFF-3CBFDEF23EA6}" dt="2024-01-30T17:24:41.011" v="112" actId="20577"/>
          <ac:spMkLst>
            <pc:docMk/>
            <pc:sldMk cId="2627075903" sldId="271"/>
            <ac:spMk id="7" creationId="{54571C21-1F4D-29C9-7E73-B52C16094EB6}"/>
          </ac:spMkLst>
        </pc:spChg>
      </pc:sldChg>
      <pc:sldChg chg="modSp mod">
        <pc:chgData name="Sakshiii Waghmare" userId="499568bf1e6cdb70" providerId="LiveId" clId="{5ADD57E6-9C49-420C-AAFF-3CBFDEF23EA6}" dt="2024-01-30T17:24:48.993" v="126" actId="20577"/>
        <pc:sldMkLst>
          <pc:docMk/>
          <pc:sldMk cId="2488879728" sldId="272"/>
        </pc:sldMkLst>
        <pc:spChg chg="mod">
          <ac:chgData name="Sakshiii Waghmare" userId="499568bf1e6cdb70" providerId="LiveId" clId="{5ADD57E6-9C49-420C-AAFF-3CBFDEF23EA6}" dt="2024-01-30T17:24:48.993" v="126" actId="20577"/>
          <ac:spMkLst>
            <pc:docMk/>
            <pc:sldMk cId="2488879728" sldId="272"/>
            <ac:spMk id="7" creationId="{54571C21-1F4D-29C9-7E73-B52C16094EB6}"/>
          </ac:spMkLst>
        </pc:spChg>
      </pc:sldChg>
      <pc:sldChg chg="modSp mod">
        <pc:chgData name="Sakshiii Waghmare" userId="499568bf1e6cdb70" providerId="LiveId" clId="{5ADD57E6-9C49-420C-AAFF-3CBFDEF23EA6}" dt="2024-01-30T17:24:57.519" v="137" actId="20577"/>
        <pc:sldMkLst>
          <pc:docMk/>
          <pc:sldMk cId="2517808211" sldId="273"/>
        </pc:sldMkLst>
        <pc:spChg chg="mod">
          <ac:chgData name="Sakshiii Waghmare" userId="499568bf1e6cdb70" providerId="LiveId" clId="{5ADD57E6-9C49-420C-AAFF-3CBFDEF23EA6}" dt="2024-01-30T17:24:57.519" v="137" actId="20577"/>
          <ac:spMkLst>
            <pc:docMk/>
            <pc:sldMk cId="2517808211" sldId="273"/>
            <ac:spMk id="7" creationId="{54571C21-1F4D-29C9-7E73-B52C16094EB6}"/>
          </ac:spMkLst>
        </pc:spChg>
      </pc:sldChg>
      <pc:sldChg chg="modSp mod">
        <pc:chgData name="Sakshiii Waghmare" userId="499568bf1e6cdb70" providerId="LiveId" clId="{5ADD57E6-9C49-420C-AAFF-3CBFDEF23EA6}" dt="2024-01-30T17:25:04.836" v="140" actId="20577"/>
        <pc:sldMkLst>
          <pc:docMk/>
          <pc:sldMk cId="3711701349" sldId="274"/>
        </pc:sldMkLst>
        <pc:spChg chg="mod">
          <ac:chgData name="Sakshiii Waghmare" userId="499568bf1e6cdb70" providerId="LiveId" clId="{5ADD57E6-9C49-420C-AAFF-3CBFDEF23EA6}" dt="2024-01-30T17:25:04.836" v="140" actId="20577"/>
          <ac:spMkLst>
            <pc:docMk/>
            <pc:sldMk cId="3711701349" sldId="274"/>
            <ac:spMk id="7" creationId="{54571C21-1F4D-29C9-7E73-B52C16094EB6}"/>
          </ac:spMkLst>
        </pc:spChg>
      </pc:sldChg>
      <pc:sldChg chg="modSp mod">
        <pc:chgData name="Sakshiii Waghmare" userId="499568bf1e6cdb70" providerId="LiveId" clId="{5ADD57E6-9C49-420C-AAFF-3CBFDEF23EA6}" dt="2024-01-30T17:25:12.679" v="145" actId="20577"/>
        <pc:sldMkLst>
          <pc:docMk/>
          <pc:sldMk cId="94340486" sldId="275"/>
        </pc:sldMkLst>
        <pc:spChg chg="mod">
          <ac:chgData name="Sakshiii Waghmare" userId="499568bf1e6cdb70" providerId="LiveId" clId="{5ADD57E6-9C49-420C-AAFF-3CBFDEF23EA6}" dt="2024-01-30T17:25:12.679" v="145" actId="20577"/>
          <ac:spMkLst>
            <pc:docMk/>
            <pc:sldMk cId="94340486" sldId="275"/>
            <ac:spMk id="7" creationId="{54571C21-1F4D-29C9-7E73-B52C16094EB6}"/>
          </ac:spMkLst>
        </pc:spChg>
      </pc:sldChg>
      <pc:sldChg chg="modSp mod">
        <pc:chgData name="Sakshiii Waghmare" userId="499568bf1e6cdb70" providerId="LiveId" clId="{5ADD57E6-9C49-420C-AAFF-3CBFDEF23EA6}" dt="2024-01-30T17:25:23.596" v="157" actId="20577"/>
        <pc:sldMkLst>
          <pc:docMk/>
          <pc:sldMk cId="3143142675" sldId="276"/>
        </pc:sldMkLst>
        <pc:spChg chg="mod">
          <ac:chgData name="Sakshiii Waghmare" userId="499568bf1e6cdb70" providerId="LiveId" clId="{5ADD57E6-9C49-420C-AAFF-3CBFDEF23EA6}" dt="2024-01-30T17:25:23.596" v="157" actId="20577"/>
          <ac:spMkLst>
            <pc:docMk/>
            <pc:sldMk cId="3143142675" sldId="276"/>
            <ac:spMk id="7" creationId="{54571C21-1F4D-29C9-7E73-B52C16094EB6}"/>
          </ac:spMkLst>
        </pc:spChg>
      </pc:sldChg>
      <pc:sldChg chg="modSp mod">
        <pc:chgData name="Sakshiii Waghmare" userId="499568bf1e6cdb70" providerId="LiveId" clId="{5ADD57E6-9C49-420C-AAFF-3CBFDEF23EA6}" dt="2024-01-30T17:25:30.223" v="166" actId="20577"/>
        <pc:sldMkLst>
          <pc:docMk/>
          <pc:sldMk cId="1993263045" sldId="278"/>
        </pc:sldMkLst>
        <pc:spChg chg="mod">
          <ac:chgData name="Sakshiii Waghmare" userId="499568bf1e6cdb70" providerId="LiveId" clId="{5ADD57E6-9C49-420C-AAFF-3CBFDEF23EA6}" dt="2024-01-30T17:25:30.223" v="166" actId="20577"/>
          <ac:spMkLst>
            <pc:docMk/>
            <pc:sldMk cId="1993263045" sldId="278"/>
            <ac:spMk id="7" creationId="{54571C21-1F4D-29C9-7E73-B52C16094EB6}"/>
          </ac:spMkLst>
        </pc:spChg>
      </pc:sldChg>
      <pc:sldChg chg="modSp mod">
        <pc:chgData name="Sakshiii Waghmare" userId="499568bf1e6cdb70" providerId="LiveId" clId="{5ADD57E6-9C49-420C-AAFF-3CBFDEF23EA6}" dt="2024-01-30T12:17:58.761" v="27" actId="20577"/>
        <pc:sldMkLst>
          <pc:docMk/>
          <pc:sldMk cId="3834583125" sldId="279"/>
        </pc:sldMkLst>
        <pc:spChg chg="mod">
          <ac:chgData name="Sakshiii Waghmare" userId="499568bf1e6cdb70" providerId="LiveId" clId="{5ADD57E6-9C49-420C-AAFF-3CBFDEF23EA6}" dt="2024-01-30T12:17:58.761" v="27" actId="20577"/>
          <ac:spMkLst>
            <pc:docMk/>
            <pc:sldMk cId="3834583125" sldId="279"/>
            <ac:spMk id="2" creationId="{40CB2918-B24C-1FF2-83F9-CD19467FA4C7}"/>
          </ac:spMkLst>
        </pc:spChg>
      </pc:sldChg>
      <pc:sldChg chg="addSp delSp modSp new mod">
        <pc:chgData name="Sakshiii Waghmare" userId="499568bf1e6cdb70" providerId="LiveId" clId="{5ADD57E6-9C49-420C-AAFF-3CBFDEF23EA6}" dt="2024-02-01T11:36:20.492" v="686" actId="1036"/>
        <pc:sldMkLst>
          <pc:docMk/>
          <pc:sldMk cId="1450024025" sldId="281"/>
        </pc:sldMkLst>
        <pc:spChg chg="mod">
          <ac:chgData name="Sakshiii Waghmare" userId="499568bf1e6cdb70" providerId="LiveId" clId="{5ADD57E6-9C49-420C-AAFF-3CBFDEF23EA6}" dt="2024-02-01T01:33:18.678" v="666" actId="1038"/>
          <ac:spMkLst>
            <pc:docMk/>
            <pc:sldMk cId="1450024025" sldId="281"/>
            <ac:spMk id="2" creationId="{A6481864-3AEC-AF21-D23B-AB1DE3E029EB}"/>
          </ac:spMkLst>
        </pc:spChg>
        <pc:spChg chg="del">
          <ac:chgData name="Sakshiii Waghmare" userId="499568bf1e6cdb70" providerId="LiveId" clId="{5ADD57E6-9C49-420C-AAFF-3CBFDEF23EA6}" dt="2024-02-01T01:18:52.603" v="193" actId="478"/>
          <ac:spMkLst>
            <pc:docMk/>
            <pc:sldMk cId="1450024025" sldId="281"/>
            <ac:spMk id="3" creationId="{706A486D-7FD2-7D24-66BC-261DC38A083F}"/>
          </ac:spMkLst>
        </pc:spChg>
        <pc:spChg chg="add mod">
          <ac:chgData name="Sakshiii Waghmare" userId="499568bf1e6cdb70" providerId="LiveId" clId="{5ADD57E6-9C49-420C-AAFF-3CBFDEF23EA6}" dt="2024-02-01T01:26:50.229" v="287" actId="1035"/>
          <ac:spMkLst>
            <pc:docMk/>
            <pc:sldMk cId="1450024025" sldId="281"/>
            <ac:spMk id="8" creationId="{8A0FBD33-140F-8014-98EE-E66BFBD472AA}"/>
          </ac:spMkLst>
        </pc:spChg>
        <pc:spChg chg="add mod">
          <ac:chgData name="Sakshiii Waghmare" userId="499568bf1e6cdb70" providerId="LiveId" clId="{5ADD57E6-9C49-420C-AAFF-3CBFDEF23EA6}" dt="2024-02-01T01:26:50.229" v="287" actId="1035"/>
          <ac:spMkLst>
            <pc:docMk/>
            <pc:sldMk cId="1450024025" sldId="281"/>
            <ac:spMk id="9" creationId="{5C5B9A33-E597-1023-1E1D-884CD5A2EABC}"/>
          </ac:spMkLst>
        </pc:spChg>
        <pc:spChg chg="add mod">
          <ac:chgData name="Sakshiii Waghmare" userId="499568bf1e6cdb70" providerId="LiveId" clId="{5ADD57E6-9C49-420C-AAFF-3CBFDEF23EA6}" dt="2024-02-01T11:36:20.492" v="686" actId="1036"/>
          <ac:spMkLst>
            <pc:docMk/>
            <pc:sldMk cId="1450024025" sldId="281"/>
            <ac:spMk id="18" creationId="{67049A72-4149-5EF4-0E82-2E450DFC51C4}"/>
          </ac:spMkLst>
        </pc:spChg>
        <pc:spChg chg="add mod">
          <ac:chgData name="Sakshiii Waghmare" userId="499568bf1e6cdb70" providerId="LiveId" clId="{5ADD57E6-9C49-420C-AAFF-3CBFDEF23EA6}" dt="2024-02-01T11:36:13.913" v="672" actId="1076"/>
          <ac:spMkLst>
            <pc:docMk/>
            <pc:sldMk cId="1450024025" sldId="281"/>
            <ac:spMk id="19" creationId="{6EA4B4D3-8319-FA1C-F56A-663F148AAEA6}"/>
          </ac:spMkLst>
        </pc:spChg>
        <pc:spChg chg="add del mod">
          <ac:chgData name="Sakshiii Waghmare" userId="499568bf1e6cdb70" providerId="LiveId" clId="{5ADD57E6-9C49-420C-AAFF-3CBFDEF23EA6}" dt="2024-02-01T11:35:54.881" v="668" actId="478"/>
          <ac:spMkLst>
            <pc:docMk/>
            <pc:sldMk cId="1450024025" sldId="281"/>
            <ac:spMk id="20" creationId="{55F4EEE8-A745-5E40-6F4C-AFA43E11D32F}"/>
          </ac:spMkLst>
        </pc:spChg>
        <pc:spChg chg="add mod">
          <ac:chgData name="Sakshiii Waghmare" userId="499568bf1e6cdb70" providerId="LiveId" clId="{5ADD57E6-9C49-420C-AAFF-3CBFDEF23EA6}" dt="2024-02-01T11:36:04.197" v="670" actId="1076"/>
          <ac:spMkLst>
            <pc:docMk/>
            <pc:sldMk cId="1450024025" sldId="281"/>
            <ac:spMk id="21" creationId="{EFF6860C-B4C5-4ED1-7E26-C745E8938BFF}"/>
          </ac:spMkLst>
        </pc:spChg>
        <pc:picChg chg="add mod">
          <ac:chgData name="Sakshiii Waghmare" userId="499568bf1e6cdb70" providerId="LiveId" clId="{5ADD57E6-9C49-420C-AAFF-3CBFDEF23EA6}" dt="2024-02-01T01:32:36.741" v="654" actId="108"/>
          <ac:picMkLst>
            <pc:docMk/>
            <pc:sldMk cId="1450024025" sldId="281"/>
            <ac:picMk id="5" creationId="{1451AC04-817A-DC34-1B27-C9C55002D155}"/>
          </ac:picMkLst>
        </pc:picChg>
        <pc:picChg chg="add mod">
          <ac:chgData name="Sakshiii Waghmare" userId="499568bf1e6cdb70" providerId="LiveId" clId="{5ADD57E6-9C49-420C-AAFF-3CBFDEF23EA6}" dt="2024-02-01T01:32:38.891" v="655" actId="108"/>
          <ac:picMkLst>
            <pc:docMk/>
            <pc:sldMk cId="1450024025" sldId="281"/>
            <ac:picMk id="7" creationId="{EE51CDB0-E1B7-6255-5042-94BF97C7009F}"/>
          </ac:picMkLst>
        </pc:picChg>
        <pc:picChg chg="add mod">
          <ac:chgData name="Sakshiii Waghmare" userId="499568bf1e6cdb70" providerId="LiveId" clId="{5ADD57E6-9C49-420C-AAFF-3CBFDEF23EA6}" dt="2024-02-01T11:36:08.027" v="671" actId="1076"/>
          <ac:picMkLst>
            <pc:docMk/>
            <pc:sldMk cId="1450024025" sldId="281"/>
            <ac:picMk id="11" creationId="{F0A7A01E-119D-A898-D326-01315BE73E84}"/>
          </ac:picMkLst>
        </pc:picChg>
        <pc:picChg chg="add del mod">
          <ac:chgData name="Sakshiii Waghmare" userId="499568bf1e6cdb70" providerId="LiveId" clId="{5ADD57E6-9C49-420C-AAFF-3CBFDEF23EA6}" dt="2024-02-01T11:35:51.767" v="667" actId="478"/>
          <ac:picMkLst>
            <pc:docMk/>
            <pc:sldMk cId="1450024025" sldId="281"/>
            <ac:picMk id="13" creationId="{BBE8F978-4A1B-6B35-0C95-17B5983E5514}"/>
          </ac:picMkLst>
        </pc:picChg>
        <pc:picChg chg="add mod">
          <ac:chgData name="Sakshiii Waghmare" userId="499568bf1e6cdb70" providerId="LiveId" clId="{5ADD57E6-9C49-420C-AAFF-3CBFDEF23EA6}" dt="2024-02-01T11:36:00.917" v="669" actId="1076"/>
          <ac:picMkLst>
            <pc:docMk/>
            <pc:sldMk cId="1450024025" sldId="281"/>
            <ac:picMk id="15" creationId="{E72E22A3-BE71-2D8B-6FB5-61D5AFB62D8E}"/>
          </ac:picMkLst>
        </pc:picChg>
        <pc:picChg chg="add mod">
          <ac:chgData name="Sakshiii Waghmare" userId="499568bf1e6cdb70" providerId="LiveId" clId="{5ADD57E6-9C49-420C-AAFF-3CBFDEF23EA6}" dt="2024-02-01T11:36:20.492" v="686" actId="1036"/>
          <ac:picMkLst>
            <pc:docMk/>
            <pc:sldMk cId="1450024025" sldId="281"/>
            <ac:picMk id="17" creationId="{21AE4235-0257-1706-D4E4-76F2100E6DE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0984A-46E1-4556-B573-4C38ED7DF7A7}"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IN"/>
        </a:p>
      </dgm:t>
    </dgm:pt>
    <dgm:pt modelId="{F0A62192-8536-47F9-9534-880E63F70457}">
      <dgm:prSet phldrT="[Text]"/>
      <dgm:spPr/>
      <dgm:t>
        <a:bodyPr/>
        <a:lstStyle/>
        <a:p>
          <a:r>
            <a:rPr lang="en-GB" b="0" i="0" dirty="0"/>
            <a:t>Identify the most popular movies and determine their genres.</a:t>
          </a:r>
        </a:p>
      </dgm:t>
    </dgm:pt>
    <dgm:pt modelId="{1CC4ACA6-6988-4015-9BB6-CB4967449AA1}" type="parTrans" cxnId="{61C85BC3-FEA7-401C-AE28-477A383B4B58}">
      <dgm:prSet/>
      <dgm:spPr/>
      <dgm:t>
        <a:bodyPr/>
        <a:lstStyle/>
        <a:p>
          <a:endParaRPr lang="en-IN"/>
        </a:p>
      </dgm:t>
    </dgm:pt>
    <dgm:pt modelId="{479C8F3E-03F6-4D53-991F-7FFD41BC5E62}" type="sibTrans" cxnId="{61C85BC3-FEA7-401C-AE28-477A383B4B58}">
      <dgm:prSet/>
      <dgm:spPr/>
      <dgm:t>
        <a:bodyPr/>
        <a:lstStyle/>
        <a:p>
          <a:endParaRPr lang="en-IN"/>
        </a:p>
      </dgm:t>
    </dgm:pt>
    <dgm:pt modelId="{20A37825-51B5-462C-A4C3-C9C96132AFB0}">
      <dgm:prSet phldrT="[Text]"/>
      <dgm:spPr/>
      <dgm:t>
        <a:bodyPr/>
        <a:lstStyle/>
        <a:p>
          <a:r>
            <a:rPr lang="en-GB" dirty="0"/>
            <a:t>Understanding the relation between budget and revenue.</a:t>
          </a:r>
          <a:endParaRPr lang="en-IN" dirty="0"/>
        </a:p>
      </dgm:t>
    </dgm:pt>
    <dgm:pt modelId="{3398ADF4-E9B2-4816-8CA3-DB445D4A4D41}" type="parTrans" cxnId="{39647B09-D795-4D5D-BACB-B88EAB9C2E41}">
      <dgm:prSet/>
      <dgm:spPr/>
      <dgm:t>
        <a:bodyPr/>
        <a:lstStyle/>
        <a:p>
          <a:endParaRPr lang="en-IN"/>
        </a:p>
      </dgm:t>
    </dgm:pt>
    <dgm:pt modelId="{62E3F85F-F2DA-4CE1-A88C-3AF1167B8CB7}" type="sibTrans" cxnId="{39647B09-D795-4D5D-BACB-B88EAB9C2E41}">
      <dgm:prSet/>
      <dgm:spPr/>
      <dgm:t>
        <a:bodyPr/>
        <a:lstStyle/>
        <a:p>
          <a:endParaRPr lang="en-IN"/>
        </a:p>
      </dgm:t>
    </dgm:pt>
    <dgm:pt modelId="{870E3348-B606-48B5-92D8-B31E3046CAAF}">
      <dgm:prSet phldrT="[Text]"/>
      <dgm:spPr/>
      <dgm:t>
        <a:bodyPr/>
        <a:lstStyle/>
        <a:p>
          <a:r>
            <a:rPr lang="en-GB" b="0" i="0" dirty="0"/>
            <a:t>Identify the movies with the lowest budget as well as the movies with the highest revenue.</a:t>
          </a:r>
          <a:endParaRPr lang="en-IN" dirty="0"/>
        </a:p>
      </dgm:t>
    </dgm:pt>
    <dgm:pt modelId="{2BD45B2A-24F2-47AB-84FD-A731A3A9773F}" type="parTrans" cxnId="{038441ED-A4F2-425D-9A4B-0C4EB54998AF}">
      <dgm:prSet/>
      <dgm:spPr/>
      <dgm:t>
        <a:bodyPr/>
        <a:lstStyle/>
        <a:p>
          <a:endParaRPr lang="en-IN"/>
        </a:p>
      </dgm:t>
    </dgm:pt>
    <dgm:pt modelId="{7FE3A157-6290-4955-8411-DB22F6475969}" type="sibTrans" cxnId="{038441ED-A4F2-425D-9A4B-0C4EB54998AF}">
      <dgm:prSet/>
      <dgm:spPr/>
      <dgm:t>
        <a:bodyPr/>
        <a:lstStyle/>
        <a:p>
          <a:endParaRPr lang="en-IN"/>
        </a:p>
      </dgm:t>
    </dgm:pt>
    <dgm:pt modelId="{AD665645-B380-4D86-81C9-E53F1C4EF2E4}" type="pres">
      <dgm:prSet presAssocID="{3210984A-46E1-4556-B573-4C38ED7DF7A7}" presName="Name0" presStyleCnt="0">
        <dgm:presLayoutVars>
          <dgm:chMax val="7"/>
          <dgm:chPref val="7"/>
          <dgm:dir/>
        </dgm:presLayoutVars>
      </dgm:prSet>
      <dgm:spPr/>
    </dgm:pt>
    <dgm:pt modelId="{39A45479-EF69-4816-A336-8D1D2F062E10}" type="pres">
      <dgm:prSet presAssocID="{3210984A-46E1-4556-B573-4C38ED7DF7A7}" presName="Name1" presStyleCnt="0"/>
      <dgm:spPr/>
    </dgm:pt>
    <dgm:pt modelId="{89608D9A-0E05-4017-B12A-A71C58BB97B8}" type="pres">
      <dgm:prSet presAssocID="{3210984A-46E1-4556-B573-4C38ED7DF7A7}" presName="cycle" presStyleCnt="0"/>
      <dgm:spPr/>
    </dgm:pt>
    <dgm:pt modelId="{E5FE2587-A5AB-423C-8DBF-7B5EA264D556}" type="pres">
      <dgm:prSet presAssocID="{3210984A-46E1-4556-B573-4C38ED7DF7A7}" presName="srcNode" presStyleLbl="node1" presStyleIdx="0" presStyleCnt="3"/>
      <dgm:spPr/>
    </dgm:pt>
    <dgm:pt modelId="{8488A7D4-BB17-4C7D-992B-BECE51A633B2}" type="pres">
      <dgm:prSet presAssocID="{3210984A-46E1-4556-B573-4C38ED7DF7A7}" presName="conn" presStyleLbl="parChTrans1D2" presStyleIdx="0" presStyleCnt="1"/>
      <dgm:spPr/>
    </dgm:pt>
    <dgm:pt modelId="{91F9B01C-5954-4EB6-9A66-4849986CD624}" type="pres">
      <dgm:prSet presAssocID="{3210984A-46E1-4556-B573-4C38ED7DF7A7}" presName="extraNode" presStyleLbl="node1" presStyleIdx="0" presStyleCnt="3"/>
      <dgm:spPr/>
    </dgm:pt>
    <dgm:pt modelId="{D474ABA1-9905-4894-9226-CB458BDC9562}" type="pres">
      <dgm:prSet presAssocID="{3210984A-46E1-4556-B573-4C38ED7DF7A7}" presName="dstNode" presStyleLbl="node1" presStyleIdx="0" presStyleCnt="3"/>
      <dgm:spPr/>
    </dgm:pt>
    <dgm:pt modelId="{A96BD742-D444-4192-9454-C7E56DB10938}" type="pres">
      <dgm:prSet presAssocID="{F0A62192-8536-47F9-9534-880E63F70457}" presName="text_1" presStyleLbl="node1" presStyleIdx="0" presStyleCnt="3">
        <dgm:presLayoutVars>
          <dgm:bulletEnabled val="1"/>
        </dgm:presLayoutVars>
      </dgm:prSet>
      <dgm:spPr/>
    </dgm:pt>
    <dgm:pt modelId="{0B481397-BF01-439B-B68B-CE637634B4D4}" type="pres">
      <dgm:prSet presAssocID="{F0A62192-8536-47F9-9534-880E63F70457}" presName="accent_1" presStyleCnt="0"/>
      <dgm:spPr/>
    </dgm:pt>
    <dgm:pt modelId="{E95FC402-5EC5-4546-9D82-4BEF025348F1}" type="pres">
      <dgm:prSet presAssocID="{F0A62192-8536-47F9-9534-880E63F70457}" presName="accentRepeatNode" presStyleLbl="solidFgAcc1" presStyleIdx="0" presStyleCnt="3" custLinFactNeighborX="-4192"/>
      <dgm:spPr>
        <a:ln>
          <a:noFill/>
        </a:ln>
        <a:effectLst>
          <a:glow rad="139700">
            <a:schemeClr val="accent1">
              <a:satMod val="175000"/>
              <a:alpha val="40000"/>
            </a:schemeClr>
          </a:glow>
          <a:outerShdw blurRad="190500" dist="228600" dir="2700000" algn="ctr">
            <a:srgbClr val="000000">
              <a:alpha val="30000"/>
            </a:srgbClr>
          </a:outerShdw>
        </a:effectLst>
      </dgm:spPr>
    </dgm:pt>
    <dgm:pt modelId="{FEC2C68D-64F4-40C7-81B8-1054947AEF86}" type="pres">
      <dgm:prSet presAssocID="{20A37825-51B5-462C-A4C3-C9C96132AFB0}" presName="text_2" presStyleLbl="node1" presStyleIdx="1" presStyleCnt="3">
        <dgm:presLayoutVars>
          <dgm:bulletEnabled val="1"/>
        </dgm:presLayoutVars>
      </dgm:prSet>
      <dgm:spPr/>
    </dgm:pt>
    <dgm:pt modelId="{96A50522-751F-4D34-B0A9-E8F0CF686CF8}" type="pres">
      <dgm:prSet presAssocID="{20A37825-51B5-462C-A4C3-C9C96132AFB0}" presName="accent_2" presStyleCnt="0"/>
      <dgm:spPr/>
    </dgm:pt>
    <dgm:pt modelId="{182BEB40-034F-45A2-9C0E-0AEDC47CA364}" type="pres">
      <dgm:prSet presAssocID="{20A37825-51B5-462C-A4C3-C9C96132AFB0}" presName="accentRepeatNode" presStyleLbl="solidFgAcc1" presStyleIdx="1" presStyleCnt="3" custLinFactNeighborX="-4192"/>
      <dgm:spPr>
        <a:ln>
          <a:noFill/>
        </a:ln>
        <a:effectLst>
          <a:glow rad="139700">
            <a:schemeClr val="accent1">
              <a:satMod val="175000"/>
              <a:alpha val="40000"/>
            </a:schemeClr>
          </a:glow>
          <a:outerShdw blurRad="190500" dist="228600" dir="2700000" algn="ctr">
            <a:srgbClr val="000000">
              <a:alpha val="30000"/>
            </a:srgbClr>
          </a:outerShdw>
        </a:effectLst>
      </dgm:spPr>
    </dgm:pt>
    <dgm:pt modelId="{A9B206A7-A642-4CC8-8F43-ABE73200EF1D}" type="pres">
      <dgm:prSet presAssocID="{870E3348-B606-48B5-92D8-B31E3046CAAF}" presName="text_3" presStyleLbl="node1" presStyleIdx="2" presStyleCnt="3">
        <dgm:presLayoutVars>
          <dgm:bulletEnabled val="1"/>
        </dgm:presLayoutVars>
      </dgm:prSet>
      <dgm:spPr/>
    </dgm:pt>
    <dgm:pt modelId="{DB2B39F3-E0AE-4F32-B58C-A378C4AE5EA8}" type="pres">
      <dgm:prSet presAssocID="{870E3348-B606-48B5-92D8-B31E3046CAAF}" presName="accent_3" presStyleCnt="0"/>
      <dgm:spPr/>
    </dgm:pt>
    <dgm:pt modelId="{57434D24-9E92-4B9B-8A65-54C04E3D047A}" type="pres">
      <dgm:prSet presAssocID="{870E3348-B606-48B5-92D8-B31E3046CAAF}" presName="accentRepeatNode" presStyleLbl="solidFgAcc1" presStyleIdx="2" presStyleCnt="3" custLinFactNeighborX="-4192"/>
      <dgm:spPr>
        <a:ln>
          <a:noFill/>
        </a:ln>
        <a:effectLst>
          <a:glow rad="139700">
            <a:schemeClr val="accent1">
              <a:satMod val="175000"/>
              <a:alpha val="40000"/>
            </a:schemeClr>
          </a:glow>
          <a:outerShdw blurRad="190500" dist="228600" dir="2700000" algn="ctr">
            <a:srgbClr val="000000">
              <a:alpha val="30000"/>
            </a:srgbClr>
          </a:outerShdw>
        </a:effectLst>
      </dgm:spPr>
    </dgm:pt>
  </dgm:ptLst>
  <dgm:cxnLst>
    <dgm:cxn modelId="{39647B09-D795-4D5D-BACB-B88EAB9C2E41}" srcId="{3210984A-46E1-4556-B573-4C38ED7DF7A7}" destId="{20A37825-51B5-462C-A4C3-C9C96132AFB0}" srcOrd="1" destOrd="0" parTransId="{3398ADF4-E9B2-4816-8CA3-DB445D4A4D41}" sibTransId="{62E3F85F-F2DA-4CE1-A88C-3AF1167B8CB7}"/>
    <dgm:cxn modelId="{399A412E-328B-48EA-A7E0-3FDE93D956F6}" type="presOf" srcId="{479C8F3E-03F6-4D53-991F-7FFD41BC5E62}" destId="{8488A7D4-BB17-4C7D-992B-BECE51A633B2}" srcOrd="0" destOrd="0" presId="urn:microsoft.com/office/officeart/2008/layout/VerticalCurvedList"/>
    <dgm:cxn modelId="{876B663A-3474-4D1D-B43C-9588B1881C8B}" type="presOf" srcId="{3210984A-46E1-4556-B573-4C38ED7DF7A7}" destId="{AD665645-B380-4D86-81C9-E53F1C4EF2E4}" srcOrd="0" destOrd="0" presId="urn:microsoft.com/office/officeart/2008/layout/VerticalCurvedList"/>
    <dgm:cxn modelId="{5F10425D-F60F-410E-9BB7-EEB035E3B7E5}" type="presOf" srcId="{F0A62192-8536-47F9-9534-880E63F70457}" destId="{A96BD742-D444-4192-9454-C7E56DB10938}" srcOrd="0" destOrd="0" presId="urn:microsoft.com/office/officeart/2008/layout/VerticalCurvedList"/>
    <dgm:cxn modelId="{61C85BC3-FEA7-401C-AE28-477A383B4B58}" srcId="{3210984A-46E1-4556-B573-4C38ED7DF7A7}" destId="{F0A62192-8536-47F9-9534-880E63F70457}" srcOrd="0" destOrd="0" parTransId="{1CC4ACA6-6988-4015-9BB6-CB4967449AA1}" sibTransId="{479C8F3E-03F6-4D53-991F-7FFD41BC5E62}"/>
    <dgm:cxn modelId="{A8BE75C5-F599-49D4-A481-D6CB249E1A1E}" type="presOf" srcId="{20A37825-51B5-462C-A4C3-C9C96132AFB0}" destId="{FEC2C68D-64F4-40C7-81B8-1054947AEF86}" srcOrd="0" destOrd="0" presId="urn:microsoft.com/office/officeart/2008/layout/VerticalCurvedList"/>
    <dgm:cxn modelId="{42DA70E6-9E77-4B83-8B2D-8A90E4F9D6AF}" type="presOf" srcId="{870E3348-B606-48B5-92D8-B31E3046CAAF}" destId="{A9B206A7-A642-4CC8-8F43-ABE73200EF1D}" srcOrd="0" destOrd="0" presId="urn:microsoft.com/office/officeart/2008/layout/VerticalCurvedList"/>
    <dgm:cxn modelId="{038441ED-A4F2-425D-9A4B-0C4EB54998AF}" srcId="{3210984A-46E1-4556-B573-4C38ED7DF7A7}" destId="{870E3348-B606-48B5-92D8-B31E3046CAAF}" srcOrd="2" destOrd="0" parTransId="{2BD45B2A-24F2-47AB-84FD-A731A3A9773F}" sibTransId="{7FE3A157-6290-4955-8411-DB22F6475969}"/>
    <dgm:cxn modelId="{C2699F86-5E56-4B50-8FBD-BA050B3B8635}" type="presParOf" srcId="{AD665645-B380-4D86-81C9-E53F1C4EF2E4}" destId="{39A45479-EF69-4816-A336-8D1D2F062E10}" srcOrd="0" destOrd="0" presId="urn:microsoft.com/office/officeart/2008/layout/VerticalCurvedList"/>
    <dgm:cxn modelId="{3866910C-66F6-43A2-9B47-0CE937D4F875}" type="presParOf" srcId="{39A45479-EF69-4816-A336-8D1D2F062E10}" destId="{89608D9A-0E05-4017-B12A-A71C58BB97B8}" srcOrd="0" destOrd="0" presId="urn:microsoft.com/office/officeart/2008/layout/VerticalCurvedList"/>
    <dgm:cxn modelId="{7FCDA453-CCE9-42E4-93B3-ED13C6C1381E}" type="presParOf" srcId="{89608D9A-0E05-4017-B12A-A71C58BB97B8}" destId="{E5FE2587-A5AB-423C-8DBF-7B5EA264D556}" srcOrd="0" destOrd="0" presId="urn:microsoft.com/office/officeart/2008/layout/VerticalCurvedList"/>
    <dgm:cxn modelId="{2C63468F-54EB-44DA-9EEE-2044874C2F75}" type="presParOf" srcId="{89608D9A-0E05-4017-B12A-A71C58BB97B8}" destId="{8488A7D4-BB17-4C7D-992B-BECE51A633B2}" srcOrd="1" destOrd="0" presId="urn:microsoft.com/office/officeart/2008/layout/VerticalCurvedList"/>
    <dgm:cxn modelId="{A17F0F08-A7E8-4124-B612-F4B13124C81B}" type="presParOf" srcId="{89608D9A-0E05-4017-B12A-A71C58BB97B8}" destId="{91F9B01C-5954-4EB6-9A66-4849986CD624}" srcOrd="2" destOrd="0" presId="urn:microsoft.com/office/officeart/2008/layout/VerticalCurvedList"/>
    <dgm:cxn modelId="{EE382DCC-23A0-46F1-8951-72DE8E8C2158}" type="presParOf" srcId="{89608D9A-0E05-4017-B12A-A71C58BB97B8}" destId="{D474ABA1-9905-4894-9226-CB458BDC9562}" srcOrd="3" destOrd="0" presId="urn:microsoft.com/office/officeart/2008/layout/VerticalCurvedList"/>
    <dgm:cxn modelId="{3283206C-47D5-428F-95EC-E4248D2BA1D8}" type="presParOf" srcId="{39A45479-EF69-4816-A336-8D1D2F062E10}" destId="{A96BD742-D444-4192-9454-C7E56DB10938}" srcOrd="1" destOrd="0" presId="urn:microsoft.com/office/officeart/2008/layout/VerticalCurvedList"/>
    <dgm:cxn modelId="{BA4E3A9D-9B21-42FA-8E4C-B3ADE19477F8}" type="presParOf" srcId="{39A45479-EF69-4816-A336-8D1D2F062E10}" destId="{0B481397-BF01-439B-B68B-CE637634B4D4}" srcOrd="2" destOrd="0" presId="urn:microsoft.com/office/officeart/2008/layout/VerticalCurvedList"/>
    <dgm:cxn modelId="{D0F576CC-286C-4CCE-B5AB-C2EB56B1D67C}" type="presParOf" srcId="{0B481397-BF01-439B-B68B-CE637634B4D4}" destId="{E95FC402-5EC5-4546-9D82-4BEF025348F1}" srcOrd="0" destOrd="0" presId="urn:microsoft.com/office/officeart/2008/layout/VerticalCurvedList"/>
    <dgm:cxn modelId="{5F98F491-BC7A-47EF-9310-1C35D81CC2D5}" type="presParOf" srcId="{39A45479-EF69-4816-A336-8D1D2F062E10}" destId="{FEC2C68D-64F4-40C7-81B8-1054947AEF86}" srcOrd="3" destOrd="0" presId="urn:microsoft.com/office/officeart/2008/layout/VerticalCurvedList"/>
    <dgm:cxn modelId="{ED365DC3-1F75-483B-B8CF-A7F77203DCD1}" type="presParOf" srcId="{39A45479-EF69-4816-A336-8D1D2F062E10}" destId="{96A50522-751F-4D34-B0A9-E8F0CF686CF8}" srcOrd="4" destOrd="0" presId="urn:microsoft.com/office/officeart/2008/layout/VerticalCurvedList"/>
    <dgm:cxn modelId="{5D71CE8D-5FA5-49BC-AFF5-DE7B8A884405}" type="presParOf" srcId="{96A50522-751F-4D34-B0A9-E8F0CF686CF8}" destId="{182BEB40-034F-45A2-9C0E-0AEDC47CA364}" srcOrd="0" destOrd="0" presId="urn:microsoft.com/office/officeart/2008/layout/VerticalCurvedList"/>
    <dgm:cxn modelId="{78D3F315-4167-43BB-A026-5AF76A7BAE12}" type="presParOf" srcId="{39A45479-EF69-4816-A336-8D1D2F062E10}" destId="{A9B206A7-A642-4CC8-8F43-ABE73200EF1D}" srcOrd="5" destOrd="0" presId="urn:microsoft.com/office/officeart/2008/layout/VerticalCurvedList"/>
    <dgm:cxn modelId="{B458A7BD-E72B-49E0-B256-D7B82AA5D009}" type="presParOf" srcId="{39A45479-EF69-4816-A336-8D1D2F062E10}" destId="{DB2B39F3-E0AE-4F32-B58C-A378C4AE5EA8}" srcOrd="6" destOrd="0" presId="urn:microsoft.com/office/officeart/2008/layout/VerticalCurvedList"/>
    <dgm:cxn modelId="{1F09A04F-EB14-451D-9834-E8B7BEC443B4}" type="presParOf" srcId="{DB2B39F3-E0AE-4F32-B58C-A378C4AE5EA8}" destId="{57434D24-9E92-4B9B-8A65-54C04E3D047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8A7D4-BB17-4C7D-992B-BECE51A633B2}">
      <dsp:nvSpPr>
        <dsp:cNvPr id="0" name=""/>
        <dsp:cNvSpPr/>
      </dsp:nvSpPr>
      <dsp:spPr>
        <a:xfrm>
          <a:off x="-3876376" y="-595259"/>
          <a:ext cx="4619932" cy="4619932"/>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6BD742-D444-4192-9454-C7E56DB10938}">
      <dsp:nvSpPr>
        <dsp:cNvPr id="0" name=""/>
        <dsp:cNvSpPr/>
      </dsp:nvSpPr>
      <dsp:spPr>
        <a:xfrm>
          <a:off x="478164" y="342941"/>
          <a:ext cx="10448987" cy="6858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419" tIns="50800" rIns="50800" bIns="50800" numCol="1" spcCol="1270" anchor="ctr" anchorCtr="0">
          <a:noAutofit/>
        </a:bodyPr>
        <a:lstStyle/>
        <a:p>
          <a:pPr marL="0" lvl="0" indent="0" algn="l" defTabSz="889000">
            <a:lnSpc>
              <a:spcPct val="90000"/>
            </a:lnSpc>
            <a:spcBef>
              <a:spcPct val="0"/>
            </a:spcBef>
            <a:spcAft>
              <a:spcPct val="35000"/>
            </a:spcAft>
            <a:buNone/>
          </a:pPr>
          <a:r>
            <a:rPr lang="en-GB" sz="2000" b="0" i="0" kern="1200" dirty="0"/>
            <a:t>Identify the most popular movies and determine their genres.</a:t>
          </a:r>
        </a:p>
      </dsp:txBody>
      <dsp:txXfrm>
        <a:off x="478164" y="342941"/>
        <a:ext cx="10448987" cy="685882"/>
      </dsp:txXfrm>
    </dsp:sp>
    <dsp:sp modelId="{E95FC402-5EC5-4546-9D82-4BEF025348F1}">
      <dsp:nvSpPr>
        <dsp:cNvPr id="0" name=""/>
        <dsp:cNvSpPr/>
      </dsp:nvSpPr>
      <dsp:spPr>
        <a:xfrm>
          <a:off x="13547" y="257206"/>
          <a:ext cx="857353" cy="8573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noFill/>
          <a:prstDash val="solid"/>
          <a:miter lim="800000"/>
        </a:ln>
        <a:effectLst>
          <a:glow rad="139700">
            <a:schemeClr val="accent1">
              <a:satMod val="175000"/>
              <a:alpha val="40000"/>
            </a:schemeClr>
          </a:glow>
          <a:outerShdw blurRad="190500" dist="228600" dir="2700000" algn="ctr" rotWithShape="0">
            <a:srgbClr val="000000">
              <a:alpha val="30000"/>
            </a:srgbClr>
          </a:outerShdw>
        </a:effectLst>
      </dsp:spPr>
      <dsp:style>
        <a:lnRef idx="1">
          <a:scrgbClr r="0" g="0" b="0"/>
        </a:lnRef>
        <a:fillRef idx="2">
          <a:scrgbClr r="0" g="0" b="0"/>
        </a:fillRef>
        <a:effectRef idx="0">
          <a:scrgbClr r="0" g="0" b="0"/>
        </a:effectRef>
        <a:fontRef idx="minor"/>
      </dsp:style>
    </dsp:sp>
    <dsp:sp modelId="{FEC2C68D-64F4-40C7-81B8-1054947AEF86}">
      <dsp:nvSpPr>
        <dsp:cNvPr id="0" name=""/>
        <dsp:cNvSpPr/>
      </dsp:nvSpPr>
      <dsp:spPr>
        <a:xfrm>
          <a:off x="727483" y="1371765"/>
          <a:ext cx="10199669" cy="6858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419" tIns="50800" rIns="50800" bIns="50800" numCol="1" spcCol="1270" anchor="ctr" anchorCtr="0">
          <a:noAutofit/>
        </a:bodyPr>
        <a:lstStyle/>
        <a:p>
          <a:pPr marL="0" lvl="0" indent="0" algn="l" defTabSz="889000">
            <a:lnSpc>
              <a:spcPct val="90000"/>
            </a:lnSpc>
            <a:spcBef>
              <a:spcPct val="0"/>
            </a:spcBef>
            <a:spcAft>
              <a:spcPct val="35000"/>
            </a:spcAft>
            <a:buNone/>
          </a:pPr>
          <a:r>
            <a:rPr lang="en-GB" sz="2000" kern="1200" dirty="0"/>
            <a:t>Understanding the relation between budget and revenue.</a:t>
          </a:r>
          <a:endParaRPr lang="en-IN" sz="2000" kern="1200" dirty="0"/>
        </a:p>
      </dsp:txBody>
      <dsp:txXfrm>
        <a:off x="727483" y="1371765"/>
        <a:ext cx="10199669" cy="685882"/>
      </dsp:txXfrm>
    </dsp:sp>
    <dsp:sp modelId="{182BEB40-034F-45A2-9C0E-0AEDC47CA364}">
      <dsp:nvSpPr>
        <dsp:cNvPr id="0" name=""/>
        <dsp:cNvSpPr/>
      </dsp:nvSpPr>
      <dsp:spPr>
        <a:xfrm>
          <a:off x="262866" y="1286030"/>
          <a:ext cx="857353" cy="8573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noFill/>
          <a:prstDash val="solid"/>
          <a:miter lim="800000"/>
        </a:ln>
        <a:effectLst>
          <a:glow rad="139700">
            <a:schemeClr val="accent1">
              <a:satMod val="175000"/>
              <a:alpha val="40000"/>
            </a:schemeClr>
          </a:glow>
          <a:outerShdw blurRad="190500" dist="228600" dir="2700000" algn="ctr" rotWithShape="0">
            <a:srgbClr val="000000">
              <a:alpha val="30000"/>
            </a:srgbClr>
          </a:outerShdw>
        </a:effectLst>
      </dsp:spPr>
      <dsp:style>
        <a:lnRef idx="1">
          <a:scrgbClr r="0" g="0" b="0"/>
        </a:lnRef>
        <a:fillRef idx="2">
          <a:scrgbClr r="0" g="0" b="0"/>
        </a:fillRef>
        <a:effectRef idx="0">
          <a:scrgbClr r="0" g="0" b="0"/>
        </a:effectRef>
        <a:fontRef idx="minor"/>
      </dsp:style>
    </dsp:sp>
    <dsp:sp modelId="{A9B206A7-A642-4CC8-8F43-ABE73200EF1D}">
      <dsp:nvSpPr>
        <dsp:cNvPr id="0" name=""/>
        <dsp:cNvSpPr/>
      </dsp:nvSpPr>
      <dsp:spPr>
        <a:xfrm>
          <a:off x="478164" y="2400589"/>
          <a:ext cx="10448987" cy="6858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419" tIns="50800" rIns="50800" bIns="50800" numCol="1" spcCol="1270" anchor="ctr" anchorCtr="0">
          <a:noAutofit/>
        </a:bodyPr>
        <a:lstStyle/>
        <a:p>
          <a:pPr marL="0" lvl="0" indent="0" algn="l" defTabSz="889000">
            <a:lnSpc>
              <a:spcPct val="90000"/>
            </a:lnSpc>
            <a:spcBef>
              <a:spcPct val="0"/>
            </a:spcBef>
            <a:spcAft>
              <a:spcPct val="35000"/>
            </a:spcAft>
            <a:buNone/>
          </a:pPr>
          <a:r>
            <a:rPr lang="en-GB" sz="2000" b="0" i="0" kern="1200" dirty="0"/>
            <a:t>Identify the movies with the lowest budget as well as the movies with the highest revenue.</a:t>
          </a:r>
          <a:endParaRPr lang="en-IN" sz="2000" kern="1200" dirty="0"/>
        </a:p>
      </dsp:txBody>
      <dsp:txXfrm>
        <a:off x="478164" y="2400589"/>
        <a:ext cx="10448987" cy="685882"/>
      </dsp:txXfrm>
    </dsp:sp>
    <dsp:sp modelId="{57434D24-9E92-4B9B-8A65-54C04E3D047A}">
      <dsp:nvSpPr>
        <dsp:cNvPr id="0" name=""/>
        <dsp:cNvSpPr/>
      </dsp:nvSpPr>
      <dsp:spPr>
        <a:xfrm>
          <a:off x="13547" y="2314854"/>
          <a:ext cx="857353" cy="85735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noFill/>
          <a:prstDash val="solid"/>
          <a:miter lim="800000"/>
        </a:ln>
        <a:effectLst>
          <a:glow rad="139700">
            <a:schemeClr val="accent1">
              <a:satMod val="175000"/>
              <a:alpha val="40000"/>
            </a:schemeClr>
          </a:glow>
          <a:outerShdw blurRad="190500" dist="228600" dir="2700000" algn="ctr" rotWithShape="0">
            <a:srgbClr val="000000">
              <a:alpha val="30000"/>
            </a:srgbClr>
          </a:outerShdw>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2/1/2024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2/1/2024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496" y="3140968"/>
            <a:ext cx="10058400" cy="1278989"/>
          </a:xfrm>
          <a:effectLst>
            <a:outerShdw blurRad="76200" dist="12700" dir="2700000" sy="-23000" kx="-800400" algn="bl" rotWithShape="0">
              <a:prstClr val="black">
                <a:alpha val="20000"/>
              </a:prstClr>
            </a:outerShdw>
          </a:effectLst>
        </p:spPr>
        <p:txBody>
          <a:bodyPr>
            <a:normAutofit/>
          </a:bodyPr>
          <a:lstStyle/>
          <a:p>
            <a:r>
              <a:rPr lang="en-GB" sz="8000" dirty="0">
                <a:solidFill>
                  <a:schemeClr val="accent1">
                    <a:lumMod val="20000"/>
                    <a:lumOff val="80000"/>
                  </a:schemeClr>
                </a:solidFill>
                <a:latin typeface="Algerian" panose="04020705040A02060702" pitchFamily="82" charset="0"/>
              </a:rPr>
              <a:t>TMDB Movie Data</a:t>
            </a:r>
            <a:endParaRPr sz="8000" dirty="0">
              <a:solidFill>
                <a:schemeClr val="accent1">
                  <a:lumMod val="20000"/>
                  <a:lumOff val="80000"/>
                </a:schemeClr>
              </a:solidFill>
              <a:latin typeface="Algerian" panose="04020705040A02060702" pitchFamily="82" charset="0"/>
            </a:endParaRPr>
          </a:p>
        </p:txBody>
      </p:sp>
      <p:sp>
        <p:nvSpPr>
          <p:cNvPr id="3" name="Subtitle 2"/>
          <p:cNvSpPr>
            <a:spLocks noGrp="1"/>
          </p:cNvSpPr>
          <p:nvPr>
            <p:ph type="subTitle" idx="1"/>
          </p:nvPr>
        </p:nvSpPr>
        <p:spPr>
          <a:xfrm>
            <a:off x="2495600" y="4615408"/>
            <a:ext cx="7333456" cy="685800"/>
          </a:xfrm>
        </p:spPr>
        <p:txBody>
          <a:bodyPr/>
          <a:lstStyle/>
          <a:p>
            <a:pPr algn="ctr"/>
            <a:r>
              <a:rPr lang="en-GB" dirty="0">
                <a:latin typeface="Algerian" panose="04020705040A02060702" pitchFamily="82" charset="0"/>
              </a:rPr>
              <a:t>Learner : Sakshi Laxman Waghmare</a:t>
            </a:r>
          </a:p>
          <a:p>
            <a:pPr algn="ctr"/>
            <a:r>
              <a:rPr lang="en-GB" dirty="0">
                <a:latin typeface="Algerian" panose="04020705040A02060702" pitchFamily="82" charset="0"/>
              </a:rPr>
              <a:t>Guide : Shruti Gode </a:t>
            </a:r>
            <a:endParaRPr dirty="0">
              <a:latin typeface="Algerian" panose="04020705040A02060702" pitchFamily="82"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21131"/>
            <a:ext cx="11115620" cy="931605"/>
          </a:xfrm>
        </p:spPr>
        <p:txBody>
          <a:bodyPr>
            <a:noAutofit/>
          </a:bodyPr>
          <a:lstStyle/>
          <a:p>
            <a:r>
              <a:rPr lang="en-GB" sz="1800" b="1" u="sng" dirty="0">
                <a:latin typeface="+mn-lt"/>
              </a:rPr>
              <a:t>Task – 6 - B</a:t>
            </a:r>
            <a:br>
              <a:rPr lang="en-GB" sz="1800" dirty="0">
                <a:latin typeface="+mn-lt"/>
              </a:rPr>
            </a:br>
            <a:r>
              <a:rPr lang="en-GB" sz="1800" dirty="0">
                <a:solidFill>
                  <a:schemeClr val="tx1"/>
                </a:solidFill>
                <a:latin typeface="+mn-lt"/>
              </a:rPr>
              <a:t>List the top 10 movies with highest revenue and top 10 and the movies with least 10 budget.</a:t>
            </a:r>
            <a:br>
              <a:rPr lang="en-GB" sz="1800" dirty="0">
                <a:solidFill>
                  <a:schemeClr val="tx1"/>
                </a:solidFill>
                <a:latin typeface="+mn-lt"/>
              </a:rPr>
            </a:br>
            <a:r>
              <a:rPr lang="en-GB" sz="1800" dirty="0">
                <a:solidFill>
                  <a:schemeClr val="tx1"/>
                </a:solidFill>
                <a:latin typeface="+mn-lt"/>
              </a:rPr>
              <a:t>Top 10 movies with least budget.</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868561"/>
            <a:ext cx="10513168" cy="584775"/>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a:t>
            </a:r>
            <a:r>
              <a:rPr lang="en-GB" sz="1600" b="0" i="0" dirty="0">
                <a:effectLst/>
                <a:latin typeface="Söhne"/>
              </a:rPr>
              <a:t> sorted the data in </a:t>
            </a:r>
            <a:r>
              <a:rPr lang="en-GB" sz="1600" dirty="0">
                <a:latin typeface="Söhne"/>
              </a:rPr>
              <a:t>ascending </a:t>
            </a:r>
            <a:r>
              <a:rPr lang="en-GB" sz="1600" b="0" i="0" dirty="0">
                <a:effectLst/>
                <a:latin typeface="Söhne"/>
              </a:rPr>
              <a:t>order based on </a:t>
            </a:r>
            <a:r>
              <a:rPr lang="en-GB" sz="1600" dirty="0">
                <a:latin typeface="Söhne"/>
              </a:rPr>
              <a:t>budget</a:t>
            </a:r>
            <a:r>
              <a:rPr lang="en-GB" sz="1600" b="0" i="0" dirty="0">
                <a:effectLst/>
                <a:latin typeface="Söhne"/>
              </a:rPr>
              <a:t> and selected the top 10 entries using the "head" method</a:t>
            </a:r>
          </a:p>
        </p:txBody>
      </p:sp>
      <p:pic>
        <p:nvPicPr>
          <p:cNvPr id="4" name="Picture 3">
            <a:extLst>
              <a:ext uri="{FF2B5EF4-FFF2-40B4-BE49-F238E27FC236}">
                <a16:creationId xmlns:a16="http://schemas.microsoft.com/office/drawing/2014/main" id="{7483DE6D-5860-FCEB-C8BF-2E4A10BFDEB5}"/>
              </a:ext>
            </a:extLst>
          </p:cNvPr>
          <p:cNvPicPr>
            <a:picLocks noChangeAspect="1"/>
          </p:cNvPicPr>
          <p:nvPr/>
        </p:nvPicPr>
        <p:blipFill>
          <a:blip r:embed="rId2"/>
          <a:stretch>
            <a:fillRect/>
          </a:stretch>
        </p:blipFill>
        <p:spPr>
          <a:xfrm>
            <a:off x="1297059" y="1239541"/>
            <a:ext cx="9551469" cy="4378917"/>
          </a:xfrm>
          <a:prstGeom prst="rect">
            <a:avLst/>
          </a:prstGeom>
        </p:spPr>
      </p:pic>
    </p:spTree>
    <p:extLst>
      <p:ext uri="{BB962C8B-B14F-4D97-AF65-F5344CB8AC3E}">
        <p14:creationId xmlns:p14="http://schemas.microsoft.com/office/powerpoint/2010/main" val="248887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21131"/>
            <a:ext cx="11115620" cy="931605"/>
          </a:xfrm>
        </p:spPr>
        <p:txBody>
          <a:bodyPr>
            <a:noAutofit/>
          </a:bodyPr>
          <a:lstStyle/>
          <a:p>
            <a:r>
              <a:rPr lang="en-GB" sz="1800" b="1" u="sng" dirty="0">
                <a:latin typeface="+mn-lt"/>
              </a:rPr>
              <a:t>Task – 7</a:t>
            </a:r>
            <a:br>
              <a:rPr lang="en-GB" sz="1800" dirty="0">
                <a:latin typeface="+mn-lt"/>
              </a:rPr>
            </a:br>
            <a:r>
              <a:rPr lang="en-GB" sz="1800" dirty="0">
                <a:solidFill>
                  <a:schemeClr val="tx1"/>
                </a:solidFill>
                <a:latin typeface="+mn-lt"/>
              </a:rPr>
              <a:t>How are popularities of movies related with the movies budgets ? are they correlated or total uncorrelated with each other ? Write the interpretation of your analysis.</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733256"/>
            <a:ext cx="10513168"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 have </a:t>
            </a:r>
            <a:r>
              <a:rPr lang="en-GB" sz="1600" b="0" i="0" dirty="0">
                <a:effectLst/>
                <a:latin typeface="Söhne"/>
              </a:rPr>
              <a:t>used plot method and scatter plot to see the correlation between </a:t>
            </a:r>
            <a:r>
              <a:rPr lang="en-GB" sz="1600" dirty="0">
                <a:latin typeface="Söhne"/>
              </a:rPr>
              <a:t>revenue and budget.</a:t>
            </a:r>
          </a:p>
          <a:p>
            <a:pPr marL="285750" indent="-285750">
              <a:buFont typeface="Arial" panose="020B0604020202020204" pitchFamily="34" charset="0"/>
              <a:buChar char="•"/>
            </a:pPr>
            <a:r>
              <a:rPr lang="en-GB" sz="1600" b="0" i="0" dirty="0">
                <a:effectLst/>
                <a:latin typeface="Söhne"/>
              </a:rPr>
              <a:t>As the budget increases, revenue also increases, indicating a positive correlation between budget and revenue.</a:t>
            </a:r>
          </a:p>
        </p:txBody>
      </p:sp>
      <p:pic>
        <p:nvPicPr>
          <p:cNvPr id="5" name="Picture 4">
            <a:extLst>
              <a:ext uri="{FF2B5EF4-FFF2-40B4-BE49-F238E27FC236}">
                <a16:creationId xmlns:a16="http://schemas.microsoft.com/office/drawing/2014/main" id="{C5277DCF-BD33-BA7B-DA3B-76B399E936AA}"/>
              </a:ext>
            </a:extLst>
          </p:cNvPr>
          <p:cNvPicPr>
            <a:picLocks noChangeAspect="1"/>
          </p:cNvPicPr>
          <p:nvPr/>
        </p:nvPicPr>
        <p:blipFill>
          <a:blip r:embed="rId2"/>
          <a:stretch>
            <a:fillRect/>
          </a:stretch>
        </p:blipFill>
        <p:spPr>
          <a:xfrm>
            <a:off x="2927648" y="1260810"/>
            <a:ext cx="5489967" cy="4336379"/>
          </a:xfrm>
          <a:prstGeom prst="rect">
            <a:avLst/>
          </a:prstGeom>
        </p:spPr>
      </p:pic>
    </p:spTree>
    <p:extLst>
      <p:ext uri="{BB962C8B-B14F-4D97-AF65-F5344CB8AC3E}">
        <p14:creationId xmlns:p14="http://schemas.microsoft.com/office/powerpoint/2010/main" val="251780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49731"/>
            <a:ext cx="11521280" cy="614973"/>
          </a:xfrm>
        </p:spPr>
        <p:txBody>
          <a:bodyPr>
            <a:noAutofit/>
          </a:bodyPr>
          <a:lstStyle/>
          <a:p>
            <a:r>
              <a:rPr lang="en-GB" sz="1800" b="1" u="sng" dirty="0">
                <a:latin typeface="+mn-lt"/>
              </a:rPr>
              <a:t>Task – 8</a:t>
            </a:r>
            <a:br>
              <a:rPr lang="en-GB" sz="1800" dirty="0">
                <a:latin typeface="+mn-lt"/>
              </a:rPr>
            </a:br>
            <a:r>
              <a:rPr lang="en-GB" sz="1800" dirty="0">
                <a:solidFill>
                  <a:schemeClr val="tx1"/>
                </a:solidFill>
                <a:latin typeface="+mn-lt"/>
              </a:rPr>
              <a:t>Identify and display the name of all production companies along with the number of time they appears in the dataset.</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733256"/>
            <a:ext cx="10513168"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To show the appearance of company along with number of times they appear in dataset we used “value_counts” method.</a:t>
            </a:r>
          </a:p>
          <a:p>
            <a:pPr marL="285750" indent="-285750">
              <a:buFont typeface="Arial" panose="020B0604020202020204" pitchFamily="34" charset="0"/>
              <a:buChar char="•"/>
            </a:pPr>
            <a:r>
              <a:rPr lang="en-GB" sz="1600" dirty="0">
                <a:latin typeface="Söhne"/>
              </a:rPr>
              <a:t>There are 2633 companies in dataset.</a:t>
            </a:r>
            <a:endParaRPr lang="en-GB" sz="1600" b="0" i="0" dirty="0">
              <a:effectLst/>
              <a:latin typeface="Söhne"/>
            </a:endParaRPr>
          </a:p>
        </p:txBody>
      </p:sp>
      <p:pic>
        <p:nvPicPr>
          <p:cNvPr id="4" name="Picture 3">
            <a:extLst>
              <a:ext uri="{FF2B5EF4-FFF2-40B4-BE49-F238E27FC236}">
                <a16:creationId xmlns:a16="http://schemas.microsoft.com/office/drawing/2014/main" id="{4DAC3460-10B6-C1A0-8DC5-B735F3CA880B}"/>
              </a:ext>
            </a:extLst>
          </p:cNvPr>
          <p:cNvPicPr>
            <a:picLocks noChangeAspect="1"/>
          </p:cNvPicPr>
          <p:nvPr/>
        </p:nvPicPr>
        <p:blipFill>
          <a:blip r:embed="rId2"/>
          <a:stretch>
            <a:fillRect/>
          </a:stretch>
        </p:blipFill>
        <p:spPr>
          <a:xfrm>
            <a:off x="983432" y="1052736"/>
            <a:ext cx="10513168" cy="4327585"/>
          </a:xfrm>
          <a:prstGeom prst="rect">
            <a:avLst/>
          </a:prstGeom>
        </p:spPr>
      </p:pic>
    </p:spTree>
    <p:extLst>
      <p:ext uri="{BB962C8B-B14F-4D97-AF65-F5344CB8AC3E}">
        <p14:creationId xmlns:p14="http://schemas.microsoft.com/office/powerpoint/2010/main" val="371170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53405"/>
            <a:ext cx="11521280" cy="830997"/>
          </a:xfrm>
        </p:spPr>
        <p:txBody>
          <a:bodyPr>
            <a:noAutofit/>
          </a:bodyPr>
          <a:lstStyle/>
          <a:p>
            <a:r>
              <a:rPr lang="en-GB" sz="1800" b="1" u="sng" dirty="0">
                <a:latin typeface="+mn-lt"/>
              </a:rPr>
              <a:t>Task – 9</a:t>
            </a:r>
            <a:br>
              <a:rPr lang="en-GB" sz="1800" b="1" u="sng" dirty="0">
                <a:latin typeface="+mn-lt"/>
              </a:rPr>
            </a:br>
            <a:r>
              <a:rPr lang="en-GB" sz="1800" dirty="0">
                <a:solidFill>
                  <a:schemeClr val="tx1"/>
                </a:solidFill>
                <a:latin typeface="+mn-lt"/>
              </a:rPr>
              <a:t>Display the names of top 25 production companies based on the number of movies they produced in descending order of the number of movies produced.</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335360" y="5517232"/>
            <a:ext cx="10513168" cy="1077218"/>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b="0" i="0" dirty="0">
                <a:effectLst/>
                <a:latin typeface="Söhne"/>
              </a:rPr>
              <a:t>To display the top 25 production companies along with the frequency of their appearance in the dataset, </a:t>
            </a:r>
            <a:r>
              <a:rPr lang="en-GB" sz="1600" dirty="0">
                <a:latin typeface="Söhne"/>
              </a:rPr>
              <a:t>we </a:t>
            </a:r>
            <a:r>
              <a:rPr lang="en-GB" sz="1600" b="0" i="0" dirty="0">
                <a:effectLst/>
                <a:latin typeface="Söhne"/>
              </a:rPr>
              <a:t>grouped the data by production company, used the "count" method to determine their occurrences, and then sorted the data in descending order before using the "head" method.</a:t>
            </a:r>
          </a:p>
        </p:txBody>
      </p:sp>
      <p:pic>
        <p:nvPicPr>
          <p:cNvPr id="5" name="Picture 4">
            <a:extLst>
              <a:ext uri="{FF2B5EF4-FFF2-40B4-BE49-F238E27FC236}">
                <a16:creationId xmlns:a16="http://schemas.microsoft.com/office/drawing/2014/main" id="{2ADE2152-669D-EC43-E23F-AA75D3C5AF53}"/>
              </a:ext>
            </a:extLst>
          </p:cNvPr>
          <p:cNvPicPr>
            <a:picLocks noChangeAspect="1"/>
          </p:cNvPicPr>
          <p:nvPr/>
        </p:nvPicPr>
        <p:blipFill>
          <a:blip r:embed="rId2"/>
          <a:stretch>
            <a:fillRect/>
          </a:stretch>
        </p:blipFill>
        <p:spPr>
          <a:xfrm>
            <a:off x="2783631" y="980728"/>
            <a:ext cx="6658761" cy="4536504"/>
          </a:xfrm>
          <a:prstGeom prst="rect">
            <a:avLst/>
          </a:prstGeom>
        </p:spPr>
      </p:pic>
    </p:spTree>
    <p:extLst>
      <p:ext uri="{BB962C8B-B14F-4D97-AF65-F5344CB8AC3E}">
        <p14:creationId xmlns:p14="http://schemas.microsoft.com/office/powerpoint/2010/main" val="9434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16632"/>
            <a:ext cx="12025336" cy="830997"/>
          </a:xfrm>
        </p:spPr>
        <p:txBody>
          <a:bodyPr>
            <a:noAutofit/>
          </a:bodyPr>
          <a:lstStyle/>
          <a:p>
            <a:r>
              <a:rPr lang="en-GB" sz="1800" b="1" u="sng" dirty="0">
                <a:latin typeface="+mn-lt"/>
              </a:rPr>
              <a:t>Task – 10- A</a:t>
            </a:r>
            <a:br>
              <a:rPr lang="en-GB" sz="1800" b="1" u="sng" dirty="0">
                <a:latin typeface="+mn-lt"/>
              </a:rPr>
            </a:br>
            <a:r>
              <a:rPr lang="en-GB" sz="1800" dirty="0">
                <a:solidFill>
                  <a:schemeClr val="tx1"/>
                </a:solidFill>
                <a:latin typeface="+mn-lt"/>
              </a:rPr>
              <a:t>Sort the data in descending value based on revenue and filtered top 500 companies, Find the measures of central tendency for the following columns using the filtered data. Outliers analysis using box plot.</a:t>
            </a:r>
            <a:endParaRPr sz="1800" dirty="0">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335360" y="5766355"/>
            <a:ext cx="11737304"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b="0" i="0" dirty="0">
                <a:effectLst/>
                <a:latin typeface="Söhne"/>
              </a:rPr>
              <a:t>We have defined a function called "central_tendencies" to obtain the central tendencies of each column. Additionally, we used a box plot to visually represent and identify outliers in the data.</a:t>
            </a:r>
          </a:p>
        </p:txBody>
      </p:sp>
      <p:pic>
        <p:nvPicPr>
          <p:cNvPr id="4" name="Picture 3">
            <a:extLst>
              <a:ext uri="{FF2B5EF4-FFF2-40B4-BE49-F238E27FC236}">
                <a16:creationId xmlns:a16="http://schemas.microsoft.com/office/drawing/2014/main" id="{38FC2013-605B-0BB5-7D6D-C8C16612AD77}"/>
              </a:ext>
            </a:extLst>
          </p:cNvPr>
          <p:cNvPicPr>
            <a:picLocks noChangeAspect="1"/>
          </p:cNvPicPr>
          <p:nvPr/>
        </p:nvPicPr>
        <p:blipFill>
          <a:blip r:embed="rId2"/>
          <a:stretch>
            <a:fillRect/>
          </a:stretch>
        </p:blipFill>
        <p:spPr>
          <a:xfrm>
            <a:off x="119336" y="1628800"/>
            <a:ext cx="3708000" cy="3665333"/>
          </a:xfrm>
          <a:prstGeom prst="rect">
            <a:avLst/>
          </a:prstGeom>
        </p:spPr>
      </p:pic>
      <p:sp>
        <p:nvSpPr>
          <p:cNvPr id="6" name="TextBox 5">
            <a:extLst>
              <a:ext uri="{FF2B5EF4-FFF2-40B4-BE49-F238E27FC236}">
                <a16:creationId xmlns:a16="http://schemas.microsoft.com/office/drawing/2014/main" id="{E8545488-F936-1875-F466-3E8C4B3174E0}"/>
              </a:ext>
            </a:extLst>
          </p:cNvPr>
          <p:cNvSpPr txBox="1"/>
          <p:nvPr/>
        </p:nvSpPr>
        <p:spPr>
          <a:xfrm>
            <a:off x="9408368" y="1194536"/>
            <a:ext cx="1584176" cy="369332"/>
          </a:xfrm>
          <a:prstGeom prst="rect">
            <a:avLst/>
          </a:prstGeom>
          <a:noFill/>
        </p:spPr>
        <p:txBody>
          <a:bodyPr wrap="square" rtlCol="0">
            <a:spAutoFit/>
          </a:bodyPr>
          <a:lstStyle/>
          <a:p>
            <a:pPr algn="ctr"/>
            <a:r>
              <a:rPr lang="en-GB" b="1" dirty="0">
                <a:solidFill>
                  <a:schemeClr val="accent1"/>
                </a:solidFill>
              </a:rPr>
              <a:t>Runtime</a:t>
            </a:r>
            <a:endParaRPr lang="en-IN" b="1" dirty="0">
              <a:solidFill>
                <a:schemeClr val="accent1"/>
              </a:solidFill>
            </a:endParaRPr>
          </a:p>
        </p:txBody>
      </p:sp>
      <p:pic>
        <p:nvPicPr>
          <p:cNvPr id="8" name="Picture 7">
            <a:extLst>
              <a:ext uri="{FF2B5EF4-FFF2-40B4-BE49-F238E27FC236}">
                <a16:creationId xmlns:a16="http://schemas.microsoft.com/office/drawing/2014/main" id="{5FBA33A8-3B97-A3C8-A077-34322BE8F484}"/>
              </a:ext>
            </a:extLst>
          </p:cNvPr>
          <p:cNvPicPr>
            <a:picLocks noChangeAspect="1"/>
          </p:cNvPicPr>
          <p:nvPr/>
        </p:nvPicPr>
        <p:blipFill>
          <a:blip r:embed="rId3"/>
          <a:stretch>
            <a:fillRect/>
          </a:stretch>
        </p:blipFill>
        <p:spPr>
          <a:xfrm>
            <a:off x="4007768" y="1628800"/>
            <a:ext cx="3888432" cy="3665085"/>
          </a:xfrm>
          <a:prstGeom prst="rect">
            <a:avLst/>
          </a:prstGeom>
        </p:spPr>
      </p:pic>
      <p:sp>
        <p:nvSpPr>
          <p:cNvPr id="9" name="TextBox 8">
            <a:extLst>
              <a:ext uri="{FF2B5EF4-FFF2-40B4-BE49-F238E27FC236}">
                <a16:creationId xmlns:a16="http://schemas.microsoft.com/office/drawing/2014/main" id="{8A113A4D-1F0C-4321-1E99-D08965A0E2F4}"/>
              </a:ext>
            </a:extLst>
          </p:cNvPr>
          <p:cNvSpPr txBox="1"/>
          <p:nvPr/>
        </p:nvSpPr>
        <p:spPr>
          <a:xfrm>
            <a:off x="5087888" y="1194536"/>
            <a:ext cx="1584176" cy="369332"/>
          </a:xfrm>
          <a:prstGeom prst="rect">
            <a:avLst/>
          </a:prstGeom>
          <a:noFill/>
        </p:spPr>
        <p:txBody>
          <a:bodyPr wrap="square" rtlCol="0">
            <a:spAutoFit/>
          </a:bodyPr>
          <a:lstStyle/>
          <a:p>
            <a:pPr algn="ctr"/>
            <a:r>
              <a:rPr lang="en-GB" b="1" dirty="0">
                <a:solidFill>
                  <a:schemeClr val="accent1"/>
                </a:solidFill>
              </a:rPr>
              <a:t>Revenue</a:t>
            </a:r>
          </a:p>
        </p:txBody>
      </p:sp>
      <p:sp>
        <p:nvSpPr>
          <p:cNvPr id="10" name="TextBox 9">
            <a:extLst>
              <a:ext uri="{FF2B5EF4-FFF2-40B4-BE49-F238E27FC236}">
                <a16:creationId xmlns:a16="http://schemas.microsoft.com/office/drawing/2014/main" id="{5248E636-90A2-CE07-35E2-48C49A011299}"/>
              </a:ext>
            </a:extLst>
          </p:cNvPr>
          <p:cNvSpPr txBox="1"/>
          <p:nvPr/>
        </p:nvSpPr>
        <p:spPr>
          <a:xfrm>
            <a:off x="1172811" y="1208771"/>
            <a:ext cx="1584176" cy="369332"/>
          </a:xfrm>
          <a:prstGeom prst="rect">
            <a:avLst/>
          </a:prstGeom>
          <a:noFill/>
        </p:spPr>
        <p:txBody>
          <a:bodyPr wrap="square" rtlCol="0">
            <a:spAutoFit/>
          </a:bodyPr>
          <a:lstStyle/>
          <a:p>
            <a:pPr algn="ctr"/>
            <a:r>
              <a:rPr lang="en-GB" sz="1800" b="1" dirty="0">
                <a:solidFill>
                  <a:schemeClr val="accent1"/>
                </a:solidFill>
                <a:latin typeface="+mn-lt"/>
              </a:rPr>
              <a:t>Budget</a:t>
            </a:r>
            <a:endParaRPr lang="en-IN" b="1" dirty="0">
              <a:solidFill>
                <a:schemeClr val="accent1"/>
              </a:solidFill>
            </a:endParaRPr>
          </a:p>
        </p:txBody>
      </p:sp>
      <p:pic>
        <p:nvPicPr>
          <p:cNvPr id="11" name="Picture 10">
            <a:extLst>
              <a:ext uri="{FF2B5EF4-FFF2-40B4-BE49-F238E27FC236}">
                <a16:creationId xmlns:a16="http://schemas.microsoft.com/office/drawing/2014/main" id="{586848F8-9D96-E974-E279-B1B2EB80A63C}"/>
              </a:ext>
            </a:extLst>
          </p:cNvPr>
          <p:cNvPicPr>
            <a:picLocks noChangeAspect="1"/>
          </p:cNvPicPr>
          <p:nvPr/>
        </p:nvPicPr>
        <p:blipFill>
          <a:blip r:embed="rId4"/>
          <a:stretch>
            <a:fillRect/>
          </a:stretch>
        </p:blipFill>
        <p:spPr>
          <a:xfrm>
            <a:off x="8098085" y="1636122"/>
            <a:ext cx="3974579" cy="3665086"/>
          </a:xfrm>
          <a:prstGeom prst="rect">
            <a:avLst/>
          </a:prstGeom>
        </p:spPr>
      </p:pic>
    </p:spTree>
    <p:extLst>
      <p:ext uri="{BB962C8B-B14F-4D97-AF65-F5344CB8AC3E}">
        <p14:creationId xmlns:p14="http://schemas.microsoft.com/office/powerpoint/2010/main" val="314314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16632"/>
            <a:ext cx="11809312" cy="903006"/>
          </a:xfrm>
        </p:spPr>
        <p:txBody>
          <a:bodyPr>
            <a:noAutofit/>
          </a:bodyPr>
          <a:lstStyle/>
          <a:p>
            <a:r>
              <a:rPr lang="en-GB" sz="1800" b="1" u="sng" dirty="0">
                <a:latin typeface="+mn-lt"/>
              </a:rPr>
              <a:t>Task – 11 </a:t>
            </a:r>
            <a:br>
              <a:rPr lang="en-GB" sz="1800" b="1" u="sng" dirty="0">
                <a:latin typeface="+mn-lt"/>
              </a:rPr>
            </a:br>
            <a:r>
              <a:rPr lang="en-GB" sz="1800" dirty="0">
                <a:solidFill>
                  <a:schemeClr val="tx1"/>
                </a:solidFill>
                <a:latin typeface="+mn-lt"/>
              </a:rPr>
              <a:t>Identify and Display the names of movies along with their runtimes for those movies that have above average runtime using the data from previous task.</a:t>
            </a:r>
            <a:endParaRPr sz="1800" dirty="0">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335360" y="5382750"/>
            <a:ext cx="11377264" cy="1077218"/>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b="0" i="0" dirty="0">
                <a:effectLst/>
                <a:latin typeface="Söhne"/>
              </a:rPr>
              <a:t>We have used the "concat" method to create a DataFrame with two columns, namely "original title" and "runtime." Following that, I applied a condition to filter movies with a runtime above the average runtime.</a:t>
            </a:r>
          </a:p>
          <a:p>
            <a:pPr marL="285750" indent="-285750">
              <a:buFont typeface="Arial" panose="020B0604020202020204" pitchFamily="34" charset="0"/>
              <a:buChar char="•"/>
            </a:pPr>
            <a:r>
              <a:rPr lang="en-GB" sz="1600" b="0" i="0" dirty="0">
                <a:effectLst/>
                <a:latin typeface="Söhne"/>
              </a:rPr>
              <a:t>There are 234 movies with a runtime greater than the average runtime.</a:t>
            </a:r>
          </a:p>
        </p:txBody>
      </p:sp>
      <p:pic>
        <p:nvPicPr>
          <p:cNvPr id="8" name="Picture 7">
            <a:extLst>
              <a:ext uri="{FF2B5EF4-FFF2-40B4-BE49-F238E27FC236}">
                <a16:creationId xmlns:a16="http://schemas.microsoft.com/office/drawing/2014/main" id="{E0294378-7AF3-599B-4343-066AD2976C4B}"/>
              </a:ext>
            </a:extLst>
          </p:cNvPr>
          <p:cNvPicPr>
            <a:picLocks noChangeAspect="1"/>
          </p:cNvPicPr>
          <p:nvPr/>
        </p:nvPicPr>
        <p:blipFill>
          <a:blip r:embed="rId2"/>
          <a:stretch>
            <a:fillRect/>
          </a:stretch>
        </p:blipFill>
        <p:spPr>
          <a:xfrm>
            <a:off x="4810125" y="1124744"/>
            <a:ext cx="2571750" cy="4152900"/>
          </a:xfrm>
          <a:prstGeom prst="rect">
            <a:avLst/>
          </a:prstGeom>
        </p:spPr>
      </p:pic>
    </p:spTree>
    <p:extLst>
      <p:ext uri="{BB962C8B-B14F-4D97-AF65-F5344CB8AC3E}">
        <p14:creationId xmlns:p14="http://schemas.microsoft.com/office/powerpoint/2010/main" val="199326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2918-B24C-1FF2-83F9-CD19467FA4C7}"/>
              </a:ext>
            </a:extLst>
          </p:cNvPr>
          <p:cNvSpPr>
            <a:spLocks noGrp="1"/>
          </p:cNvSpPr>
          <p:nvPr>
            <p:ph type="title"/>
          </p:nvPr>
        </p:nvSpPr>
        <p:spPr>
          <a:xfrm>
            <a:off x="263352" y="1052736"/>
            <a:ext cx="5580112" cy="763488"/>
          </a:xfrm>
        </p:spPr>
        <p:txBody>
          <a:bodyPr>
            <a:normAutofit/>
          </a:bodyPr>
          <a:lstStyle/>
          <a:p>
            <a:r>
              <a:rPr lang="en-GB" sz="4800" dirty="0">
                <a:latin typeface="Algerian" panose="04020705040A02060702" pitchFamily="82" charset="0"/>
              </a:rPr>
              <a:t>interpretation</a:t>
            </a:r>
            <a:endParaRPr lang="en-IN" sz="4800" dirty="0">
              <a:latin typeface="Algerian" panose="04020705040A02060702" pitchFamily="82" charset="0"/>
            </a:endParaRPr>
          </a:p>
        </p:txBody>
      </p:sp>
      <p:sp>
        <p:nvSpPr>
          <p:cNvPr id="5" name="TextBox 4">
            <a:extLst>
              <a:ext uri="{FF2B5EF4-FFF2-40B4-BE49-F238E27FC236}">
                <a16:creationId xmlns:a16="http://schemas.microsoft.com/office/drawing/2014/main" id="{D0EDF54D-22D5-5CAE-40F9-6668CE9986A7}"/>
              </a:ext>
            </a:extLst>
          </p:cNvPr>
          <p:cNvSpPr txBox="1"/>
          <p:nvPr/>
        </p:nvSpPr>
        <p:spPr>
          <a:xfrm>
            <a:off x="1199456" y="2348880"/>
            <a:ext cx="9433048" cy="2554545"/>
          </a:xfrm>
          <a:prstGeom prst="rect">
            <a:avLst/>
          </a:prstGeom>
          <a:noFill/>
        </p:spPr>
        <p:txBody>
          <a:bodyPr wrap="square" rtlCol="0">
            <a:spAutoFit/>
          </a:bodyPr>
          <a:lstStyle/>
          <a:p>
            <a:pPr marL="342900" indent="-342900">
              <a:buFont typeface="Arial" panose="020B0604020202020204" pitchFamily="34" charset="0"/>
              <a:buChar char="•"/>
            </a:pPr>
            <a:r>
              <a:rPr lang="en-GB" sz="2000" b="0" i="0" dirty="0">
                <a:effectLst/>
                <a:latin typeface="Söhne"/>
              </a:rPr>
              <a:t>The most popular movies, Movies with the highest revenue belong to genres such as Action, Adventure, Science Fiction, and Drama.</a:t>
            </a:r>
          </a:p>
          <a:p>
            <a:pPr marL="342900" indent="-342900">
              <a:buFont typeface="Arial" panose="020B0604020202020204" pitchFamily="34" charset="0"/>
              <a:buChar char="•"/>
            </a:pPr>
            <a:r>
              <a:rPr lang="en-GB" sz="2000" b="0" i="0" dirty="0">
                <a:effectLst/>
                <a:latin typeface="Söhne"/>
              </a:rPr>
              <a:t>"Avatar" is the movie with the highest revenue, while "Modern Times" is the movie with the lowest budget.</a:t>
            </a:r>
          </a:p>
          <a:p>
            <a:pPr marL="285750" indent="-285750">
              <a:buFont typeface="Arial" panose="020B0604020202020204" pitchFamily="34" charset="0"/>
              <a:buChar char="•"/>
            </a:pPr>
            <a:r>
              <a:rPr lang="en-GB" sz="2000" b="0" i="0" dirty="0">
                <a:effectLst/>
                <a:latin typeface="Söhne"/>
              </a:rPr>
              <a:t>As the budget increases, revenue also increases, indicating a positive correlation between budget and revenue.</a:t>
            </a:r>
          </a:p>
          <a:p>
            <a:pPr marL="285750" indent="-285750">
              <a:buFont typeface="Arial" panose="020B0604020202020204" pitchFamily="34" charset="0"/>
              <a:buChar char="•"/>
            </a:pPr>
            <a:r>
              <a:rPr lang="en-GB" sz="2000" b="0" i="0" dirty="0">
                <a:effectLst/>
                <a:latin typeface="Söhne"/>
              </a:rPr>
              <a:t>"Paramount Pictures" is the production company with the highest number of movies, that is 48.</a:t>
            </a:r>
          </a:p>
        </p:txBody>
      </p:sp>
    </p:spTree>
    <p:extLst>
      <p:ext uri="{BB962C8B-B14F-4D97-AF65-F5344CB8AC3E}">
        <p14:creationId xmlns:p14="http://schemas.microsoft.com/office/powerpoint/2010/main" val="383458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C6DE05C-98FF-EAA8-0F9A-441B175BF8F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7528" y="692696"/>
            <a:ext cx="8568952" cy="5472608"/>
          </a:xfrm>
          <a:prstGeom prst="rect">
            <a:avLst/>
          </a:prstGeom>
          <a:ln>
            <a:noFill/>
          </a:ln>
          <a:effectLst>
            <a:softEdge rad="112500"/>
          </a:effectLst>
        </p:spPr>
      </p:pic>
    </p:spTree>
    <p:extLst>
      <p:ext uri="{BB962C8B-B14F-4D97-AF65-F5344CB8AC3E}">
        <p14:creationId xmlns:p14="http://schemas.microsoft.com/office/powerpoint/2010/main" val="379278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336" y="260648"/>
            <a:ext cx="6840760" cy="784820"/>
          </a:xfrm>
        </p:spPr>
        <p:txBody>
          <a:bodyPr>
            <a:normAutofit/>
          </a:bodyPr>
          <a:lstStyle/>
          <a:p>
            <a:r>
              <a:rPr lang="en-GB" sz="4800" dirty="0">
                <a:latin typeface="Algerian" panose="04020705040A02060702" pitchFamily="82" charset="0"/>
              </a:rPr>
              <a:t>Business Objectives</a:t>
            </a:r>
            <a:endParaRPr sz="4800" dirty="0">
              <a:latin typeface="Algerian" panose="04020705040A02060702" pitchFamily="82" charset="0"/>
            </a:endParaRPr>
          </a:p>
        </p:txBody>
      </p:sp>
      <p:sp>
        <p:nvSpPr>
          <p:cNvPr id="2" name="TextBox 1">
            <a:extLst>
              <a:ext uri="{FF2B5EF4-FFF2-40B4-BE49-F238E27FC236}">
                <a16:creationId xmlns:a16="http://schemas.microsoft.com/office/drawing/2014/main" id="{C9E669CC-8FD0-14CB-3D72-32A8F3D987FE}"/>
              </a:ext>
            </a:extLst>
          </p:cNvPr>
          <p:cNvSpPr txBox="1"/>
          <p:nvPr/>
        </p:nvSpPr>
        <p:spPr>
          <a:xfrm>
            <a:off x="263352" y="1074316"/>
            <a:ext cx="11305256" cy="923330"/>
          </a:xfrm>
          <a:prstGeom prst="rect">
            <a:avLst/>
          </a:prstGeom>
          <a:noFill/>
        </p:spPr>
        <p:txBody>
          <a:bodyPr wrap="square" rtlCol="0">
            <a:spAutoFit/>
          </a:bodyPr>
          <a:lstStyle/>
          <a:p>
            <a:r>
              <a:rPr lang="en-GB" b="0" i="0" dirty="0">
                <a:solidFill>
                  <a:srgbClr val="D1D5DB"/>
                </a:solidFill>
                <a:effectLst/>
                <a:latin typeface="Söhne"/>
              </a:rPr>
              <a:t>	Even if a movie costs over $100 million to make, it can still flop because people have different interests. A production company wants to study a dataset of movies to figure out if a movie will make a lot of money and if people will like it. This way, they can predict if a movie will be a hit or get good ratings</a:t>
            </a:r>
            <a:endParaRPr lang="en-IN" dirty="0"/>
          </a:p>
        </p:txBody>
      </p:sp>
      <p:graphicFrame>
        <p:nvGraphicFramePr>
          <p:cNvPr id="7" name="Diagram 6">
            <a:extLst>
              <a:ext uri="{FF2B5EF4-FFF2-40B4-BE49-F238E27FC236}">
                <a16:creationId xmlns:a16="http://schemas.microsoft.com/office/drawing/2014/main" id="{6BB61F09-9085-3FB9-C41D-38ED451FE67A}"/>
              </a:ext>
            </a:extLst>
          </p:cNvPr>
          <p:cNvGraphicFramePr/>
          <p:nvPr>
            <p:extLst>
              <p:ext uri="{D42A27DB-BD31-4B8C-83A1-F6EECF244321}">
                <p14:modId xmlns:p14="http://schemas.microsoft.com/office/powerpoint/2010/main" val="1525025145"/>
              </p:ext>
            </p:extLst>
          </p:nvPr>
        </p:nvGraphicFramePr>
        <p:xfrm>
          <a:off x="609842" y="2564904"/>
          <a:ext cx="10972316" cy="342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47FF036-8A4D-6D23-510B-A11C8445AAF3}"/>
              </a:ext>
            </a:extLst>
          </p:cNvPr>
          <p:cNvSpPr txBox="1"/>
          <p:nvPr/>
        </p:nvSpPr>
        <p:spPr>
          <a:xfrm>
            <a:off x="839416" y="2852936"/>
            <a:ext cx="360040" cy="707886"/>
          </a:xfrm>
          <a:prstGeom prst="rect">
            <a:avLst/>
          </a:prstGeom>
          <a:noFill/>
        </p:spPr>
        <p:txBody>
          <a:bodyPr wrap="square" rtlCol="0">
            <a:spAutoFit/>
          </a:bodyPr>
          <a:lstStyle/>
          <a:p>
            <a:pPr algn="ctr"/>
            <a:r>
              <a:rPr lang="en-GB" sz="4000" b="1" dirty="0">
                <a:solidFill>
                  <a:schemeClr val="accent1"/>
                </a:solidFill>
                <a:latin typeface="Algerian" panose="04020705040A02060702" pitchFamily="82" charset="0"/>
              </a:rPr>
              <a:t>1</a:t>
            </a:r>
            <a:endParaRPr lang="en-IN" sz="4000" b="1" dirty="0">
              <a:solidFill>
                <a:schemeClr val="accent1"/>
              </a:solidFill>
              <a:latin typeface="Algerian" panose="04020705040A02060702" pitchFamily="82" charset="0"/>
            </a:endParaRPr>
          </a:p>
        </p:txBody>
      </p:sp>
      <p:sp>
        <p:nvSpPr>
          <p:cNvPr id="9" name="TextBox 8">
            <a:extLst>
              <a:ext uri="{FF2B5EF4-FFF2-40B4-BE49-F238E27FC236}">
                <a16:creationId xmlns:a16="http://schemas.microsoft.com/office/drawing/2014/main" id="{C0E7497B-1586-7FA5-3602-9E391119C78B}"/>
              </a:ext>
            </a:extLst>
          </p:cNvPr>
          <p:cNvSpPr txBox="1"/>
          <p:nvPr/>
        </p:nvSpPr>
        <p:spPr>
          <a:xfrm>
            <a:off x="839416" y="4959993"/>
            <a:ext cx="360040" cy="707886"/>
          </a:xfrm>
          <a:prstGeom prst="rect">
            <a:avLst/>
          </a:prstGeom>
          <a:noFill/>
        </p:spPr>
        <p:txBody>
          <a:bodyPr wrap="square" rtlCol="0">
            <a:spAutoFit/>
          </a:bodyPr>
          <a:lstStyle/>
          <a:p>
            <a:pPr algn="ctr"/>
            <a:r>
              <a:rPr lang="en-GB" sz="4000" b="1" dirty="0">
                <a:solidFill>
                  <a:schemeClr val="accent1"/>
                </a:solidFill>
                <a:latin typeface="Algerian" panose="04020705040A02060702" pitchFamily="82" charset="0"/>
              </a:rPr>
              <a:t>3</a:t>
            </a:r>
            <a:endParaRPr lang="en-IN" sz="4000" b="1" dirty="0">
              <a:solidFill>
                <a:schemeClr val="accent1"/>
              </a:solidFill>
              <a:latin typeface="Algerian" panose="04020705040A02060702" pitchFamily="82" charset="0"/>
            </a:endParaRPr>
          </a:p>
        </p:txBody>
      </p:sp>
      <p:sp>
        <p:nvSpPr>
          <p:cNvPr id="10" name="TextBox 9">
            <a:extLst>
              <a:ext uri="{FF2B5EF4-FFF2-40B4-BE49-F238E27FC236}">
                <a16:creationId xmlns:a16="http://schemas.microsoft.com/office/drawing/2014/main" id="{729E0F65-DACC-EE99-395C-82637DF94B12}"/>
              </a:ext>
            </a:extLst>
          </p:cNvPr>
          <p:cNvSpPr txBox="1"/>
          <p:nvPr/>
        </p:nvSpPr>
        <p:spPr>
          <a:xfrm>
            <a:off x="1127448" y="3925668"/>
            <a:ext cx="360040" cy="707886"/>
          </a:xfrm>
          <a:prstGeom prst="rect">
            <a:avLst/>
          </a:prstGeom>
          <a:noFill/>
        </p:spPr>
        <p:txBody>
          <a:bodyPr wrap="square" rtlCol="0">
            <a:spAutoFit/>
          </a:bodyPr>
          <a:lstStyle/>
          <a:p>
            <a:pPr algn="ctr"/>
            <a:r>
              <a:rPr lang="en-GB" sz="4000" b="1" dirty="0">
                <a:solidFill>
                  <a:schemeClr val="accent1"/>
                </a:solidFill>
                <a:latin typeface="Algerian" panose="04020705040A02060702" pitchFamily="82" charset="0"/>
              </a:rPr>
              <a:t>2</a:t>
            </a:r>
            <a:endParaRPr lang="en-IN" sz="4000" b="1"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1864-3AEC-AF21-D23B-AB1DE3E029EB}"/>
              </a:ext>
            </a:extLst>
          </p:cNvPr>
          <p:cNvSpPr>
            <a:spLocks noGrp="1"/>
          </p:cNvSpPr>
          <p:nvPr>
            <p:ph type="title"/>
          </p:nvPr>
        </p:nvSpPr>
        <p:spPr>
          <a:xfrm>
            <a:off x="2604120" y="108673"/>
            <a:ext cx="7164288" cy="648072"/>
          </a:xfrm>
        </p:spPr>
        <p:txBody>
          <a:bodyPr vert="horz" lIns="91440" tIns="45720" rIns="91440" bIns="45720" rtlCol="0" anchor="b">
            <a:normAutofit fontScale="90000"/>
          </a:bodyPr>
          <a:lstStyle/>
          <a:p>
            <a:pPr algn="ctr"/>
            <a:r>
              <a:rPr lang="en-GB" sz="4400" dirty="0">
                <a:latin typeface="Algerian" panose="04020705040A02060702" pitchFamily="82" charset="0"/>
              </a:rPr>
              <a:t>Data understanding </a:t>
            </a:r>
            <a:endParaRPr lang="en-IN" sz="4400" dirty="0">
              <a:latin typeface="Algerian" panose="04020705040A02060702" pitchFamily="82" charset="0"/>
            </a:endParaRPr>
          </a:p>
        </p:txBody>
      </p:sp>
      <p:pic>
        <p:nvPicPr>
          <p:cNvPr id="5" name="Picture 4">
            <a:extLst>
              <a:ext uri="{FF2B5EF4-FFF2-40B4-BE49-F238E27FC236}">
                <a16:creationId xmlns:a16="http://schemas.microsoft.com/office/drawing/2014/main" id="{1451AC04-817A-DC34-1B27-C9C55002D155}"/>
              </a:ext>
            </a:extLst>
          </p:cNvPr>
          <p:cNvPicPr>
            <a:picLocks noChangeAspect="1"/>
          </p:cNvPicPr>
          <p:nvPr/>
        </p:nvPicPr>
        <p:blipFill>
          <a:blip r:embed="rId2"/>
          <a:stretch>
            <a:fillRect/>
          </a:stretch>
        </p:blipFill>
        <p:spPr>
          <a:xfrm>
            <a:off x="260099" y="4367398"/>
            <a:ext cx="5475312" cy="237397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EE51CDB0-E1B7-6255-5042-94BF97C7009F}"/>
              </a:ext>
            </a:extLst>
          </p:cNvPr>
          <p:cNvPicPr>
            <a:picLocks noChangeAspect="1"/>
          </p:cNvPicPr>
          <p:nvPr/>
        </p:nvPicPr>
        <p:blipFill>
          <a:blip r:embed="rId3"/>
          <a:stretch>
            <a:fillRect/>
          </a:stretch>
        </p:blipFill>
        <p:spPr>
          <a:xfrm>
            <a:off x="5879976" y="4367397"/>
            <a:ext cx="6051925" cy="2373969"/>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8A0FBD33-140F-8014-98EE-E66BFBD472AA}"/>
              </a:ext>
            </a:extLst>
          </p:cNvPr>
          <p:cNvSpPr txBox="1"/>
          <p:nvPr/>
        </p:nvSpPr>
        <p:spPr>
          <a:xfrm>
            <a:off x="1919536" y="4077072"/>
            <a:ext cx="2371725" cy="307777"/>
          </a:xfrm>
          <a:prstGeom prst="rect">
            <a:avLst/>
          </a:prstGeom>
          <a:noFill/>
        </p:spPr>
        <p:txBody>
          <a:bodyPr wrap="square" rtlCol="0">
            <a:spAutoFit/>
          </a:bodyPr>
          <a:lstStyle/>
          <a:p>
            <a:pPr algn="ctr"/>
            <a:r>
              <a:rPr lang="en-GB" sz="1400" b="1" dirty="0">
                <a:solidFill>
                  <a:schemeClr val="accent1"/>
                </a:solidFill>
              </a:rPr>
              <a:t>First five rows</a:t>
            </a:r>
            <a:endParaRPr lang="en-IN" sz="1400" b="1" dirty="0">
              <a:solidFill>
                <a:schemeClr val="accent1"/>
              </a:solidFill>
            </a:endParaRPr>
          </a:p>
        </p:txBody>
      </p:sp>
      <p:sp>
        <p:nvSpPr>
          <p:cNvPr id="9" name="TextBox 8">
            <a:extLst>
              <a:ext uri="{FF2B5EF4-FFF2-40B4-BE49-F238E27FC236}">
                <a16:creationId xmlns:a16="http://schemas.microsoft.com/office/drawing/2014/main" id="{5C5B9A33-E597-1023-1E1D-884CD5A2EABC}"/>
              </a:ext>
            </a:extLst>
          </p:cNvPr>
          <p:cNvSpPr txBox="1"/>
          <p:nvPr/>
        </p:nvSpPr>
        <p:spPr>
          <a:xfrm>
            <a:off x="7968208" y="4077072"/>
            <a:ext cx="2371725" cy="307777"/>
          </a:xfrm>
          <a:prstGeom prst="rect">
            <a:avLst/>
          </a:prstGeom>
          <a:noFill/>
        </p:spPr>
        <p:txBody>
          <a:bodyPr wrap="square" rtlCol="0">
            <a:spAutoFit/>
          </a:bodyPr>
          <a:lstStyle/>
          <a:p>
            <a:pPr algn="ctr"/>
            <a:r>
              <a:rPr lang="en-GB" sz="1400" b="1" dirty="0">
                <a:solidFill>
                  <a:schemeClr val="accent1"/>
                </a:solidFill>
              </a:rPr>
              <a:t>Last five rows</a:t>
            </a:r>
            <a:endParaRPr lang="en-IN" sz="1400" b="1" dirty="0">
              <a:solidFill>
                <a:schemeClr val="accent1"/>
              </a:solidFill>
            </a:endParaRPr>
          </a:p>
        </p:txBody>
      </p:sp>
      <p:pic>
        <p:nvPicPr>
          <p:cNvPr id="11" name="Picture 10">
            <a:extLst>
              <a:ext uri="{FF2B5EF4-FFF2-40B4-BE49-F238E27FC236}">
                <a16:creationId xmlns:a16="http://schemas.microsoft.com/office/drawing/2014/main" id="{F0A7A01E-119D-A898-D326-01315BE73E84}"/>
              </a:ext>
            </a:extLst>
          </p:cNvPr>
          <p:cNvPicPr>
            <a:picLocks noChangeAspect="1"/>
          </p:cNvPicPr>
          <p:nvPr/>
        </p:nvPicPr>
        <p:blipFill>
          <a:blip r:embed="rId4"/>
          <a:stretch>
            <a:fillRect/>
          </a:stretch>
        </p:blipFill>
        <p:spPr>
          <a:xfrm>
            <a:off x="4373875" y="1200958"/>
            <a:ext cx="2344862" cy="2764524"/>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E72E22A3-BE71-2D8B-6FB5-61D5AFB62D8E}"/>
              </a:ext>
            </a:extLst>
          </p:cNvPr>
          <p:cNvPicPr>
            <a:picLocks noChangeAspect="1"/>
          </p:cNvPicPr>
          <p:nvPr/>
        </p:nvPicPr>
        <p:blipFill>
          <a:blip r:embed="rId5"/>
          <a:stretch>
            <a:fillRect/>
          </a:stretch>
        </p:blipFill>
        <p:spPr>
          <a:xfrm>
            <a:off x="7608168" y="1251483"/>
            <a:ext cx="1700283" cy="2744551"/>
          </a:xfrm>
          <a:prstGeom prst="rect">
            <a:avLst/>
          </a:prstGeom>
          <a:effectLst>
            <a:outerShdw blurRad="63500" sx="102000" sy="102000" algn="ctr" rotWithShape="0">
              <a:prstClr val="black">
                <a:alpha val="40000"/>
              </a:prstClr>
            </a:outerShdw>
          </a:effectLst>
        </p:spPr>
      </p:pic>
      <p:pic>
        <p:nvPicPr>
          <p:cNvPr id="17" name="Picture 16">
            <a:extLst>
              <a:ext uri="{FF2B5EF4-FFF2-40B4-BE49-F238E27FC236}">
                <a16:creationId xmlns:a16="http://schemas.microsoft.com/office/drawing/2014/main" id="{21AE4235-0257-1706-D4E4-76F2100E6DE4}"/>
              </a:ext>
            </a:extLst>
          </p:cNvPr>
          <p:cNvPicPr>
            <a:picLocks noChangeAspect="1"/>
          </p:cNvPicPr>
          <p:nvPr/>
        </p:nvPicPr>
        <p:blipFill>
          <a:blip r:embed="rId6"/>
          <a:stretch>
            <a:fillRect/>
          </a:stretch>
        </p:blipFill>
        <p:spPr>
          <a:xfrm>
            <a:off x="1744759" y="2443361"/>
            <a:ext cx="1304925" cy="409575"/>
          </a:xfrm>
          <a:prstGeom prst="rect">
            <a:avLst/>
          </a:prstGeom>
          <a:effectLst>
            <a:outerShdw blurRad="63500" sx="102000" sy="102000" algn="ctr" rotWithShape="0">
              <a:prstClr val="black">
                <a:alpha val="40000"/>
              </a:prstClr>
            </a:outerShdw>
          </a:effectLst>
        </p:spPr>
      </p:pic>
      <p:sp>
        <p:nvSpPr>
          <p:cNvPr id="18" name="TextBox 17">
            <a:extLst>
              <a:ext uri="{FF2B5EF4-FFF2-40B4-BE49-F238E27FC236}">
                <a16:creationId xmlns:a16="http://schemas.microsoft.com/office/drawing/2014/main" id="{67049A72-4149-5EF4-0E82-2E450DFC51C4}"/>
              </a:ext>
            </a:extLst>
          </p:cNvPr>
          <p:cNvSpPr txBox="1"/>
          <p:nvPr/>
        </p:nvSpPr>
        <p:spPr>
          <a:xfrm>
            <a:off x="1276003" y="1866043"/>
            <a:ext cx="2371725" cy="523220"/>
          </a:xfrm>
          <a:prstGeom prst="rect">
            <a:avLst/>
          </a:prstGeom>
          <a:noFill/>
        </p:spPr>
        <p:txBody>
          <a:bodyPr wrap="square" rtlCol="0">
            <a:spAutoFit/>
          </a:bodyPr>
          <a:lstStyle/>
          <a:p>
            <a:pPr algn="ctr"/>
            <a:r>
              <a:rPr lang="en-GB" sz="1400" b="1" dirty="0">
                <a:solidFill>
                  <a:schemeClr val="accent1"/>
                </a:solidFill>
              </a:rPr>
              <a:t>Number of rows and columns in Dataset</a:t>
            </a:r>
            <a:endParaRPr lang="en-IN" sz="1400" b="1" dirty="0">
              <a:solidFill>
                <a:schemeClr val="accent1"/>
              </a:solidFill>
            </a:endParaRPr>
          </a:p>
        </p:txBody>
      </p:sp>
      <p:sp>
        <p:nvSpPr>
          <p:cNvPr id="19" name="TextBox 18">
            <a:extLst>
              <a:ext uri="{FF2B5EF4-FFF2-40B4-BE49-F238E27FC236}">
                <a16:creationId xmlns:a16="http://schemas.microsoft.com/office/drawing/2014/main" id="{6EA4B4D3-8319-FA1C-F56A-663F148AAEA6}"/>
              </a:ext>
            </a:extLst>
          </p:cNvPr>
          <p:cNvSpPr txBox="1"/>
          <p:nvPr/>
        </p:nvSpPr>
        <p:spPr>
          <a:xfrm>
            <a:off x="4387680" y="901907"/>
            <a:ext cx="2371725" cy="307777"/>
          </a:xfrm>
          <a:prstGeom prst="rect">
            <a:avLst/>
          </a:prstGeom>
          <a:noFill/>
        </p:spPr>
        <p:txBody>
          <a:bodyPr wrap="square" rtlCol="0">
            <a:spAutoFit/>
          </a:bodyPr>
          <a:lstStyle/>
          <a:p>
            <a:pPr algn="ctr"/>
            <a:r>
              <a:rPr lang="en-GB" sz="1400" b="1" dirty="0">
                <a:solidFill>
                  <a:schemeClr val="accent1"/>
                </a:solidFill>
              </a:rPr>
              <a:t>Data Information</a:t>
            </a:r>
            <a:endParaRPr lang="en-IN" sz="1400" b="1" dirty="0">
              <a:solidFill>
                <a:schemeClr val="accent1"/>
              </a:solidFill>
            </a:endParaRPr>
          </a:p>
        </p:txBody>
      </p:sp>
      <p:sp>
        <p:nvSpPr>
          <p:cNvPr id="21" name="TextBox 20">
            <a:extLst>
              <a:ext uri="{FF2B5EF4-FFF2-40B4-BE49-F238E27FC236}">
                <a16:creationId xmlns:a16="http://schemas.microsoft.com/office/drawing/2014/main" id="{EFF6860C-B4C5-4ED1-7E26-C745E8938BFF}"/>
              </a:ext>
            </a:extLst>
          </p:cNvPr>
          <p:cNvSpPr txBox="1"/>
          <p:nvPr/>
        </p:nvSpPr>
        <p:spPr>
          <a:xfrm>
            <a:off x="7272446" y="893181"/>
            <a:ext cx="2371725" cy="307777"/>
          </a:xfrm>
          <a:prstGeom prst="rect">
            <a:avLst/>
          </a:prstGeom>
          <a:noFill/>
        </p:spPr>
        <p:txBody>
          <a:bodyPr wrap="square" rtlCol="0">
            <a:spAutoFit/>
          </a:bodyPr>
          <a:lstStyle/>
          <a:p>
            <a:pPr algn="ctr"/>
            <a:r>
              <a:rPr lang="en-GB" sz="1400" b="1" dirty="0">
                <a:solidFill>
                  <a:schemeClr val="accent1"/>
                </a:solidFill>
              </a:rPr>
              <a:t>Number of unique records</a:t>
            </a:r>
            <a:endParaRPr lang="en-IN" sz="1400" b="1" dirty="0">
              <a:solidFill>
                <a:schemeClr val="accent1"/>
              </a:solidFill>
            </a:endParaRPr>
          </a:p>
        </p:txBody>
      </p:sp>
    </p:spTree>
    <p:extLst>
      <p:ext uri="{BB962C8B-B14F-4D97-AF65-F5344CB8AC3E}">
        <p14:creationId xmlns:p14="http://schemas.microsoft.com/office/powerpoint/2010/main" val="145002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116632"/>
            <a:ext cx="11881320" cy="979512"/>
          </a:xfrm>
        </p:spPr>
        <p:txBody>
          <a:bodyPr>
            <a:noAutofit/>
          </a:bodyPr>
          <a:lstStyle/>
          <a:p>
            <a:r>
              <a:rPr lang="en-GB" sz="2000" b="1" u="sng" dirty="0">
                <a:latin typeface="+mn-lt"/>
              </a:rPr>
              <a:t>Task - 1</a:t>
            </a:r>
            <a:br>
              <a:rPr lang="en-GB" sz="2000" dirty="0">
                <a:latin typeface="+mn-lt"/>
              </a:rPr>
            </a:br>
            <a:r>
              <a:rPr lang="en-GB" sz="2000" dirty="0">
                <a:solidFill>
                  <a:schemeClr val="tx1"/>
                </a:solidFill>
                <a:latin typeface="+mn-lt"/>
              </a:rPr>
              <a:t>Load the movies dataset into python notebook. Display the number of rows and columns in dataset. Display the title and genres of the first 50 movies from dataset.</a:t>
            </a:r>
            <a:endParaRPr sz="20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263352" y="5171127"/>
            <a:ext cx="11737304" cy="1354217"/>
          </a:xfrm>
          <a:prstGeom prst="rect">
            <a:avLst/>
          </a:prstGeom>
          <a:noFill/>
        </p:spPr>
        <p:txBody>
          <a:bodyPr wrap="square" rtlCol="0">
            <a:spAutoFit/>
          </a:bodyPr>
          <a:lstStyle/>
          <a:p>
            <a:r>
              <a:rPr lang="en-GB" b="1" u="sng" dirty="0"/>
              <a:t>Interpretation:</a:t>
            </a:r>
          </a:p>
          <a:p>
            <a:pPr marL="285750" indent="-285750">
              <a:buFont typeface="Arial" panose="020B0604020202020204" pitchFamily="34" charset="0"/>
              <a:buChar char="•"/>
            </a:pPr>
            <a:r>
              <a:rPr lang="en-GB" sz="1600" dirty="0"/>
              <a:t>To load dataset into python notebook  we have used pandas built-in function “read_csv”.</a:t>
            </a:r>
          </a:p>
          <a:p>
            <a:pPr marL="285750" indent="-285750">
              <a:buFont typeface="Arial" panose="020B0604020202020204" pitchFamily="34" charset="0"/>
              <a:buChar char="•"/>
            </a:pPr>
            <a:r>
              <a:rPr lang="en-GB" sz="1600" b="0" i="0" dirty="0">
                <a:effectLst/>
                <a:latin typeface="Söhne"/>
              </a:rPr>
              <a:t>We have used the "shape" method to find the number of rows and columns in the dataset. It turns out there are 4803 rows and 20 columns. To show the genres of the first 50 movies in the dataset, we filtered the data using the "loc" method and extracted the first 50 rows using the "head" method.</a:t>
            </a:r>
          </a:p>
        </p:txBody>
      </p:sp>
      <p:pic>
        <p:nvPicPr>
          <p:cNvPr id="14" name="Picture 13">
            <a:extLst>
              <a:ext uri="{FF2B5EF4-FFF2-40B4-BE49-F238E27FC236}">
                <a16:creationId xmlns:a16="http://schemas.microsoft.com/office/drawing/2014/main" id="{FD96EAB7-3C0E-2C78-65C3-0E7C15D8EB9C}"/>
              </a:ext>
            </a:extLst>
          </p:cNvPr>
          <p:cNvPicPr>
            <a:picLocks noChangeAspect="1"/>
          </p:cNvPicPr>
          <p:nvPr/>
        </p:nvPicPr>
        <p:blipFill>
          <a:blip r:embed="rId2"/>
          <a:stretch>
            <a:fillRect/>
          </a:stretch>
        </p:blipFill>
        <p:spPr>
          <a:xfrm>
            <a:off x="3791744" y="1272396"/>
            <a:ext cx="5018708" cy="393850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116632"/>
            <a:ext cx="11881320" cy="907504"/>
          </a:xfrm>
        </p:spPr>
        <p:txBody>
          <a:bodyPr>
            <a:noAutofit/>
          </a:bodyPr>
          <a:lstStyle/>
          <a:p>
            <a:r>
              <a:rPr lang="en-GB" sz="1800" b="1" u="sng" dirty="0">
                <a:latin typeface="+mn-lt"/>
              </a:rPr>
              <a:t>Task - 2</a:t>
            </a:r>
            <a:br>
              <a:rPr lang="en-GB" sz="1800" dirty="0">
                <a:latin typeface="+mn-lt"/>
              </a:rPr>
            </a:br>
            <a:r>
              <a:rPr lang="en-GB" sz="1800" dirty="0">
                <a:solidFill>
                  <a:schemeClr val="tx1"/>
                </a:solidFill>
                <a:latin typeface="+mn-lt"/>
              </a:rPr>
              <a:t>Identify the columns that have null values and perform the null value treatment. </a:t>
            </a:r>
            <a:br>
              <a:rPr lang="en-GB" sz="1800" dirty="0">
                <a:solidFill>
                  <a:schemeClr val="tx1"/>
                </a:solidFill>
                <a:latin typeface="+mn-lt"/>
              </a:rPr>
            </a:br>
            <a:r>
              <a:rPr lang="en-GB" sz="1800" dirty="0">
                <a:solidFill>
                  <a:schemeClr val="tx1"/>
                </a:solidFill>
                <a:latin typeface="+mn-lt"/>
              </a:rPr>
              <a:t>(Choose the imputation method based on the type of data in the columns of interest)</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263352" y="5592142"/>
            <a:ext cx="11737304" cy="1077218"/>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 have </a:t>
            </a:r>
            <a:r>
              <a:rPr lang="en-GB" sz="1600" b="0" i="0" dirty="0">
                <a:effectLst/>
                <a:latin typeface="Söhne"/>
              </a:rPr>
              <a:t>used the "isnull" and "sum" methods to identify and count the missing values in the dataset</a:t>
            </a:r>
            <a:r>
              <a:rPr lang="en-GB" sz="1600" dirty="0">
                <a:latin typeface="Söhne"/>
              </a:rPr>
              <a:t>.</a:t>
            </a:r>
          </a:p>
          <a:p>
            <a:pPr marL="285750" indent="-285750">
              <a:buFont typeface="Arial" panose="020B0604020202020204" pitchFamily="34" charset="0"/>
              <a:buChar char="•"/>
            </a:pPr>
            <a:r>
              <a:rPr lang="en-GB" sz="1600" dirty="0">
                <a:latin typeface="Söhne"/>
              </a:rPr>
              <a:t>We have </a:t>
            </a:r>
            <a:r>
              <a:rPr lang="en-GB" sz="1600" b="0" i="0" dirty="0">
                <a:effectLst/>
                <a:latin typeface="Söhne"/>
              </a:rPr>
              <a:t>used the "fillna" method to replace missing values in the dataset with the mode of the respective column.</a:t>
            </a:r>
          </a:p>
          <a:p>
            <a:pPr marL="285750" indent="-285750">
              <a:buFont typeface="Arial" panose="020B0604020202020204" pitchFamily="34" charset="0"/>
              <a:buChar char="•"/>
            </a:pPr>
            <a:r>
              <a:rPr lang="en-GB" sz="1600" b="0" i="0" dirty="0">
                <a:effectLst/>
                <a:latin typeface="Söhne"/>
              </a:rPr>
              <a:t>Initially, there were missing values in 5 columns of the dataset. After imputation, there are no any missing values in the dataset.</a:t>
            </a:r>
          </a:p>
        </p:txBody>
      </p:sp>
      <p:sp>
        <p:nvSpPr>
          <p:cNvPr id="5" name="TextBox 4">
            <a:extLst>
              <a:ext uri="{FF2B5EF4-FFF2-40B4-BE49-F238E27FC236}">
                <a16:creationId xmlns:a16="http://schemas.microsoft.com/office/drawing/2014/main" id="{67638317-8FD3-0C2A-8D55-963751663CF7}"/>
              </a:ext>
            </a:extLst>
          </p:cNvPr>
          <p:cNvSpPr txBox="1"/>
          <p:nvPr/>
        </p:nvSpPr>
        <p:spPr>
          <a:xfrm>
            <a:off x="3253833" y="1349068"/>
            <a:ext cx="2371725" cy="307777"/>
          </a:xfrm>
          <a:prstGeom prst="rect">
            <a:avLst/>
          </a:prstGeom>
          <a:noFill/>
        </p:spPr>
        <p:txBody>
          <a:bodyPr wrap="square" rtlCol="0">
            <a:spAutoFit/>
          </a:bodyPr>
          <a:lstStyle/>
          <a:p>
            <a:pPr algn="ctr"/>
            <a:r>
              <a:rPr lang="en-GB" sz="1400" b="1" dirty="0">
                <a:solidFill>
                  <a:schemeClr val="accent1"/>
                </a:solidFill>
              </a:rPr>
              <a:t>Null records in dataset</a:t>
            </a:r>
            <a:endParaRPr lang="en-IN" sz="1400" b="1" dirty="0">
              <a:solidFill>
                <a:schemeClr val="accent1"/>
              </a:solidFill>
            </a:endParaRPr>
          </a:p>
        </p:txBody>
      </p:sp>
      <p:pic>
        <p:nvPicPr>
          <p:cNvPr id="8" name="Picture 7">
            <a:extLst>
              <a:ext uri="{FF2B5EF4-FFF2-40B4-BE49-F238E27FC236}">
                <a16:creationId xmlns:a16="http://schemas.microsoft.com/office/drawing/2014/main" id="{A73EAAAF-92D2-E56E-9ADC-6F8F80D73369}"/>
              </a:ext>
            </a:extLst>
          </p:cNvPr>
          <p:cNvPicPr>
            <a:picLocks noChangeAspect="1"/>
          </p:cNvPicPr>
          <p:nvPr/>
        </p:nvPicPr>
        <p:blipFill>
          <a:blip r:embed="rId2"/>
          <a:stretch>
            <a:fillRect/>
          </a:stretch>
        </p:blipFill>
        <p:spPr>
          <a:xfrm>
            <a:off x="5781580" y="1708095"/>
            <a:ext cx="2160000" cy="3881145"/>
          </a:xfrm>
          <a:prstGeom prst="rect">
            <a:avLst/>
          </a:prstGeom>
        </p:spPr>
      </p:pic>
      <p:pic>
        <p:nvPicPr>
          <p:cNvPr id="10" name="Picture 9">
            <a:extLst>
              <a:ext uri="{FF2B5EF4-FFF2-40B4-BE49-F238E27FC236}">
                <a16:creationId xmlns:a16="http://schemas.microsoft.com/office/drawing/2014/main" id="{31147732-C2DE-99EC-7004-679DC0AFBCF4}"/>
              </a:ext>
            </a:extLst>
          </p:cNvPr>
          <p:cNvPicPr>
            <a:picLocks noChangeAspect="1"/>
          </p:cNvPicPr>
          <p:nvPr/>
        </p:nvPicPr>
        <p:blipFill>
          <a:blip r:embed="rId3"/>
          <a:stretch>
            <a:fillRect/>
          </a:stretch>
        </p:blipFill>
        <p:spPr>
          <a:xfrm>
            <a:off x="3359696" y="1708096"/>
            <a:ext cx="2160000" cy="3881144"/>
          </a:xfrm>
          <a:prstGeom prst="rect">
            <a:avLst/>
          </a:prstGeom>
        </p:spPr>
      </p:pic>
      <p:sp>
        <p:nvSpPr>
          <p:cNvPr id="11" name="TextBox 10">
            <a:extLst>
              <a:ext uri="{FF2B5EF4-FFF2-40B4-BE49-F238E27FC236}">
                <a16:creationId xmlns:a16="http://schemas.microsoft.com/office/drawing/2014/main" id="{1F25462D-B035-7336-265E-DF2EF49015FD}"/>
              </a:ext>
            </a:extLst>
          </p:cNvPr>
          <p:cNvSpPr txBox="1"/>
          <p:nvPr/>
        </p:nvSpPr>
        <p:spPr>
          <a:xfrm>
            <a:off x="5663952" y="1358932"/>
            <a:ext cx="2371725" cy="307777"/>
          </a:xfrm>
          <a:prstGeom prst="rect">
            <a:avLst/>
          </a:prstGeom>
          <a:noFill/>
        </p:spPr>
        <p:txBody>
          <a:bodyPr wrap="square" rtlCol="0">
            <a:spAutoFit/>
          </a:bodyPr>
          <a:lstStyle/>
          <a:p>
            <a:pPr algn="ctr"/>
            <a:r>
              <a:rPr lang="en-GB" sz="1400" b="1" dirty="0">
                <a:solidFill>
                  <a:schemeClr val="accent1"/>
                </a:solidFill>
              </a:rPr>
              <a:t>After</a:t>
            </a:r>
            <a:endParaRPr lang="en-IN" sz="1400" b="1" dirty="0">
              <a:solidFill>
                <a:schemeClr val="accent1"/>
              </a:solidFill>
            </a:endParaRPr>
          </a:p>
        </p:txBody>
      </p:sp>
    </p:spTree>
    <p:extLst>
      <p:ext uri="{BB962C8B-B14F-4D97-AF65-F5344CB8AC3E}">
        <p14:creationId xmlns:p14="http://schemas.microsoft.com/office/powerpoint/2010/main" val="201840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88" y="153365"/>
            <a:ext cx="10657184" cy="691480"/>
          </a:xfrm>
        </p:spPr>
        <p:txBody>
          <a:bodyPr>
            <a:noAutofit/>
          </a:bodyPr>
          <a:lstStyle/>
          <a:p>
            <a:r>
              <a:rPr lang="en-GB" sz="1800" b="1" u="sng" dirty="0">
                <a:latin typeface="+mn-lt"/>
              </a:rPr>
              <a:t>Task - 3</a:t>
            </a:r>
            <a:br>
              <a:rPr lang="en-GB" sz="1800" dirty="0">
                <a:latin typeface="+mn-lt"/>
              </a:rPr>
            </a:br>
            <a:r>
              <a:rPr lang="en-GB" sz="1800" dirty="0">
                <a:solidFill>
                  <a:schemeClr val="tx1"/>
                </a:solidFill>
                <a:latin typeface="+mn-lt"/>
              </a:rPr>
              <a:t>Display the movies category that have budget greater than 220000.</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48068" y="5589240"/>
            <a:ext cx="10297144"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 have filtered data to get movie categories which has budget greater than 220000.</a:t>
            </a:r>
          </a:p>
          <a:p>
            <a:pPr marL="285750" indent="-285750">
              <a:buFont typeface="Arial" panose="020B0604020202020204" pitchFamily="34" charset="0"/>
              <a:buChar char="•"/>
            </a:pPr>
            <a:r>
              <a:rPr lang="en-GB" sz="1600" b="0" i="0" dirty="0">
                <a:effectLst/>
                <a:latin typeface="Söhne"/>
              </a:rPr>
              <a:t>In data</a:t>
            </a:r>
            <a:r>
              <a:rPr lang="en-GB" sz="1600" dirty="0">
                <a:latin typeface="Söhne"/>
              </a:rPr>
              <a:t>set there are 3684 movies which has budget greater than 220000.</a:t>
            </a:r>
            <a:endParaRPr lang="en-GB" sz="1600" b="0" i="0" dirty="0">
              <a:effectLst/>
              <a:latin typeface="Söhne"/>
            </a:endParaRPr>
          </a:p>
        </p:txBody>
      </p:sp>
      <p:pic>
        <p:nvPicPr>
          <p:cNvPr id="4" name="Picture 3">
            <a:extLst>
              <a:ext uri="{FF2B5EF4-FFF2-40B4-BE49-F238E27FC236}">
                <a16:creationId xmlns:a16="http://schemas.microsoft.com/office/drawing/2014/main" id="{4B448B9E-EF1B-E2F7-6889-EC05A3028FAC}"/>
              </a:ext>
            </a:extLst>
          </p:cNvPr>
          <p:cNvPicPr>
            <a:picLocks noChangeAspect="1"/>
          </p:cNvPicPr>
          <p:nvPr/>
        </p:nvPicPr>
        <p:blipFill>
          <a:blip r:embed="rId2"/>
          <a:stretch>
            <a:fillRect/>
          </a:stretch>
        </p:blipFill>
        <p:spPr>
          <a:xfrm>
            <a:off x="3359696" y="1124744"/>
            <a:ext cx="4520113" cy="43380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5091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88" y="153365"/>
            <a:ext cx="10657184" cy="691480"/>
          </a:xfrm>
        </p:spPr>
        <p:txBody>
          <a:bodyPr>
            <a:noAutofit/>
          </a:bodyPr>
          <a:lstStyle/>
          <a:p>
            <a:r>
              <a:rPr lang="en-GB" sz="1800" b="1" u="sng" dirty="0">
                <a:latin typeface="+mn-lt"/>
              </a:rPr>
              <a:t>Task - 4</a:t>
            </a:r>
            <a:br>
              <a:rPr lang="en-GB" sz="1800" dirty="0">
                <a:latin typeface="+mn-lt"/>
              </a:rPr>
            </a:br>
            <a:r>
              <a:rPr lang="en-GB" sz="1800" dirty="0">
                <a:solidFill>
                  <a:schemeClr val="tx1"/>
                </a:solidFill>
                <a:latin typeface="+mn-lt"/>
              </a:rPr>
              <a:t>Display the movie categories where the revenue is greater than 961000000.</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589240"/>
            <a:ext cx="10297144"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 have</a:t>
            </a:r>
            <a:r>
              <a:rPr lang="en-GB" sz="1600" b="0" i="0" dirty="0">
                <a:effectLst/>
                <a:latin typeface="Söhne"/>
              </a:rPr>
              <a:t> </a:t>
            </a:r>
            <a:r>
              <a:rPr lang="en-GB" sz="1600" dirty="0">
                <a:latin typeface="Söhne"/>
              </a:rPr>
              <a:t>filtered data to get movie categories which has revenue greater than 9661000000</a:t>
            </a:r>
          </a:p>
          <a:p>
            <a:pPr marL="285750" indent="-285750">
              <a:buFont typeface="Arial" panose="020B0604020202020204" pitchFamily="34" charset="0"/>
              <a:buChar char="•"/>
            </a:pPr>
            <a:r>
              <a:rPr lang="en-GB" sz="1600" b="0" i="0" dirty="0">
                <a:effectLst/>
                <a:latin typeface="Söhne"/>
              </a:rPr>
              <a:t>In data</a:t>
            </a:r>
            <a:r>
              <a:rPr lang="en-GB" sz="1600" dirty="0">
                <a:latin typeface="Söhne"/>
              </a:rPr>
              <a:t>set there are 24 movies which has revenue greater than 961000000.</a:t>
            </a:r>
            <a:endParaRPr lang="en-GB" sz="1600" b="0" i="0" dirty="0">
              <a:effectLst/>
              <a:latin typeface="Söhne"/>
            </a:endParaRPr>
          </a:p>
        </p:txBody>
      </p:sp>
      <p:pic>
        <p:nvPicPr>
          <p:cNvPr id="8" name="Picture 7">
            <a:extLst>
              <a:ext uri="{FF2B5EF4-FFF2-40B4-BE49-F238E27FC236}">
                <a16:creationId xmlns:a16="http://schemas.microsoft.com/office/drawing/2014/main" id="{D43F9A2A-3FAB-C084-3A49-CAAC6363EE4C}"/>
              </a:ext>
            </a:extLst>
          </p:cNvPr>
          <p:cNvPicPr>
            <a:picLocks noChangeAspect="1"/>
          </p:cNvPicPr>
          <p:nvPr/>
        </p:nvPicPr>
        <p:blipFill>
          <a:blip r:embed="rId2"/>
          <a:stretch>
            <a:fillRect/>
          </a:stretch>
        </p:blipFill>
        <p:spPr>
          <a:xfrm>
            <a:off x="3359696" y="1196752"/>
            <a:ext cx="5035073" cy="42881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803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21131"/>
            <a:ext cx="11115620" cy="830997"/>
          </a:xfrm>
        </p:spPr>
        <p:txBody>
          <a:bodyPr>
            <a:noAutofit/>
          </a:bodyPr>
          <a:lstStyle/>
          <a:p>
            <a:r>
              <a:rPr lang="en-GB" sz="1800" b="1" u="sng" dirty="0">
                <a:latin typeface="+mn-lt"/>
              </a:rPr>
              <a:t>Task - 5</a:t>
            </a:r>
            <a:br>
              <a:rPr lang="en-GB" sz="1800" dirty="0">
                <a:latin typeface="+mn-lt"/>
              </a:rPr>
            </a:br>
            <a:r>
              <a:rPr lang="en-GB" sz="1800" dirty="0">
                <a:solidFill>
                  <a:schemeClr val="tx1"/>
                </a:solidFill>
                <a:latin typeface="+mn-lt"/>
              </a:rPr>
              <a:t>In the dataset there are some movies which the budget and revenue column have the value 0, which mean unknown values remove the rows with value 0 from the both budget and revenue column.</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589240"/>
            <a:ext cx="10297144" cy="830997"/>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 have</a:t>
            </a:r>
            <a:r>
              <a:rPr lang="en-GB" sz="1600" b="0" i="0" dirty="0">
                <a:effectLst/>
                <a:latin typeface="Söhne"/>
              </a:rPr>
              <a:t> filtered the data based on the given criteria and stored the resulting data in a variable.</a:t>
            </a:r>
          </a:p>
          <a:p>
            <a:pPr marL="285750" indent="-285750">
              <a:buFont typeface="Arial" panose="020B0604020202020204" pitchFamily="34" charset="0"/>
              <a:buChar char="•"/>
            </a:pPr>
            <a:r>
              <a:rPr lang="en-GB" sz="1600" b="0" i="0" dirty="0">
                <a:effectLst/>
                <a:latin typeface="Söhne"/>
              </a:rPr>
              <a:t>There are 3229 movies in which both the budget and revenue columns do not have a value of 0.</a:t>
            </a:r>
          </a:p>
        </p:txBody>
      </p:sp>
      <p:pic>
        <p:nvPicPr>
          <p:cNvPr id="4" name="Picture 3">
            <a:extLst>
              <a:ext uri="{FF2B5EF4-FFF2-40B4-BE49-F238E27FC236}">
                <a16:creationId xmlns:a16="http://schemas.microsoft.com/office/drawing/2014/main" id="{3B05CD0E-2334-9F85-6129-08959E07EE12}"/>
              </a:ext>
            </a:extLst>
          </p:cNvPr>
          <p:cNvPicPr>
            <a:picLocks noChangeAspect="1"/>
          </p:cNvPicPr>
          <p:nvPr/>
        </p:nvPicPr>
        <p:blipFill>
          <a:blip r:embed="rId2"/>
          <a:stretch>
            <a:fillRect/>
          </a:stretch>
        </p:blipFill>
        <p:spPr>
          <a:xfrm>
            <a:off x="1490464" y="1227446"/>
            <a:ext cx="9211072" cy="404554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78173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21131"/>
            <a:ext cx="11115620" cy="931605"/>
          </a:xfrm>
        </p:spPr>
        <p:txBody>
          <a:bodyPr>
            <a:noAutofit/>
          </a:bodyPr>
          <a:lstStyle/>
          <a:p>
            <a:r>
              <a:rPr lang="en-GB" sz="1800" b="1" u="sng" dirty="0">
                <a:latin typeface="+mn-lt"/>
              </a:rPr>
              <a:t>Task – 6 - A</a:t>
            </a:r>
            <a:br>
              <a:rPr lang="en-GB" sz="1800" dirty="0">
                <a:latin typeface="+mn-lt"/>
              </a:rPr>
            </a:br>
            <a:r>
              <a:rPr lang="en-GB" sz="1800" dirty="0">
                <a:solidFill>
                  <a:schemeClr val="tx1"/>
                </a:solidFill>
                <a:latin typeface="+mn-lt"/>
              </a:rPr>
              <a:t>List the top 10 movies with highest revenue and top 10 and the movies with least 10 budget.</a:t>
            </a:r>
            <a:br>
              <a:rPr lang="en-GB" sz="1800" dirty="0">
                <a:solidFill>
                  <a:schemeClr val="tx1"/>
                </a:solidFill>
                <a:latin typeface="+mn-lt"/>
              </a:rPr>
            </a:br>
            <a:r>
              <a:rPr lang="en-GB" sz="1800" dirty="0">
                <a:solidFill>
                  <a:schemeClr val="tx1"/>
                </a:solidFill>
                <a:latin typeface="+mn-lt"/>
              </a:rPr>
              <a:t>Top 10 movies with highest revenue.</a:t>
            </a:r>
            <a:endParaRPr sz="1800" dirty="0">
              <a:solidFill>
                <a:schemeClr val="tx1"/>
              </a:solidFill>
              <a:latin typeface="+mn-lt"/>
            </a:endParaRPr>
          </a:p>
        </p:txBody>
      </p:sp>
      <p:sp>
        <p:nvSpPr>
          <p:cNvPr id="7" name="TextBox 6">
            <a:extLst>
              <a:ext uri="{FF2B5EF4-FFF2-40B4-BE49-F238E27FC236}">
                <a16:creationId xmlns:a16="http://schemas.microsoft.com/office/drawing/2014/main" id="{54571C21-1F4D-29C9-7E73-B52C16094EB6}"/>
              </a:ext>
            </a:extLst>
          </p:cNvPr>
          <p:cNvSpPr txBox="1"/>
          <p:nvPr/>
        </p:nvSpPr>
        <p:spPr>
          <a:xfrm>
            <a:off x="407368" y="5868561"/>
            <a:ext cx="10513168" cy="584775"/>
          </a:xfrm>
          <a:prstGeom prst="rect">
            <a:avLst/>
          </a:prstGeom>
          <a:noFill/>
        </p:spPr>
        <p:txBody>
          <a:bodyPr wrap="square" rtlCol="0">
            <a:spAutoFit/>
          </a:bodyPr>
          <a:lstStyle/>
          <a:p>
            <a:r>
              <a:rPr lang="en-GB" sz="1600" b="1" u="sng" dirty="0"/>
              <a:t>Interpretation:</a:t>
            </a:r>
          </a:p>
          <a:p>
            <a:pPr marL="285750" indent="-285750">
              <a:buFont typeface="Arial" panose="020B0604020202020204" pitchFamily="34" charset="0"/>
              <a:buChar char="•"/>
            </a:pPr>
            <a:r>
              <a:rPr lang="en-GB" sz="1600" dirty="0">
                <a:latin typeface="Söhne"/>
              </a:rPr>
              <a:t>We</a:t>
            </a:r>
            <a:r>
              <a:rPr lang="en-GB" sz="1600" b="0" i="0" dirty="0">
                <a:effectLst/>
                <a:latin typeface="Söhne"/>
              </a:rPr>
              <a:t> sorted the data in descending order based on revenue and selected the top 10 entries using the "head" method</a:t>
            </a:r>
          </a:p>
        </p:txBody>
      </p:sp>
      <p:pic>
        <p:nvPicPr>
          <p:cNvPr id="5" name="Picture 4">
            <a:extLst>
              <a:ext uri="{FF2B5EF4-FFF2-40B4-BE49-F238E27FC236}">
                <a16:creationId xmlns:a16="http://schemas.microsoft.com/office/drawing/2014/main" id="{19DB592C-0C85-358A-9376-9DC55712F08E}"/>
              </a:ext>
            </a:extLst>
          </p:cNvPr>
          <p:cNvPicPr>
            <a:picLocks noChangeAspect="1"/>
          </p:cNvPicPr>
          <p:nvPr/>
        </p:nvPicPr>
        <p:blipFill>
          <a:blip r:embed="rId2"/>
          <a:stretch>
            <a:fillRect/>
          </a:stretch>
        </p:blipFill>
        <p:spPr>
          <a:xfrm>
            <a:off x="1703512" y="1233524"/>
            <a:ext cx="9153699" cy="4499731"/>
          </a:xfrm>
          <a:prstGeom prst="rect">
            <a:avLst/>
          </a:prstGeom>
        </p:spPr>
      </p:pic>
    </p:spTree>
    <p:extLst>
      <p:ext uri="{BB962C8B-B14F-4D97-AF65-F5344CB8AC3E}">
        <p14:creationId xmlns:p14="http://schemas.microsoft.com/office/powerpoint/2010/main" val="262707590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205</TotalTime>
  <Words>1133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Candara</vt:lpstr>
      <vt:lpstr>Consolas</vt:lpstr>
      <vt:lpstr>Söhne</vt:lpstr>
      <vt:lpstr>Tech Computer 16x9</vt:lpstr>
      <vt:lpstr>TMDB Movie Data</vt:lpstr>
      <vt:lpstr>Business Objectives</vt:lpstr>
      <vt:lpstr>Data understanding </vt:lpstr>
      <vt:lpstr>Task - 1 Load the movies dataset into python notebook. Display the number of rows and columns in dataset. Display the title and genres of the first 50 movies from dataset.</vt:lpstr>
      <vt:lpstr>Task - 2 Identify the columns that have null values and perform the null value treatment.  (Choose the imputation method based on the type of data in the columns of interest)</vt:lpstr>
      <vt:lpstr>Task - 3 Display the movies category that have budget greater than 220000.</vt:lpstr>
      <vt:lpstr>Task - 4 Display the movie categories where the revenue is greater than 961000000.</vt:lpstr>
      <vt:lpstr>Task - 5 In the dataset there are some movies which the budget and revenue column have the value 0, which mean unknown values remove the rows with value 0 from the both budget and revenue column.</vt:lpstr>
      <vt:lpstr>Task – 6 - A List the top 10 movies with highest revenue and top 10 and the movies with least 10 budget. Top 10 movies with highest revenue.</vt:lpstr>
      <vt:lpstr>Task – 6 - B List the top 10 movies with highest revenue and top 10 and the movies with least 10 budget. Top 10 movies with least budget.</vt:lpstr>
      <vt:lpstr>Task – 7 How are popularities of movies related with the movies budgets ? are they correlated or total uncorrelated with each other ? Write the interpretation of your analysis.</vt:lpstr>
      <vt:lpstr>Task – 8 Identify and display the name of all production companies along with the number of time they appears in the dataset.</vt:lpstr>
      <vt:lpstr>Task – 9 Display the names of top 25 production companies based on the number of movies they produced in descending order of the number of movies produced.</vt:lpstr>
      <vt:lpstr>Task – 10- A Sort the data in descending value based on revenue and filtered top 500 companies, Find the measures of central tendency for the following columns using the filtered data. Outliers analysis using box plot.</vt:lpstr>
      <vt:lpstr>Task – 11  Identify and Display the names of movies along with their runtimes for those movies that have above average runtime using the data from previous task.</vt:lpstr>
      <vt:lpstr>interpretation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Movie Data</dc:title>
  <dc:creator>Sakshiii Waghmare</dc:creator>
  <cp:lastModifiedBy>Sakshiii Waghmare</cp:lastModifiedBy>
  <cp:revision>1</cp:revision>
  <dcterms:created xsi:type="dcterms:W3CDTF">2024-01-30T06:37:21Z</dcterms:created>
  <dcterms:modified xsi:type="dcterms:W3CDTF">2024-02-01T11:36:22Z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