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9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ii Waghmare" userId="499568bf1e6cdb70" providerId="LiveId" clId="{F8A8B38C-5C61-4E36-85FE-0740CB209950}"/>
    <pc:docChg chg="custSel addSld modSld sldOrd">
      <pc:chgData name="Sakshiii Waghmare" userId="499568bf1e6cdb70" providerId="LiveId" clId="{F8A8B38C-5C61-4E36-85FE-0740CB209950}" dt="2024-02-01T01:46:40.624" v="428" actId="1076"/>
      <pc:docMkLst>
        <pc:docMk/>
      </pc:docMkLst>
      <pc:sldChg chg="ord">
        <pc:chgData name="Sakshiii Waghmare" userId="499568bf1e6cdb70" providerId="LiveId" clId="{F8A8B38C-5C61-4E36-85FE-0740CB209950}" dt="2024-02-01T01:44:11.120" v="164"/>
        <pc:sldMkLst>
          <pc:docMk/>
          <pc:sldMk cId="2142593913" sldId="258"/>
        </pc:sldMkLst>
      </pc:sldChg>
      <pc:sldChg chg="modSp mod">
        <pc:chgData name="Sakshiii Waghmare" userId="499568bf1e6cdb70" providerId="LiveId" clId="{F8A8B38C-5C61-4E36-85FE-0740CB209950}" dt="2024-01-30T17:09:11.947" v="1" actId="20577"/>
        <pc:sldMkLst>
          <pc:docMk/>
          <pc:sldMk cId="144756011" sldId="264"/>
        </pc:sldMkLst>
        <pc:spChg chg="mod">
          <ac:chgData name="Sakshiii Waghmare" userId="499568bf1e6cdb70" providerId="LiveId" clId="{F8A8B38C-5C61-4E36-85FE-0740CB209950}" dt="2024-01-30T17:09:11.947" v="1" actId="20577"/>
          <ac:spMkLst>
            <pc:docMk/>
            <pc:sldMk cId="144756011" sldId="264"/>
            <ac:spMk id="3" creationId="{86159AE8-A515-C8A5-59B7-5D5B54C2DFDF}"/>
          </ac:spMkLst>
        </pc:spChg>
      </pc:sldChg>
      <pc:sldChg chg="addSp delSp modSp new mod">
        <pc:chgData name="Sakshiii Waghmare" userId="499568bf1e6cdb70" providerId="LiveId" clId="{F8A8B38C-5C61-4E36-85FE-0740CB209950}" dt="2024-02-01T01:46:40.624" v="428" actId="1076"/>
        <pc:sldMkLst>
          <pc:docMk/>
          <pc:sldMk cId="3410445490" sldId="269"/>
        </pc:sldMkLst>
        <pc:spChg chg="mod">
          <ac:chgData name="Sakshiii Waghmare" userId="499568bf1e6cdb70" providerId="LiveId" clId="{F8A8B38C-5C61-4E36-85FE-0740CB209950}" dt="2024-02-01T01:46:40.624" v="428" actId="1076"/>
          <ac:spMkLst>
            <pc:docMk/>
            <pc:sldMk cId="3410445490" sldId="269"/>
            <ac:spMk id="2" creationId="{6E86B15F-31F5-D426-4352-9BE1E6CF79D6}"/>
          </ac:spMkLst>
        </pc:spChg>
        <pc:spChg chg="del">
          <ac:chgData name="Sakshiii Waghmare" userId="499568bf1e6cdb70" providerId="LiveId" clId="{F8A8B38C-5C61-4E36-85FE-0740CB209950}" dt="2024-02-01T01:35:25.265" v="35" actId="478"/>
          <ac:spMkLst>
            <pc:docMk/>
            <pc:sldMk cId="3410445490" sldId="269"/>
            <ac:spMk id="3" creationId="{71BEEC22-5153-4DA3-4BCD-4B463379C591}"/>
          </ac:spMkLst>
        </pc:spChg>
        <pc:spChg chg="add mod">
          <ac:chgData name="Sakshiii Waghmare" userId="499568bf1e6cdb70" providerId="LiveId" clId="{F8A8B38C-5C61-4E36-85FE-0740CB209950}" dt="2024-02-01T01:44:50.363" v="233" actId="1076"/>
          <ac:spMkLst>
            <pc:docMk/>
            <pc:sldMk cId="3410445490" sldId="269"/>
            <ac:spMk id="16" creationId="{63FBA573-85A3-F841-455E-80190DB6AE6F}"/>
          </ac:spMkLst>
        </pc:spChg>
        <pc:spChg chg="add mod">
          <ac:chgData name="Sakshiii Waghmare" userId="499568bf1e6cdb70" providerId="LiveId" clId="{F8A8B38C-5C61-4E36-85FE-0740CB209950}" dt="2024-02-01T01:45:04.748" v="266" actId="20577"/>
          <ac:spMkLst>
            <pc:docMk/>
            <pc:sldMk cId="3410445490" sldId="269"/>
            <ac:spMk id="17" creationId="{CBDE4E9F-1C0C-29AE-691A-00761AF26281}"/>
          </ac:spMkLst>
        </pc:spChg>
        <pc:spChg chg="add mod">
          <ac:chgData name="Sakshiii Waghmare" userId="499568bf1e6cdb70" providerId="LiveId" clId="{F8A8B38C-5C61-4E36-85FE-0740CB209950}" dt="2024-02-01T01:45:31.790" v="308" actId="1076"/>
          <ac:spMkLst>
            <pc:docMk/>
            <pc:sldMk cId="3410445490" sldId="269"/>
            <ac:spMk id="18" creationId="{AE908112-2FBE-E447-F76A-DE168A92B670}"/>
          </ac:spMkLst>
        </pc:spChg>
        <pc:spChg chg="add mod">
          <ac:chgData name="Sakshiii Waghmare" userId="499568bf1e6cdb70" providerId="LiveId" clId="{F8A8B38C-5C61-4E36-85FE-0740CB209950}" dt="2024-02-01T01:45:57.967" v="351" actId="1076"/>
          <ac:spMkLst>
            <pc:docMk/>
            <pc:sldMk cId="3410445490" sldId="269"/>
            <ac:spMk id="19" creationId="{FCB56A21-1F40-84D1-BFFF-195790353005}"/>
          </ac:spMkLst>
        </pc:spChg>
        <pc:spChg chg="add mod">
          <ac:chgData name="Sakshiii Waghmare" userId="499568bf1e6cdb70" providerId="LiveId" clId="{F8A8B38C-5C61-4E36-85FE-0740CB209950}" dt="2024-02-01T01:46:18.761" v="396" actId="20577"/>
          <ac:spMkLst>
            <pc:docMk/>
            <pc:sldMk cId="3410445490" sldId="269"/>
            <ac:spMk id="20" creationId="{D286FFF3-3D73-C824-BBBE-B97ED97A6E05}"/>
          </ac:spMkLst>
        </pc:spChg>
        <pc:spChg chg="add mod">
          <ac:chgData name="Sakshiii Waghmare" userId="499568bf1e6cdb70" providerId="LiveId" clId="{F8A8B38C-5C61-4E36-85FE-0740CB209950}" dt="2024-02-01T01:46:34.032" v="427" actId="20577"/>
          <ac:spMkLst>
            <pc:docMk/>
            <pc:sldMk cId="3410445490" sldId="269"/>
            <ac:spMk id="21" creationId="{77840CB3-B7A2-84FF-808A-405B934CD2AD}"/>
          </ac:spMkLst>
        </pc:spChg>
        <pc:picChg chg="add mod">
          <ac:chgData name="Sakshiii Waghmare" userId="499568bf1e6cdb70" providerId="LiveId" clId="{F8A8B38C-5C61-4E36-85FE-0740CB209950}" dt="2024-02-01T01:44:28.693" v="180" actId="1035"/>
          <ac:picMkLst>
            <pc:docMk/>
            <pc:sldMk cId="3410445490" sldId="269"/>
            <ac:picMk id="5" creationId="{A35039A9-77FA-E9BE-3824-18EFAF938C01}"/>
          </ac:picMkLst>
        </pc:picChg>
        <pc:picChg chg="add mod">
          <ac:chgData name="Sakshiii Waghmare" userId="499568bf1e6cdb70" providerId="LiveId" clId="{F8A8B38C-5C61-4E36-85FE-0740CB209950}" dt="2024-02-01T01:43:40.899" v="121" actId="108"/>
          <ac:picMkLst>
            <pc:docMk/>
            <pc:sldMk cId="3410445490" sldId="269"/>
            <ac:picMk id="7" creationId="{C5907790-4AD6-9FFA-F2E6-5190F71DF0B7}"/>
          </ac:picMkLst>
        </pc:picChg>
        <pc:picChg chg="add mod">
          <ac:chgData name="Sakshiii Waghmare" userId="499568bf1e6cdb70" providerId="LiveId" clId="{F8A8B38C-5C61-4E36-85FE-0740CB209950}" dt="2024-02-01T01:43:44.110" v="122" actId="108"/>
          <ac:picMkLst>
            <pc:docMk/>
            <pc:sldMk cId="3410445490" sldId="269"/>
            <ac:picMk id="9" creationId="{68BD1224-4F34-12B5-4B32-CFFCCAAD5B02}"/>
          </ac:picMkLst>
        </pc:picChg>
        <pc:picChg chg="add mod">
          <ac:chgData name="Sakshiii Waghmare" userId="499568bf1e6cdb70" providerId="LiveId" clId="{F8A8B38C-5C61-4E36-85FE-0740CB209950}" dt="2024-02-01T01:44:28.693" v="180" actId="1035"/>
          <ac:picMkLst>
            <pc:docMk/>
            <pc:sldMk cId="3410445490" sldId="269"/>
            <ac:picMk id="11" creationId="{47B1EF93-79F4-6CCF-6997-7CF180142AAA}"/>
          </ac:picMkLst>
        </pc:picChg>
        <pc:picChg chg="add mod">
          <ac:chgData name="Sakshiii Waghmare" userId="499568bf1e6cdb70" providerId="LiveId" clId="{F8A8B38C-5C61-4E36-85FE-0740CB209950}" dt="2024-02-01T01:44:28.693" v="180" actId="1035"/>
          <ac:picMkLst>
            <pc:docMk/>
            <pc:sldMk cId="3410445490" sldId="269"/>
            <ac:picMk id="13" creationId="{B8AFC31F-A978-7DCC-96EC-A5ACE36931F1}"/>
          </ac:picMkLst>
        </pc:picChg>
        <pc:picChg chg="add mod">
          <ac:chgData name="Sakshiii Waghmare" userId="499568bf1e6cdb70" providerId="LiveId" clId="{F8A8B38C-5C61-4E36-85FE-0740CB209950}" dt="2024-02-01T01:44:28.693" v="180" actId="1035"/>
          <ac:picMkLst>
            <pc:docMk/>
            <pc:sldMk cId="3410445490" sldId="269"/>
            <ac:picMk id="15" creationId="{0D712505-37F2-A54A-4173-6AB591347F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3E09-F4A7-ACF0-895E-0255268DA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>
                <a:latin typeface="Algerian" panose="04020705040A02060702" pitchFamily="82" charset="0"/>
              </a:rPr>
              <a:t>Customer churn analysis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0B3A6-8803-366F-905E-DEF514A3B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88349"/>
            <a:ext cx="5570649" cy="848705"/>
          </a:xfrm>
        </p:spPr>
        <p:txBody>
          <a:bodyPr>
            <a:normAutofit fontScale="92500"/>
          </a:bodyPr>
          <a:lstStyle/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Learner : Sakshi Laxman Waghmare</a:t>
            </a:r>
          </a:p>
          <a:p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Guide :Shruti Gode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0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9AE8-A515-C8A5-59B7-5D5B54C2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274829"/>
            <a:ext cx="10342484" cy="781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TASK – 5</a:t>
            </a:r>
          </a:p>
          <a:p>
            <a:pPr marL="0" indent="0">
              <a:buNone/>
            </a:pPr>
            <a:r>
              <a:rPr lang="en-GB" dirty="0"/>
              <a:t>Display the percentage of attrited and Existing customers for each income category.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63B444-21AF-6E51-A596-5B7AE6F5F202}"/>
              </a:ext>
            </a:extLst>
          </p:cNvPr>
          <p:cNvSpPr txBox="1">
            <a:spLocks/>
          </p:cNvSpPr>
          <p:nvPr/>
        </p:nvSpPr>
        <p:spPr>
          <a:xfrm>
            <a:off x="834502" y="5499649"/>
            <a:ext cx="10741980" cy="108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Interpretation</a:t>
            </a:r>
          </a:p>
          <a:p>
            <a:pPr marL="0" indent="0">
              <a:buFont typeface="Wingdings" pitchFamily="2" charset="2"/>
              <a:buNone/>
            </a:pPr>
            <a:r>
              <a:rPr lang="en-GB" b="0" i="0" dirty="0">
                <a:effectLst/>
                <a:latin typeface="Söhne"/>
              </a:rPr>
              <a:t>The majority of customers fall under the income category of “less than $40K”, and the attrition percentage is also highest in that category.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4FFF9-D644-DCD0-841F-60E38D9BC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41" y="1212217"/>
            <a:ext cx="6713701" cy="41995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97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9AE8-A515-C8A5-59B7-5D5B54C2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7" y="106153"/>
            <a:ext cx="11310150" cy="781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TASK – 6</a:t>
            </a:r>
          </a:p>
          <a:p>
            <a:pPr marL="0" indent="0">
              <a:buNone/>
            </a:pPr>
            <a:r>
              <a:rPr lang="en-GB" sz="1800" dirty="0"/>
              <a:t>Display region-wise count of customers. Identify the region that has the maximum number of customers.</a:t>
            </a:r>
            <a:endParaRPr lang="en-IN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63B444-21AF-6E51-A596-5B7AE6F5F202}"/>
              </a:ext>
            </a:extLst>
          </p:cNvPr>
          <p:cNvSpPr txBox="1">
            <a:spLocks/>
          </p:cNvSpPr>
          <p:nvPr/>
        </p:nvSpPr>
        <p:spPr>
          <a:xfrm>
            <a:off x="1091955" y="5615059"/>
            <a:ext cx="7625917" cy="936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Interpretation</a:t>
            </a:r>
          </a:p>
          <a:p>
            <a:pPr marL="0" indent="0">
              <a:buFont typeface="Wingdings" pitchFamily="2" charset="2"/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Tableau Book"/>
              </a:rPr>
              <a:t>Maximum number of customers are from England region.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AA0F8-F16F-7856-A13C-BFE70F04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215" y="1106052"/>
            <a:ext cx="4361570" cy="42640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75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CF337-D721-E1D3-0AE6-6C9A87CD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9" y="494153"/>
            <a:ext cx="11576482" cy="5994834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2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E341-578C-AB31-B655-8D9E3CFC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79" y="845997"/>
            <a:ext cx="6014533" cy="944673"/>
          </a:xfrm>
        </p:spPr>
        <p:txBody>
          <a:bodyPr>
            <a:normAutofit/>
          </a:bodyPr>
          <a:lstStyle/>
          <a:p>
            <a:r>
              <a:rPr lang="en-GB" sz="6000" dirty="0"/>
              <a:t>INTERPRETATION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F613-789E-3761-1D53-A3011381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14372"/>
            <a:ext cx="10598458" cy="3125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</a:rPr>
              <a:t> Among all customers, 16% have left, while 84% remain with the firm.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</a:rPr>
              <a:t> Attrition is higher among female customers compared to male customers, and the total count of female customers is also high.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</a:rPr>
              <a:t> Customers with blue cards experience more attrition, and those with an     income less than $40K are most affected.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b="0" i="0" dirty="0">
                <a:effectLst/>
              </a:rPr>
              <a:t> The majority of customers are from the England region, where the attrition percentage is also high</a:t>
            </a:r>
            <a:endParaRPr lang="en-GB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0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0945EB4-E448-1D07-EBAC-3A0A9D4C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980" y="931290"/>
            <a:ext cx="7046040" cy="4990114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2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3C73-4D27-79D6-8EB4-56ED6670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18" y="1007503"/>
            <a:ext cx="5597282" cy="833347"/>
          </a:xfrm>
        </p:spPr>
        <p:txBody>
          <a:bodyPr/>
          <a:lstStyle/>
          <a:p>
            <a:r>
              <a:rPr lang="en-GB" dirty="0"/>
              <a:t>Business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F819-2490-5823-C985-E95D3226D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654" y="3429000"/>
            <a:ext cx="8611341" cy="2077376"/>
          </a:xfrm>
        </p:spPr>
        <p:txBody>
          <a:bodyPr/>
          <a:lstStyle/>
          <a:p>
            <a:r>
              <a:rPr lang="en-GB" b="0" i="0" dirty="0">
                <a:effectLst/>
                <a:latin typeface="Söhne"/>
              </a:rPr>
              <a:t>Analyse the percentage of customer attrition and retention</a:t>
            </a:r>
          </a:p>
          <a:p>
            <a:r>
              <a:rPr lang="en-GB" b="0" i="0" dirty="0">
                <a:effectLst/>
                <a:latin typeface="Söhne"/>
              </a:rPr>
              <a:t>Examine the gender and region-wise distribution of attrition and retention percentages among customers.</a:t>
            </a:r>
          </a:p>
          <a:p>
            <a:r>
              <a:rPr lang="en-GB" b="0" i="0" dirty="0">
                <a:effectLst/>
                <a:latin typeface="Söhne"/>
              </a:rPr>
              <a:t>Identify customers who have stopped purchasing credit cards.</a:t>
            </a:r>
          </a:p>
          <a:p>
            <a:r>
              <a:rPr lang="en-GB" b="0" i="0" dirty="0">
                <a:effectLst/>
                <a:latin typeface="Söhne"/>
              </a:rPr>
              <a:t>Determine the income categories in which customer attrition is more prevalent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35564-7C32-00B8-EF9F-E4C09EECA518}"/>
              </a:ext>
            </a:extLst>
          </p:cNvPr>
          <p:cNvSpPr txBox="1"/>
          <p:nvPr/>
        </p:nvSpPr>
        <p:spPr>
          <a:xfrm>
            <a:off x="763478" y="2103423"/>
            <a:ext cx="10537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A bank in North America wants to perform customer churn analysis as a credit card business of the bank is not performing very well.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75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B15F-31F5-D426-4352-9BE1E6CF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425" y="242805"/>
            <a:ext cx="6564948" cy="77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400" dirty="0">
                <a:latin typeface="Algerian" panose="04020705040A02060702" pitchFamily="82" charset="0"/>
              </a:rPr>
              <a:t>Data understanding</a:t>
            </a:r>
            <a:endParaRPr lang="en-IN" sz="44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039A9-77FA-E9BE-3824-18EFAF93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78" y="2979104"/>
            <a:ext cx="1352550" cy="438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07790-4AD6-9FFA-F2E6-5190F71D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83" y="4726932"/>
            <a:ext cx="5525056" cy="1860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BD1224-4F34-12B5-4B32-CFFCCAAD5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899" y="4694015"/>
            <a:ext cx="5459581" cy="18932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B1EF93-79F4-6CCF-6997-7CF180142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038" y="1484789"/>
            <a:ext cx="2478949" cy="2678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AFC31F-A978-7DCC-96EC-A5ACE3693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672" y="1484789"/>
            <a:ext cx="1924097" cy="26319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712505-37F2-A54A-4173-6AB591347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264" y="1438047"/>
            <a:ext cx="1768335" cy="26787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FBA573-85A3-F841-455E-80190DB6AE6F}"/>
              </a:ext>
            </a:extLst>
          </p:cNvPr>
          <p:cNvSpPr txBox="1"/>
          <p:nvPr/>
        </p:nvSpPr>
        <p:spPr>
          <a:xfrm>
            <a:off x="995781" y="2435773"/>
            <a:ext cx="1890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Number of rows and columns in dataset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DE4E9F-1C0C-29AE-691A-00761AF26281}"/>
              </a:ext>
            </a:extLst>
          </p:cNvPr>
          <p:cNvSpPr txBox="1"/>
          <p:nvPr/>
        </p:nvSpPr>
        <p:spPr>
          <a:xfrm>
            <a:off x="3666040" y="1143432"/>
            <a:ext cx="18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Data Information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908112-2FBE-E447-F76A-DE168A92B670}"/>
              </a:ext>
            </a:extLst>
          </p:cNvPr>
          <p:cNvSpPr txBox="1"/>
          <p:nvPr/>
        </p:nvSpPr>
        <p:spPr>
          <a:xfrm>
            <a:off x="6262425" y="1143431"/>
            <a:ext cx="227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Number of unique values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56A21-1F40-84D1-BFFF-195790353005}"/>
              </a:ext>
            </a:extLst>
          </p:cNvPr>
          <p:cNvSpPr txBox="1"/>
          <p:nvPr/>
        </p:nvSpPr>
        <p:spPr>
          <a:xfrm>
            <a:off x="8653956" y="1130270"/>
            <a:ext cx="247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Number of missing values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86FFF3-3D73-C824-BBBE-B97ED97A6E05}"/>
              </a:ext>
            </a:extLst>
          </p:cNvPr>
          <p:cNvSpPr txBox="1"/>
          <p:nvPr/>
        </p:nvSpPr>
        <p:spPr>
          <a:xfrm>
            <a:off x="2502114" y="4356662"/>
            <a:ext cx="18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First five rows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840CB3-B7A2-84FF-808A-405B934CD2AD}"/>
              </a:ext>
            </a:extLst>
          </p:cNvPr>
          <p:cNvSpPr txBox="1"/>
          <p:nvPr/>
        </p:nvSpPr>
        <p:spPr>
          <a:xfrm>
            <a:off x="8054217" y="4361925"/>
            <a:ext cx="18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Last five rows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104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2DC8-874A-0A45-10BB-5FF72B74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929" y="127590"/>
            <a:ext cx="7204141" cy="847018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Bahnschrift Condensed" panose="020B0502040204020203" pitchFamily="34" charset="0"/>
              </a:rPr>
              <a:t>Data Pre-processing using Python </a:t>
            </a:r>
            <a:endParaRPr lang="en-IN" sz="440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FD5A7-A962-B157-67AC-460954CB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44" y="1569126"/>
            <a:ext cx="11026112" cy="25629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CA580-4D37-2970-5F1B-9B7A1C75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3" y="4802820"/>
            <a:ext cx="2157273" cy="18841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7E83A-9A63-AAD8-0B34-19AEA88E8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933" y="4802819"/>
            <a:ext cx="2288185" cy="1884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9B694F-FFB9-2544-9B32-7C458534E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518" y="4802819"/>
            <a:ext cx="2288185" cy="18841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B717B7-0293-1349-0EE2-9C2874A01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376" y="4802819"/>
            <a:ext cx="2346144" cy="18841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2F69E3-64B8-88EA-FA16-5D82D14F8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070" y="4802819"/>
            <a:ext cx="2346144" cy="18841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52D6B8-61A1-582D-1862-8CF8DE493EFE}"/>
              </a:ext>
            </a:extLst>
          </p:cNvPr>
          <p:cNvSpPr txBox="1"/>
          <p:nvPr/>
        </p:nvSpPr>
        <p:spPr>
          <a:xfrm>
            <a:off x="239697" y="4390791"/>
            <a:ext cx="18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Dependent Count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CE1D69-9921-7BA6-2A57-1F316DD908B6}"/>
              </a:ext>
            </a:extLst>
          </p:cNvPr>
          <p:cNvSpPr txBox="1"/>
          <p:nvPr/>
        </p:nvSpPr>
        <p:spPr>
          <a:xfrm>
            <a:off x="2586553" y="4390791"/>
            <a:ext cx="18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Credit Limit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67BAB-EA6B-083C-C9FC-DB597BEE1204}"/>
              </a:ext>
            </a:extLst>
          </p:cNvPr>
          <p:cNvSpPr txBox="1"/>
          <p:nvPr/>
        </p:nvSpPr>
        <p:spPr>
          <a:xfrm>
            <a:off x="4933409" y="4398981"/>
            <a:ext cx="18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Total Revolving Amt.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34028-4E4C-2A3C-C859-BBF35C4927BC}"/>
              </a:ext>
            </a:extLst>
          </p:cNvPr>
          <p:cNvSpPr txBox="1"/>
          <p:nvPr/>
        </p:nvSpPr>
        <p:spPr>
          <a:xfrm>
            <a:off x="7494232" y="4398981"/>
            <a:ext cx="189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Avg Open to Buy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0252E-AF71-EE03-4F37-A271A1892856}"/>
              </a:ext>
            </a:extLst>
          </p:cNvPr>
          <p:cNvSpPr txBox="1"/>
          <p:nvPr/>
        </p:nvSpPr>
        <p:spPr>
          <a:xfrm>
            <a:off x="9810256" y="4404398"/>
            <a:ext cx="211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Total Transaction Amt</a:t>
            </a:r>
            <a:endParaRPr lang="en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FA278E-0F7B-5D5B-259A-E609C22FF94F}"/>
              </a:ext>
            </a:extLst>
          </p:cNvPr>
          <p:cNvSpPr txBox="1"/>
          <p:nvPr/>
        </p:nvSpPr>
        <p:spPr>
          <a:xfrm>
            <a:off x="4676118" y="1049099"/>
            <a:ext cx="297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Summary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9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2D563A-422A-079C-D362-059723046BBF}"/>
              </a:ext>
            </a:extLst>
          </p:cNvPr>
          <p:cNvSpPr txBox="1"/>
          <p:nvPr/>
        </p:nvSpPr>
        <p:spPr>
          <a:xfrm>
            <a:off x="1482570" y="2537049"/>
            <a:ext cx="9641149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9600" dirty="0">
                <a:latin typeface="Algerian" panose="04020705040A02060702" pitchFamily="82" charset="0"/>
              </a:rPr>
              <a:t>VISUALIZATION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2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9AE8-A515-C8A5-59B7-5D5B54C2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265951"/>
            <a:ext cx="8056397" cy="781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TASK – 1</a:t>
            </a:r>
          </a:p>
          <a:p>
            <a:pPr marL="0" indent="0">
              <a:buNone/>
            </a:pPr>
            <a:r>
              <a:rPr lang="en-GB" dirty="0"/>
              <a:t>Display the percentage of attrited and Existing customers.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2AC8D-784C-20D3-C2C3-DB789A10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204" y="1358285"/>
            <a:ext cx="3446571" cy="38838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63B444-21AF-6E51-A596-5B7AE6F5F202}"/>
              </a:ext>
            </a:extLst>
          </p:cNvPr>
          <p:cNvSpPr txBox="1">
            <a:spLocks/>
          </p:cNvSpPr>
          <p:nvPr/>
        </p:nvSpPr>
        <p:spPr>
          <a:xfrm>
            <a:off x="834502" y="5330974"/>
            <a:ext cx="10449016" cy="1083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Interpretation:</a:t>
            </a:r>
          </a:p>
          <a:p>
            <a:pPr marL="0" indent="0">
              <a:buFont typeface="Wingdings" pitchFamily="2" charset="2"/>
              <a:buNone/>
            </a:pPr>
            <a:r>
              <a:rPr lang="en-GB" b="0" i="0" dirty="0">
                <a:effectLst/>
                <a:latin typeface="Söhne"/>
              </a:rPr>
              <a:t>Among the customers, 16% have attrited from the firm, while the remaining 84% are existing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98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9AE8-A515-C8A5-59B7-5D5B54C2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274829"/>
            <a:ext cx="8930935" cy="781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TASK – 2</a:t>
            </a:r>
          </a:p>
          <a:p>
            <a:pPr marL="0" indent="0">
              <a:buNone/>
            </a:pPr>
            <a:r>
              <a:rPr lang="en-GB" dirty="0"/>
              <a:t>Display the gender-wise percentage of attrited and Existing customers.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63B444-21AF-6E51-A596-5B7AE6F5F202}"/>
              </a:ext>
            </a:extLst>
          </p:cNvPr>
          <p:cNvSpPr txBox="1">
            <a:spLocks/>
          </p:cNvSpPr>
          <p:nvPr/>
        </p:nvSpPr>
        <p:spPr>
          <a:xfrm>
            <a:off x="834502" y="5499649"/>
            <a:ext cx="9756558" cy="856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Interpretation</a:t>
            </a:r>
          </a:p>
          <a:p>
            <a:pPr marL="0" indent="0">
              <a:buFont typeface="Wingdings" pitchFamily="2" charset="2"/>
              <a:buNone/>
            </a:pPr>
            <a:r>
              <a:rPr lang="en-GB" b="0" i="0" dirty="0">
                <a:effectLst/>
                <a:latin typeface="Söhne"/>
              </a:rPr>
              <a:t>Female customers have a higher attrition rate compared to male customers.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14D7A-1819-09DD-EFB2-1EC4B23F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966" y="1249717"/>
            <a:ext cx="7493808" cy="41212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043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9AE8-A515-C8A5-59B7-5D5B54C2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274829"/>
            <a:ext cx="8930935" cy="781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TASK – 3</a:t>
            </a:r>
          </a:p>
          <a:p>
            <a:pPr marL="0" indent="0">
              <a:buNone/>
            </a:pPr>
            <a:r>
              <a:rPr lang="en-GB" dirty="0"/>
              <a:t>Display the Region-wise percentage of attrited and Existing customers.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63B444-21AF-6E51-A596-5B7AE6F5F202}"/>
              </a:ext>
            </a:extLst>
          </p:cNvPr>
          <p:cNvSpPr txBox="1">
            <a:spLocks/>
          </p:cNvSpPr>
          <p:nvPr/>
        </p:nvSpPr>
        <p:spPr>
          <a:xfrm>
            <a:off x="834502" y="5499649"/>
            <a:ext cx="10741980" cy="108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Interpretation</a:t>
            </a:r>
          </a:p>
          <a:p>
            <a:pPr marL="0" indent="0">
              <a:buFont typeface="Wingdings" pitchFamily="2" charset="2"/>
              <a:buNone/>
            </a:pPr>
            <a:r>
              <a:rPr lang="en-GB" b="0" i="0" dirty="0">
                <a:effectLst/>
                <a:latin typeface="Söhne"/>
              </a:rPr>
              <a:t>The majority of customers are from the England region, and the attrition rate is also notably high in that area.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8983B-D9C2-C539-23DE-E3B08C98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89" y="1143219"/>
            <a:ext cx="6868780" cy="42696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574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9AE8-A515-C8A5-59B7-5D5B54C2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2" y="274829"/>
            <a:ext cx="10342484" cy="7815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TASK – 4</a:t>
            </a:r>
          </a:p>
          <a:p>
            <a:pPr marL="0" indent="0">
              <a:buNone/>
            </a:pPr>
            <a:r>
              <a:rPr lang="en-GB" dirty="0"/>
              <a:t>Display the percentage of attrited and Existing customers for each card category.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63B444-21AF-6E51-A596-5B7AE6F5F202}"/>
              </a:ext>
            </a:extLst>
          </p:cNvPr>
          <p:cNvSpPr txBox="1">
            <a:spLocks/>
          </p:cNvSpPr>
          <p:nvPr/>
        </p:nvSpPr>
        <p:spPr>
          <a:xfrm>
            <a:off x="834502" y="5499649"/>
            <a:ext cx="10741980" cy="108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/>
              <a:t>Interpretation</a:t>
            </a:r>
          </a:p>
          <a:p>
            <a:pPr marL="0" indent="0">
              <a:buFont typeface="Wingdings" pitchFamily="2" charset="2"/>
              <a:buNone/>
            </a:pPr>
            <a:r>
              <a:rPr lang="en-GB" b="0" i="0" dirty="0">
                <a:effectLst/>
                <a:latin typeface="Söhne"/>
              </a:rPr>
              <a:t>The majority of customers belong to the “blue” card category, and the attrition percentage is also high among blue card holders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00C74-66E0-C771-3070-94EED0BE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89" y="1282506"/>
            <a:ext cx="6457422" cy="39840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1934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145</TotalTime>
  <Words>422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Bahnschrift Condensed</vt:lpstr>
      <vt:lpstr>Rockwell</vt:lpstr>
      <vt:lpstr>Rockwell Condensed</vt:lpstr>
      <vt:lpstr>Söhne</vt:lpstr>
      <vt:lpstr>Tableau Book</vt:lpstr>
      <vt:lpstr>Wingdings</vt:lpstr>
      <vt:lpstr>Wood Type</vt:lpstr>
      <vt:lpstr>Customer churn analysis</vt:lpstr>
      <vt:lpstr>Business objectives</vt:lpstr>
      <vt:lpstr>Data understanding</vt:lpstr>
      <vt:lpstr>Data Pre-processing using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Sakshiii Waghmare</dc:creator>
  <cp:lastModifiedBy>Sakshiii Waghmare</cp:lastModifiedBy>
  <cp:revision>1</cp:revision>
  <dcterms:created xsi:type="dcterms:W3CDTF">2024-01-30T10:05:18Z</dcterms:created>
  <dcterms:modified xsi:type="dcterms:W3CDTF">2024-02-01T01:47:06Z</dcterms:modified>
</cp:coreProperties>
</file>