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6" r:id="rId11"/>
    <p:sldId id="270" r:id="rId12"/>
    <p:sldId id="275" r:id="rId13"/>
    <p:sldId id="271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7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74" r:id="rId31"/>
    <p:sldId id="293" r:id="rId32"/>
    <p:sldId id="295" r:id="rId33"/>
    <p:sldId id="294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>
        <p:scale>
          <a:sx n="90" d="100"/>
          <a:sy n="90" d="100"/>
        </p:scale>
        <p:origin x="398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ii Waghmare" userId="499568bf1e6cdb70" providerId="LiveId" clId="{F2D0B3E7-4C18-40E6-B63B-F8589B993EC3}"/>
    <pc:docChg chg="custSel modSld">
      <pc:chgData name="Sakshiii Waghmare" userId="499568bf1e6cdb70" providerId="LiveId" clId="{F2D0B3E7-4C18-40E6-B63B-F8589B993EC3}" dt="2023-12-19T10:53:33.465" v="80" actId="20577"/>
      <pc:docMkLst>
        <pc:docMk/>
      </pc:docMkLst>
      <pc:sldChg chg="modSp mod">
        <pc:chgData name="Sakshiii Waghmare" userId="499568bf1e6cdb70" providerId="LiveId" clId="{F2D0B3E7-4C18-40E6-B63B-F8589B993EC3}" dt="2023-12-18T17:49:48.445" v="20" actId="207"/>
        <pc:sldMkLst>
          <pc:docMk/>
          <pc:sldMk cId="1493259804" sldId="256"/>
        </pc:sldMkLst>
        <pc:spChg chg="mod">
          <ac:chgData name="Sakshiii Waghmare" userId="499568bf1e6cdb70" providerId="LiveId" clId="{F2D0B3E7-4C18-40E6-B63B-F8589B993EC3}" dt="2023-12-18T17:49:48.445" v="20" actId="207"/>
          <ac:spMkLst>
            <pc:docMk/>
            <pc:sldMk cId="1493259804" sldId="256"/>
            <ac:spMk id="2" creationId="{00000000-0000-0000-0000-000000000000}"/>
          </ac:spMkLst>
        </pc:spChg>
      </pc:sldChg>
      <pc:sldChg chg="modSp mod">
        <pc:chgData name="Sakshiii Waghmare" userId="499568bf1e6cdb70" providerId="LiveId" clId="{F2D0B3E7-4C18-40E6-B63B-F8589B993EC3}" dt="2023-12-18T17:50:24.427" v="36" actId="6549"/>
        <pc:sldMkLst>
          <pc:docMk/>
          <pc:sldMk cId="1437231395" sldId="265"/>
        </pc:sldMkLst>
        <pc:spChg chg="mod">
          <ac:chgData name="Sakshiii Waghmare" userId="499568bf1e6cdb70" providerId="LiveId" clId="{F2D0B3E7-4C18-40E6-B63B-F8589B993EC3}" dt="2023-12-18T17:50:24.427" v="36" actId="6549"/>
          <ac:spMkLst>
            <pc:docMk/>
            <pc:sldMk cId="1437231395" sldId="265"/>
            <ac:spMk id="5" creationId="{9AF41972-A3CF-3FAB-B451-D15AD30A19DC}"/>
          </ac:spMkLst>
        </pc:spChg>
      </pc:sldChg>
      <pc:sldChg chg="modSp mod">
        <pc:chgData name="Sakshiii Waghmare" userId="499568bf1e6cdb70" providerId="LiveId" clId="{F2D0B3E7-4C18-40E6-B63B-F8589B993EC3}" dt="2023-12-19T10:50:47.614" v="65" actId="1076"/>
        <pc:sldMkLst>
          <pc:docMk/>
          <pc:sldMk cId="1431719471" sldId="266"/>
        </pc:sldMkLst>
        <pc:spChg chg="mod">
          <ac:chgData name="Sakshiii Waghmare" userId="499568bf1e6cdb70" providerId="LiveId" clId="{F2D0B3E7-4C18-40E6-B63B-F8589B993EC3}" dt="2023-12-19T10:50:47.614" v="65" actId="1076"/>
          <ac:spMkLst>
            <pc:docMk/>
            <pc:sldMk cId="1431719471" sldId="266"/>
            <ac:spMk id="2" creationId="{00000000-0000-0000-0000-000000000000}"/>
          </ac:spMkLst>
        </pc:spChg>
      </pc:sldChg>
      <pc:sldChg chg="modSp mod">
        <pc:chgData name="Sakshiii Waghmare" userId="499568bf1e6cdb70" providerId="LiveId" clId="{F2D0B3E7-4C18-40E6-B63B-F8589B993EC3}" dt="2023-12-19T10:53:33.465" v="80" actId="20577"/>
        <pc:sldMkLst>
          <pc:docMk/>
          <pc:sldMk cId="83189735" sldId="270"/>
        </pc:sldMkLst>
        <pc:spChg chg="mod">
          <ac:chgData name="Sakshiii Waghmare" userId="499568bf1e6cdb70" providerId="LiveId" clId="{F2D0B3E7-4C18-40E6-B63B-F8589B993EC3}" dt="2023-12-19T10:53:33.465" v="80" actId="20577"/>
          <ac:spMkLst>
            <pc:docMk/>
            <pc:sldMk cId="83189735" sldId="270"/>
            <ac:spMk id="11" creationId="{2641BA3B-42AD-1CBD-3473-B5973878803E}"/>
          </ac:spMkLst>
        </pc:spChg>
      </pc:sldChg>
      <pc:sldChg chg="modSp mod">
        <pc:chgData name="Sakshiii Waghmare" userId="499568bf1e6cdb70" providerId="LiveId" clId="{F2D0B3E7-4C18-40E6-B63B-F8589B993EC3}" dt="2023-12-18T17:56:21.575" v="63" actId="20577"/>
        <pc:sldMkLst>
          <pc:docMk/>
          <pc:sldMk cId="1689064566" sldId="271"/>
        </pc:sldMkLst>
        <pc:spChg chg="mod">
          <ac:chgData name="Sakshiii Waghmare" userId="499568bf1e6cdb70" providerId="LiveId" clId="{F2D0B3E7-4C18-40E6-B63B-F8589B993EC3}" dt="2023-12-18T17:56:21.575" v="63" actId="20577"/>
          <ac:spMkLst>
            <pc:docMk/>
            <pc:sldMk cId="1689064566" sldId="271"/>
            <ac:spMk id="9" creationId="{558180EE-B173-1EE8-C21E-929BF3AF7A1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72E73-3EDE-46FF-BEBF-BE1EBEEC0975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2031CE5C-7B45-419A-BF51-798E5E0A13DC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  <a:latin typeface="+mj-lt"/>
            </a:rPr>
            <a:t>Is the applicant able to repay the loan ?</a:t>
          </a:r>
          <a:endParaRPr lang="en-IN" dirty="0">
            <a:solidFill>
              <a:schemeClr val="tx1"/>
            </a:solidFill>
            <a:latin typeface="+mj-lt"/>
          </a:endParaRPr>
        </a:p>
      </dgm:t>
    </dgm:pt>
    <dgm:pt modelId="{F5FDD17B-B18C-45F7-A602-D06D59B391CE}" type="parTrans" cxnId="{B2163223-2A5D-4341-8246-E4ECE6389026}">
      <dgm:prSet/>
      <dgm:spPr/>
      <dgm:t>
        <a:bodyPr/>
        <a:lstStyle/>
        <a:p>
          <a:endParaRPr lang="en-IN">
            <a:solidFill>
              <a:schemeClr val="tx1"/>
            </a:solidFill>
            <a:latin typeface="+mj-lt"/>
          </a:endParaRPr>
        </a:p>
      </dgm:t>
    </dgm:pt>
    <dgm:pt modelId="{EAF2E267-29FF-4BC9-BA2B-9F9D6E14F352}" type="sibTrans" cxnId="{B2163223-2A5D-4341-8246-E4ECE6389026}">
      <dgm:prSet/>
      <dgm:spPr/>
      <dgm:t>
        <a:bodyPr/>
        <a:lstStyle/>
        <a:p>
          <a:endParaRPr lang="en-IN">
            <a:solidFill>
              <a:schemeClr val="tx1"/>
            </a:solidFill>
            <a:latin typeface="+mj-lt"/>
          </a:endParaRPr>
        </a:p>
      </dgm:t>
    </dgm:pt>
    <dgm:pt modelId="{384579A4-2A9B-4DBD-883A-04CD2873C8D0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  <a:latin typeface="+mj-lt"/>
            </a:rPr>
            <a:t>Identify those customers who have a lower probability of becoming a defaulter.</a:t>
          </a:r>
          <a:endParaRPr lang="en-IN" dirty="0">
            <a:solidFill>
              <a:schemeClr val="tx1"/>
            </a:solidFill>
            <a:latin typeface="+mj-lt"/>
          </a:endParaRPr>
        </a:p>
      </dgm:t>
    </dgm:pt>
    <dgm:pt modelId="{95BF5A26-3509-4474-A28F-4C714A04B2FB}" type="parTrans" cxnId="{B519F7CF-2249-4939-99B8-188987C0FB91}">
      <dgm:prSet/>
      <dgm:spPr/>
      <dgm:t>
        <a:bodyPr/>
        <a:lstStyle/>
        <a:p>
          <a:endParaRPr lang="en-IN">
            <a:solidFill>
              <a:schemeClr val="tx1"/>
            </a:solidFill>
            <a:latin typeface="+mj-lt"/>
          </a:endParaRPr>
        </a:p>
      </dgm:t>
    </dgm:pt>
    <dgm:pt modelId="{065EC80D-C7A5-43CD-9D7A-1F2916D2491E}" type="sibTrans" cxnId="{B519F7CF-2249-4939-99B8-188987C0FB91}">
      <dgm:prSet/>
      <dgm:spPr/>
      <dgm:t>
        <a:bodyPr/>
        <a:lstStyle/>
        <a:p>
          <a:endParaRPr lang="en-IN">
            <a:solidFill>
              <a:schemeClr val="tx1"/>
            </a:solidFill>
            <a:latin typeface="+mj-lt"/>
          </a:endParaRPr>
        </a:p>
      </dgm:t>
    </dgm:pt>
    <dgm:pt modelId="{ADF0461A-89B8-4E3F-91C8-04EAAA06B45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  <a:latin typeface="+mj-lt"/>
            </a:rPr>
            <a:t> Identify the risks to the firm associated with both providing and not providing a loan to the applicant.</a:t>
          </a:r>
          <a:endParaRPr lang="en-IN" dirty="0">
            <a:solidFill>
              <a:schemeClr val="tx1"/>
            </a:solidFill>
            <a:latin typeface="+mj-lt"/>
          </a:endParaRPr>
        </a:p>
      </dgm:t>
    </dgm:pt>
    <dgm:pt modelId="{BF02A149-91B3-4823-95CD-C8B127D4C936}" type="parTrans" cxnId="{4D734D41-506E-4109-8495-1DFE4A99BB84}">
      <dgm:prSet/>
      <dgm:spPr/>
      <dgm:t>
        <a:bodyPr/>
        <a:lstStyle/>
        <a:p>
          <a:endParaRPr lang="en-IN">
            <a:solidFill>
              <a:schemeClr val="tx1"/>
            </a:solidFill>
            <a:latin typeface="+mj-lt"/>
          </a:endParaRPr>
        </a:p>
      </dgm:t>
    </dgm:pt>
    <dgm:pt modelId="{3115DB85-FF1C-4058-BFA0-81F31F7EEE65}" type="sibTrans" cxnId="{4D734D41-506E-4109-8495-1DFE4A99BB84}">
      <dgm:prSet/>
      <dgm:spPr/>
      <dgm:t>
        <a:bodyPr/>
        <a:lstStyle/>
        <a:p>
          <a:endParaRPr lang="en-IN">
            <a:solidFill>
              <a:schemeClr val="tx1"/>
            </a:solidFill>
            <a:latin typeface="+mj-lt"/>
          </a:endParaRPr>
        </a:p>
      </dgm:t>
    </dgm:pt>
    <dgm:pt modelId="{396BF424-DA3B-4FFA-A8EA-E802A9418BB6}" type="pres">
      <dgm:prSet presAssocID="{AEF72E73-3EDE-46FF-BEBF-BE1EBEEC0975}" presName="Name0" presStyleCnt="0">
        <dgm:presLayoutVars>
          <dgm:chMax val="7"/>
          <dgm:chPref val="7"/>
          <dgm:dir/>
        </dgm:presLayoutVars>
      </dgm:prSet>
      <dgm:spPr/>
    </dgm:pt>
    <dgm:pt modelId="{46F5F9A5-8C39-42D6-AD6D-416F591403A8}" type="pres">
      <dgm:prSet presAssocID="{AEF72E73-3EDE-46FF-BEBF-BE1EBEEC0975}" presName="Name1" presStyleCnt="0"/>
      <dgm:spPr/>
    </dgm:pt>
    <dgm:pt modelId="{FDDD0541-9C1D-4775-961B-9EA046828F1B}" type="pres">
      <dgm:prSet presAssocID="{AEF72E73-3EDE-46FF-BEBF-BE1EBEEC0975}" presName="cycle" presStyleCnt="0"/>
      <dgm:spPr/>
    </dgm:pt>
    <dgm:pt modelId="{5FBCB144-6C19-42A9-AF15-AD7C9E274B90}" type="pres">
      <dgm:prSet presAssocID="{AEF72E73-3EDE-46FF-BEBF-BE1EBEEC0975}" presName="srcNode" presStyleLbl="node1" presStyleIdx="0" presStyleCnt="3"/>
      <dgm:spPr/>
    </dgm:pt>
    <dgm:pt modelId="{5CA45EB7-ED3E-4942-BF5B-006314CC0B0C}" type="pres">
      <dgm:prSet presAssocID="{AEF72E73-3EDE-46FF-BEBF-BE1EBEEC0975}" presName="conn" presStyleLbl="parChTrans1D2" presStyleIdx="0" presStyleCnt="1"/>
      <dgm:spPr/>
    </dgm:pt>
    <dgm:pt modelId="{4A2E8486-9648-41D3-8707-0213C96C482F}" type="pres">
      <dgm:prSet presAssocID="{AEF72E73-3EDE-46FF-BEBF-BE1EBEEC0975}" presName="extraNode" presStyleLbl="node1" presStyleIdx="0" presStyleCnt="3"/>
      <dgm:spPr/>
    </dgm:pt>
    <dgm:pt modelId="{7B2BA301-0019-4FC7-9E73-4DE2AB462AA8}" type="pres">
      <dgm:prSet presAssocID="{AEF72E73-3EDE-46FF-BEBF-BE1EBEEC0975}" presName="dstNode" presStyleLbl="node1" presStyleIdx="0" presStyleCnt="3"/>
      <dgm:spPr/>
    </dgm:pt>
    <dgm:pt modelId="{A6181F2D-0025-4BDD-A353-B3B72A4B9DE6}" type="pres">
      <dgm:prSet presAssocID="{2031CE5C-7B45-419A-BF51-798E5E0A13DC}" presName="text_1" presStyleLbl="node1" presStyleIdx="0" presStyleCnt="3">
        <dgm:presLayoutVars>
          <dgm:bulletEnabled val="1"/>
        </dgm:presLayoutVars>
      </dgm:prSet>
      <dgm:spPr/>
    </dgm:pt>
    <dgm:pt modelId="{165129F7-05DA-44DC-9C2C-F76EFFAC7064}" type="pres">
      <dgm:prSet presAssocID="{2031CE5C-7B45-419A-BF51-798E5E0A13DC}" presName="accent_1" presStyleCnt="0"/>
      <dgm:spPr/>
    </dgm:pt>
    <dgm:pt modelId="{644EE70B-EA6B-4911-B475-037EC05A2AFA}" type="pres">
      <dgm:prSet presAssocID="{2031CE5C-7B45-419A-BF51-798E5E0A13DC}" presName="accentRepeatNode" presStyleLbl="solidFgAcc1" presStyleIdx="0" presStyleCnt="3"/>
      <dgm:spPr/>
    </dgm:pt>
    <dgm:pt modelId="{D259601B-CE12-468C-B052-A84F5B506348}" type="pres">
      <dgm:prSet presAssocID="{384579A4-2A9B-4DBD-883A-04CD2873C8D0}" presName="text_2" presStyleLbl="node1" presStyleIdx="1" presStyleCnt="3">
        <dgm:presLayoutVars>
          <dgm:bulletEnabled val="1"/>
        </dgm:presLayoutVars>
      </dgm:prSet>
      <dgm:spPr/>
    </dgm:pt>
    <dgm:pt modelId="{E1E80D95-D896-48EE-9A32-CEE3575FAEB4}" type="pres">
      <dgm:prSet presAssocID="{384579A4-2A9B-4DBD-883A-04CD2873C8D0}" presName="accent_2" presStyleCnt="0"/>
      <dgm:spPr/>
    </dgm:pt>
    <dgm:pt modelId="{199AB3B8-8CBD-436C-A47A-EB58AF544877}" type="pres">
      <dgm:prSet presAssocID="{384579A4-2A9B-4DBD-883A-04CD2873C8D0}" presName="accentRepeatNode" presStyleLbl="solidFgAcc1" presStyleIdx="1" presStyleCnt="3"/>
      <dgm:spPr/>
    </dgm:pt>
    <dgm:pt modelId="{6842BEC3-CAD3-43D7-8141-3DF68DC0F8C8}" type="pres">
      <dgm:prSet presAssocID="{ADF0461A-89B8-4E3F-91C8-04EAAA06B45B}" presName="text_3" presStyleLbl="node1" presStyleIdx="2" presStyleCnt="3">
        <dgm:presLayoutVars>
          <dgm:bulletEnabled val="1"/>
        </dgm:presLayoutVars>
      </dgm:prSet>
      <dgm:spPr/>
    </dgm:pt>
    <dgm:pt modelId="{1B7ECE94-FCF6-4948-B1D0-93A366DB686D}" type="pres">
      <dgm:prSet presAssocID="{ADF0461A-89B8-4E3F-91C8-04EAAA06B45B}" presName="accent_3" presStyleCnt="0"/>
      <dgm:spPr/>
    </dgm:pt>
    <dgm:pt modelId="{191F890E-96D2-443B-9C94-E109C41F8D42}" type="pres">
      <dgm:prSet presAssocID="{ADF0461A-89B8-4E3F-91C8-04EAAA06B45B}" presName="accentRepeatNode" presStyleLbl="solidFgAcc1" presStyleIdx="2" presStyleCnt="3"/>
      <dgm:spPr/>
    </dgm:pt>
  </dgm:ptLst>
  <dgm:cxnLst>
    <dgm:cxn modelId="{8D779801-ECAF-4301-8066-3D7AD895DDA5}" type="presOf" srcId="{EAF2E267-29FF-4BC9-BA2B-9F9D6E14F352}" destId="{5CA45EB7-ED3E-4942-BF5B-006314CC0B0C}" srcOrd="0" destOrd="0" presId="urn:microsoft.com/office/officeart/2008/layout/VerticalCurvedList"/>
    <dgm:cxn modelId="{5210481C-248E-4DD3-92EC-B80E5589F8B9}" type="presOf" srcId="{2031CE5C-7B45-419A-BF51-798E5E0A13DC}" destId="{A6181F2D-0025-4BDD-A353-B3B72A4B9DE6}" srcOrd="0" destOrd="0" presId="urn:microsoft.com/office/officeart/2008/layout/VerticalCurvedList"/>
    <dgm:cxn modelId="{B2163223-2A5D-4341-8246-E4ECE6389026}" srcId="{AEF72E73-3EDE-46FF-BEBF-BE1EBEEC0975}" destId="{2031CE5C-7B45-419A-BF51-798E5E0A13DC}" srcOrd="0" destOrd="0" parTransId="{F5FDD17B-B18C-45F7-A602-D06D59B391CE}" sibTransId="{EAF2E267-29FF-4BC9-BA2B-9F9D6E14F352}"/>
    <dgm:cxn modelId="{B8A58424-2ACA-40B7-A9D7-3E10BDDC943F}" type="presOf" srcId="{AEF72E73-3EDE-46FF-BEBF-BE1EBEEC0975}" destId="{396BF424-DA3B-4FFA-A8EA-E802A9418BB6}" srcOrd="0" destOrd="0" presId="urn:microsoft.com/office/officeart/2008/layout/VerticalCurvedList"/>
    <dgm:cxn modelId="{4D734D41-506E-4109-8495-1DFE4A99BB84}" srcId="{AEF72E73-3EDE-46FF-BEBF-BE1EBEEC0975}" destId="{ADF0461A-89B8-4E3F-91C8-04EAAA06B45B}" srcOrd="2" destOrd="0" parTransId="{BF02A149-91B3-4823-95CD-C8B127D4C936}" sibTransId="{3115DB85-FF1C-4058-BFA0-81F31F7EEE65}"/>
    <dgm:cxn modelId="{B519F7CF-2249-4939-99B8-188987C0FB91}" srcId="{AEF72E73-3EDE-46FF-BEBF-BE1EBEEC0975}" destId="{384579A4-2A9B-4DBD-883A-04CD2873C8D0}" srcOrd="1" destOrd="0" parTransId="{95BF5A26-3509-4474-A28F-4C714A04B2FB}" sibTransId="{065EC80D-C7A5-43CD-9D7A-1F2916D2491E}"/>
    <dgm:cxn modelId="{3DF88AD1-A7C5-4D66-94B1-2AE47B3E6997}" type="presOf" srcId="{384579A4-2A9B-4DBD-883A-04CD2873C8D0}" destId="{D259601B-CE12-468C-B052-A84F5B506348}" srcOrd="0" destOrd="0" presId="urn:microsoft.com/office/officeart/2008/layout/VerticalCurvedList"/>
    <dgm:cxn modelId="{CA4D34F7-3AB3-451B-AEAC-3F8EF4F7215F}" type="presOf" srcId="{ADF0461A-89B8-4E3F-91C8-04EAAA06B45B}" destId="{6842BEC3-CAD3-43D7-8141-3DF68DC0F8C8}" srcOrd="0" destOrd="0" presId="urn:microsoft.com/office/officeart/2008/layout/VerticalCurvedList"/>
    <dgm:cxn modelId="{5FCDDFD1-3C65-4609-A856-EF293C44E8F3}" type="presParOf" srcId="{396BF424-DA3B-4FFA-A8EA-E802A9418BB6}" destId="{46F5F9A5-8C39-42D6-AD6D-416F591403A8}" srcOrd="0" destOrd="0" presId="urn:microsoft.com/office/officeart/2008/layout/VerticalCurvedList"/>
    <dgm:cxn modelId="{4B79ABA6-C0DF-4D99-B2C6-454E3511139A}" type="presParOf" srcId="{46F5F9A5-8C39-42D6-AD6D-416F591403A8}" destId="{FDDD0541-9C1D-4775-961B-9EA046828F1B}" srcOrd="0" destOrd="0" presId="urn:microsoft.com/office/officeart/2008/layout/VerticalCurvedList"/>
    <dgm:cxn modelId="{6103B61C-3453-4169-8568-9388D13DF5A1}" type="presParOf" srcId="{FDDD0541-9C1D-4775-961B-9EA046828F1B}" destId="{5FBCB144-6C19-42A9-AF15-AD7C9E274B90}" srcOrd="0" destOrd="0" presId="urn:microsoft.com/office/officeart/2008/layout/VerticalCurvedList"/>
    <dgm:cxn modelId="{A013D0EE-B94F-4B72-8701-245C433E65D8}" type="presParOf" srcId="{FDDD0541-9C1D-4775-961B-9EA046828F1B}" destId="{5CA45EB7-ED3E-4942-BF5B-006314CC0B0C}" srcOrd="1" destOrd="0" presId="urn:microsoft.com/office/officeart/2008/layout/VerticalCurvedList"/>
    <dgm:cxn modelId="{5629BE40-B322-4FA2-91AA-BF73E7E681AA}" type="presParOf" srcId="{FDDD0541-9C1D-4775-961B-9EA046828F1B}" destId="{4A2E8486-9648-41D3-8707-0213C96C482F}" srcOrd="2" destOrd="0" presId="urn:microsoft.com/office/officeart/2008/layout/VerticalCurvedList"/>
    <dgm:cxn modelId="{42BC9953-A16F-47FE-BF0A-68C7F3DDCCEC}" type="presParOf" srcId="{FDDD0541-9C1D-4775-961B-9EA046828F1B}" destId="{7B2BA301-0019-4FC7-9E73-4DE2AB462AA8}" srcOrd="3" destOrd="0" presId="urn:microsoft.com/office/officeart/2008/layout/VerticalCurvedList"/>
    <dgm:cxn modelId="{F91AECCA-7471-4C02-B682-53A7B79E25D0}" type="presParOf" srcId="{46F5F9A5-8C39-42D6-AD6D-416F591403A8}" destId="{A6181F2D-0025-4BDD-A353-B3B72A4B9DE6}" srcOrd="1" destOrd="0" presId="urn:microsoft.com/office/officeart/2008/layout/VerticalCurvedList"/>
    <dgm:cxn modelId="{7D5B73FB-7FE4-4C9F-A348-FED690FB3206}" type="presParOf" srcId="{46F5F9A5-8C39-42D6-AD6D-416F591403A8}" destId="{165129F7-05DA-44DC-9C2C-F76EFFAC7064}" srcOrd="2" destOrd="0" presId="urn:microsoft.com/office/officeart/2008/layout/VerticalCurvedList"/>
    <dgm:cxn modelId="{C4F55351-C1CE-4657-A48E-6EF064EAE387}" type="presParOf" srcId="{165129F7-05DA-44DC-9C2C-F76EFFAC7064}" destId="{644EE70B-EA6B-4911-B475-037EC05A2AFA}" srcOrd="0" destOrd="0" presId="urn:microsoft.com/office/officeart/2008/layout/VerticalCurvedList"/>
    <dgm:cxn modelId="{D195EF73-3EAC-4790-8B74-22DE1C33C9C4}" type="presParOf" srcId="{46F5F9A5-8C39-42D6-AD6D-416F591403A8}" destId="{D259601B-CE12-468C-B052-A84F5B506348}" srcOrd="3" destOrd="0" presId="urn:microsoft.com/office/officeart/2008/layout/VerticalCurvedList"/>
    <dgm:cxn modelId="{2B71F162-8F52-416C-A6A9-3487375A004F}" type="presParOf" srcId="{46F5F9A5-8C39-42D6-AD6D-416F591403A8}" destId="{E1E80D95-D896-48EE-9A32-CEE3575FAEB4}" srcOrd="4" destOrd="0" presId="urn:microsoft.com/office/officeart/2008/layout/VerticalCurvedList"/>
    <dgm:cxn modelId="{4D6DAAC3-A4D4-424D-AC9E-EDFA59AE8C0F}" type="presParOf" srcId="{E1E80D95-D896-48EE-9A32-CEE3575FAEB4}" destId="{199AB3B8-8CBD-436C-A47A-EB58AF544877}" srcOrd="0" destOrd="0" presId="urn:microsoft.com/office/officeart/2008/layout/VerticalCurvedList"/>
    <dgm:cxn modelId="{607DCF1D-FECC-4DCA-BCA7-4C33B093B0A0}" type="presParOf" srcId="{46F5F9A5-8C39-42D6-AD6D-416F591403A8}" destId="{6842BEC3-CAD3-43D7-8141-3DF68DC0F8C8}" srcOrd="5" destOrd="0" presId="urn:microsoft.com/office/officeart/2008/layout/VerticalCurvedList"/>
    <dgm:cxn modelId="{0DF9FE6F-E6B0-4435-A3D0-616760F41842}" type="presParOf" srcId="{46F5F9A5-8C39-42D6-AD6D-416F591403A8}" destId="{1B7ECE94-FCF6-4948-B1D0-93A366DB686D}" srcOrd="6" destOrd="0" presId="urn:microsoft.com/office/officeart/2008/layout/VerticalCurvedList"/>
    <dgm:cxn modelId="{C322FFC7-FBB8-47FB-A200-AA75A6378E94}" type="presParOf" srcId="{1B7ECE94-FCF6-4948-B1D0-93A366DB686D}" destId="{191F890E-96D2-443B-9C94-E109C41F8D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45EB7-ED3E-4942-BF5B-006314CC0B0C}">
      <dsp:nvSpPr>
        <dsp:cNvPr id="0" name=""/>
        <dsp:cNvSpPr/>
      </dsp:nvSpPr>
      <dsp:spPr>
        <a:xfrm>
          <a:off x="-3875577" y="-595137"/>
          <a:ext cx="4618983" cy="4618983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81F2D-0025-4BDD-A353-B3B72A4B9DE6}">
      <dsp:nvSpPr>
        <dsp:cNvPr id="0" name=""/>
        <dsp:cNvSpPr/>
      </dsp:nvSpPr>
      <dsp:spPr>
        <a:xfrm>
          <a:off x="478068" y="342870"/>
          <a:ext cx="8261755" cy="68574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43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  <a:latin typeface="+mj-lt"/>
            </a:rPr>
            <a:t>Is the applicant able to repay the loan ?</a:t>
          </a:r>
          <a:endParaRPr lang="en-IN" sz="2200" kern="1200" dirty="0">
            <a:solidFill>
              <a:schemeClr val="tx1"/>
            </a:solidFill>
            <a:latin typeface="+mj-lt"/>
          </a:endParaRPr>
        </a:p>
      </dsp:txBody>
      <dsp:txXfrm>
        <a:off x="478068" y="342870"/>
        <a:ext cx="8261755" cy="685741"/>
      </dsp:txXfrm>
    </dsp:sp>
    <dsp:sp modelId="{644EE70B-EA6B-4911-B475-037EC05A2AFA}">
      <dsp:nvSpPr>
        <dsp:cNvPr id="0" name=""/>
        <dsp:cNvSpPr/>
      </dsp:nvSpPr>
      <dsp:spPr>
        <a:xfrm>
          <a:off x="49479" y="257153"/>
          <a:ext cx="857177" cy="857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59601B-CE12-468C-B052-A84F5B506348}">
      <dsp:nvSpPr>
        <dsp:cNvPr id="0" name=""/>
        <dsp:cNvSpPr/>
      </dsp:nvSpPr>
      <dsp:spPr>
        <a:xfrm>
          <a:off x="727335" y="1371483"/>
          <a:ext cx="8012488" cy="68574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33167"/>
                <a:satOff val="-13573"/>
                <a:lumOff val="326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33167"/>
                <a:satOff val="-13573"/>
                <a:lumOff val="326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33167"/>
                <a:satOff val="-13573"/>
                <a:lumOff val="326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43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  <a:latin typeface="+mj-lt"/>
            </a:rPr>
            <a:t>Identify those customers who have a lower probability of becoming a defaulter.</a:t>
          </a:r>
          <a:endParaRPr lang="en-IN" sz="2200" kern="1200" dirty="0">
            <a:solidFill>
              <a:schemeClr val="tx1"/>
            </a:solidFill>
            <a:latin typeface="+mj-lt"/>
          </a:endParaRPr>
        </a:p>
      </dsp:txBody>
      <dsp:txXfrm>
        <a:off x="727335" y="1371483"/>
        <a:ext cx="8012488" cy="685741"/>
      </dsp:txXfrm>
    </dsp:sp>
    <dsp:sp modelId="{199AB3B8-8CBD-436C-A47A-EB58AF544877}">
      <dsp:nvSpPr>
        <dsp:cNvPr id="0" name=""/>
        <dsp:cNvSpPr/>
      </dsp:nvSpPr>
      <dsp:spPr>
        <a:xfrm>
          <a:off x="298746" y="1285765"/>
          <a:ext cx="857177" cy="857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433167"/>
              <a:satOff val="-13573"/>
              <a:lumOff val="326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2BEC3-CAD3-43D7-8141-3DF68DC0F8C8}">
      <dsp:nvSpPr>
        <dsp:cNvPr id="0" name=""/>
        <dsp:cNvSpPr/>
      </dsp:nvSpPr>
      <dsp:spPr>
        <a:xfrm>
          <a:off x="478068" y="2400095"/>
          <a:ext cx="8261755" cy="68574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33167"/>
                <a:satOff val="-13573"/>
                <a:lumOff val="326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33167"/>
                <a:satOff val="-13573"/>
                <a:lumOff val="326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33167"/>
                <a:satOff val="-13573"/>
                <a:lumOff val="326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43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  <a:latin typeface="+mj-lt"/>
            </a:rPr>
            <a:t> Identify the risks to the firm associated with both providing and not providing a loan to the applicant.</a:t>
          </a:r>
          <a:endParaRPr lang="en-IN" sz="2200" kern="1200" dirty="0">
            <a:solidFill>
              <a:schemeClr val="tx1"/>
            </a:solidFill>
            <a:latin typeface="+mj-lt"/>
          </a:endParaRPr>
        </a:p>
      </dsp:txBody>
      <dsp:txXfrm>
        <a:off x="478068" y="2400095"/>
        <a:ext cx="8261755" cy="685741"/>
      </dsp:txXfrm>
    </dsp:sp>
    <dsp:sp modelId="{191F890E-96D2-443B-9C94-E109C41F8D42}">
      <dsp:nvSpPr>
        <dsp:cNvPr id="0" name=""/>
        <dsp:cNvSpPr/>
      </dsp:nvSpPr>
      <dsp:spPr>
        <a:xfrm>
          <a:off x="49479" y="2314377"/>
          <a:ext cx="857177" cy="857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433167"/>
              <a:satOff val="-13573"/>
              <a:lumOff val="326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12/19/2023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788" y="796032"/>
            <a:ext cx="5965302" cy="260756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Case study</a:t>
            </a:r>
            <a:r>
              <a:rPr lang="en-US" sz="7200" dirty="0">
                <a:latin typeface="Algerian" panose="04020705040A02060702" pitchFamily="82" charset="0"/>
              </a:rPr>
              <a:t> Repaying The Credit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788" y="3933056"/>
            <a:ext cx="6048672" cy="1397000"/>
          </a:xfrm>
        </p:spPr>
        <p:txBody>
          <a:bodyPr/>
          <a:lstStyle/>
          <a:p>
            <a:r>
              <a:rPr lang="en-US" dirty="0"/>
              <a:t>Learner name : Sakshi Laxman Waghmare</a:t>
            </a:r>
          </a:p>
          <a:p>
            <a:endParaRPr lang="en-US" dirty="0"/>
          </a:p>
          <a:p>
            <a:r>
              <a:rPr lang="en-US" dirty="0"/>
              <a:t>Mentor Name : Shruti Gode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Loan contract type wise Target : 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9E1AC-62F4-EC5E-3645-9CA97F42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827641"/>
            <a:ext cx="6622502" cy="4166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837828" y="5184031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The ratio of clients who have taken cash loans facing difficulties in repayments is higher, while the majority of clients have applied  for cash loans.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Name Type Suite wise Target : 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909836" y="530120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The ratio of clients facing difficulties in their repayments is higher when they are unaccompanied, while most of the clients completed their loan process unaccompanied.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01820-B17A-BF0E-0294-B9775CFB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791543"/>
            <a:ext cx="6294868" cy="4392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6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Type of Education wise Target : 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549796" y="5149271"/>
            <a:ext cx="10837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Clients facing difficulties in loan repayments are from a secondary/secondary special educational background, while the majority of clients also have a secondary/secondary special educational background.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D8E95-FD73-1DDC-A3F8-22B365C7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794527"/>
            <a:ext cx="6408712" cy="4354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9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Type of Occupation wise Target : 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765820" y="5325845"/>
            <a:ext cx="9915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Most clients employed in the labourers field are facing difficulties in repaying their loan installments, while the total count of clients employed in the labourers field is also high.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DE0D6-E7B3-4236-1053-2D9B824F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692696"/>
            <a:ext cx="7280802" cy="4481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72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Family Status wise Target : 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765820" y="5426640"/>
            <a:ext cx="9915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The majority of clients are married, and they are facing difficulties in repaying their installments.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F2FC-2E7B-06FF-A546-BB328A8F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764704"/>
            <a:ext cx="6376657" cy="45029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0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Gender wise Target : 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837828" y="5301208"/>
            <a:ext cx="9577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Female clients are more likely to face difficulties in repaying their installments.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B2785-67D4-F404-A26E-5569E2CE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725495"/>
            <a:ext cx="6984776" cy="4295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6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809A3-C955-6B32-F602-13BE64BE16EC}"/>
              </a:ext>
            </a:extLst>
          </p:cNvPr>
          <p:cNvSpPr txBox="1"/>
          <p:nvPr/>
        </p:nvSpPr>
        <p:spPr>
          <a:xfrm>
            <a:off x="261764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Count of Family Members wise Target : 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80EE-B173-1EE8-C21E-929BF3AF7A1D}"/>
              </a:ext>
            </a:extLst>
          </p:cNvPr>
          <p:cNvSpPr txBox="1"/>
          <p:nvPr/>
        </p:nvSpPr>
        <p:spPr>
          <a:xfrm>
            <a:off x="837828" y="5301208"/>
            <a:ext cx="10297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Clients with 2 family members are more likely to face difficulties in repaying their loan installments, and clients with 1 and 3 family members are also facing difficulties in their repayments.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EB41-8C4C-0D6C-491F-AAF84137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707504"/>
            <a:ext cx="7097404" cy="44644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1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E9D9-241F-F106-7902-3C1D33B2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56" y="260648"/>
            <a:ext cx="11737304" cy="6858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</a:rPr>
              <a:t>Clients who are able to repay their installments on time and have a lower probability of becoming defaulters.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706E9-A46F-91C8-773D-FB12EBD163AF}"/>
              </a:ext>
            </a:extLst>
          </p:cNvPr>
          <p:cNvSpPr txBox="1"/>
          <p:nvPr/>
        </p:nvSpPr>
        <p:spPr>
          <a:xfrm>
            <a:off x="603802" y="943733"/>
            <a:ext cx="10909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Considering certain conditions for clients who are able to repay the installments of their loans and have a lower probability of being defaulters.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whose total income is greater than their credit amount are more capable of repaying their installments on time.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who own fixed assets such as a car and a house.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09A87-6B2C-7152-0E2E-459E0BB3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8" y="2936525"/>
            <a:ext cx="10295268" cy="363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AA7F7-63BD-941B-8C25-1D2B34A92244}"/>
              </a:ext>
            </a:extLst>
          </p:cNvPr>
          <p:cNvSpPr txBox="1"/>
          <p:nvPr/>
        </p:nvSpPr>
        <p:spPr>
          <a:xfrm>
            <a:off x="4582244" y="234376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  <a:latin typeface="Algerian" panose="04020705040A02060702" pitchFamily="82" charset="0"/>
              </a:rPr>
              <a:t>Filtered Data </a:t>
            </a:r>
            <a:endParaRPr lang="en-IN" sz="2400" dirty="0"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</a:rPr>
              <a:t>The total income of clients who have a lower probability of becoming defaulters.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C128B-6C4D-BB0D-EAB5-B6B92F69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866547"/>
            <a:ext cx="6535506" cy="44644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1053852" y="5360878"/>
            <a:ext cx="9153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Clients who have a lower probability of becoming defaulters have a total income ranging between 100000 and 350000.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</a:rPr>
              <a:t>Amount credited by the clients who have a lower probability of becoming defaulters.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1053852" y="5360878"/>
            <a:ext cx="9153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Clients who have a lower probability of becoming defaulters have a credit amount ranging between 50000 and 300000.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DBB63-74B8-6981-CED2-F13003A0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35" y="824248"/>
            <a:ext cx="6192459" cy="44458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9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188640"/>
            <a:ext cx="8686801" cy="77876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Business Objectives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63D12F-9643-25FB-8FF9-902194586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993532"/>
              </p:ext>
            </p:extLst>
          </p:nvPr>
        </p:nvGraphicFramePr>
        <p:xfrm>
          <a:off x="527957" y="2348880"/>
          <a:ext cx="8784976" cy="34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F41972-A3CF-3FAB-B451-D15AD30A19DC}"/>
              </a:ext>
            </a:extLst>
          </p:cNvPr>
          <p:cNvSpPr txBox="1"/>
          <p:nvPr/>
        </p:nvSpPr>
        <p:spPr>
          <a:xfrm>
            <a:off x="619220" y="1120223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Gold Atlantis, a credit-providing firm, observed a rise in the number of defaulters.</a:t>
            </a:r>
          </a:p>
          <a:p>
            <a:r>
              <a:rPr lang="en-GB" dirty="0"/>
              <a:t>Now, the firm is only interested in those customers who have a lower probability of becoming a defaulter.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9A1A5-C3DA-539B-2AA4-CAAE807A6432}"/>
              </a:ext>
            </a:extLst>
          </p:cNvPr>
          <p:cNvSpPr txBox="1"/>
          <p:nvPr/>
        </p:nvSpPr>
        <p:spPr>
          <a:xfrm>
            <a:off x="772356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1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EFCBC-E065-8732-2921-AF7C39865D61}"/>
              </a:ext>
            </a:extLst>
          </p:cNvPr>
          <p:cNvSpPr txBox="1"/>
          <p:nvPr/>
        </p:nvSpPr>
        <p:spPr>
          <a:xfrm>
            <a:off x="1053852" y="371703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2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C1D59-B99C-7BDA-C153-9DC26A919A59}"/>
              </a:ext>
            </a:extLst>
          </p:cNvPr>
          <p:cNvSpPr txBox="1"/>
          <p:nvPr/>
        </p:nvSpPr>
        <p:spPr>
          <a:xfrm>
            <a:off x="765820" y="4788441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3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1053852" y="5360878"/>
            <a:ext cx="9153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Among clients who have taken cash contract-type loans and are capable of repaying their installments, 6% are facing difficulties in repayment.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AFEF14-07F9-8AAC-E30C-692FDA463376}"/>
              </a:ext>
            </a:extLst>
          </p:cNvPr>
          <p:cNvSpPr txBox="1">
            <a:spLocks/>
          </p:cNvSpPr>
          <p:nvPr/>
        </p:nvSpPr>
        <p:spPr>
          <a:xfrm>
            <a:off x="261764" y="256111"/>
            <a:ext cx="11365022" cy="64696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</a:defRPr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7724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3716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23444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137160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150876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164592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GB" dirty="0"/>
              <a:t>The percentage of clients with a lower probability of becoming a defaulter, categorized by loan contract type.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0C1E-BCE0-7119-A44D-8AB9BA9EFC6A}"/>
              </a:ext>
            </a:extLst>
          </p:cNvPr>
          <p:cNvSpPr txBox="1"/>
          <p:nvPr/>
        </p:nvSpPr>
        <p:spPr>
          <a:xfrm>
            <a:off x="765820" y="90307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Cash loans :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E6700-943F-7AA1-EE08-3EA7DDAC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389103"/>
            <a:ext cx="7054750" cy="3802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2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1053852" y="5360877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Among clients who have taken revolving contract-type loans and are capable of repaying their installments, only 4% of them are facing difficulties in repayment.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AFEF14-07F9-8AAC-E30C-692FDA463376}"/>
              </a:ext>
            </a:extLst>
          </p:cNvPr>
          <p:cNvSpPr txBox="1">
            <a:spLocks/>
          </p:cNvSpPr>
          <p:nvPr/>
        </p:nvSpPr>
        <p:spPr>
          <a:xfrm>
            <a:off x="261764" y="256111"/>
            <a:ext cx="11365022" cy="64696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</a:defRPr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7724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3716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23444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137160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150876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164592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GB" dirty="0"/>
              <a:t>The percentage of clients with a lower probability of becoming a defaulter, categorized by loan contract type.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0C1E-BCE0-7119-A44D-8AB9BA9EFC6A}"/>
              </a:ext>
            </a:extLst>
          </p:cNvPr>
          <p:cNvSpPr txBox="1"/>
          <p:nvPr/>
        </p:nvSpPr>
        <p:spPr>
          <a:xfrm>
            <a:off x="765820" y="8367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Revolving  loans 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24CC2-892D-ED9C-2A35-6A871A5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1" y="1323683"/>
            <a:ext cx="7474922" cy="4036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8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E9D9-241F-F106-7902-3C1D33B2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56" y="260649"/>
            <a:ext cx="7920880" cy="4320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</a:rPr>
              <a:t>Clients who are likely to become defaulters.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706E9-A46F-91C8-773D-FB12EBD163AF}"/>
              </a:ext>
            </a:extLst>
          </p:cNvPr>
          <p:cNvSpPr txBox="1"/>
          <p:nvPr/>
        </p:nvSpPr>
        <p:spPr>
          <a:xfrm>
            <a:off x="601185" y="669262"/>
            <a:ext cx="10909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Considering certain conditions for clients who are unable to repay the installments of their loans and are more likely to become defaulters.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with a credit amount higher than their income.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Clients who don't have their own fixed assets.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AA7F7-63BD-941B-8C25-1D2B34A92244}"/>
              </a:ext>
            </a:extLst>
          </p:cNvPr>
          <p:cNvSpPr txBox="1"/>
          <p:nvPr/>
        </p:nvSpPr>
        <p:spPr>
          <a:xfrm>
            <a:off x="4543623" y="205943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  <a:latin typeface="Algerian" panose="04020705040A02060702" pitchFamily="82" charset="0"/>
              </a:rPr>
              <a:t>Filtered Data </a:t>
            </a:r>
            <a:endParaRPr lang="en-IN" sz="2400" dirty="0"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D0D2E-4603-8B79-5279-85F439D8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2" y="2708920"/>
            <a:ext cx="10811242" cy="38164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4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</a:rPr>
              <a:t>The total income of clients who might become defaulters.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981844" y="5517232"/>
            <a:ext cx="993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Clients who are more likely to become defaulters have a total income between 75000 and 230000.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FE96-B9A8-632A-C10C-B63D9B42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974151"/>
            <a:ext cx="6552728" cy="43024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4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</a:rPr>
              <a:t>Amount credited by clients who might become defaulters.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945840" y="5625622"/>
            <a:ext cx="10765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Clients who are more likely to become defaulters have an amount credited between 200000 to 1200000.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CCD1F-5FED-3906-DE6A-C10782C9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917241"/>
            <a:ext cx="6840760" cy="45246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3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802878" y="5349434"/>
            <a:ext cx="1036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Among clients who have taken cash contract-type loans and may not be able to repay their installments, 9% are facing difficulties in repayment.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AFEF14-07F9-8AAC-E30C-692FDA463376}"/>
              </a:ext>
            </a:extLst>
          </p:cNvPr>
          <p:cNvSpPr txBox="1">
            <a:spLocks/>
          </p:cNvSpPr>
          <p:nvPr/>
        </p:nvSpPr>
        <p:spPr>
          <a:xfrm>
            <a:off x="261764" y="314225"/>
            <a:ext cx="11365022" cy="504057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</a:defRPr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7724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3716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23444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137160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150876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164592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GB" dirty="0"/>
              <a:t>The percentage of clients who might become defaulters, categorized by loan contract type.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0C1E-BCE0-7119-A44D-8AB9BA9EFC6A}"/>
              </a:ext>
            </a:extLst>
          </p:cNvPr>
          <p:cNvSpPr txBox="1"/>
          <p:nvPr/>
        </p:nvSpPr>
        <p:spPr>
          <a:xfrm>
            <a:off x="765820" y="90307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Cash loans 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F1350-4926-6FB3-96A0-B1413F5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94" y="1324188"/>
            <a:ext cx="7540719" cy="40153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3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7BCED3-4B52-D9C2-638E-325538445C17}"/>
              </a:ext>
            </a:extLst>
          </p:cNvPr>
          <p:cNvSpPr txBox="1">
            <a:spLocks/>
          </p:cNvSpPr>
          <p:nvPr/>
        </p:nvSpPr>
        <p:spPr>
          <a:xfrm>
            <a:off x="333772" y="229431"/>
            <a:ext cx="11737304" cy="504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C22-6E9D-8285-D200-826CDEC7029C}"/>
              </a:ext>
            </a:extLst>
          </p:cNvPr>
          <p:cNvSpPr txBox="1"/>
          <p:nvPr/>
        </p:nvSpPr>
        <p:spPr>
          <a:xfrm>
            <a:off x="802878" y="5349434"/>
            <a:ext cx="1036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Interpretation : </a:t>
            </a:r>
          </a:p>
          <a:p>
            <a:r>
              <a:rPr lang="en-GB" dirty="0"/>
              <a:t>Among clients with revolving contract-type loans who may struggle to repay their installments, 7% of them are facing difficulties in repayment.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AFEF14-07F9-8AAC-E30C-692FDA463376}"/>
              </a:ext>
            </a:extLst>
          </p:cNvPr>
          <p:cNvSpPr txBox="1">
            <a:spLocks/>
          </p:cNvSpPr>
          <p:nvPr/>
        </p:nvSpPr>
        <p:spPr>
          <a:xfrm>
            <a:off x="261764" y="314225"/>
            <a:ext cx="11365022" cy="504057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</a:defRPr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7724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60120" indent="-18288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97280" indent="-137160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123444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137160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150876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1645920" indent="-137160">
              <a:spcBef>
                <a:spcPts val="600"/>
              </a:spcBef>
              <a:buSzPct val="80000"/>
              <a:buFont typeface="Arial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GB" dirty="0"/>
              <a:t>The percentage of clients who might become defaulters, categorized by loan contract type.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0C1E-BCE0-7119-A44D-8AB9BA9EFC6A}"/>
              </a:ext>
            </a:extLst>
          </p:cNvPr>
          <p:cNvSpPr txBox="1"/>
          <p:nvPr/>
        </p:nvSpPr>
        <p:spPr>
          <a:xfrm>
            <a:off x="765820" y="9030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Revolving loans :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B81A35-D099-860A-E2AF-16C17DFB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389145"/>
            <a:ext cx="7433270" cy="38954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9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041C96-17A3-9DC6-AEF6-07D03296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16" y="476672"/>
            <a:ext cx="6829398" cy="807368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lgerian" panose="04020705040A02060702" pitchFamily="82" charset="0"/>
              </a:rPr>
              <a:t>Interpretation :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2CD58-5E6C-1888-FB42-43467454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916" y="1556792"/>
            <a:ext cx="10297144" cy="42484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u="sng" dirty="0">
                <a:solidFill>
                  <a:schemeClr val="tx1"/>
                </a:solidFill>
              </a:rPr>
              <a:t>Lower probability of becoming defaulters :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who own fixed assets such as a house and a car are more likely to repay their installments on time.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whose total income is greater than the amount they have credited can surely repay their installments on time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6% probability of default is observed in cash contract-type loans, compared to 4% in revolving contract-type loans.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  <a:highlight>
                  <a:srgbClr val="FFFF00"/>
                </a:highlight>
              </a:rPr>
              <a:t>Clients who have sufficient fixed income and own fixed assets such as cars and houses are the ones who are able to repay their installments on time.</a:t>
            </a:r>
            <a:endParaRPr lang="en-IN" sz="2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041C96-17A3-9DC6-AEF6-07D03296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6829398" cy="807368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lgerian" panose="04020705040A02060702" pitchFamily="82" charset="0"/>
              </a:rPr>
              <a:t>Interpretation :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2CD58-5E6C-1888-FB42-43467454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56" y="1628800"/>
            <a:ext cx="10297144" cy="3888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u="sng" dirty="0">
                <a:solidFill>
                  <a:schemeClr val="tx1"/>
                </a:solidFill>
              </a:rPr>
              <a:t>More likely to become defaulters :</a:t>
            </a:r>
          </a:p>
          <a:p>
            <a:endParaRPr lang="en-GB" u="sng" dirty="0">
              <a:solidFill>
                <a:schemeClr val="tx1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who don't own fixed assets such as houses and cars may indicate that their financial condition is not particularly strong.</a:t>
            </a:r>
          </a:p>
          <a:p>
            <a:pPr marL="800100" lvl="1" indent="-342900">
              <a:buAutoNum type="arabicParenR"/>
            </a:pPr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whose total income is less than the amount credited to them may struggle to repay their installments on time.</a:t>
            </a:r>
          </a:p>
          <a:p>
            <a:pPr marL="800100" lvl="1" indent="-342900">
              <a:buAutoNum type="arabicParenR"/>
            </a:pPr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Approximately 9% of clients become defaulters in cash contract-type loans, compared to 7% in revolving contract-type loans.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</a:rPr>
              <a:t>Clients who don't have a fixed income source and don’t have any fixed assets may not be able to repay their installments on time.</a:t>
            </a:r>
            <a:endParaRPr lang="en-IN" sz="2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58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041C96-17A3-9DC6-AEF6-07D03296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2" y="332656"/>
            <a:ext cx="6829398" cy="8073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Recommendation 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2CD58-5E6C-1888-FB42-43467454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56" y="1412776"/>
            <a:ext cx="10850129" cy="3888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 criteria for clients with a lower probability of becoming defaulters include 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must have their own fixed assets, such as a house, car, etc.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must have a fixed source of income.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income is not substantial, clients have less family members in their Families.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client's total income is greater than the credited amount, there may be lower chances of them becoming defaulters, and the transaction will be approved.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must be well-educated and employed in a reputable field.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If incoming clients meet these conditions, there may be a lower probability of them becoming defaulters.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0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00" y="548680"/>
            <a:ext cx="4741168" cy="99479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1525F-7AD5-9BBF-88F6-B9402FE1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700808"/>
            <a:ext cx="11142552" cy="42190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20260-2B53-921D-21EF-B89AF9BF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988840"/>
            <a:ext cx="8686800" cy="2286000"/>
          </a:xfrm>
        </p:spPr>
        <p:txBody>
          <a:bodyPr>
            <a:normAutofit/>
          </a:bodyPr>
          <a:lstStyle/>
          <a:p>
            <a:r>
              <a:rPr lang="en-GB" sz="11500" dirty="0">
                <a:latin typeface="Mistral" panose="03090702030407020403" pitchFamily="66" charset="0"/>
              </a:rPr>
              <a:t>THANK YOU…!</a:t>
            </a:r>
            <a:endParaRPr lang="en-IN" sz="115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88640"/>
            <a:ext cx="8686801" cy="7067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4BE14F-C57A-2641-9436-C018EB93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2" y="1573305"/>
            <a:ext cx="1771650" cy="447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6F3ED-25AE-B71E-49B7-E55483DC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546098"/>
            <a:ext cx="4608512" cy="61232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90F33A-5762-85A1-4AAF-2D9CF022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2367224"/>
            <a:ext cx="3749398" cy="4302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F09FFD-44AE-F65D-3C94-444C404E8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204" y="1484784"/>
            <a:ext cx="2853308" cy="5172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4648C1-9AD1-E624-EFD1-B2397217796A}"/>
              </a:ext>
            </a:extLst>
          </p:cNvPr>
          <p:cNvSpPr txBox="1"/>
          <p:nvPr/>
        </p:nvSpPr>
        <p:spPr>
          <a:xfrm>
            <a:off x="4259586" y="1027475"/>
            <a:ext cx="27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Count of null Records in data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9F6BA-63B3-6C70-993A-BAD29CDB75EC}"/>
              </a:ext>
            </a:extLst>
          </p:cNvPr>
          <p:cNvSpPr txBox="1"/>
          <p:nvPr/>
        </p:nvSpPr>
        <p:spPr>
          <a:xfrm>
            <a:off x="8198641" y="135879"/>
            <a:ext cx="27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 Information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C96D7-5A8C-5FB8-671A-7601844ECD7E}"/>
              </a:ext>
            </a:extLst>
          </p:cNvPr>
          <p:cNvSpPr txBox="1"/>
          <p:nvPr/>
        </p:nvSpPr>
        <p:spPr>
          <a:xfrm>
            <a:off x="784308" y="1106683"/>
            <a:ext cx="270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Number of Rows &amp; Columns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9796" y="188640"/>
            <a:ext cx="5760640" cy="7067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Univariate analysis 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9796" y="1660246"/>
            <a:ext cx="10009112" cy="443305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8% of clients faced payment difficulties on their installments, while 92% of clients didn't experience any issues with their payments.</a:t>
            </a:r>
            <a:endParaRPr lang="en-US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 Approximately 91% of clients prefer the cash contract type, involving fixed-time installment repayment. and only 8% of clients prefer revolving loans, which offer flexibility in the repayment of installments.</a:t>
            </a:r>
            <a:endParaRPr lang="en-US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The majority of loan applications come from female clients, constituting 66%, while only 34% of loan applications are from male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Only 34% of clients own their own car; the remaining clients do not have their own 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The majority of clients, 69%, own their own house, while the remaining clients do not have their own house.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The majority of clients do not have any children.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45720" indent="0">
              <a:buNone/>
            </a:pPr>
            <a:endParaRPr lang="en-US" sz="17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97128D8A-3B10-1F96-E58D-C4AF2B28F9FE}"/>
              </a:ext>
            </a:extLst>
          </p:cNvPr>
          <p:cNvSpPr txBox="1">
            <a:spLocks/>
          </p:cNvSpPr>
          <p:nvPr/>
        </p:nvSpPr>
        <p:spPr>
          <a:xfrm>
            <a:off x="45740" y="1052736"/>
            <a:ext cx="3298786" cy="450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Categorical data : </a:t>
            </a: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3693-2DF8-AF3E-4E8C-C93FF7EE7992}"/>
              </a:ext>
            </a:extLst>
          </p:cNvPr>
          <p:cNvSpPr txBox="1">
            <a:spLocks/>
          </p:cNvSpPr>
          <p:nvPr/>
        </p:nvSpPr>
        <p:spPr>
          <a:xfrm>
            <a:off x="477788" y="620688"/>
            <a:ext cx="10009112" cy="54006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More than 50% of clients are working, approximately 20% are commercial associates, 15% are pensioners, and 5% are state servants. The remaining clients fall into categories such as unemployed, students, businessmen, and those on maternity leave.</a:t>
            </a:r>
          </a:p>
          <a:p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More than 70% of clients have completed their education up to Secondary/Secondary Special. The remaining clients have backgrounds in higher education, incomplete higher education, lower secondary, and academic degrees.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64% of clients are married, 14% are still single, and the remaining includes those in civil marriages, separated, widowed, and with an unknown marital status.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All clients have provided a mobile phone.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Among all clients, 82% have provided their work phone, while 18% have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80% of clients have provided their home phone, while 20% have not.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74CDF08A-2CDF-4214-9E5F-A185FC640E8F}"/>
              </a:ext>
            </a:extLst>
          </p:cNvPr>
          <p:cNvSpPr txBox="1">
            <a:spLocks/>
          </p:cNvSpPr>
          <p:nvPr/>
        </p:nvSpPr>
        <p:spPr>
          <a:xfrm>
            <a:off x="45740" y="85922"/>
            <a:ext cx="3298786" cy="450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Categorical data : </a:t>
            </a: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3693-2DF8-AF3E-4E8C-C93FF7EE7992}"/>
              </a:ext>
            </a:extLst>
          </p:cNvPr>
          <p:cNvSpPr txBox="1">
            <a:spLocks/>
          </p:cNvSpPr>
          <p:nvPr/>
        </p:nvSpPr>
        <p:spPr>
          <a:xfrm>
            <a:off x="477788" y="764704"/>
            <a:ext cx="10094552" cy="50405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Almost all mobile phones are reachable, only a few are not reachable.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94% of clients have not provided an email, while 6% have provided.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The majority of clients are employed as labourers, while others work in roles such as sales staff, accountants, core staff, managers, drivers, and various other fields.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The majority of clients have two family members in their family.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 Most clients applied for loans on weekdays, only a few applying on Sundays.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Aptos" panose="020B0004020202020204" pitchFamily="34" charset="0"/>
              </a:rPr>
              <a:t>  More than 80% of clients submitted only one document during the loan process.</a:t>
            </a:r>
          </a:p>
          <a:p>
            <a:pPr marL="45720"/>
            <a:endParaRPr lang="en-US" sz="1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B19FC43A-250A-B845-9F66-8E4F8B99A568}"/>
              </a:ext>
            </a:extLst>
          </p:cNvPr>
          <p:cNvSpPr txBox="1">
            <a:spLocks/>
          </p:cNvSpPr>
          <p:nvPr/>
        </p:nvSpPr>
        <p:spPr>
          <a:xfrm>
            <a:off x="117748" y="188640"/>
            <a:ext cx="3298786" cy="450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Categorical data : </a:t>
            </a:r>
          </a:p>
        </p:txBody>
      </p:sp>
    </p:spTree>
    <p:extLst>
      <p:ext uri="{BB962C8B-B14F-4D97-AF65-F5344CB8AC3E}">
        <p14:creationId xmlns:p14="http://schemas.microsoft.com/office/powerpoint/2010/main" val="33273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FC203772-61D1-56B6-B6E0-33A4840C605B}"/>
              </a:ext>
            </a:extLst>
          </p:cNvPr>
          <p:cNvSpPr txBox="1">
            <a:spLocks/>
          </p:cNvSpPr>
          <p:nvPr/>
        </p:nvSpPr>
        <p:spPr>
          <a:xfrm>
            <a:off x="405780" y="188640"/>
            <a:ext cx="3298786" cy="450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Numerical data : 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41BA3B-42AD-1CBD-3473-B5973878803E}"/>
              </a:ext>
            </a:extLst>
          </p:cNvPr>
          <p:cNvSpPr txBox="1">
            <a:spLocks/>
          </p:cNvSpPr>
          <p:nvPr/>
        </p:nvSpPr>
        <p:spPr>
          <a:xfrm>
            <a:off x="818487" y="3391541"/>
            <a:ext cx="8784976" cy="26642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Income data of clients is skewed, total income of clients is between 50000-350000.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The credit amount data is skewed; most clients have taken credit amounts up to 140000.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The data on prices of goods shows skewness, with prices for goods going up to 1.2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7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700" dirty="0">
                <a:solidFill>
                  <a:schemeClr val="tx1"/>
                </a:solidFill>
                <a:latin typeface="Aptos" panose="020B0004020202020204" pitchFamily="34" charset="0"/>
              </a:rPr>
              <a:t>Approximately 4000-5000 days before the client started their current employment.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041BEA-A194-027B-DD0F-8983B1E9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2503"/>
              </p:ext>
            </p:extLst>
          </p:nvPr>
        </p:nvGraphicFramePr>
        <p:xfrm>
          <a:off x="837828" y="820551"/>
          <a:ext cx="87849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53422673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7645410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829332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139288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334129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43462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Column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Standard Deviation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Missing values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Skewness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AMT_INCOME_TOTAL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169426.15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144000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383506.4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ptos" panose="020B0004020202020204" pitchFamily="34" charset="0"/>
                        </a:rPr>
                        <a:t>0</a:t>
                      </a:r>
                      <a:endParaRPr lang="en-IN" sz="14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282.94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AMT_CREDIT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599010.84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513315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402055.59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ptos" panose="020B0004020202020204" pitchFamily="34" charset="0"/>
                        </a:rPr>
                        <a:t>0</a:t>
                      </a:r>
                      <a:endParaRPr lang="en-IN" sz="14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1.209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AMT_GOODS_PRICE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538353.43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450000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369250.42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ptos" panose="020B0004020202020204" pitchFamily="34" charset="0"/>
                        </a:rPr>
                        <a:t>0</a:t>
                      </a:r>
                      <a:endParaRPr lang="en-IN" sz="14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1.329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3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DAYS_EMPLOYED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63294.26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-1219.0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140841.31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ptos" panose="020B0004020202020204" pitchFamily="34" charset="0"/>
                        </a:rPr>
                        <a:t>0</a:t>
                      </a:r>
                      <a:endParaRPr lang="en-IN" sz="14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ptos" panose="020B0004020202020204" pitchFamily="34" charset="0"/>
                        </a:rPr>
                        <a:t>1.676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682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087077-3847-01C0-BF9F-3E94BAFE56F8}"/>
              </a:ext>
            </a:extLst>
          </p:cNvPr>
          <p:cNvSpPr txBox="1"/>
          <p:nvPr/>
        </p:nvSpPr>
        <p:spPr>
          <a:xfrm>
            <a:off x="6382444" y="2950726"/>
            <a:ext cx="329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effectLst/>
                <a:highlight>
                  <a:srgbClr val="00FFFF"/>
                </a:highlight>
                <a:latin typeface="Söhne"/>
              </a:rPr>
              <a:t>Note : Missing values filled with the mean.</a:t>
            </a:r>
            <a:endParaRPr lang="en-IN" sz="14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BC8F0-6E84-5419-415C-DDA6A66A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96" y="1484784"/>
            <a:ext cx="6913854" cy="2514601"/>
          </a:xfrm>
        </p:spPr>
        <p:txBody>
          <a:bodyPr>
            <a:normAutofit fontScale="90000"/>
          </a:bodyPr>
          <a:lstStyle/>
          <a:p>
            <a:r>
              <a:rPr lang="en-GB" sz="8000" dirty="0">
                <a:latin typeface="Algerian" panose="04020705040A02060702" pitchFamily="82" charset="0"/>
              </a:rPr>
              <a:t>DATA VISUALIZATION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837</TotalTime>
  <Words>1665</Words>
  <Application>Microsoft Office PowerPoint</Application>
  <PresentationFormat>Custom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Algerian</vt:lpstr>
      <vt:lpstr>Aptos</vt:lpstr>
      <vt:lpstr>Arial</vt:lpstr>
      <vt:lpstr>Arial Black</vt:lpstr>
      <vt:lpstr>Franklin Gothic Medium</vt:lpstr>
      <vt:lpstr>Mistral</vt:lpstr>
      <vt:lpstr>Söhne</vt:lpstr>
      <vt:lpstr>Wingdings</vt:lpstr>
      <vt:lpstr>Business Contrast 16x9</vt:lpstr>
      <vt:lpstr>Case study Repaying The Credit</vt:lpstr>
      <vt:lpstr>Business Objectives :</vt:lpstr>
      <vt:lpstr>DATASET</vt:lpstr>
      <vt:lpstr>DATA PREPROCESSING</vt:lpstr>
      <vt:lpstr>Univariate analysis : 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 :</vt:lpstr>
      <vt:lpstr>Interpretation :</vt:lpstr>
      <vt:lpstr>Recommendation : 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Repaying The Credit</dc:title>
  <dc:creator>Sakshiii Waghmare</dc:creator>
  <cp:lastModifiedBy>Sakshiii Waghmare</cp:lastModifiedBy>
  <cp:revision>2</cp:revision>
  <dcterms:created xsi:type="dcterms:W3CDTF">2023-12-16T18:42:34Z</dcterms:created>
  <dcterms:modified xsi:type="dcterms:W3CDTF">2023-12-19T10:55:27Z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