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58" r:id="rId5"/>
    <p:sldId id="259" r:id="rId6"/>
    <p:sldId id="261" r:id="rId7"/>
    <p:sldId id="262" r:id="rId8"/>
    <p:sldId id="263" r:id="rId9"/>
    <p:sldId id="266" r:id="rId10"/>
    <p:sldId id="264"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2/3/2024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2/3/2024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2/3/2024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225A-BB1D-0D9D-07AA-42AF0223372C}"/>
              </a:ext>
            </a:extLst>
          </p:cNvPr>
          <p:cNvSpPr>
            <a:spLocks noGrp="1"/>
          </p:cNvSpPr>
          <p:nvPr>
            <p:ph type="ctrTitle"/>
          </p:nvPr>
        </p:nvSpPr>
        <p:spPr>
          <a:xfrm>
            <a:off x="1069848" y="1399032"/>
            <a:ext cx="6654258" cy="3035808"/>
          </a:xfrm>
        </p:spPr>
        <p:txBody>
          <a:bodyPr/>
          <a:lstStyle/>
          <a:p>
            <a:r>
              <a:rPr lang="en-GB" sz="8800" dirty="0">
                <a:latin typeface="Algerian" panose="04020705040A02060702" pitchFamily="82" charset="0"/>
              </a:rPr>
              <a:t>Car Data Analysis</a:t>
            </a:r>
            <a:endParaRPr lang="en-IN" sz="8800" dirty="0">
              <a:latin typeface="Algerian" panose="04020705040A02060702" pitchFamily="82" charset="0"/>
            </a:endParaRPr>
          </a:p>
        </p:txBody>
      </p:sp>
      <p:sp>
        <p:nvSpPr>
          <p:cNvPr id="3" name="Subtitle 2">
            <a:extLst>
              <a:ext uri="{FF2B5EF4-FFF2-40B4-BE49-F238E27FC236}">
                <a16:creationId xmlns:a16="http://schemas.microsoft.com/office/drawing/2014/main" id="{64EA8CB2-3577-7E4F-7BFA-FDD5A70D4263}"/>
              </a:ext>
            </a:extLst>
          </p:cNvPr>
          <p:cNvSpPr>
            <a:spLocks noGrp="1"/>
          </p:cNvSpPr>
          <p:nvPr>
            <p:ph type="subTitle" idx="1"/>
          </p:nvPr>
        </p:nvSpPr>
        <p:spPr>
          <a:xfrm>
            <a:off x="1069848" y="4389120"/>
            <a:ext cx="7891272" cy="537987"/>
          </a:xfrm>
        </p:spPr>
        <p:txBody>
          <a:bodyPr>
            <a:normAutofit/>
          </a:bodyPr>
          <a:lstStyle/>
          <a:p>
            <a:r>
              <a:rPr lang="en-GB" sz="2800" dirty="0"/>
              <a:t>Name : Sakshi Laxman Waghmare</a:t>
            </a:r>
          </a:p>
        </p:txBody>
      </p:sp>
    </p:spTree>
    <p:extLst>
      <p:ext uri="{BB962C8B-B14F-4D97-AF65-F5344CB8AC3E}">
        <p14:creationId xmlns:p14="http://schemas.microsoft.com/office/powerpoint/2010/main" val="349446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FF5E6-5612-D774-BCB7-36B28FB00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8C6B9-2B94-FFCD-DCC2-450BE9A18F6E}"/>
              </a:ext>
            </a:extLst>
          </p:cNvPr>
          <p:cNvSpPr>
            <a:spLocks noGrp="1"/>
          </p:cNvSpPr>
          <p:nvPr>
            <p:ph type="title"/>
          </p:nvPr>
        </p:nvSpPr>
        <p:spPr>
          <a:xfrm>
            <a:off x="287205" y="387375"/>
            <a:ext cx="11122152" cy="625077"/>
          </a:xfrm>
        </p:spPr>
        <p:txBody>
          <a:bodyPr>
            <a:normAutofit/>
          </a:bodyPr>
          <a:lstStyle/>
          <a:p>
            <a:r>
              <a:rPr lang="en-IN" sz="3200" dirty="0"/>
              <a:t>Performance comparison analysis</a:t>
            </a:r>
            <a:endParaRPr lang="en-IN" dirty="0"/>
          </a:p>
        </p:txBody>
      </p:sp>
      <p:sp>
        <p:nvSpPr>
          <p:cNvPr id="6" name="TextBox 5">
            <a:extLst>
              <a:ext uri="{FF2B5EF4-FFF2-40B4-BE49-F238E27FC236}">
                <a16:creationId xmlns:a16="http://schemas.microsoft.com/office/drawing/2014/main" id="{21B9C41B-65F1-8406-4F92-C67E5BABD2AD}"/>
              </a:ext>
            </a:extLst>
          </p:cNvPr>
          <p:cNvSpPr txBox="1"/>
          <p:nvPr/>
        </p:nvSpPr>
        <p:spPr>
          <a:xfrm>
            <a:off x="107998" y="5760757"/>
            <a:ext cx="11976004" cy="923330"/>
          </a:xfrm>
          <a:prstGeom prst="rect">
            <a:avLst/>
          </a:prstGeom>
          <a:noFill/>
        </p:spPr>
        <p:txBody>
          <a:bodyPr wrap="square" rtlCol="0">
            <a:spAutoFit/>
          </a:bodyPr>
          <a:lstStyle/>
          <a:p>
            <a:r>
              <a:rPr lang="en-GB" b="1" dirty="0"/>
              <a:t>Interpretation:</a:t>
            </a:r>
          </a:p>
          <a:p>
            <a:r>
              <a:rPr lang="en-GB" dirty="0"/>
              <a:t>As city mileage increases, there is a trend for engines to have lower displacement, fewer cylinders, and a reduced number of valves per cylinder.</a:t>
            </a:r>
            <a:endParaRPr lang="en-IN" dirty="0"/>
          </a:p>
        </p:txBody>
      </p:sp>
      <p:pic>
        <p:nvPicPr>
          <p:cNvPr id="8" name="Picture 7">
            <a:extLst>
              <a:ext uri="{FF2B5EF4-FFF2-40B4-BE49-F238E27FC236}">
                <a16:creationId xmlns:a16="http://schemas.microsoft.com/office/drawing/2014/main" id="{3FB8905C-C24E-8F79-4A64-9013F45BED45}"/>
              </a:ext>
            </a:extLst>
          </p:cNvPr>
          <p:cNvPicPr>
            <a:picLocks noChangeAspect="1"/>
          </p:cNvPicPr>
          <p:nvPr/>
        </p:nvPicPr>
        <p:blipFill>
          <a:blip r:embed="rId2"/>
          <a:stretch>
            <a:fillRect/>
          </a:stretch>
        </p:blipFill>
        <p:spPr>
          <a:xfrm>
            <a:off x="2827769" y="1429109"/>
            <a:ext cx="6041024" cy="43542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7543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8DFB9-5DD3-2255-14C3-8DC4EC3C242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31559D0-3AE1-BA6A-E635-4B36F3E7FB21}"/>
              </a:ext>
            </a:extLst>
          </p:cNvPr>
          <p:cNvSpPr txBox="1"/>
          <p:nvPr/>
        </p:nvSpPr>
        <p:spPr>
          <a:xfrm>
            <a:off x="1003177" y="1997839"/>
            <a:ext cx="10128637" cy="2123658"/>
          </a:xfrm>
          <a:prstGeom prst="rect">
            <a:avLst/>
          </a:prstGeom>
          <a:noFill/>
        </p:spPr>
        <p:txBody>
          <a:bodyPr wrap="square" rtlCol="0">
            <a:spAutoFit/>
          </a:bodyPr>
          <a:lstStyle/>
          <a:p>
            <a:r>
              <a:rPr lang="en-GB" sz="2400" b="1" dirty="0"/>
              <a:t>Conclusion:</a:t>
            </a:r>
          </a:p>
          <a:p>
            <a:r>
              <a:rPr lang="en-GB" dirty="0"/>
              <a:t>	Bentley, Maruti Suzuki, Ferrari, Mahindra, Land Rover, Jaguar, Toyota, Audi, Aston Martin, and Lamborghini offer a diverse range of cars with varying displacements. A trend is observed, as city mileage increases, engines tend to have lower displacement, fewer cylinders, and fewer valves per cylinder. Datsun, Mitsubishi, Jeep, Renault, and Mini are known for producing cars with excellent capabilities for carrying baggage and weight.</a:t>
            </a:r>
            <a:endParaRPr lang="en-IN" dirty="0"/>
          </a:p>
        </p:txBody>
      </p:sp>
      <p:sp>
        <p:nvSpPr>
          <p:cNvPr id="3" name="Title 1">
            <a:extLst>
              <a:ext uri="{FF2B5EF4-FFF2-40B4-BE49-F238E27FC236}">
                <a16:creationId xmlns:a16="http://schemas.microsoft.com/office/drawing/2014/main" id="{3116DB80-69E1-5D05-E48C-DC9407455013}"/>
              </a:ext>
            </a:extLst>
          </p:cNvPr>
          <p:cNvSpPr txBox="1">
            <a:spLocks/>
          </p:cNvSpPr>
          <p:nvPr/>
        </p:nvSpPr>
        <p:spPr>
          <a:xfrm>
            <a:off x="261980" y="679939"/>
            <a:ext cx="11122152" cy="10689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GB" sz="4000" dirty="0">
                <a:solidFill>
                  <a:srgbClr val="7030A0"/>
                </a:solidFill>
              </a:rPr>
              <a:t>Part – 2</a:t>
            </a:r>
            <a:br>
              <a:rPr lang="en-GB" sz="4000" dirty="0">
                <a:solidFill>
                  <a:srgbClr val="7030A0"/>
                </a:solidFill>
              </a:rPr>
            </a:br>
            <a:r>
              <a:rPr lang="en-IN" sz="2800" b="0" dirty="0">
                <a:solidFill>
                  <a:srgbClr val="7030A0"/>
                </a:solidFill>
                <a:latin typeface="Cambria Math" panose="02040503050406030204" pitchFamily="18" charset="0"/>
                <a:ea typeface="Cambria Math" panose="02040503050406030204" pitchFamily="18" charset="0"/>
              </a:rPr>
              <a:t>Performance comparison analysis</a:t>
            </a:r>
            <a:endParaRPr lang="en-IN" dirty="0">
              <a:solidFill>
                <a:srgbClr val="7030A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7831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1390D-E695-BDCC-4291-591224DE6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8FA35-2012-393C-578A-AAA284172723}"/>
              </a:ext>
            </a:extLst>
          </p:cNvPr>
          <p:cNvSpPr>
            <a:spLocks noGrp="1"/>
          </p:cNvSpPr>
          <p:nvPr>
            <p:ph type="title"/>
          </p:nvPr>
        </p:nvSpPr>
        <p:spPr>
          <a:xfrm>
            <a:off x="288613" y="1185966"/>
            <a:ext cx="11122152" cy="1068961"/>
          </a:xfrm>
        </p:spPr>
        <p:txBody>
          <a:bodyPr>
            <a:normAutofit/>
          </a:bodyPr>
          <a:lstStyle/>
          <a:p>
            <a:r>
              <a:rPr lang="en-GB" sz="4000" dirty="0">
                <a:solidFill>
                  <a:srgbClr val="7030A0"/>
                </a:solidFill>
              </a:rPr>
              <a:t>Part – 3</a:t>
            </a:r>
            <a:br>
              <a:rPr lang="en-GB" sz="4000" dirty="0">
                <a:solidFill>
                  <a:srgbClr val="7030A0"/>
                </a:solidFill>
              </a:rPr>
            </a:br>
            <a:r>
              <a:rPr lang="en-IN" sz="2800" dirty="0">
                <a:solidFill>
                  <a:srgbClr val="7030A0"/>
                </a:solidFill>
                <a:latin typeface="Cambria Math" panose="02040503050406030204" pitchFamily="18" charset="0"/>
                <a:ea typeface="Cambria Math" panose="02040503050406030204" pitchFamily="18" charset="0"/>
              </a:rPr>
              <a:t>Safety feature assessment</a:t>
            </a:r>
            <a:endParaRPr lang="en-IN" dirty="0">
              <a:solidFill>
                <a:srgbClr val="7030A0"/>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38E0FE2B-64F8-16F7-79DD-C93C09EB4A9D}"/>
              </a:ext>
            </a:extLst>
          </p:cNvPr>
          <p:cNvSpPr txBox="1"/>
          <p:nvPr/>
        </p:nvSpPr>
        <p:spPr>
          <a:xfrm>
            <a:off x="1031681" y="2850095"/>
            <a:ext cx="10128637" cy="1846659"/>
          </a:xfrm>
          <a:prstGeom prst="rect">
            <a:avLst/>
          </a:prstGeom>
          <a:noFill/>
        </p:spPr>
        <p:txBody>
          <a:bodyPr wrap="square" rtlCol="0">
            <a:spAutoFit/>
          </a:bodyPr>
          <a:lstStyle/>
          <a:p>
            <a:r>
              <a:rPr lang="en-GB" sz="2400" b="1" dirty="0"/>
              <a:t>Conclusion:</a:t>
            </a:r>
          </a:p>
          <a:p>
            <a:r>
              <a:rPr lang="en-GB" dirty="0"/>
              <a:t>	Maruti Suzuki leads in safety standards, followed by Hyundai. Mahindra excels in family-friendly comfort, with Maruti Suzuki in second place. Maruti Suzuki offers the highest number of cars with alert systems, followed by Hyundai, Mahindra, and Tata. Tata specializes in tall cars, Maruti Suzuki in long cars, and Bentley in wide cars, showcasing diverse design philosophies.</a:t>
            </a:r>
            <a:endParaRPr lang="en-IN" dirty="0"/>
          </a:p>
        </p:txBody>
      </p:sp>
    </p:spTree>
    <p:extLst>
      <p:ext uri="{BB962C8B-B14F-4D97-AF65-F5344CB8AC3E}">
        <p14:creationId xmlns:p14="http://schemas.microsoft.com/office/powerpoint/2010/main" val="333558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0581-9A0C-7D72-C6E7-1469EBD9ADFD}"/>
              </a:ext>
            </a:extLst>
          </p:cNvPr>
          <p:cNvSpPr>
            <a:spLocks noGrp="1"/>
          </p:cNvSpPr>
          <p:nvPr>
            <p:ph type="title"/>
          </p:nvPr>
        </p:nvSpPr>
        <p:spPr>
          <a:xfrm>
            <a:off x="324124" y="608919"/>
            <a:ext cx="10058400" cy="1006817"/>
          </a:xfrm>
        </p:spPr>
        <p:txBody>
          <a:bodyPr/>
          <a:lstStyle/>
          <a:p>
            <a:r>
              <a:rPr lang="en-GB" dirty="0">
                <a:solidFill>
                  <a:srgbClr val="7030A0"/>
                </a:solidFill>
              </a:rPr>
              <a:t>Business Conclusion:</a:t>
            </a:r>
            <a:endParaRPr lang="en-IN" dirty="0">
              <a:solidFill>
                <a:srgbClr val="7030A0"/>
              </a:solidFill>
            </a:endParaRPr>
          </a:p>
        </p:txBody>
      </p:sp>
      <p:sp>
        <p:nvSpPr>
          <p:cNvPr id="3" name="Content Placeholder 2">
            <a:extLst>
              <a:ext uri="{FF2B5EF4-FFF2-40B4-BE49-F238E27FC236}">
                <a16:creationId xmlns:a16="http://schemas.microsoft.com/office/drawing/2014/main" id="{FD32DA90-66CD-F3E9-6FAC-362B199D870A}"/>
              </a:ext>
            </a:extLst>
          </p:cNvPr>
          <p:cNvSpPr>
            <a:spLocks noGrp="1"/>
          </p:cNvSpPr>
          <p:nvPr>
            <p:ph idx="1"/>
          </p:nvPr>
        </p:nvSpPr>
        <p:spPr>
          <a:xfrm>
            <a:off x="949911" y="1872833"/>
            <a:ext cx="10489056" cy="4050792"/>
          </a:xfrm>
        </p:spPr>
        <p:txBody>
          <a:bodyPr>
            <a:normAutofit/>
          </a:bodyPr>
          <a:lstStyle/>
          <a:p>
            <a:pPr marL="0" indent="0">
              <a:buNone/>
            </a:pPr>
            <a:r>
              <a:rPr lang="en-GB" dirty="0"/>
              <a:t>	The automotive landscape presents a diverse array of preferences and performances across different car manufacturers. Maruti Suzuki consistently stands out in safety standards and alert system provision, emphasizing a commitment to driver and passenger well-being. Mahindra, on the other hand, excels in delivering vehicles with high city mileage and family-friendly comfort, making it a notable choice for urban commuting and family-oriented driving.</a:t>
            </a:r>
          </a:p>
          <a:p>
            <a:pPr marL="0" indent="0">
              <a:buNone/>
            </a:pPr>
            <a:r>
              <a:rPr lang="en-GB" dirty="0"/>
              <a:t>	Renault emerges as a key player with the highest average city mileage, showcasing a focus on fuel efficiency. The preprocessing of 'Kerb Weight,' 'Power,' and 'Torque' columns reveals a trend among manufacturers such as Bentley, Maruti Suzuki, Ferrari, Mahindra, Land Rover, Jaguar, Toyota, Audi, Aston Martin, and Lamborghini, where higher city mileage correlates with lower engine displacement, fewer cylinders, and fewer valves per cylinder.</a:t>
            </a:r>
            <a:endParaRPr lang="en-IN" dirty="0"/>
          </a:p>
        </p:txBody>
      </p:sp>
    </p:spTree>
    <p:extLst>
      <p:ext uri="{BB962C8B-B14F-4D97-AF65-F5344CB8AC3E}">
        <p14:creationId xmlns:p14="http://schemas.microsoft.com/office/powerpoint/2010/main" val="160300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E2DF60-6D7E-5FAD-1420-E000828CBE34}"/>
              </a:ext>
            </a:extLst>
          </p:cNvPr>
          <p:cNvPicPr>
            <a:picLocks noGrp="1" noChangeAspect="1"/>
          </p:cNvPicPr>
          <p:nvPr>
            <p:ph idx="1"/>
          </p:nvPr>
        </p:nvPicPr>
        <p:blipFill>
          <a:blip r:embed="rId2"/>
          <a:stretch>
            <a:fillRect/>
          </a:stretch>
        </p:blipFill>
        <p:spPr>
          <a:xfrm>
            <a:off x="2413335" y="780371"/>
            <a:ext cx="7534916" cy="5336343"/>
          </a:xfrm>
          <a:effectLst>
            <a:glow rad="228600">
              <a:schemeClr val="accent2">
                <a:satMod val="175000"/>
                <a:alpha val="40000"/>
              </a:schemeClr>
            </a:glow>
          </a:effectLst>
        </p:spPr>
      </p:pic>
    </p:spTree>
    <p:extLst>
      <p:ext uri="{BB962C8B-B14F-4D97-AF65-F5344CB8AC3E}">
        <p14:creationId xmlns:p14="http://schemas.microsoft.com/office/powerpoint/2010/main" val="128320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999A-00B3-82CD-1A0B-F9482D545827}"/>
              </a:ext>
            </a:extLst>
          </p:cNvPr>
          <p:cNvSpPr>
            <a:spLocks noGrp="1"/>
          </p:cNvSpPr>
          <p:nvPr>
            <p:ph type="title"/>
          </p:nvPr>
        </p:nvSpPr>
        <p:spPr>
          <a:xfrm>
            <a:off x="892294" y="893005"/>
            <a:ext cx="6857911" cy="1060083"/>
          </a:xfrm>
        </p:spPr>
        <p:txBody>
          <a:bodyPr/>
          <a:lstStyle/>
          <a:p>
            <a:r>
              <a:rPr lang="en-GB" dirty="0">
                <a:latin typeface="Algerian" panose="04020705040A02060702" pitchFamily="82" charset="0"/>
              </a:rPr>
              <a:t>Business Objectives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F5B79CD-54BC-63B1-771C-B7137B671D14}"/>
              </a:ext>
            </a:extLst>
          </p:cNvPr>
          <p:cNvSpPr>
            <a:spLocks noGrp="1"/>
          </p:cNvSpPr>
          <p:nvPr>
            <p:ph idx="1"/>
          </p:nvPr>
        </p:nvSpPr>
        <p:spPr>
          <a:xfrm>
            <a:off x="1069848" y="2227940"/>
            <a:ext cx="10058400" cy="2642617"/>
          </a:xfrm>
        </p:spPr>
        <p:txBody>
          <a:bodyPr>
            <a:normAutofit/>
          </a:bodyPr>
          <a:lstStyle/>
          <a:p>
            <a:pPr marL="548640" lvl="2" indent="0">
              <a:buNone/>
            </a:pPr>
            <a:r>
              <a:rPr lang="en-GB" sz="2400" dirty="0">
                <a:latin typeface="Cambria Math" panose="02040503050406030204" pitchFamily="18" charset="0"/>
                <a:ea typeface="Cambria Math" panose="02040503050406030204" pitchFamily="18" charset="0"/>
              </a:rPr>
              <a:t>	The objective of the project is to analyse a car dataset to gain insights into popular trends and identify key factors for launching promising car models. Extract actionable insights from the given data, addressing key areas such as categorizing cars based on market segmentation, conducting fuel efficiency analysis, comparing performance, studying weight distribution, assessing safety features, exploring user comfort, analysing alert systems, and conducting dimensional analysis.</a:t>
            </a:r>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094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DFB1-EDC1-73CF-4024-BDD43CF0883A}"/>
              </a:ext>
            </a:extLst>
          </p:cNvPr>
          <p:cNvSpPr>
            <a:spLocks noGrp="1"/>
          </p:cNvSpPr>
          <p:nvPr>
            <p:ph type="title"/>
          </p:nvPr>
        </p:nvSpPr>
        <p:spPr>
          <a:xfrm>
            <a:off x="1617216" y="384805"/>
            <a:ext cx="9542016" cy="603112"/>
          </a:xfrm>
        </p:spPr>
        <p:txBody>
          <a:bodyPr vert="horz" lIns="91440" tIns="45720" rIns="91440" bIns="45720" rtlCol="0" anchor="ctr">
            <a:normAutofit fontScale="90000"/>
          </a:bodyPr>
          <a:lstStyle/>
          <a:p>
            <a:pPr algn="ctr"/>
            <a:r>
              <a:rPr lang="en-GB" sz="4000" dirty="0">
                <a:latin typeface="Algerian" panose="04020705040A02060702" pitchFamily="82" charset="0"/>
              </a:rPr>
              <a:t>Data Understanding &amp; Pre-processing</a:t>
            </a:r>
            <a:endParaRPr lang="en-IN" sz="4000" dirty="0">
              <a:latin typeface="Algerian" panose="04020705040A02060702" pitchFamily="82" charset="0"/>
            </a:endParaRPr>
          </a:p>
        </p:txBody>
      </p:sp>
      <p:pic>
        <p:nvPicPr>
          <p:cNvPr id="5" name="Picture 4">
            <a:extLst>
              <a:ext uri="{FF2B5EF4-FFF2-40B4-BE49-F238E27FC236}">
                <a16:creationId xmlns:a16="http://schemas.microsoft.com/office/drawing/2014/main" id="{45C9B78C-882F-1BE5-E13D-0DA21FFFD9AA}"/>
              </a:ext>
            </a:extLst>
          </p:cNvPr>
          <p:cNvPicPr>
            <a:picLocks noChangeAspect="1"/>
          </p:cNvPicPr>
          <p:nvPr/>
        </p:nvPicPr>
        <p:blipFill>
          <a:blip r:embed="rId2"/>
          <a:stretch>
            <a:fillRect/>
          </a:stretch>
        </p:blipFill>
        <p:spPr>
          <a:xfrm>
            <a:off x="5545445" y="1802831"/>
            <a:ext cx="1409700" cy="390525"/>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EDA748EC-A784-32A9-E622-79E900CF6DC4}"/>
              </a:ext>
            </a:extLst>
          </p:cNvPr>
          <p:cNvPicPr>
            <a:picLocks noChangeAspect="1"/>
          </p:cNvPicPr>
          <p:nvPr/>
        </p:nvPicPr>
        <p:blipFill>
          <a:blip r:embed="rId3"/>
          <a:stretch>
            <a:fillRect/>
          </a:stretch>
        </p:blipFill>
        <p:spPr>
          <a:xfrm>
            <a:off x="2795114" y="2966283"/>
            <a:ext cx="6616633" cy="2699643"/>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01F61C86-C1EA-0F46-4BBF-5095C50F7F9C}"/>
              </a:ext>
            </a:extLst>
          </p:cNvPr>
          <p:cNvPicPr>
            <a:picLocks noChangeAspect="1"/>
          </p:cNvPicPr>
          <p:nvPr/>
        </p:nvPicPr>
        <p:blipFill>
          <a:blip r:embed="rId4"/>
          <a:stretch>
            <a:fillRect/>
          </a:stretch>
        </p:blipFill>
        <p:spPr>
          <a:xfrm>
            <a:off x="9494158" y="2975160"/>
            <a:ext cx="2560006" cy="2699643"/>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CDF1AE93-1935-FACD-4EB4-1EEC50DB52F7}"/>
              </a:ext>
            </a:extLst>
          </p:cNvPr>
          <p:cNvPicPr>
            <a:picLocks noChangeAspect="1"/>
          </p:cNvPicPr>
          <p:nvPr/>
        </p:nvPicPr>
        <p:blipFill>
          <a:blip r:embed="rId5"/>
          <a:stretch>
            <a:fillRect/>
          </a:stretch>
        </p:blipFill>
        <p:spPr>
          <a:xfrm>
            <a:off x="137836" y="3001921"/>
            <a:ext cx="2560006" cy="2646122"/>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71B1E304-EFDD-9F96-E006-27E8C1CB7854}"/>
              </a:ext>
            </a:extLst>
          </p:cNvPr>
          <p:cNvSpPr txBox="1"/>
          <p:nvPr/>
        </p:nvSpPr>
        <p:spPr>
          <a:xfrm>
            <a:off x="5097261" y="1279611"/>
            <a:ext cx="2175029" cy="523220"/>
          </a:xfrm>
          <a:prstGeom prst="rect">
            <a:avLst/>
          </a:prstGeom>
          <a:noFill/>
        </p:spPr>
        <p:txBody>
          <a:bodyPr wrap="square" rtlCol="0">
            <a:spAutoFit/>
          </a:bodyPr>
          <a:lstStyle/>
          <a:p>
            <a:pPr algn="ctr"/>
            <a:r>
              <a:rPr lang="en-GB" sz="1400" dirty="0"/>
              <a:t>Number of rows and columns</a:t>
            </a:r>
            <a:endParaRPr lang="en-IN" sz="1400" dirty="0"/>
          </a:p>
        </p:txBody>
      </p:sp>
      <p:sp>
        <p:nvSpPr>
          <p:cNvPr id="13" name="TextBox 12">
            <a:extLst>
              <a:ext uri="{FF2B5EF4-FFF2-40B4-BE49-F238E27FC236}">
                <a16:creationId xmlns:a16="http://schemas.microsoft.com/office/drawing/2014/main" id="{B29DCD4C-0DB1-58E6-6D3C-BF969ACE99D4}"/>
              </a:ext>
            </a:extLst>
          </p:cNvPr>
          <p:cNvSpPr txBox="1"/>
          <p:nvPr/>
        </p:nvSpPr>
        <p:spPr>
          <a:xfrm>
            <a:off x="5097260" y="2556870"/>
            <a:ext cx="2175029" cy="338554"/>
          </a:xfrm>
          <a:prstGeom prst="rect">
            <a:avLst/>
          </a:prstGeom>
          <a:noFill/>
        </p:spPr>
        <p:txBody>
          <a:bodyPr wrap="square" rtlCol="0">
            <a:spAutoFit/>
          </a:bodyPr>
          <a:lstStyle/>
          <a:p>
            <a:pPr algn="ctr"/>
            <a:r>
              <a:rPr lang="en-GB" sz="1600" dirty="0"/>
              <a:t>First five rows</a:t>
            </a:r>
            <a:endParaRPr lang="en-IN" sz="1600" dirty="0"/>
          </a:p>
        </p:txBody>
      </p:sp>
      <p:sp>
        <p:nvSpPr>
          <p:cNvPr id="14" name="TextBox 13">
            <a:extLst>
              <a:ext uri="{FF2B5EF4-FFF2-40B4-BE49-F238E27FC236}">
                <a16:creationId xmlns:a16="http://schemas.microsoft.com/office/drawing/2014/main" id="{C3F25F46-6377-E2F8-693F-4D0E0A629C23}"/>
              </a:ext>
            </a:extLst>
          </p:cNvPr>
          <p:cNvSpPr txBox="1"/>
          <p:nvPr/>
        </p:nvSpPr>
        <p:spPr>
          <a:xfrm>
            <a:off x="411330" y="2451940"/>
            <a:ext cx="2175029" cy="523220"/>
          </a:xfrm>
          <a:prstGeom prst="rect">
            <a:avLst/>
          </a:prstGeom>
          <a:noFill/>
        </p:spPr>
        <p:txBody>
          <a:bodyPr wrap="square" rtlCol="0">
            <a:spAutoFit/>
          </a:bodyPr>
          <a:lstStyle/>
          <a:p>
            <a:pPr algn="ctr"/>
            <a:r>
              <a:rPr lang="en-GB" sz="1400" dirty="0"/>
              <a:t>Number of unique values in each column</a:t>
            </a:r>
            <a:endParaRPr lang="en-IN" sz="1400" dirty="0"/>
          </a:p>
        </p:txBody>
      </p:sp>
      <p:sp>
        <p:nvSpPr>
          <p:cNvPr id="15" name="TextBox 14">
            <a:extLst>
              <a:ext uri="{FF2B5EF4-FFF2-40B4-BE49-F238E27FC236}">
                <a16:creationId xmlns:a16="http://schemas.microsoft.com/office/drawing/2014/main" id="{C71200F5-9360-9B77-9FCE-6C0EACF6744A}"/>
              </a:ext>
            </a:extLst>
          </p:cNvPr>
          <p:cNvSpPr txBox="1"/>
          <p:nvPr/>
        </p:nvSpPr>
        <p:spPr>
          <a:xfrm>
            <a:off x="9686646" y="2415398"/>
            <a:ext cx="2175029" cy="523220"/>
          </a:xfrm>
          <a:prstGeom prst="rect">
            <a:avLst/>
          </a:prstGeom>
          <a:noFill/>
        </p:spPr>
        <p:txBody>
          <a:bodyPr wrap="square" rtlCol="0">
            <a:spAutoFit/>
          </a:bodyPr>
          <a:lstStyle/>
          <a:p>
            <a:pPr algn="ctr"/>
            <a:r>
              <a:rPr lang="en-GB" sz="1400" dirty="0"/>
              <a:t>Number of missing values in each column</a:t>
            </a:r>
            <a:endParaRPr lang="en-IN" sz="1400" dirty="0"/>
          </a:p>
        </p:txBody>
      </p:sp>
      <p:sp>
        <p:nvSpPr>
          <p:cNvPr id="16" name="TextBox 15">
            <a:extLst>
              <a:ext uri="{FF2B5EF4-FFF2-40B4-BE49-F238E27FC236}">
                <a16:creationId xmlns:a16="http://schemas.microsoft.com/office/drawing/2014/main" id="{9022801E-4836-3A71-D33F-98730265DD3F}"/>
              </a:ext>
            </a:extLst>
          </p:cNvPr>
          <p:cNvSpPr txBox="1"/>
          <p:nvPr/>
        </p:nvSpPr>
        <p:spPr>
          <a:xfrm>
            <a:off x="706007" y="6062327"/>
            <a:ext cx="10536514" cy="646331"/>
          </a:xfrm>
          <a:prstGeom prst="rect">
            <a:avLst/>
          </a:prstGeom>
          <a:noFill/>
        </p:spPr>
        <p:txBody>
          <a:bodyPr wrap="square" rtlCol="0">
            <a:spAutoFit/>
          </a:bodyPr>
          <a:lstStyle>
            <a:defPPr>
              <a:defRPr lang="en-US"/>
            </a:defPPr>
            <a:lvl1pPr>
              <a:defRPr b="1"/>
            </a:lvl1pPr>
          </a:lstStyle>
          <a:p>
            <a:r>
              <a:rPr lang="en-GB" dirty="0"/>
              <a:t>Note:</a:t>
            </a:r>
          </a:p>
          <a:p>
            <a:r>
              <a:rPr lang="en-GB" b="0" dirty="0"/>
              <a:t>The dataset has been refined by employing appropriate measures to remove null values.</a:t>
            </a:r>
          </a:p>
        </p:txBody>
      </p:sp>
    </p:spTree>
    <p:extLst>
      <p:ext uri="{BB962C8B-B14F-4D97-AF65-F5344CB8AC3E}">
        <p14:creationId xmlns:p14="http://schemas.microsoft.com/office/powerpoint/2010/main" val="348243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721F-CDD0-9D30-49F0-9DD905BEFBF7}"/>
              </a:ext>
            </a:extLst>
          </p:cNvPr>
          <p:cNvSpPr>
            <a:spLocks noGrp="1"/>
          </p:cNvSpPr>
          <p:nvPr>
            <p:ph type="title"/>
          </p:nvPr>
        </p:nvSpPr>
        <p:spPr>
          <a:xfrm>
            <a:off x="412900" y="120648"/>
            <a:ext cx="10870618" cy="1148859"/>
          </a:xfrm>
        </p:spPr>
        <p:txBody>
          <a:bodyPr>
            <a:normAutofit/>
          </a:bodyPr>
          <a:lstStyle/>
          <a:p>
            <a:r>
              <a:rPr lang="en-GB" sz="3200" dirty="0"/>
              <a:t>Market Segmentation Analysis</a:t>
            </a:r>
            <a:br>
              <a:rPr lang="en-GB" dirty="0"/>
            </a:br>
            <a:r>
              <a:rPr lang="en-GB" sz="1600" b="0" dirty="0"/>
              <a:t>Identify and categorize cars based on make, model, and body type to understand market</a:t>
            </a:r>
            <a:br>
              <a:rPr lang="en-GB" sz="1600" b="0" dirty="0"/>
            </a:br>
            <a:r>
              <a:rPr lang="en-GB" sz="1600" b="0" dirty="0"/>
              <a:t>trends and consumer preferences.</a:t>
            </a:r>
            <a:endParaRPr lang="en-IN" sz="4400" b="0" dirty="0"/>
          </a:p>
        </p:txBody>
      </p:sp>
      <p:pic>
        <p:nvPicPr>
          <p:cNvPr id="5" name="Picture 4">
            <a:extLst>
              <a:ext uri="{FF2B5EF4-FFF2-40B4-BE49-F238E27FC236}">
                <a16:creationId xmlns:a16="http://schemas.microsoft.com/office/drawing/2014/main" id="{DCCFC77A-E091-4208-1DF1-4C6979AAD685}"/>
              </a:ext>
            </a:extLst>
          </p:cNvPr>
          <p:cNvPicPr>
            <a:picLocks noChangeAspect="1"/>
          </p:cNvPicPr>
          <p:nvPr/>
        </p:nvPicPr>
        <p:blipFill>
          <a:blip r:embed="rId2"/>
          <a:stretch>
            <a:fillRect/>
          </a:stretch>
        </p:blipFill>
        <p:spPr>
          <a:xfrm>
            <a:off x="3206118" y="1490043"/>
            <a:ext cx="5779763" cy="4126498"/>
          </a:xfrm>
          <a:prstGeom prst="rect">
            <a:avLst/>
          </a:prstGeom>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612347E0-5F6E-C4B7-2400-09F6A67F19E6}"/>
              </a:ext>
            </a:extLst>
          </p:cNvPr>
          <p:cNvSpPr txBox="1"/>
          <p:nvPr/>
        </p:nvSpPr>
        <p:spPr>
          <a:xfrm>
            <a:off x="579952" y="5956916"/>
            <a:ext cx="10536514" cy="646331"/>
          </a:xfrm>
          <a:prstGeom prst="rect">
            <a:avLst/>
          </a:prstGeom>
          <a:noFill/>
        </p:spPr>
        <p:txBody>
          <a:bodyPr wrap="square" rtlCol="0">
            <a:spAutoFit/>
          </a:bodyPr>
          <a:lstStyle/>
          <a:p>
            <a:r>
              <a:rPr lang="en-GB" b="1" dirty="0"/>
              <a:t>Interpretation:</a:t>
            </a:r>
          </a:p>
          <a:p>
            <a:r>
              <a:rPr lang="en-GB" dirty="0"/>
              <a:t>The preferred car body types encompass SUVs, sedans, hatchbacks, coupes, and MPVs.</a:t>
            </a:r>
            <a:endParaRPr lang="en-IN" dirty="0"/>
          </a:p>
        </p:txBody>
      </p:sp>
    </p:spTree>
    <p:extLst>
      <p:ext uri="{BB962C8B-B14F-4D97-AF65-F5344CB8AC3E}">
        <p14:creationId xmlns:p14="http://schemas.microsoft.com/office/powerpoint/2010/main" val="357024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B0C6-2E77-0CEE-6F78-61423B06C1F8}"/>
              </a:ext>
            </a:extLst>
          </p:cNvPr>
          <p:cNvSpPr>
            <a:spLocks noGrp="1"/>
          </p:cNvSpPr>
          <p:nvPr>
            <p:ph type="title"/>
          </p:nvPr>
        </p:nvSpPr>
        <p:spPr>
          <a:xfrm>
            <a:off x="359634" y="173913"/>
            <a:ext cx="11122152" cy="1068960"/>
          </a:xfrm>
        </p:spPr>
        <p:txBody>
          <a:bodyPr>
            <a:normAutofit/>
          </a:bodyPr>
          <a:lstStyle/>
          <a:p>
            <a:r>
              <a:rPr lang="en-GB" sz="3200" dirty="0"/>
              <a:t>Fuel Efficiency Analysis</a:t>
            </a:r>
            <a:br>
              <a:rPr lang="en-GB" dirty="0"/>
            </a:br>
            <a:r>
              <a:rPr lang="en-GB" sz="1600" b="0" dirty="0"/>
              <a:t>Evaluate the fuel efficiency of different car models by analysing city and highway mileage, helping manufacturers focus on eco-friendly designs</a:t>
            </a:r>
            <a:endParaRPr lang="en-IN" dirty="0"/>
          </a:p>
        </p:txBody>
      </p:sp>
      <p:pic>
        <p:nvPicPr>
          <p:cNvPr id="5" name="Picture 4">
            <a:extLst>
              <a:ext uri="{FF2B5EF4-FFF2-40B4-BE49-F238E27FC236}">
                <a16:creationId xmlns:a16="http://schemas.microsoft.com/office/drawing/2014/main" id="{57D8E391-FF50-D28D-C971-EA2367363A98}"/>
              </a:ext>
            </a:extLst>
          </p:cNvPr>
          <p:cNvPicPr>
            <a:picLocks noChangeAspect="1"/>
          </p:cNvPicPr>
          <p:nvPr/>
        </p:nvPicPr>
        <p:blipFill>
          <a:blip r:embed="rId2"/>
          <a:stretch>
            <a:fillRect/>
          </a:stretch>
        </p:blipFill>
        <p:spPr>
          <a:xfrm>
            <a:off x="2815468" y="1379283"/>
            <a:ext cx="6210484" cy="4334692"/>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1D0BF5F2-A32E-39A4-53F4-80675C39F99F}"/>
              </a:ext>
            </a:extLst>
          </p:cNvPr>
          <p:cNvSpPr txBox="1"/>
          <p:nvPr/>
        </p:nvSpPr>
        <p:spPr>
          <a:xfrm>
            <a:off x="571075" y="5832629"/>
            <a:ext cx="10536514" cy="923330"/>
          </a:xfrm>
          <a:prstGeom prst="rect">
            <a:avLst/>
          </a:prstGeom>
          <a:noFill/>
        </p:spPr>
        <p:txBody>
          <a:bodyPr wrap="square" rtlCol="0">
            <a:spAutoFit/>
          </a:bodyPr>
          <a:lstStyle/>
          <a:p>
            <a:r>
              <a:rPr lang="en-GB" b="1" dirty="0"/>
              <a:t>Interpretation:</a:t>
            </a:r>
          </a:p>
          <a:p>
            <a:r>
              <a:rPr lang="en-GB" dirty="0"/>
              <a:t>Mahindra stands out as a manufacturer, offering the highest city mileage compared to other manufacturers. Mahindra is an outlier in this aspect.</a:t>
            </a:r>
            <a:endParaRPr lang="en-IN" dirty="0"/>
          </a:p>
        </p:txBody>
      </p:sp>
    </p:spTree>
    <p:extLst>
      <p:ext uri="{BB962C8B-B14F-4D97-AF65-F5344CB8AC3E}">
        <p14:creationId xmlns:p14="http://schemas.microsoft.com/office/powerpoint/2010/main" val="265789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CD133-6FB5-1909-E6CD-E2F1E9211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FBFCF-366A-5AD0-430A-D52EF51A6806}"/>
              </a:ext>
            </a:extLst>
          </p:cNvPr>
          <p:cNvSpPr>
            <a:spLocks noGrp="1"/>
          </p:cNvSpPr>
          <p:nvPr>
            <p:ph type="title"/>
          </p:nvPr>
        </p:nvSpPr>
        <p:spPr>
          <a:xfrm>
            <a:off x="359634" y="173913"/>
            <a:ext cx="11122152" cy="1068960"/>
          </a:xfrm>
        </p:spPr>
        <p:txBody>
          <a:bodyPr>
            <a:normAutofit/>
          </a:bodyPr>
          <a:lstStyle/>
          <a:p>
            <a:r>
              <a:rPr lang="en-GB" sz="3200" dirty="0"/>
              <a:t>Fuel Efficiency Analysis</a:t>
            </a:r>
            <a:br>
              <a:rPr lang="en-GB" dirty="0"/>
            </a:br>
            <a:r>
              <a:rPr lang="en-GB" sz="1600" b="0" dirty="0"/>
              <a:t>Evaluate the fuel efficiency of different car models by analysing city and highway mileage, helping manufacturers focus on eco-friendly designs</a:t>
            </a:r>
            <a:endParaRPr lang="en-IN" dirty="0"/>
          </a:p>
        </p:txBody>
      </p:sp>
      <p:sp>
        <p:nvSpPr>
          <p:cNvPr id="6" name="TextBox 5">
            <a:extLst>
              <a:ext uri="{FF2B5EF4-FFF2-40B4-BE49-F238E27FC236}">
                <a16:creationId xmlns:a16="http://schemas.microsoft.com/office/drawing/2014/main" id="{D689FF3B-DC38-E8B3-E18D-8B5E01E17487}"/>
              </a:ext>
            </a:extLst>
          </p:cNvPr>
          <p:cNvSpPr txBox="1"/>
          <p:nvPr/>
        </p:nvSpPr>
        <p:spPr>
          <a:xfrm>
            <a:off x="215996" y="5604403"/>
            <a:ext cx="11760008" cy="1200329"/>
          </a:xfrm>
          <a:prstGeom prst="rect">
            <a:avLst/>
          </a:prstGeom>
          <a:noFill/>
        </p:spPr>
        <p:txBody>
          <a:bodyPr wrap="square" rtlCol="0">
            <a:spAutoFit/>
          </a:bodyPr>
          <a:lstStyle/>
          <a:p>
            <a:r>
              <a:rPr lang="en-GB" b="1" dirty="0"/>
              <a:t>Interpretation:</a:t>
            </a:r>
          </a:p>
          <a:p>
            <a:r>
              <a:rPr lang="en-GB" dirty="0"/>
              <a:t>Maruti Suzuki, Honda, and Renault stand out in the non-electric car market by delivering vehicles with the highest city mileage, emphasizing their commitment to fuel efficiency and urban driving experience.</a:t>
            </a:r>
            <a:endParaRPr lang="en-IN" dirty="0"/>
          </a:p>
        </p:txBody>
      </p:sp>
      <p:pic>
        <p:nvPicPr>
          <p:cNvPr id="4" name="Picture 3">
            <a:extLst>
              <a:ext uri="{FF2B5EF4-FFF2-40B4-BE49-F238E27FC236}">
                <a16:creationId xmlns:a16="http://schemas.microsoft.com/office/drawing/2014/main" id="{3B00D197-E299-1ADA-E584-21EF308584E3}"/>
              </a:ext>
            </a:extLst>
          </p:cNvPr>
          <p:cNvPicPr>
            <a:picLocks noChangeAspect="1"/>
          </p:cNvPicPr>
          <p:nvPr/>
        </p:nvPicPr>
        <p:blipFill>
          <a:blip r:embed="rId2"/>
          <a:stretch>
            <a:fillRect/>
          </a:stretch>
        </p:blipFill>
        <p:spPr>
          <a:xfrm>
            <a:off x="3001184" y="1356872"/>
            <a:ext cx="6189632" cy="431948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7249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60B4B-6555-E945-47C2-C3C40F0DE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F0A1C4-EF9D-98AB-DFFE-B05C019CE1FD}"/>
              </a:ext>
            </a:extLst>
          </p:cNvPr>
          <p:cNvSpPr>
            <a:spLocks noGrp="1"/>
          </p:cNvSpPr>
          <p:nvPr>
            <p:ph type="title"/>
          </p:nvPr>
        </p:nvSpPr>
        <p:spPr>
          <a:xfrm>
            <a:off x="359634" y="173913"/>
            <a:ext cx="11122152" cy="1068960"/>
          </a:xfrm>
        </p:spPr>
        <p:txBody>
          <a:bodyPr>
            <a:normAutofit/>
          </a:bodyPr>
          <a:lstStyle/>
          <a:p>
            <a:r>
              <a:rPr lang="en-GB" sz="3200" dirty="0"/>
              <a:t>Fuel Efficiency Analysis</a:t>
            </a:r>
            <a:br>
              <a:rPr lang="en-GB" dirty="0"/>
            </a:br>
            <a:r>
              <a:rPr lang="en-GB" sz="1600" b="0" dirty="0"/>
              <a:t>Evaluate the fuel efficiency of different car models by analysing city and highway mileage, helping manufacturers focus on eco-friendly designs</a:t>
            </a:r>
            <a:endParaRPr lang="en-IN" dirty="0"/>
          </a:p>
        </p:txBody>
      </p:sp>
      <p:sp>
        <p:nvSpPr>
          <p:cNvPr id="6" name="TextBox 5">
            <a:extLst>
              <a:ext uri="{FF2B5EF4-FFF2-40B4-BE49-F238E27FC236}">
                <a16:creationId xmlns:a16="http://schemas.microsoft.com/office/drawing/2014/main" id="{42B8E37E-7541-519D-1CB5-A788C4365AEA}"/>
              </a:ext>
            </a:extLst>
          </p:cNvPr>
          <p:cNvSpPr txBox="1"/>
          <p:nvPr/>
        </p:nvSpPr>
        <p:spPr>
          <a:xfrm>
            <a:off x="215996" y="5950632"/>
            <a:ext cx="11760008" cy="646331"/>
          </a:xfrm>
          <a:prstGeom prst="rect">
            <a:avLst/>
          </a:prstGeom>
          <a:noFill/>
        </p:spPr>
        <p:txBody>
          <a:bodyPr wrap="square" rtlCol="0">
            <a:spAutoFit/>
          </a:bodyPr>
          <a:lstStyle/>
          <a:p>
            <a:r>
              <a:rPr lang="en-GB" b="1" dirty="0"/>
              <a:t>Interpretation:</a:t>
            </a:r>
          </a:p>
          <a:p>
            <a:r>
              <a:rPr lang="en-GB" dirty="0"/>
              <a:t>Renault boasts the distinction of having both the highest average and median city mileage.</a:t>
            </a:r>
            <a:endParaRPr lang="en-IN" dirty="0"/>
          </a:p>
        </p:txBody>
      </p:sp>
      <p:pic>
        <p:nvPicPr>
          <p:cNvPr id="5" name="Picture 4">
            <a:extLst>
              <a:ext uri="{FF2B5EF4-FFF2-40B4-BE49-F238E27FC236}">
                <a16:creationId xmlns:a16="http://schemas.microsoft.com/office/drawing/2014/main" id="{6C5A8DC8-0EBF-FFDE-2E67-8C1213DEE44B}"/>
              </a:ext>
            </a:extLst>
          </p:cNvPr>
          <p:cNvPicPr>
            <a:picLocks noChangeAspect="1"/>
          </p:cNvPicPr>
          <p:nvPr/>
        </p:nvPicPr>
        <p:blipFill>
          <a:blip r:embed="rId2"/>
          <a:stretch>
            <a:fillRect/>
          </a:stretch>
        </p:blipFill>
        <p:spPr>
          <a:xfrm>
            <a:off x="3264737" y="1523479"/>
            <a:ext cx="5311945" cy="43028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5737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BF5FD-1A1A-9B7A-D860-3793800E0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7A0E4A-737A-E06F-DBE0-CFD2CF37978F}"/>
              </a:ext>
            </a:extLst>
          </p:cNvPr>
          <p:cNvSpPr>
            <a:spLocks noGrp="1"/>
          </p:cNvSpPr>
          <p:nvPr>
            <p:ph type="title"/>
          </p:nvPr>
        </p:nvSpPr>
        <p:spPr>
          <a:xfrm>
            <a:off x="359634" y="173913"/>
            <a:ext cx="11122152" cy="1068960"/>
          </a:xfrm>
        </p:spPr>
        <p:txBody>
          <a:bodyPr>
            <a:normAutofit/>
          </a:bodyPr>
          <a:lstStyle/>
          <a:p>
            <a:r>
              <a:rPr lang="en-GB" sz="3200" dirty="0"/>
              <a:t>Fuel Efficiency Analysis</a:t>
            </a:r>
            <a:br>
              <a:rPr lang="en-GB" dirty="0"/>
            </a:br>
            <a:r>
              <a:rPr lang="en-GB" sz="1600" b="0" dirty="0"/>
              <a:t>Evaluate the fuel efficiency of different car models by analysing city and highway mileage, helping manufacturers focus on eco-friendly designs</a:t>
            </a:r>
            <a:endParaRPr lang="en-IN" dirty="0"/>
          </a:p>
        </p:txBody>
      </p:sp>
      <p:sp>
        <p:nvSpPr>
          <p:cNvPr id="6" name="TextBox 5">
            <a:extLst>
              <a:ext uri="{FF2B5EF4-FFF2-40B4-BE49-F238E27FC236}">
                <a16:creationId xmlns:a16="http://schemas.microsoft.com/office/drawing/2014/main" id="{211E6FE0-C485-53D7-1A21-4598968C3C43}"/>
              </a:ext>
            </a:extLst>
          </p:cNvPr>
          <p:cNvSpPr txBox="1"/>
          <p:nvPr/>
        </p:nvSpPr>
        <p:spPr>
          <a:xfrm>
            <a:off x="107998" y="5472493"/>
            <a:ext cx="11976004" cy="1200329"/>
          </a:xfrm>
          <a:prstGeom prst="rect">
            <a:avLst/>
          </a:prstGeom>
          <a:noFill/>
        </p:spPr>
        <p:txBody>
          <a:bodyPr wrap="square" rtlCol="0">
            <a:spAutoFit/>
          </a:bodyPr>
          <a:lstStyle/>
          <a:p>
            <a:r>
              <a:rPr lang="en-GB" b="1" dirty="0"/>
              <a:t>Interpretation:</a:t>
            </a:r>
          </a:p>
          <a:p>
            <a:r>
              <a:rPr lang="en-GB" dirty="0"/>
              <a:t>The graph shows that displacement and city mileage have a negative relation, meaning that as one increases, the other decreases. However, this relation is not consistent for all the cars, especially when the displacement is above 700 cc.</a:t>
            </a:r>
            <a:endParaRPr lang="en-IN" dirty="0"/>
          </a:p>
        </p:txBody>
      </p:sp>
      <p:pic>
        <p:nvPicPr>
          <p:cNvPr id="4" name="Picture 3">
            <a:extLst>
              <a:ext uri="{FF2B5EF4-FFF2-40B4-BE49-F238E27FC236}">
                <a16:creationId xmlns:a16="http://schemas.microsoft.com/office/drawing/2014/main" id="{920DF985-6502-0C85-AA86-8542F5B1D279}"/>
              </a:ext>
            </a:extLst>
          </p:cNvPr>
          <p:cNvPicPr>
            <a:picLocks noChangeAspect="1"/>
          </p:cNvPicPr>
          <p:nvPr/>
        </p:nvPicPr>
        <p:blipFill>
          <a:blip r:embed="rId2"/>
          <a:stretch>
            <a:fillRect/>
          </a:stretch>
        </p:blipFill>
        <p:spPr>
          <a:xfrm>
            <a:off x="3177003" y="1385507"/>
            <a:ext cx="5478725" cy="423734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5330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ABCDF-D9E3-09A5-A123-01AC217DCDD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844E0CE-AF59-72E9-D7DA-51F29F2025BE}"/>
              </a:ext>
            </a:extLst>
          </p:cNvPr>
          <p:cNvSpPr txBox="1"/>
          <p:nvPr/>
        </p:nvSpPr>
        <p:spPr>
          <a:xfrm>
            <a:off x="1003177" y="1997839"/>
            <a:ext cx="10128637" cy="2954655"/>
          </a:xfrm>
          <a:prstGeom prst="rect">
            <a:avLst/>
          </a:prstGeom>
          <a:noFill/>
        </p:spPr>
        <p:txBody>
          <a:bodyPr wrap="square" rtlCol="0">
            <a:spAutoFit/>
          </a:bodyPr>
          <a:lstStyle/>
          <a:p>
            <a:r>
              <a:rPr lang="en-GB" sz="2400" b="1" dirty="0"/>
              <a:t>Conclusion:</a:t>
            </a:r>
          </a:p>
          <a:p>
            <a:r>
              <a:rPr lang="en-GB" dirty="0"/>
              <a:t>	Car preferences span SUVs, sedans, hatchbacks, coupes, and MPVs. Audi's Q8 and A8 L offer adaptable driving modes. Mahindra stands out with the highest city mileage, making it an outlier. Maruti Suzuki, Honda, and Renault lead in non-electric city mileage. Renault and Mahindra have the highest average city mileage. Renault excels in both average and median city mileage. Hyundai, Renault, and Mahindra lead in average highway mileage, while Skoda has the lowest median. Datsun and Bajaj are recognized for impressive highway fuel efficiency. Graphs for Hyundai, Tata, and BMW suggest skewed fuel economy, hinting at outliers. Renault stands out with the highest average city mileage among these manufacturers.</a:t>
            </a:r>
            <a:endParaRPr lang="en-IN" dirty="0"/>
          </a:p>
        </p:txBody>
      </p:sp>
      <p:sp>
        <p:nvSpPr>
          <p:cNvPr id="7" name="Title 1">
            <a:extLst>
              <a:ext uri="{FF2B5EF4-FFF2-40B4-BE49-F238E27FC236}">
                <a16:creationId xmlns:a16="http://schemas.microsoft.com/office/drawing/2014/main" id="{447FA121-CEE0-0116-2A5A-C1FBD8A900F5}"/>
              </a:ext>
            </a:extLst>
          </p:cNvPr>
          <p:cNvSpPr txBox="1">
            <a:spLocks/>
          </p:cNvSpPr>
          <p:nvPr/>
        </p:nvSpPr>
        <p:spPr>
          <a:xfrm>
            <a:off x="315246" y="697695"/>
            <a:ext cx="7275162" cy="10689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GB" sz="4000" dirty="0">
                <a:solidFill>
                  <a:srgbClr val="7030A0"/>
                </a:solidFill>
              </a:rPr>
              <a:t>Part – 1</a:t>
            </a:r>
            <a:br>
              <a:rPr lang="en-GB" sz="4000" dirty="0">
                <a:solidFill>
                  <a:srgbClr val="7030A0"/>
                </a:solidFill>
              </a:rPr>
            </a:br>
            <a:r>
              <a:rPr lang="en-IN" sz="2800" b="0" dirty="0">
                <a:solidFill>
                  <a:srgbClr val="7030A0"/>
                </a:solidFill>
                <a:latin typeface="Cambria Math" panose="02040503050406030204" pitchFamily="18" charset="0"/>
                <a:ea typeface="Cambria Math" panose="02040503050406030204" pitchFamily="18" charset="0"/>
              </a:rPr>
              <a:t>Market segmentation analysis </a:t>
            </a:r>
          </a:p>
        </p:txBody>
      </p:sp>
    </p:spTree>
    <p:extLst>
      <p:ext uri="{BB962C8B-B14F-4D97-AF65-F5344CB8AC3E}">
        <p14:creationId xmlns:p14="http://schemas.microsoft.com/office/powerpoint/2010/main" val="623304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59</TotalTime>
  <Words>901</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Bookman Old Style</vt:lpstr>
      <vt:lpstr>Cambria Math</vt:lpstr>
      <vt:lpstr>Century Gothic</vt:lpstr>
      <vt:lpstr>Wingdings</vt:lpstr>
      <vt:lpstr>Wood Type</vt:lpstr>
      <vt:lpstr>Car Data Analysis</vt:lpstr>
      <vt:lpstr>Business Objectives</vt:lpstr>
      <vt:lpstr>Data Understanding &amp; Pre-processing</vt:lpstr>
      <vt:lpstr>Market Segmentation Analysis Identify and categorize cars based on make, model, and body type to understand market trends and consumer preferences.</vt:lpstr>
      <vt:lpstr>Fuel Efficiency Analysis Evaluate the fuel efficiency of different car models by analysing city and highway mileage, helping manufacturers focus on eco-friendly designs</vt:lpstr>
      <vt:lpstr>Fuel Efficiency Analysis Evaluate the fuel efficiency of different car models by analysing city and highway mileage, helping manufacturers focus on eco-friendly designs</vt:lpstr>
      <vt:lpstr>Fuel Efficiency Analysis Evaluate the fuel efficiency of different car models by analysing city and highway mileage, helping manufacturers focus on eco-friendly designs</vt:lpstr>
      <vt:lpstr>Fuel Efficiency Analysis Evaluate the fuel efficiency of different car models by analysing city and highway mileage, helping manufacturers focus on eco-friendly designs</vt:lpstr>
      <vt:lpstr>PowerPoint Presentation</vt:lpstr>
      <vt:lpstr>Performance comparison analysis</vt:lpstr>
      <vt:lpstr>PowerPoint Presentation</vt:lpstr>
      <vt:lpstr>Part – 3 Safety feature assessment</vt:lpstr>
      <vt:lpstr>Business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 Analysis</dc:title>
  <dc:creator>Sakshiii Waghmare</dc:creator>
  <cp:lastModifiedBy>Sakshiii Waghmare</cp:lastModifiedBy>
  <cp:revision>1</cp:revision>
  <dcterms:created xsi:type="dcterms:W3CDTF">2024-02-03T12:05:36Z</dcterms:created>
  <dcterms:modified xsi:type="dcterms:W3CDTF">2024-02-03T13:04:40Z</dcterms:modified>
</cp:coreProperties>
</file>