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5" r:id="rId2"/>
    <p:sldId id="257" r:id="rId3"/>
    <p:sldId id="258" r:id="rId4"/>
    <p:sldId id="259" r:id="rId5"/>
    <p:sldId id="263" r:id="rId6"/>
    <p:sldId id="264" r:id="rId7"/>
    <p:sldId id="262" r:id="rId8"/>
    <p:sldId id="273" r:id="rId9"/>
    <p:sldId id="272" r:id="rId10"/>
    <p:sldId id="271" r:id="rId11"/>
    <p:sldId id="270"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63660" autoAdjust="0"/>
  </p:normalViewPr>
  <p:slideViewPr>
    <p:cSldViewPr snapToGrid="0">
      <p:cViewPr varScale="1">
        <p:scale>
          <a:sx n="54" d="100"/>
          <a:sy n="54" d="100"/>
        </p:scale>
        <p:origin x="181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08B6FC-A612-4EFE-A520-EDDDC2CFCAA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1D4A296-8A44-47F9-B5B3-4AC6E6601A40}">
      <dgm:prSet/>
      <dgm:spPr/>
      <dgm:t>
        <a:bodyPr/>
        <a:lstStyle/>
        <a:p>
          <a:r>
            <a:rPr lang="en-US"/>
            <a:t>Context: Bats forage in environments with rat presence</a:t>
          </a:r>
        </a:p>
      </dgm:t>
    </dgm:pt>
    <dgm:pt modelId="{755FCC5D-8EED-4143-BF76-2E2CD8F1C7A3}" type="parTrans" cxnId="{083128EC-023A-4691-A952-53F87E935312}">
      <dgm:prSet/>
      <dgm:spPr/>
      <dgm:t>
        <a:bodyPr/>
        <a:lstStyle/>
        <a:p>
          <a:endParaRPr lang="en-US"/>
        </a:p>
      </dgm:t>
    </dgm:pt>
    <dgm:pt modelId="{DFFB2474-CDA2-42A4-91DE-D8CB4EE301BD}" type="sibTrans" cxnId="{083128EC-023A-4691-A952-53F87E935312}">
      <dgm:prSet/>
      <dgm:spPr/>
      <dgm:t>
        <a:bodyPr/>
        <a:lstStyle/>
        <a:p>
          <a:endParaRPr lang="en-US"/>
        </a:p>
      </dgm:t>
    </dgm:pt>
    <dgm:pt modelId="{B07812DA-ED76-432F-B8EE-88F8240BF610}">
      <dgm:prSet/>
      <dgm:spPr/>
      <dgm:t>
        <a:bodyPr/>
        <a:lstStyle/>
        <a:p>
          <a:r>
            <a:rPr lang="en-US"/>
            <a:t>Aim: Explore risk/reward determinants of bat landings</a:t>
          </a:r>
        </a:p>
      </dgm:t>
    </dgm:pt>
    <dgm:pt modelId="{94FC1594-3CB1-4352-A60E-66B33C625CB3}" type="parTrans" cxnId="{22F76A39-1553-4FF0-A4E6-31407C045394}">
      <dgm:prSet/>
      <dgm:spPr/>
      <dgm:t>
        <a:bodyPr/>
        <a:lstStyle/>
        <a:p>
          <a:endParaRPr lang="en-US"/>
        </a:p>
      </dgm:t>
    </dgm:pt>
    <dgm:pt modelId="{5719CFFA-D171-435A-9BBA-C63EEBB689B7}" type="sibTrans" cxnId="{22F76A39-1553-4FF0-A4E6-31407C045394}">
      <dgm:prSet/>
      <dgm:spPr/>
      <dgm:t>
        <a:bodyPr/>
        <a:lstStyle/>
        <a:p>
          <a:endParaRPr lang="en-US"/>
        </a:p>
      </dgm:t>
    </dgm:pt>
    <dgm:pt modelId="{4065DBD8-0C5D-4EAC-B1B6-8653A29C00D0}">
      <dgm:prSet/>
      <dgm:spPr/>
      <dgm:t>
        <a:bodyPr/>
        <a:lstStyle/>
        <a:p>
          <a:r>
            <a:rPr lang="en-US"/>
            <a:t>Methods:</a:t>
          </a:r>
        </a:p>
      </dgm:t>
    </dgm:pt>
    <dgm:pt modelId="{4C9639CA-1C7D-42DB-8F0C-FB5D61BE8C14}" type="parTrans" cxnId="{EE211777-957C-4DAF-8DFF-6C1E9E1E9432}">
      <dgm:prSet/>
      <dgm:spPr/>
      <dgm:t>
        <a:bodyPr/>
        <a:lstStyle/>
        <a:p>
          <a:endParaRPr lang="en-US"/>
        </a:p>
      </dgm:t>
    </dgm:pt>
    <dgm:pt modelId="{7A4AA2CB-E4D7-48D6-B96B-C28BBECBBB0A}" type="sibTrans" cxnId="{EE211777-957C-4DAF-8DFF-6C1E9E1E9432}">
      <dgm:prSet/>
      <dgm:spPr/>
      <dgm:t>
        <a:bodyPr/>
        <a:lstStyle/>
        <a:p>
          <a:endParaRPr lang="en-US"/>
        </a:p>
      </dgm:t>
    </dgm:pt>
    <dgm:pt modelId="{FE3F7EB2-EC7A-4D04-8CA1-0A1ABB735DB4}">
      <dgm:prSet/>
      <dgm:spPr/>
      <dgm:t>
        <a:bodyPr/>
        <a:lstStyle/>
        <a:p>
          <a:r>
            <a:rPr lang="en-US"/>
            <a:t>Clean &amp; merge datasets</a:t>
          </a:r>
        </a:p>
      </dgm:t>
    </dgm:pt>
    <dgm:pt modelId="{DEF3A454-248A-40CA-8755-6B3545FAEBBD}" type="parTrans" cxnId="{14905D2D-3325-42FE-B903-0E60194B2C88}">
      <dgm:prSet/>
      <dgm:spPr/>
      <dgm:t>
        <a:bodyPr/>
        <a:lstStyle/>
        <a:p>
          <a:endParaRPr lang="en-US"/>
        </a:p>
      </dgm:t>
    </dgm:pt>
    <dgm:pt modelId="{6D9EA420-4B44-4428-9CBC-39E0F62049B0}" type="sibTrans" cxnId="{14905D2D-3325-42FE-B903-0E60194B2C88}">
      <dgm:prSet/>
      <dgm:spPr/>
      <dgm:t>
        <a:bodyPr/>
        <a:lstStyle/>
        <a:p>
          <a:endParaRPr lang="en-US"/>
        </a:p>
      </dgm:t>
    </dgm:pt>
    <dgm:pt modelId="{88F7770C-314A-48FF-B40A-9AF0C2A57C82}">
      <dgm:prSet/>
      <dgm:spPr/>
      <dgm:t>
        <a:bodyPr/>
        <a:lstStyle/>
        <a:p>
          <a:r>
            <a:rPr lang="en-US"/>
            <a:t>Descriptive statistics</a:t>
          </a:r>
        </a:p>
      </dgm:t>
    </dgm:pt>
    <dgm:pt modelId="{9ACF95E3-B144-404A-909D-390E603965E5}" type="parTrans" cxnId="{0CC03950-934D-49EB-8F69-63B21600F124}">
      <dgm:prSet/>
      <dgm:spPr/>
      <dgm:t>
        <a:bodyPr/>
        <a:lstStyle/>
        <a:p>
          <a:endParaRPr lang="en-US"/>
        </a:p>
      </dgm:t>
    </dgm:pt>
    <dgm:pt modelId="{B64C0341-2982-4FF0-8105-4AA2920E9566}" type="sibTrans" cxnId="{0CC03950-934D-49EB-8F69-63B21600F124}">
      <dgm:prSet/>
      <dgm:spPr/>
      <dgm:t>
        <a:bodyPr/>
        <a:lstStyle/>
        <a:p>
          <a:endParaRPr lang="en-US"/>
        </a:p>
      </dgm:t>
    </dgm:pt>
    <dgm:pt modelId="{0D8D9B71-7F73-48AE-B518-4B5CE420E7A2}">
      <dgm:prSet/>
      <dgm:spPr/>
      <dgm:t>
        <a:bodyPr/>
        <a:lstStyle/>
        <a:p>
          <a:r>
            <a:rPr lang="en-US"/>
            <a:t>Logistic regression models</a:t>
          </a:r>
        </a:p>
      </dgm:t>
    </dgm:pt>
    <dgm:pt modelId="{9C3F3A95-A209-4FA9-8767-4476E9535765}" type="parTrans" cxnId="{F1E85479-280A-436B-8B4D-165AAAA737F7}">
      <dgm:prSet/>
      <dgm:spPr/>
      <dgm:t>
        <a:bodyPr/>
        <a:lstStyle/>
        <a:p>
          <a:endParaRPr lang="en-US"/>
        </a:p>
      </dgm:t>
    </dgm:pt>
    <dgm:pt modelId="{55B00673-0589-455D-A482-82BF799B0EBB}" type="sibTrans" cxnId="{F1E85479-280A-436B-8B4D-165AAAA737F7}">
      <dgm:prSet/>
      <dgm:spPr/>
      <dgm:t>
        <a:bodyPr/>
        <a:lstStyle/>
        <a:p>
          <a:endParaRPr lang="en-US"/>
        </a:p>
      </dgm:t>
    </dgm:pt>
    <dgm:pt modelId="{076A06AC-A69E-47AB-A31D-E64EFCC61445}" type="pres">
      <dgm:prSet presAssocID="{1C08B6FC-A612-4EFE-A520-EDDDC2CFCAA4}" presName="diagram" presStyleCnt="0">
        <dgm:presLayoutVars>
          <dgm:dir/>
          <dgm:resizeHandles val="exact"/>
        </dgm:presLayoutVars>
      </dgm:prSet>
      <dgm:spPr/>
    </dgm:pt>
    <dgm:pt modelId="{D54995D0-169A-4053-8AA9-1AE765412F3D}" type="pres">
      <dgm:prSet presAssocID="{61D4A296-8A44-47F9-B5B3-4AC6E6601A40}" presName="node" presStyleLbl="node1" presStyleIdx="0" presStyleCnt="6">
        <dgm:presLayoutVars>
          <dgm:bulletEnabled val="1"/>
        </dgm:presLayoutVars>
      </dgm:prSet>
      <dgm:spPr/>
    </dgm:pt>
    <dgm:pt modelId="{D2D3531B-D9AB-437C-8D5E-6561B2D23F41}" type="pres">
      <dgm:prSet presAssocID="{DFFB2474-CDA2-42A4-91DE-D8CB4EE301BD}" presName="sibTrans" presStyleCnt="0"/>
      <dgm:spPr/>
    </dgm:pt>
    <dgm:pt modelId="{3DB485AA-678C-45F4-8DF5-263B52B52C8C}" type="pres">
      <dgm:prSet presAssocID="{B07812DA-ED76-432F-B8EE-88F8240BF610}" presName="node" presStyleLbl="node1" presStyleIdx="1" presStyleCnt="6">
        <dgm:presLayoutVars>
          <dgm:bulletEnabled val="1"/>
        </dgm:presLayoutVars>
      </dgm:prSet>
      <dgm:spPr/>
    </dgm:pt>
    <dgm:pt modelId="{3A9482A7-570F-4F0E-BF3A-127151987FDB}" type="pres">
      <dgm:prSet presAssocID="{5719CFFA-D171-435A-9BBA-C63EEBB689B7}" presName="sibTrans" presStyleCnt="0"/>
      <dgm:spPr/>
    </dgm:pt>
    <dgm:pt modelId="{49871ED2-EBF1-4558-9CDD-035D574DA8EE}" type="pres">
      <dgm:prSet presAssocID="{4065DBD8-0C5D-4EAC-B1B6-8653A29C00D0}" presName="node" presStyleLbl="node1" presStyleIdx="2" presStyleCnt="6">
        <dgm:presLayoutVars>
          <dgm:bulletEnabled val="1"/>
        </dgm:presLayoutVars>
      </dgm:prSet>
      <dgm:spPr/>
    </dgm:pt>
    <dgm:pt modelId="{D523ED53-D273-431F-AF80-D93E12204076}" type="pres">
      <dgm:prSet presAssocID="{7A4AA2CB-E4D7-48D6-B96B-C28BBECBBB0A}" presName="sibTrans" presStyleCnt="0"/>
      <dgm:spPr/>
    </dgm:pt>
    <dgm:pt modelId="{E5103D26-72B7-4D66-B80C-1F6E30C3254B}" type="pres">
      <dgm:prSet presAssocID="{FE3F7EB2-EC7A-4D04-8CA1-0A1ABB735DB4}" presName="node" presStyleLbl="node1" presStyleIdx="3" presStyleCnt="6">
        <dgm:presLayoutVars>
          <dgm:bulletEnabled val="1"/>
        </dgm:presLayoutVars>
      </dgm:prSet>
      <dgm:spPr/>
    </dgm:pt>
    <dgm:pt modelId="{0825A483-E662-45A3-8CAC-1D9A7BC26EF3}" type="pres">
      <dgm:prSet presAssocID="{6D9EA420-4B44-4428-9CBC-39E0F62049B0}" presName="sibTrans" presStyleCnt="0"/>
      <dgm:spPr/>
    </dgm:pt>
    <dgm:pt modelId="{DC8FD061-0A95-4C8D-B842-F8DAEC3C36FD}" type="pres">
      <dgm:prSet presAssocID="{88F7770C-314A-48FF-B40A-9AF0C2A57C82}" presName="node" presStyleLbl="node1" presStyleIdx="4" presStyleCnt="6">
        <dgm:presLayoutVars>
          <dgm:bulletEnabled val="1"/>
        </dgm:presLayoutVars>
      </dgm:prSet>
      <dgm:spPr/>
    </dgm:pt>
    <dgm:pt modelId="{CE9331CE-C920-4AED-9AE2-46A6169E6DDF}" type="pres">
      <dgm:prSet presAssocID="{B64C0341-2982-4FF0-8105-4AA2920E9566}" presName="sibTrans" presStyleCnt="0"/>
      <dgm:spPr/>
    </dgm:pt>
    <dgm:pt modelId="{6A783DF2-9A3E-4DAB-99EF-1841741FB38F}" type="pres">
      <dgm:prSet presAssocID="{0D8D9B71-7F73-48AE-B518-4B5CE420E7A2}" presName="node" presStyleLbl="node1" presStyleIdx="5" presStyleCnt="6">
        <dgm:presLayoutVars>
          <dgm:bulletEnabled val="1"/>
        </dgm:presLayoutVars>
      </dgm:prSet>
      <dgm:spPr/>
    </dgm:pt>
  </dgm:ptLst>
  <dgm:cxnLst>
    <dgm:cxn modelId="{14905D2D-3325-42FE-B903-0E60194B2C88}" srcId="{1C08B6FC-A612-4EFE-A520-EDDDC2CFCAA4}" destId="{FE3F7EB2-EC7A-4D04-8CA1-0A1ABB735DB4}" srcOrd="3" destOrd="0" parTransId="{DEF3A454-248A-40CA-8755-6B3545FAEBBD}" sibTransId="{6D9EA420-4B44-4428-9CBC-39E0F62049B0}"/>
    <dgm:cxn modelId="{22F76A39-1553-4FF0-A4E6-31407C045394}" srcId="{1C08B6FC-A612-4EFE-A520-EDDDC2CFCAA4}" destId="{B07812DA-ED76-432F-B8EE-88F8240BF610}" srcOrd="1" destOrd="0" parTransId="{94FC1594-3CB1-4352-A60E-66B33C625CB3}" sibTransId="{5719CFFA-D171-435A-9BBA-C63EEBB689B7}"/>
    <dgm:cxn modelId="{0CC03950-934D-49EB-8F69-63B21600F124}" srcId="{1C08B6FC-A612-4EFE-A520-EDDDC2CFCAA4}" destId="{88F7770C-314A-48FF-B40A-9AF0C2A57C82}" srcOrd="4" destOrd="0" parTransId="{9ACF95E3-B144-404A-909D-390E603965E5}" sibTransId="{B64C0341-2982-4FF0-8105-4AA2920E9566}"/>
    <dgm:cxn modelId="{EE211777-957C-4DAF-8DFF-6C1E9E1E9432}" srcId="{1C08B6FC-A612-4EFE-A520-EDDDC2CFCAA4}" destId="{4065DBD8-0C5D-4EAC-B1B6-8653A29C00D0}" srcOrd="2" destOrd="0" parTransId="{4C9639CA-1C7D-42DB-8F0C-FB5D61BE8C14}" sibTransId="{7A4AA2CB-E4D7-48D6-B96B-C28BBECBBB0A}"/>
    <dgm:cxn modelId="{F1E85479-280A-436B-8B4D-165AAAA737F7}" srcId="{1C08B6FC-A612-4EFE-A520-EDDDC2CFCAA4}" destId="{0D8D9B71-7F73-48AE-B518-4B5CE420E7A2}" srcOrd="5" destOrd="0" parTransId="{9C3F3A95-A209-4FA9-8767-4476E9535765}" sibTransId="{55B00673-0589-455D-A482-82BF799B0EBB}"/>
    <dgm:cxn modelId="{0780B77C-3BB1-481E-B3FC-6F0FA9723D36}" type="presOf" srcId="{1C08B6FC-A612-4EFE-A520-EDDDC2CFCAA4}" destId="{076A06AC-A69E-47AB-A31D-E64EFCC61445}" srcOrd="0" destOrd="0" presId="urn:microsoft.com/office/officeart/2005/8/layout/default"/>
    <dgm:cxn modelId="{B16F7183-1FE2-463A-9469-5C08F7DBAEBE}" type="presOf" srcId="{FE3F7EB2-EC7A-4D04-8CA1-0A1ABB735DB4}" destId="{E5103D26-72B7-4D66-B80C-1F6E30C3254B}" srcOrd="0" destOrd="0" presId="urn:microsoft.com/office/officeart/2005/8/layout/default"/>
    <dgm:cxn modelId="{56380F98-3F36-4199-A476-93CE79C98ABD}" type="presOf" srcId="{61D4A296-8A44-47F9-B5B3-4AC6E6601A40}" destId="{D54995D0-169A-4053-8AA9-1AE765412F3D}" srcOrd="0" destOrd="0" presId="urn:microsoft.com/office/officeart/2005/8/layout/default"/>
    <dgm:cxn modelId="{E1186299-AC27-4575-B782-FE2F51E1365A}" type="presOf" srcId="{88F7770C-314A-48FF-B40A-9AF0C2A57C82}" destId="{DC8FD061-0A95-4C8D-B842-F8DAEC3C36FD}" srcOrd="0" destOrd="0" presId="urn:microsoft.com/office/officeart/2005/8/layout/default"/>
    <dgm:cxn modelId="{591A91B3-AEFA-4E48-82EC-E9C146C9CFF0}" type="presOf" srcId="{4065DBD8-0C5D-4EAC-B1B6-8653A29C00D0}" destId="{49871ED2-EBF1-4558-9CDD-035D574DA8EE}" srcOrd="0" destOrd="0" presId="urn:microsoft.com/office/officeart/2005/8/layout/default"/>
    <dgm:cxn modelId="{F50181BD-A939-43AB-B9C4-9A317A5B6E49}" type="presOf" srcId="{B07812DA-ED76-432F-B8EE-88F8240BF610}" destId="{3DB485AA-678C-45F4-8DF5-263B52B52C8C}" srcOrd="0" destOrd="0" presId="urn:microsoft.com/office/officeart/2005/8/layout/default"/>
    <dgm:cxn modelId="{083128EC-023A-4691-A952-53F87E935312}" srcId="{1C08B6FC-A612-4EFE-A520-EDDDC2CFCAA4}" destId="{61D4A296-8A44-47F9-B5B3-4AC6E6601A40}" srcOrd="0" destOrd="0" parTransId="{755FCC5D-8EED-4143-BF76-2E2CD8F1C7A3}" sibTransId="{DFFB2474-CDA2-42A4-91DE-D8CB4EE301BD}"/>
    <dgm:cxn modelId="{22929EEF-D6D9-4E5B-9E5A-4440EAAADB0C}" type="presOf" srcId="{0D8D9B71-7F73-48AE-B518-4B5CE420E7A2}" destId="{6A783DF2-9A3E-4DAB-99EF-1841741FB38F}" srcOrd="0" destOrd="0" presId="urn:microsoft.com/office/officeart/2005/8/layout/default"/>
    <dgm:cxn modelId="{0C93134F-6DD4-4C27-8631-429AF4A562B3}" type="presParOf" srcId="{076A06AC-A69E-47AB-A31D-E64EFCC61445}" destId="{D54995D0-169A-4053-8AA9-1AE765412F3D}" srcOrd="0" destOrd="0" presId="urn:microsoft.com/office/officeart/2005/8/layout/default"/>
    <dgm:cxn modelId="{E0BBFFCB-5CF1-4B69-BA14-347265E90757}" type="presParOf" srcId="{076A06AC-A69E-47AB-A31D-E64EFCC61445}" destId="{D2D3531B-D9AB-437C-8D5E-6561B2D23F41}" srcOrd="1" destOrd="0" presId="urn:microsoft.com/office/officeart/2005/8/layout/default"/>
    <dgm:cxn modelId="{5CD81DB4-D495-49E7-8371-BF63CB4C557E}" type="presParOf" srcId="{076A06AC-A69E-47AB-A31D-E64EFCC61445}" destId="{3DB485AA-678C-45F4-8DF5-263B52B52C8C}" srcOrd="2" destOrd="0" presId="urn:microsoft.com/office/officeart/2005/8/layout/default"/>
    <dgm:cxn modelId="{E073C1BD-B0FB-436B-9123-0BC6A3724A93}" type="presParOf" srcId="{076A06AC-A69E-47AB-A31D-E64EFCC61445}" destId="{3A9482A7-570F-4F0E-BF3A-127151987FDB}" srcOrd="3" destOrd="0" presId="urn:microsoft.com/office/officeart/2005/8/layout/default"/>
    <dgm:cxn modelId="{786E0DA4-BB69-498E-A4B8-568DE7FD9BD0}" type="presParOf" srcId="{076A06AC-A69E-47AB-A31D-E64EFCC61445}" destId="{49871ED2-EBF1-4558-9CDD-035D574DA8EE}" srcOrd="4" destOrd="0" presId="urn:microsoft.com/office/officeart/2005/8/layout/default"/>
    <dgm:cxn modelId="{92141F5A-9BE3-4EBF-993B-49AF45F81835}" type="presParOf" srcId="{076A06AC-A69E-47AB-A31D-E64EFCC61445}" destId="{D523ED53-D273-431F-AF80-D93E12204076}" srcOrd="5" destOrd="0" presId="urn:microsoft.com/office/officeart/2005/8/layout/default"/>
    <dgm:cxn modelId="{F89E4FB1-75AF-493E-B187-654DABE17E41}" type="presParOf" srcId="{076A06AC-A69E-47AB-A31D-E64EFCC61445}" destId="{E5103D26-72B7-4D66-B80C-1F6E30C3254B}" srcOrd="6" destOrd="0" presId="urn:microsoft.com/office/officeart/2005/8/layout/default"/>
    <dgm:cxn modelId="{6948B6FF-07B6-45DF-BD4E-2689DDB44946}" type="presParOf" srcId="{076A06AC-A69E-47AB-A31D-E64EFCC61445}" destId="{0825A483-E662-45A3-8CAC-1D9A7BC26EF3}" srcOrd="7" destOrd="0" presId="urn:microsoft.com/office/officeart/2005/8/layout/default"/>
    <dgm:cxn modelId="{EA18C059-CD61-417A-A6E6-69B8F6BDFDC5}" type="presParOf" srcId="{076A06AC-A69E-47AB-A31D-E64EFCC61445}" destId="{DC8FD061-0A95-4C8D-B842-F8DAEC3C36FD}" srcOrd="8" destOrd="0" presId="urn:microsoft.com/office/officeart/2005/8/layout/default"/>
    <dgm:cxn modelId="{37221FFC-668F-407E-B814-4AA0263D669E}" type="presParOf" srcId="{076A06AC-A69E-47AB-A31D-E64EFCC61445}" destId="{CE9331CE-C920-4AED-9AE2-46A6169E6DDF}" srcOrd="9" destOrd="0" presId="urn:microsoft.com/office/officeart/2005/8/layout/default"/>
    <dgm:cxn modelId="{94D82C2B-81BF-4254-85F6-3215CDC9A03A}" type="presParOf" srcId="{076A06AC-A69E-47AB-A31D-E64EFCC61445}" destId="{6A783DF2-9A3E-4DAB-99EF-1841741FB38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8534C6-B04A-4998-8FAC-53AC38E46B49}"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67C00F1-2569-4D9F-B453-C54E2B9A3D48}">
      <dgm:prSet/>
      <dgm:spPr/>
      <dgm:t>
        <a:bodyPr/>
        <a:lstStyle/>
        <a:p>
          <a:r>
            <a:rPr lang="en-US"/>
            <a:t>Dataset1 (n=907): Bat landing events</a:t>
          </a:r>
        </a:p>
      </dgm:t>
    </dgm:pt>
    <dgm:pt modelId="{A442C256-E413-421F-9394-5A58B6656DFA}" type="parTrans" cxnId="{23EDB89D-7440-4D14-BA7C-084A64760D04}">
      <dgm:prSet/>
      <dgm:spPr/>
      <dgm:t>
        <a:bodyPr/>
        <a:lstStyle/>
        <a:p>
          <a:endParaRPr lang="en-US"/>
        </a:p>
      </dgm:t>
    </dgm:pt>
    <dgm:pt modelId="{2B172EA0-A6A5-4826-ACAD-BCC3DD388753}" type="sibTrans" cxnId="{23EDB89D-7440-4D14-BA7C-084A64760D04}">
      <dgm:prSet/>
      <dgm:spPr/>
      <dgm:t>
        <a:bodyPr/>
        <a:lstStyle/>
        <a:p>
          <a:endParaRPr lang="en-US"/>
        </a:p>
      </dgm:t>
    </dgm:pt>
    <dgm:pt modelId="{2DF3B17E-78E4-4788-BB25-60324AED66D4}">
      <dgm:prSet/>
      <dgm:spPr/>
      <dgm:t>
        <a:bodyPr/>
        <a:lstStyle/>
        <a:p>
          <a:r>
            <a:rPr lang="en-US"/>
            <a:t>Risk, reward, landing time, habit</a:t>
          </a:r>
        </a:p>
      </dgm:t>
    </dgm:pt>
    <dgm:pt modelId="{67DFF69A-DFAF-4BCC-A697-E8F11AC3AB2E}" type="parTrans" cxnId="{1ED9B71A-4E18-44CC-B170-8251CE8FF660}">
      <dgm:prSet/>
      <dgm:spPr/>
      <dgm:t>
        <a:bodyPr/>
        <a:lstStyle/>
        <a:p>
          <a:endParaRPr lang="en-US"/>
        </a:p>
      </dgm:t>
    </dgm:pt>
    <dgm:pt modelId="{6890198B-CB1F-4CC7-A31F-4587965B6DC9}" type="sibTrans" cxnId="{1ED9B71A-4E18-44CC-B170-8251CE8FF660}">
      <dgm:prSet/>
      <dgm:spPr/>
      <dgm:t>
        <a:bodyPr/>
        <a:lstStyle/>
        <a:p>
          <a:endParaRPr lang="en-US"/>
        </a:p>
      </dgm:t>
    </dgm:pt>
    <dgm:pt modelId="{4C1E367D-393E-4A73-97F1-0C6E11D35951}">
      <dgm:prSet/>
      <dgm:spPr/>
      <dgm:t>
        <a:bodyPr/>
        <a:lstStyle/>
        <a:p>
          <a:r>
            <a:rPr lang="en-US"/>
            <a:t>Dataset2 (n=2123): 30-min windows</a:t>
          </a:r>
        </a:p>
      </dgm:t>
    </dgm:pt>
    <dgm:pt modelId="{52479C74-93DD-4D27-82B8-6C24E9B8A252}" type="parTrans" cxnId="{D1BB58E8-0C70-4982-9A3E-3782CA782B6C}">
      <dgm:prSet/>
      <dgm:spPr/>
      <dgm:t>
        <a:bodyPr/>
        <a:lstStyle/>
        <a:p>
          <a:endParaRPr lang="en-US"/>
        </a:p>
      </dgm:t>
    </dgm:pt>
    <dgm:pt modelId="{DFD4F7D3-3546-48C0-9C4E-18E499338B30}" type="sibTrans" cxnId="{D1BB58E8-0C70-4982-9A3E-3782CA782B6C}">
      <dgm:prSet/>
      <dgm:spPr/>
      <dgm:t>
        <a:bodyPr/>
        <a:lstStyle/>
        <a:p>
          <a:endParaRPr lang="en-US"/>
        </a:p>
      </dgm:t>
    </dgm:pt>
    <dgm:pt modelId="{94428898-11E8-4AED-88EF-DE4ED8B7604E}">
      <dgm:prSet/>
      <dgm:spPr/>
      <dgm:t>
        <a:bodyPr/>
        <a:lstStyle/>
        <a:p>
          <a:r>
            <a:rPr lang="en-US"/>
            <a:t>Rat arrivals, rat minutes, food availability</a:t>
          </a:r>
        </a:p>
      </dgm:t>
    </dgm:pt>
    <dgm:pt modelId="{5484D613-7B51-475B-A65C-415758509353}" type="parTrans" cxnId="{5279F441-6AE8-4DCF-A813-38BE07AA9F32}">
      <dgm:prSet/>
      <dgm:spPr/>
      <dgm:t>
        <a:bodyPr/>
        <a:lstStyle/>
        <a:p>
          <a:endParaRPr lang="en-US"/>
        </a:p>
      </dgm:t>
    </dgm:pt>
    <dgm:pt modelId="{D3654F84-FCC8-4EDB-B3E6-842B16CF910B}" type="sibTrans" cxnId="{5279F441-6AE8-4DCF-A813-38BE07AA9F32}">
      <dgm:prSet/>
      <dgm:spPr/>
      <dgm:t>
        <a:bodyPr/>
        <a:lstStyle/>
        <a:p>
          <a:endParaRPr lang="en-US"/>
        </a:p>
      </dgm:t>
    </dgm:pt>
    <dgm:pt modelId="{F05898F2-E18B-4891-9EB4-97F1FB8F66BA}">
      <dgm:prSet/>
      <dgm:spPr/>
      <dgm:t>
        <a:bodyPr/>
        <a:lstStyle/>
        <a:p>
          <a:r>
            <a:rPr lang="en-US"/>
            <a:t>Joined via as-of merge with 30-min tolerance</a:t>
          </a:r>
        </a:p>
      </dgm:t>
    </dgm:pt>
    <dgm:pt modelId="{B5DFF7E3-2097-4450-8BE2-EC09D8413CF4}" type="parTrans" cxnId="{ABA116C1-340A-4296-B8C3-DD3062EDC88C}">
      <dgm:prSet/>
      <dgm:spPr/>
      <dgm:t>
        <a:bodyPr/>
        <a:lstStyle/>
        <a:p>
          <a:endParaRPr lang="en-US"/>
        </a:p>
      </dgm:t>
    </dgm:pt>
    <dgm:pt modelId="{BDC7F60D-D3F9-44C3-9168-50E8FF326904}" type="sibTrans" cxnId="{ABA116C1-340A-4296-B8C3-DD3062EDC88C}">
      <dgm:prSet/>
      <dgm:spPr/>
      <dgm:t>
        <a:bodyPr/>
        <a:lstStyle/>
        <a:p>
          <a:endParaRPr lang="en-US"/>
        </a:p>
      </dgm:t>
    </dgm:pt>
    <dgm:pt modelId="{A5927E18-433B-4E95-ABE0-D543E4BFEA6F}" type="pres">
      <dgm:prSet presAssocID="{D98534C6-B04A-4998-8FAC-53AC38E46B49}" presName="CompostProcess" presStyleCnt="0">
        <dgm:presLayoutVars>
          <dgm:dir/>
          <dgm:resizeHandles val="exact"/>
        </dgm:presLayoutVars>
      </dgm:prSet>
      <dgm:spPr/>
    </dgm:pt>
    <dgm:pt modelId="{B29DD2A2-AA43-4724-A4DD-1BC98CDF93AD}" type="pres">
      <dgm:prSet presAssocID="{D98534C6-B04A-4998-8FAC-53AC38E46B49}" presName="arrow" presStyleLbl="bgShp" presStyleIdx="0" presStyleCnt="1"/>
      <dgm:spPr/>
    </dgm:pt>
    <dgm:pt modelId="{DDDFE883-557E-409C-A4C1-742B69F5DF91}" type="pres">
      <dgm:prSet presAssocID="{D98534C6-B04A-4998-8FAC-53AC38E46B49}" presName="linearProcess" presStyleCnt="0"/>
      <dgm:spPr/>
    </dgm:pt>
    <dgm:pt modelId="{B73900C5-5D66-423E-A67D-B8B18D4067C3}" type="pres">
      <dgm:prSet presAssocID="{B67C00F1-2569-4D9F-B453-C54E2B9A3D48}" presName="textNode" presStyleLbl="node1" presStyleIdx="0" presStyleCnt="5">
        <dgm:presLayoutVars>
          <dgm:bulletEnabled val="1"/>
        </dgm:presLayoutVars>
      </dgm:prSet>
      <dgm:spPr/>
    </dgm:pt>
    <dgm:pt modelId="{47D45C44-8236-402A-AA37-5C20F1A20C3F}" type="pres">
      <dgm:prSet presAssocID="{2B172EA0-A6A5-4826-ACAD-BCC3DD388753}" presName="sibTrans" presStyleCnt="0"/>
      <dgm:spPr/>
    </dgm:pt>
    <dgm:pt modelId="{E850B234-C9F0-4019-8DDB-8ED72851AA60}" type="pres">
      <dgm:prSet presAssocID="{2DF3B17E-78E4-4788-BB25-60324AED66D4}" presName="textNode" presStyleLbl="node1" presStyleIdx="1" presStyleCnt="5">
        <dgm:presLayoutVars>
          <dgm:bulletEnabled val="1"/>
        </dgm:presLayoutVars>
      </dgm:prSet>
      <dgm:spPr/>
    </dgm:pt>
    <dgm:pt modelId="{BCFFA386-EFD4-4E1B-AAAE-F1078A17FE1F}" type="pres">
      <dgm:prSet presAssocID="{6890198B-CB1F-4CC7-A31F-4587965B6DC9}" presName="sibTrans" presStyleCnt="0"/>
      <dgm:spPr/>
    </dgm:pt>
    <dgm:pt modelId="{BF9712F5-B1BF-4B17-A865-D0EBB64E30C2}" type="pres">
      <dgm:prSet presAssocID="{4C1E367D-393E-4A73-97F1-0C6E11D35951}" presName="textNode" presStyleLbl="node1" presStyleIdx="2" presStyleCnt="5">
        <dgm:presLayoutVars>
          <dgm:bulletEnabled val="1"/>
        </dgm:presLayoutVars>
      </dgm:prSet>
      <dgm:spPr/>
    </dgm:pt>
    <dgm:pt modelId="{435250E8-C82B-494D-B594-3F9D744221D9}" type="pres">
      <dgm:prSet presAssocID="{DFD4F7D3-3546-48C0-9C4E-18E499338B30}" presName="sibTrans" presStyleCnt="0"/>
      <dgm:spPr/>
    </dgm:pt>
    <dgm:pt modelId="{A26650AC-259C-4314-8555-402A8E045691}" type="pres">
      <dgm:prSet presAssocID="{94428898-11E8-4AED-88EF-DE4ED8B7604E}" presName="textNode" presStyleLbl="node1" presStyleIdx="3" presStyleCnt="5">
        <dgm:presLayoutVars>
          <dgm:bulletEnabled val="1"/>
        </dgm:presLayoutVars>
      </dgm:prSet>
      <dgm:spPr/>
    </dgm:pt>
    <dgm:pt modelId="{E32900B0-91B2-4891-AF07-75D9DA4BB3F9}" type="pres">
      <dgm:prSet presAssocID="{D3654F84-FCC8-4EDB-B3E6-842B16CF910B}" presName="sibTrans" presStyleCnt="0"/>
      <dgm:spPr/>
    </dgm:pt>
    <dgm:pt modelId="{AD8DDF80-E505-4961-915D-DEA3C872DDF2}" type="pres">
      <dgm:prSet presAssocID="{F05898F2-E18B-4891-9EB4-97F1FB8F66BA}" presName="textNode" presStyleLbl="node1" presStyleIdx="4" presStyleCnt="5">
        <dgm:presLayoutVars>
          <dgm:bulletEnabled val="1"/>
        </dgm:presLayoutVars>
      </dgm:prSet>
      <dgm:spPr/>
    </dgm:pt>
  </dgm:ptLst>
  <dgm:cxnLst>
    <dgm:cxn modelId="{1ED9B71A-4E18-44CC-B170-8251CE8FF660}" srcId="{D98534C6-B04A-4998-8FAC-53AC38E46B49}" destId="{2DF3B17E-78E4-4788-BB25-60324AED66D4}" srcOrd="1" destOrd="0" parTransId="{67DFF69A-DFAF-4BCC-A697-E8F11AC3AB2E}" sibTransId="{6890198B-CB1F-4CC7-A31F-4587965B6DC9}"/>
    <dgm:cxn modelId="{5279F441-6AE8-4DCF-A813-38BE07AA9F32}" srcId="{D98534C6-B04A-4998-8FAC-53AC38E46B49}" destId="{94428898-11E8-4AED-88EF-DE4ED8B7604E}" srcOrd="3" destOrd="0" parTransId="{5484D613-7B51-475B-A65C-415758509353}" sibTransId="{D3654F84-FCC8-4EDB-B3E6-842B16CF910B}"/>
    <dgm:cxn modelId="{2DBD5481-C1B2-4679-93C3-45D617A60379}" type="presOf" srcId="{4C1E367D-393E-4A73-97F1-0C6E11D35951}" destId="{BF9712F5-B1BF-4B17-A865-D0EBB64E30C2}" srcOrd="0" destOrd="0" presId="urn:microsoft.com/office/officeart/2005/8/layout/hProcess9"/>
    <dgm:cxn modelId="{23EDB89D-7440-4D14-BA7C-084A64760D04}" srcId="{D98534C6-B04A-4998-8FAC-53AC38E46B49}" destId="{B67C00F1-2569-4D9F-B453-C54E2B9A3D48}" srcOrd="0" destOrd="0" parTransId="{A442C256-E413-421F-9394-5A58B6656DFA}" sibTransId="{2B172EA0-A6A5-4826-ACAD-BCC3DD388753}"/>
    <dgm:cxn modelId="{69B9A4AF-8A39-4CE8-8091-8A2C49EA34CD}" type="presOf" srcId="{2DF3B17E-78E4-4788-BB25-60324AED66D4}" destId="{E850B234-C9F0-4019-8DDB-8ED72851AA60}" srcOrd="0" destOrd="0" presId="urn:microsoft.com/office/officeart/2005/8/layout/hProcess9"/>
    <dgm:cxn modelId="{D19EEEAF-8426-49E5-9824-4F59645E24C7}" type="presOf" srcId="{D98534C6-B04A-4998-8FAC-53AC38E46B49}" destId="{A5927E18-433B-4E95-ABE0-D543E4BFEA6F}" srcOrd="0" destOrd="0" presId="urn:microsoft.com/office/officeart/2005/8/layout/hProcess9"/>
    <dgm:cxn modelId="{AAF555B7-1C05-46E2-8F31-7EECF22CFD95}" type="presOf" srcId="{B67C00F1-2569-4D9F-B453-C54E2B9A3D48}" destId="{B73900C5-5D66-423E-A67D-B8B18D4067C3}" srcOrd="0" destOrd="0" presId="urn:microsoft.com/office/officeart/2005/8/layout/hProcess9"/>
    <dgm:cxn modelId="{ABA116C1-340A-4296-B8C3-DD3062EDC88C}" srcId="{D98534C6-B04A-4998-8FAC-53AC38E46B49}" destId="{F05898F2-E18B-4891-9EB4-97F1FB8F66BA}" srcOrd="4" destOrd="0" parTransId="{B5DFF7E3-2097-4450-8BE2-EC09D8413CF4}" sibTransId="{BDC7F60D-D3F9-44C3-9168-50E8FF326904}"/>
    <dgm:cxn modelId="{859238E7-1527-4A12-B209-E7D4F4308135}" type="presOf" srcId="{F05898F2-E18B-4891-9EB4-97F1FB8F66BA}" destId="{AD8DDF80-E505-4961-915D-DEA3C872DDF2}" srcOrd="0" destOrd="0" presId="urn:microsoft.com/office/officeart/2005/8/layout/hProcess9"/>
    <dgm:cxn modelId="{D1BB58E8-0C70-4982-9A3E-3782CA782B6C}" srcId="{D98534C6-B04A-4998-8FAC-53AC38E46B49}" destId="{4C1E367D-393E-4A73-97F1-0C6E11D35951}" srcOrd="2" destOrd="0" parTransId="{52479C74-93DD-4D27-82B8-6C24E9B8A252}" sibTransId="{DFD4F7D3-3546-48C0-9C4E-18E499338B30}"/>
    <dgm:cxn modelId="{5E4268FA-2607-4B3B-96F7-1E9783FB26A7}" type="presOf" srcId="{94428898-11E8-4AED-88EF-DE4ED8B7604E}" destId="{A26650AC-259C-4314-8555-402A8E045691}" srcOrd="0" destOrd="0" presId="urn:microsoft.com/office/officeart/2005/8/layout/hProcess9"/>
    <dgm:cxn modelId="{D0F808C7-6CAA-4FAE-A53E-334815E43066}" type="presParOf" srcId="{A5927E18-433B-4E95-ABE0-D543E4BFEA6F}" destId="{B29DD2A2-AA43-4724-A4DD-1BC98CDF93AD}" srcOrd="0" destOrd="0" presId="urn:microsoft.com/office/officeart/2005/8/layout/hProcess9"/>
    <dgm:cxn modelId="{146C3E6C-CAE3-46B9-9C17-E1C400666AA9}" type="presParOf" srcId="{A5927E18-433B-4E95-ABE0-D543E4BFEA6F}" destId="{DDDFE883-557E-409C-A4C1-742B69F5DF91}" srcOrd="1" destOrd="0" presId="urn:microsoft.com/office/officeart/2005/8/layout/hProcess9"/>
    <dgm:cxn modelId="{32F97DA8-E3C1-40C8-9ACF-8BC3AEDE8424}" type="presParOf" srcId="{DDDFE883-557E-409C-A4C1-742B69F5DF91}" destId="{B73900C5-5D66-423E-A67D-B8B18D4067C3}" srcOrd="0" destOrd="0" presId="urn:microsoft.com/office/officeart/2005/8/layout/hProcess9"/>
    <dgm:cxn modelId="{C93EEC68-DC05-4230-8A96-F84440755369}" type="presParOf" srcId="{DDDFE883-557E-409C-A4C1-742B69F5DF91}" destId="{47D45C44-8236-402A-AA37-5C20F1A20C3F}" srcOrd="1" destOrd="0" presId="urn:microsoft.com/office/officeart/2005/8/layout/hProcess9"/>
    <dgm:cxn modelId="{B2D99D91-01D7-4A37-AA09-E8D3B4E34E76}" type="presParOf" srcId="{DDDFE883-557E-409C-A4C1-742B69F5DF91}" destId="{E850B234-C9F0-4019-8DDB-8ED72851AA60}" srcOrd="2" destOrd="0" presId="urn:microsoft.com/office/officeart/2005/8/layout/hProcess9"/>
    <dgm:cxn modelId="{846E83B8-0F28-4887-947A-A216B9DB530E}" type="presParOf" srcId="{DDDFE883-557E-409C-A4C1-742B69F5DF91}" destId="{BCFFA386-EFD4-4E1B-AAAE-F1078A17FE1F}" srcOrd="3" destOrd="0" presId="urn:microsoft.com/office/officeart/2005/8/layout/hProcess9"/>
    <dgm:cxn modelId="{4538098A-AC74-4039-8521-CC9FFF217FD6}" type="presParOf" srcId="{DDDFE883-557E-409C-A4C1-742B69F5DF91}" destId="{BF9712F5-B1BF-4B17-A865-D0EBB64E30C2}" srcOrd="4" destOrd="0" presId="urn:microsoft.com/office/officeart/2005/8/layout/hProcess9"/>
    <dgm:cxn modelId="{4B52B4F2-B22D-4E0D-9222-8D1C6D7343AB}" type="presParOf" srcId="{DDDFE883-557E-409C-A4C1-742B69F5DF91}" destId="{435250E8-C82B-494D-B594-3F9D744221D9}" srcOrd="5" destOrd="0" presId="urn:microsoft.com/office/officeart/2005/8/layout/hProcess9"/>
    <dgm:cxn modelId="{D7EDF090-23A4-4AA7-9FD4-40052D524EEC}" type="presParOf" srcId="{DDDFE883-557E-409C-A4C1-742B69F5DF91}" destId="{A26650AC-259C-4314-8555-402A8E045691}" srcOrd="6" destOrd="0" presId="urn:microsoft.com/office/officeart/2005/8/layout/hProcess9"/>
    <dgm:cxn modelId="{90DFE924-EFB7-4200-A5AF-8331360D8688}" type="presParOf" srcId="{DDDFE883-557E-409C-A4C1-742B69F5DF91}" destId="{E32900B0-91B2-4891-AF07-75D9DA4BB3F9}" srcOrd="7" destOrd="0" presId="urn:microsoft.com/office/officeart/2005/8/layout/hProcess9"/>
    <dgm:cxn modelId="{5E53AB5F-8821-45C3-BD69-CB2FD0DB6272}" type="presParOf" srcId="{DDDFE883-557E-409C-A4C1-742B69F5DF91}" destId="{AD8DDF80-E505-4961-915D-DEA3C872DDF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995D0-169A-4053-8AA9-1AE765412F3D}">
      <dsp:nvSpPr>
        <dsp:cNvPr id="0" name=""/>
        <dsp:cNvSpPr/>
      </dsp:nvSpPr>
      <dsp:spPr>
        <a:xfrm>
          <a:off x="334263"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Context: Bats forage in environments with rat presence</a:t>
          </a:r>
        </a:p>
      </dsp:txBody>
      <dsp:txXfrm>
        <a:off x="334263" y="2279"/>
        <a:ext cx="2829844" cy="1697906"/>
      </dsp:txXfrm>
    </dsp:sp>
    <dsp:sp modelId="{3DB485AA-678C-45F4-8DF5-263B52B52C8C}">
      <dsp:nvSpPr>
        <dsp:cNvPr id="0" name=""/>
        <dsp:cNvSpPr/>
      </dsp:nvSpPr>
      <dsp:spPr>
        <a:xfrm>
          <a:off x="3447093"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Aim: Explore risk/reward determinants of bat landings</a:t>
          </a:r>
        </a:p>
      </dsp:txBody>
      <dsp:txXfrm>
        <a:off x="3447093" y="2279"/>
        <a:ext cx="2829844" cy="1697906"/>
      </dsp:txXfrm>
    </dsp:sp>
    <dsp:sp modelId="{49871ED2-EBF1-4558-9CDD-035D574DA8EE}">
      <dsp:nvSpPr>
        <dsp:cNvPr id="0" name=""/>
        <dsp:cNvSpPr/>
      </dsp:nvSpPr>
      <dsp:spPr>
        <a:xfrm>
          <a:off x="6559922" y="2279"/>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Methods:</a:t>
          </a:r>
        </a:p>
      </dsp:txBody>
      <dsp:txXfrm>
        <a:off x="6559922" y="2279"/>
        <a:ext cx="2829844" cy="1697906"/>
      </dsp:txXfrm>
    </dsp:sp>
    <dsp:sp modelId="{E5103D26-72B7-4D66-B80C-1F6E30C3254B}">
      <dsp:nvSpPr>
        <dsp:cNvPr id="0" name=""/>
        <dsp:cNvSpPr/>
      </dsp:nvSpPr>
      <dsp:spPr>
        <a:xfrm>
          <a:off x="334263" y="1983171"/>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Clean &amp; merge datasets</a:t>
          </a:r>
        </a:p>
      </dsp:txBody>
      <dsp:txXfrm>
        <a:off x="334263" y="1983171"/>
        <a:ext cx="2829844" cy="1697906"/>
      </dsp:txXfrm>
    </dsp:sp>
    <dsp:sp modelId="{DC8FD061-0A95-4C8D-B842-F8DAEC3C36FD}">
      <dsp:nvSpPr>
        <dsp:cNvPr id="0" name=""/>
        <dsp:cNvSpPr/>
      </dsp:nvSpPr>
      <dsp:spPr>
        <a:xfrm>
          <a:off x="3447093" y="1983171"/>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Descriptive statistics</a:t>
          </a:r>
        </a:p>
      </dsp:txBody>
      <dsp:txXfrm>
        <a:off x="3447093" y="1983171"/>
        <a:ext cx="2829844" cy="1697906"/>
      </dsp:txXfrm>
    </dsp:sp>
    <dsp:sp modelId="{6A783DF2-9A3E-4DAB-99EF-1841741FB38F}">
      <dsp:nvSpPr>
        <dsp:cNvPr id="0" name=""/>
        <dsp:cNvSpPr/>
      </dsp:nvSpPr>
      <dsp:spPr>
        <a:xfrm>
          <a:off x="6559922" y="1983171"/>
          <a:ext cx="2829844" cy="16979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Logistic regression models</a:t>
          </a:r>
        </a:p>
      </dsp:txBody>
      <dsp:txXfrm>
        <a:off x="6559922" y="1983171"/>
        <a:ext cx="2829844" cy="1697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D2A2-AA43-4724-A4DD-1BC98CDF93AD}">
      <dsp:nvSpPr>
        <dsp:cNvPr id="0" name=""/>
        <dsp:cNvSpPr/>
      </dsp:nvSpPr>
      <dsp:spPr>
        <a:xfrm>
          <a:off x="737516" y="0"/>
          <a:ext cx="8358515" cy="245726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900C5-5D66-423E-A67D-B8B18D4067C3}">
      <dsp:nvSpPr>
        <dsp:cNvPr id="0" name=""/>
        <dsp:cNvSpPr/>
      </dsp:nvSpPr>
      <dsp:spPr>
        <a:xfrm>
          <a:off x="4321" y="737180"/>
          <a:ext cx="1889404" cy="9829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Dataset1 (n=907): Bat landing events</a:t>
          </a:r>
        </a:p>
      </dsp:txBody>
      <dsp:txXfrm>
        <a:off x="52303" y="785162"/>
        <a:ext cx="1793440" cy="886943"/>
      </dsp:txXfrm>
    </dsp:sp>
    <dsp:sp modelId="{E850B234-C9F0-4019-8DDB-8ED72851AA60}">
      <dsp:nvSpPr>
        <dsp:cNvPr id="0" name=""/>
        <dsp:cNvSpPr/>
      </dsp:nvSpPr>
      <dsp:spPr>
        <a:xfrm>
          <a:off x="1988196" y="737180"/>
          <a:ext cx="1889404" cy="9829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Risk, reward, landing time, habit</a:t>
          </a:r>
        </a:p>
      </dsp:txBody>
      <dsp:txXfrm>
        <a:off x="2036178" y="785162"/>
        <a:ext cx="1793440" cy="886943"/>
      </dsp:txXfrm>
    </dsp:sp>
    <dsp:sp modelId="{BF9712F5-B1BF-4B17-A865-D0EBB64E30C2}">
      <dsp:nvSpPr>
        <dsp:cNvPr id="0" name=""/>
        <dsp:cNvSpPr/>
      </dsp:nvSpPr>
      <dsp:spPr>
        <a:xfrm>
          <a:off x="3972071" y="737180"/>
          <a:ext cx="1889404" cy="9829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Dataset2 (n=2123): 30-min windows</a:t>
          </a:r>
        </a:p>
      </dsp:txBody>
      <dsp:txXfrm>
        <a:off x="4020053" y="785162"/>
        <a:ext cx="1793440" cy="886943"/>
      </dsp:txXfrm>
    </dsp:sp>
    <dsp:sp modelId="{A26650AC-259C-4314-8555-402A8E045691}">
      <dsp:nvSpPr>
        <dsp:cNvPr id="0" name=""/>
        <dsp:cNvSpPr/>
      </dsp:nvSpPr>
      <dsp:spPr>
        <a:xfrm>
          <a:off x="5955946" y="737180"/>
          <a:ext cx="1889404" cy="9829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Rat arrivals, rat minutes, food availability</a:t>
          </a:r>
        </a:p>
      </dsp:txBody>
      <dsp:txXfrm>
        <a:off x="6003928" y="785162"/>
        <a:ext cx="1793440" cy="886943"/>
      </dsp:txXfrm>
    </dsp:sp>
    <dsp:sp modelId="{AD8DDF80-E505-4961-915D-DEA3C872DDF2}">
      <dsp:nvSpPr>
        <dsp:cNvPr id="0" name=""/>
        <dsp:cNvSpPr/>
      </dsp:nvSpPr>
      <dsp:spPr>
        <a:xfrm>
          <a:off x="7939821" y="737180"/>
          <a:ext cx="1889404" cy="98290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Joined via as-of merge with 30-min tolerance</a:t>
          </a:r>
        </a:p>
      </dsp:txBody>
      <dsp:txXfrm>
        <a:off x="7987803" y="785162"/>
        <a:ext cx="1793440" cy="8869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83C-B80A-46BF-8766-3654C17DB540}"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E14CD-1E0D-43FF-9404-3A847E820402}" type="slidenum">
              <a:rPr lang="en-US" smtClean="0"/>
              <a:t>‹#›</a:t>
            </a:fld>
            <a:endParaRPr lang="en-US"/>
          </a:p>
        </p:txBody>
      </p:sp>
    </p:spTree>
    <p:extLst>
      <p:ext uri="{BB962C8B-B14F-4D97-AF65-F5344CB8AC3E}">
        <p14:creationId xmlns:p14="http://schemas.microsoft.com/office/powerpoint/2010/main" val="4290574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 background on why studying risk and reward in bat foraging is important. Emphasize the ecological setting — rats are competitors and risks for bats. State research aims: do rat pressure, food, season, or time after sunset affect outcomes? Outline methods: data cleaning, descriptive exploratory analysis, and inferential logistic regression.</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2</a:t>
            </a:fld>
            <a:endParaRPr lang="en-US"/>
          </a:p>
        </p:txBody>
      </p:sp>
    </p:spTree>
    <p:extLst>
      <p:ext uri="{BB962C8B-B14F-4D97-AF65-F5344CB8AC3E}">
        <p14:creationId xmlns:p14="http://schemas.microsoft.com/office/powerpoint/2010/main" val="3316929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project demonstrates how combining datasets provides ecological insight. Rat arrivals and seasonality matter for bat foraging success. But risk remains elusive, pointing to data limitations. Recommend future work collecting more contextual variables and testing advanced models.</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11</a:t>
            </a:fld>
            <a:endParaRPr lang="en-US"/>
          </a:p>
        </p:txBody>
      </p:sp>
    </p:spTree>
    <p:extLst>
      <p:ext uri="{BB962C8B-B14F-4D97-AF65-F5344CB8AC3E}">
        <p14:creationId xmlns:p14="http://schemas.microsoft.com/office/powerpoint/2010/main" val="244230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12</a:t>
            </a:fld>
            <a:endParaRPr lang="en-US"/>
          </a:p>
        </p:txBody>
      </p:sp>
    </p:spTree>
    <p:extLst>
      <p:ext uri="{BB962C8B-B14F-4D97-AF65-F5344CB8AC3E}">
        <p14:creationId xmlns:p14="http://schemas.microsoft.com/office/powerpoint/2010/main" val="3019310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Describe the datasets. Dataset1 has individual bat landings, while Dataset2 summarizes rat activity and food availability in windows. Stress the importance of merging correctly: used as-of merge with tolerance 30 minutes to align events with context. Mention full coverage achieved — all 907 landings matched to a window.</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3</a:t>
            </a:fld>
            <a:endParaRPr lang="en-US"/>
          </a:p>
        </p:txBody>
      </p:sp>
    </p:spTree>
    <p:extLst>
      <p:ext uri="{BB962C8B-B14F-4D97-AF65-F5344CB8AC3E}">
        <p14:creationId xmlns:p14="http://schemas.microsoft.com/office/powerpoint/2010/main" val="3519761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Explain preprocessing. Habits were inconsistent (e.g., “</a:t>
            </a:r>
            <a:r>
              <a:rPr lang="en-US" sz="1200" kern="1200" dirty="0" err="1">
                <a:solidFill>
                  <a:schemeClr val="tx1"/>
                </a:solidFill>
                <a:effectLst/>
                <a:latin typeface="+mn-lt"/>
                <a:ea typeface="+mn-ea"/>
                <a:cs typeface="+mn-cs"/>
              </a:rPr>
              <a:t>rat_pick</a:t>
            </a:r>
            <a:r>
              <a:rPr lang="en-US" sz="1200" kern="1200" dirty="0">
                <a:solidFill>
                  <a:schemeClr val="tx1"/>
                </a:solidFill>
                <a:effectLst/>
                <a:latin typeface="+mn-lt"/>
                <a:ea typeface="+mn-ea"/>
                <a:cs typeface="+mn-cs"/>
              </a:rPr>
              <a:t>” vs “rat and pick”), so categories were cleaned. New features created to capture ecological context — whether landing occurred after rat arrival, during rat presence, and how long after. Months were mapped to two seasons for seasonal comparisons.</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4</a:t>
            </a:fld>
            <a:endParaRPr lang="en-US"/>
          </a:p>
        </p:txBody>
      </p:sp>
    </p:spTree>
    <p:extLst>
      <p:ext uri="{BB962C8B-B14F-4D97-AF65-F5344CB8AC3E}">
        <p14:creationId xmlns:p14="http://schemas.microsoft.com/office/powerpoint/2010/main" val="430260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Discuss descriptive statistics for rat minutes. Bats landing in very short rat activity windows face high risk and low reward. But sustained rat presence slightly improves reward chances. Suggest possible ecological mechanism: bats might time foraging to when rats are distracted.</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5</a:t>
            </a:fld>
            <a:endParaRPr lang="en-US"/>
          </a:p>
        </p:txBody>
      </p:sp>
    </p:spTree>
    <p:extLst>
      <p:ext uri="{BB962C8B-B14F-4D97-AF65-F5344CB8AC3E}">
        <p14:creationId xmlns:p14="http://schemas.microsoft.com/office/powerpoint/2010/main" val="41954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Highlight the strong pattern: many rat arrivals create competitive pressure. Bats face higher risk and lower chance of reward. This variable shows the clearest relationship with outcomes.</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6</a:t>
            </a:fld>
            <a:endParaRPr lang="en-US"/>
          </a:p>
        </p:txBody>
      </p:sp>
    </p:spTree>
    <p:extLst>
      <p:ext uri="{BB962C8B-B14F-4D97-AF65-F5344CB8AC3E}">
        <p14:creationId xmlns:p14="http://schemas.microsoft.com/office/powerpoint/2010/main" val="162108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Summarize additional predictors. Food availability inconsistent. Strong patterns with time and season: later hours and Season 1 provide safer, more rewarding opportunities. Suggest ecological explanations like predator activity or seasonal food abundance.</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7</a:t>
            </a:fld>
            <a:endParaRPr lang="en-US"/>
          </a:p>
        </p:txBody>
      </p:sp>
    </p:spTree>
    <p:extLst>
      <p:ext uri="{BB962C8B-B14F-4D97-AF65-F5344CB8AC3E}">
        <p14:creationId xmlns:p14="http://schemas.microsoft.com/office/powerpoint/2010/main" val="40955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Present inferential results. Risk poorly explained by predictors. Reward model shows significant effects: more rat arrivals reduce reward odds, while Season 1 nearly doubles odds of reward. Note model metrics are modest — weak overall predictive power.</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8</a:t>
            </a:fld>
            <a:endParaRPr lang="en-US"/>
          </a:p>
        </p:txBody>
      </p:sp>
    </p:spTree>
    <p:extLst>
      <p:ext uri="{BB962C8B-B14F-4D97-AF65-F5344CB8AC3E}">
        <p14:creationId xmlns:p14="http://schemas.microsoft.com/office/powerpoint/2010/main" val="3032328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Explain interaction findings. Season moderates the effect of rat pressure. In Season 1, more rat minutes actually reduce reward odds, while rat arrivals sometimes increase them. Shows ecological complexity that simple main-effect models missed.</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9</a:t>
            </a:fld>
            <a:endParaRPr lang="en-US"/>
          </a:p>
        </p:txBody>
      </p:sp>
    </p:spTree>
    <p:extLst>
      <p:ext uri="{BB962C8B-B14F-4D97-AF65-F5344CB8AC3E}">
        <p14:creationId xmlns:p14="http://schemas.microsoft.com/office/powerpoint/2010/main" val="825361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Interpret findings in ecological context. Rat arrivals are the most reliable driver. Seasonality plays a major role in reward. Time of night matters too. But risk outcomes remain unexplained — suggesting unmeasured factors like predators, moonlight, or weather. Food availability unreliable.</a:t>
            </a:r>
          </a:p>
          <a:p>
            <a:endParaRPr lang="en-US" dirty="0"/>
          </a:p>
        </p:txBody>
      </p:sp>
      <p:sp>
        <p:nvSpPr>
          <p:cNvPr id="4" name="Slide Number Placeholder 3"/>
          <p:cNvSpPr>
            <a:spLocks noGrp="1"/>
          </p:cNvSpPr>
          <p:nvPr>
            <p:ph type="sldNum" sz="quarter" idx="5"/>
          </p:nvPr>
        </p:nvSpPr>
        <p:spPr/>
        <p:txBody>
          <a:bodyPr/>
          <a:lstStyle/>
          <a:p>
            <a:fld id="{EC0E14CD-1E0D-43FF-9404-3A847E820402}" type="slidenum">
              <a:rPr lang="en-US" smtClean="0"/>
              <a:t>10</a:t>
            </a:fld>
            <a:endParaRPr lang="en-US"/>
          </a:p>
        </p:txBody>
      </p:sp>
    </p:spTree>
    <p:extLst>
      <p:ext uri="{BB962C8B-B14F-4D97-AF65-F5344CB8AC3E}">
        <p14:creationId xmlns:p14="http://schemas.microsoft.com/office/powerpoint/2010/main" val="228534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73E0-D4C4-942C-A425-55F48EA44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77880A-3A6E-FA6C-01B7-BD0879234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79932-06FF-DEE0-23CD-39170CBB60F5}"/>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50A715C3-63A2-C92C-3117-0D7393201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2AF76-A9D9-0B3B-03D2-A54ACEEDB0F4}"/>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84376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D25CE-F127-6A9A-DF10-27B8B98335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237E40-C26B-41D2-25A1-564AB88A75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0065C-9A60-93C6-E361-919A9BB636E2}"/>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68ADB95A-613E-B028-114D-9AD5FE774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BAA09-88A1-CCC2-C085-462C71458E78}"/>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171880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B6D0C-6BF3-6E07-2E2F-C8EE7F8AE6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18532F-0BF8-0D4D-B896-DEFC61CDB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27F4D-1F74-D050-DEEB-C8B1BC4CD5B3}"/>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EBBC26B9-A741-E793-AA9B-25334E824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5BAA1-AE79-6201-8FE4-9B4FA9C40901}"/>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172382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162D-5EF4-F3DD-090A-5B82453AD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FA3A97-ED59-C5D2-6F5B-B04773A1B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18359-5192-8AD8-79D4-6C93B9F789C4}"/>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BC8F9D3F-E19A-1DC0-D861-86609EC9C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58AE0-F633-A9D6-AB40-53403AE9DB31}"/>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40079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FB4E1-A8DE-8D76-A633-24E375A67D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88D05D-7712-42CC-96A1-CF899016A6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1F476-5B8D-E97F-2A41-5EF3E51CA6DF}"/>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D96E3E69-7822-88FA-6C67-C64BBB8F2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BC3FB-DFEC-008E-777C-C6AA1FBD1106}"/>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255013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D556-C95B-9E8B-03A2-6E6E0F9B1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4D372-719F-7E19-9AC9-4945EEE7B4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7B4EC-781D-9966-95D4-9117C7C0E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75B404-C1DA-5B4B-E66E-94085773FADC}"/>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6" name="Footer Placeholder 5">
            <a:extLst>
              <a:ext uri="{FF2B5EF4-FFF2-40B4-BE49-F238E27FC236}">
                <a16:creationId xmlns:a16="http://schemas.microsoft.com/office/drawing/2014/main" id="{1678791D-9881-100A-3A32-4612291BD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5F9FB-BE28-ABB2-D8FF-E8B4C4535F28}"/>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2644755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CFAA-1F62-D467-8DED-4371D6290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15831-1A11-0C7E-EEDA-68CC493EE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233B4C-18EF-CC54-A61B-2721C3C9A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C39E60-227A-441F-4915-7F0B2F5F6E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DCF3C4-FCDC-2581-4ECD-554B90DE83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473BA6-87C6-D1FE-4653-D9B3FCCC78B6}"/>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8" name="Footer Placeholder 7">
            <a:extLst>
              <a:ext uri="{FF2B5EF4-FFF2-40B4-BE49-F238E27FC236}">
                <a16:creationId xmlns:a16="http://schemas.microsoft.com/office/drawing/2014/main" id="{A0E2A936-8546-93DB-3542-8301B9C42A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0C7DBA-1ADF-CBBF-44D0-0943177AB86D}"/>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3293172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3B33-969E-97AD-3910-8153EFD2E1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901E2-7E13-3430-FB24-FB0F520E7017}"/>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4" name="Footer Placeholder 3">
            <a:extLst>
              <a:ext uri="{FF2B5EF4-FFF2-40B4-BE49-F238E27FC236}">
                <a16:creationId xmlns:a16="http://schemas.microsoft.com/office/drawing/2014/main" id="{DC3F2006-A34E-A7A5-B109-914839857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A61338-3A8C-B8E8-F594-F1424F85E935}"/>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4163848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5D3AF-D49D-B4F7-6175-237F2CF45B62}"/>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3" name="Footer Placeholder 2">
            <a:extLst>
              <a:ext uri="{FF2B5EF4-FFF2-40B4-BE49-F238E27FC236}">
                <a16:creationId xmlns:a16="http://schemas.microsoft.com/office/drawing/2014/main" id="{F4B44362-771C-5633-91BC-9CE137DE6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E8A3F-1187-83EC-B4D8-CB0DD7FAEF8D}"/>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224423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F5D3-D666-AB38-A1C7-332BDAC4E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0CD55E-8CC9-1277-895F-7DA315ADD9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206E31-706E-C0C0-8D71-98AACAA98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C135-7D7E-C4A6-9D12-9B7BED3674F5}"/>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6" name="Footer Placeholder 5">
            <a:extLst>
              <a:ext uri="{FF2B5EF4-FFF2-40B4-BE49-F238E27FC236}">
                <a16:creationId xmlns:a16="http://schemas.microsoft.com/office/drawing/2014/main" id="{15431C65-D842-615A-49F3-FC183FD2D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53A1B-6CA4-AF0B-0711-76906888F03A}"/>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199404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FC45-11A4-5244-EF41-8D41B8E5D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5CB3A-A943-4AE8-16A1-4AB6ACFE60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06F209-D3F3-0FF1-F018-DDAA55844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72D96-2314-2B12-796A-F2DEF4E530CC}"/>
              </a:ext>
            </a:extLst>
          </p:cNvPr>
          <p:cNvSpPr>
            <a:spLocks noGrp="1"/>
          </p:cNvSpPr>
          <p:nvPr>
            <p:ph type="dt" sz="half" idx="10"/>
          </p:nvPr>
        </p:nvSpPr>
        <p:spPr/>
        <p:txBody>
          <a:bodyPr/>
          <a:lstStyle/>
          <a:p>
            <a:fld id="{CD7CD158-39BA-4E80-AB75-898E556A33B5}" type="datetimeFigureOut">
              <a:rPr lang="en-US" smtClean="0"/>
              <a:t>8/23/2025</a:t>
            </a:fld>
            <a:endParaRPr lang="en-US"/>
          </a:p>
        </p:txBody>
      </p:sp>
      <p:sp>
        <p:nvSpPr>
          <p:cNvPr id="6" name="Footer Placeholder 5">
            <a:extLst>
              <a:ext uri="{FF2B5EF4-FFF2-40B4-BE49-F238E27FC236}">
                <a16:creationId xmlns:a16="http://schemas.microsoft.com/office/drawing/2014/main" id="{B0C471FE-9C04-B2E1-B5F5-4D62F8437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F00BDF-A6F1-4089-A7B0-629D748F9A40}"/>
              </a:ext>
            </a:extLst>
          </p:cNvPr>
          <p:cNvSpPr>
            <a:spLocks noGrp="1"/>
          </p:cNvSpPr>
          <p:nvPr>
            <p:ph type="sldNum" sz="quarter" idx="12"/>
          </p:nvPr>
        </p:nvSpPr>
        <p:spPr/>
        <p:txBody>
          <a:bodyPr/>
          <a:lstStyle/>
          <a:p>
            <a:fld id="{66AB6A1B-4731-4114-B719-D4116512EB09}" type="slidenum">
              <a:rPr lang="en-US" smtClean="0"/>
              <a:t>‹#›</a:t>
            </a:fld>
            <a:endParaRPr lang="en-US"/>
          </a:p>
        </p:txBody>
      </p:sp>
    </p:spTree>
    <p:extLst>
      <p:ext uri="{BB962C8B-B14F-4D97-AF65-F5344CB8AC3E}">
        <p14:creationId xmlns:p14="http://schemas.microsoft.com/office/powerpoint/2010/main" val="266244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4E826-AEDF-E75D-862C-7C58E3BB5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42A945-1B8D-D073-8861-07CED207DE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B24F3-9C60-AE9E-6B18-7118B4C9FD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7CD158-39BA-4E80-AB75-898E556A33B5}" type="datetimeFigureOut">
              <a:rPr lang="en-US" smtClean="0"/>
              <a:t>8/23/2025</a:t>
            </a:fld>
            <a:endParaRPr lang="en-US"/>
          </a:p>
        </p:txBody>
      </p:sp>
      <p:sp>
        <p:nvSpPr>
          <p:cNvPr id="5" name="Footer Placeholder 4">
            <a:extLst>
              <a:ext uri="{FF2B5EF4-FFF2-40B4-BE49-F238E27FC236}">
                <a16:creationId xmlns:a16="http://schemas.microsoft.com/office/drawing/2014/main" id="{0D274F4E-B588-AE3A-247B-B20AE44470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62320F-EF6E-F7E3-5223-D93C1C848D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AB6A1B-4731-4114-B719-D4116512EB09}" type="slidenum">
              <a:rPr lang="en-US" smtClean="0"/>
              <a:t>‹#›</a:t>
            </a:fld>
            <a:endParaRPr lang="en-US"/>
          </a:p>
        </p:txBody>
      </p:sp>
    </p:spTree>
    <p:extLst>
      <p:ext uri="{BB962C8B-B14F-4D97-AF65-F5344CB8AC3E}">
        <p14:creationId xmlns:p14="http://schemas.microsoft.com/office/powerpoint/2010/main" val="233224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iles.eric.ed.gov/fulltext/EJ1267545.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scirp.org/html/4-2870278_95655.htm" TargetMode="External"/><Relationship Id="rId4" Type="http://schemas.openxmlformats.org/officeDocument/2006/relationships/hyperlink" Target="https://pmc.ncbi.nlm.nih.gov/articles/PMC8114187/pdf/f1000research-10-56004.pdf"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A5CCC9A-FF80-55BA-7CED-CDFC8749D890}"/>
              </a:ext>
            </a:extLst>
          </p:cNvPr>
          <p:cNvSpPr>
            <a:spLocks noGrp="1"/>
          </p:cNvSpPr>
          <p:nvPr>
            <p:ph type="ctrTitle"/>
          </p:nvPr>
        </p:nvSpPr>
        <p:spPr>
          <a:xfrm>
            <a:off x="1655271" y="1869936"/>
            <a:ext cx="7190644" cy="826205"/>
          </a:xfrm>
        </p:spPr>
        <p:txBody>
          <a:bodyPr>
            <a:normAutofit/>
          </a:bodyPr>
          <a:lstStyle/>
          <a:p>
            <a:pPr algn="r"/>
            <a:r>
              <a:rPr lang="en-US" sz="2400" dirty="0">
                <a:solidFill>
                  <a:srgbClr val="FFFFFF"/>
                </a:solidFill>
                <a:latin typeface="Times New Roman" panose="02020603050405020304" pitchFamily="18" charset="0"/>
                <a:cs typeface="Times New Roman" panose="02020603050405020304" pitchFamily="18" charset="0"/>
              </a:rPr>
              <a:t>Bat Landing Risk and Reward in Relation to Rat Activity</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C636649-ACF7-4FA5-F9B3-7F83E04E8868}"/>
              </a:ext>
            </a:extLst>
          </p:cNvPr>
          <p:cNvSpPr>
            <a:spLocks noGrp="1"/>
          </p:cNvSpPr>
          <p:nvPr>
            <p:ph type="subTitle" idx="1"/>
          </p:nvPr>
        </p:nvSpPr>
        <p:spPr>
          <a:xfrm>
            <a:off x="2937819" y="2870302"/>
            <a:ext cx="4625547" cy="717787"/>
          </a:xfrm>
        </p:spPr>
        <p:txBody>
          <a:bodyPr>
            <a:normAutofit lnSpcReduction="10000"/>
          </a:bodyPr>
          <a:lstStyle/>
          <a:p>
            <a:pPr algn="r"/>
            <a:r>
              <a:rPr lang="en-US" dirty="0">
                <a:solidFill>
                  <a:srgbClr val="FFFFFF"/>
                </a:solidFill>
                <a:latin typeface="Times New Roman" panose="02020603050405020304" pitchFamily="18" charset="0"/>
                <a:cs typeface="Times New Roman" panose="02020603050405020304" pitchFamily="18" charset="0"/>
              </a:rPr>
              <a:t>Analysis of Event and Window Data</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5F2864-ED47-4963-9E63-D1DD78549C3F}"/>
              </a:ext>
            </a:extLst>
          </p:cNvPr>
          <p:cNvSpPr txBox="1"/>
          <p:nvPr/>
        </p:nvSpPr>
        <p:spPr>
          <a:xfrm>
            <a:off x="3171394" y="415010"/>
            <a:ext cx="5372100"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Assessment 2: Group Project Presentation </a:t>
            </a:r>
          </a:p>
        </p:txBody>
      </p:sp>
      <p:sp>
        <p:nvSpPr>
          <p:cNvPr id="5" name="TextBox 4">
            <a:extLst>
              <a:ext uri="{FF2B5EF4-FFF2-40B4-BE49-F238E27FC236}">
                <a16:creationId xmlns:a16="http://schemas.microsoft.com/office/drawing/2014/main" id="{8D7B707C-FE62-4B0B-8681-5DFAF7E69518}"/>
              </a:ext>
            </a:extLst>
          </p:cNvPr>
          <p:cNvSpPr txBox="1"/>
          <p:nvPr/>
        </p:nvSpPr>
        <p:spPr>
          <a:xfrm>
            <a:off x="6972300" y="3714750"/>
            <a:ext cx="2757488"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Student  Name:</a:t>
            </a:r>
          </a:p>
          <a:p>
            <a:r>
              <a:rPr lang="en-US" dirty="0">
                <a:solidFill>
                  <a:schemeClr val="bg1"/>
                </a:solidFill>
                <a:latin typeface="Times New Roman" panose="02020603050405020304" pitchFamily="18" charset="0"/>
                <a:cs typeface="Times New Roman" panose="02020603050405020304" pitchFamily="18" charset="0"/>
              </a:rPr>
              <a:t>Student ID:</a:t>
            </a:r>
          </a:p>
        </p:txBody>
      </p:sp>
    </p:spTree>
    <p:extLst>
      <p:ext uri="{BB962C8B-B14F-4D97-AF65-F5344CB8AC3E}">
        <p14:creationId xmlns:p14="http://schemas.microsoft.com/office/powerpoint/2010/main" val="330356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7682B72A-37D5-1328-CE76-7619E95310B5}"/>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7EA77D14-4831-FC36-DBC0-4FE84630E035}"/>
              </a:ext>
            </a:extLst>
          </p:cNvPr>
          <p:cNvSpPr>
            <a:spLocks noGrp="1"/>
          </p:cNvSpPr>
          <p:nvPr>
            <p:ph idx="1"/>
          </p:nvPr>
        </p:nvSpPr>
        <p:spPr>
          <a:xfrm>
            <a:off x="1045028" y="3017522"/>
            <a:ext cx="9941319" cy="3124658"/>
          </a:xfrm>
        </p:spPr>
        <p:txBody>
          <a:bodyPr anchor="ctr">
            <a:normAutofit/>
          </a:bodyPr>
          <a:lstStyle/>
          <a:p>
            <a:r>
              <a:rPr lang="en-US" sz="2400">
                <a:latin typeface="Times New Roman" panose="02020603050405020304" pitchFamily="18" charset="0"/>
                <a:cs typeface="Times New Roman" panose="02020603050405020304" pitchFamily="18" charset="0"/>
              </a:rPr>
              <a:t>Rat arrivals consistently predict outcomes</a:t>
            </a:r>
          </a:p>
          <a:p>
            <a:r>
              <a:rPr lang="en-US" sz="2400">
                <a:latin typeface="Times New Roman" panose="02020603050405020304" pitchFamily="18" charset="0"/>
                <a:cs typeface="Times New Roman" panose="02020603050405020304" pitchFamily="18" charset="0"/>
              </a:rPr>
              <a:t>Season strongly shapes reward chances</a:t>
            </a:r>
          </a:p>
          <a:p>
            <a:r>
              <a:rPr lang="en-US" sz="2400">
                <a:latin typeface="Times New Roman" panose="02020603050405020304" pitchFamily="18" charset="0"/>
                <a:cs typeface="Times New Roman" panose="02020603050405020304" pitchFamily="18" charset="0"/>
              </a:rPr>
              <a:t>Hours after sunset shows consistent patterns</a:t>
            </a:r>
          </a:p>
          <a:p>
            <a:r>
              <a:rPr lang="en-US" sz="2400">
                <a:latin typeface="Times New Roman" panose="02020603050405020304" pitchFamily="18" charset="0"/>
                <a:cs typeface="Times New Roman" panose="02020603050405020304" pitchFamily="18" charset="0"/>
              </a:rPr>
              <a:t>Risk outcomes not well explained</a:t>
            </a:r>
          </a:p>
          <a:p>
            <a:r>
              <a:rPr lang="en-US" sz="2400">
                <a:latin typeface="Times New Roman" panose="02020603050405020304" pitchFamily="18" charset="0"/>
                <a:cs typeface="Times New Roman" panose="02020603050405020304" pitchFamily="18" charset="0"/>
              </a:rPr>
              <a:t>Food availability appears noisy</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72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10C8A-58BD-C07D-1026-168824588797}"/>
              </a:ext>
            </a:extLst>
          </p:cNvPr>
          <p:cNvSpPr>
            <a:spLocks noGrp="1"/>
          </p:cNvSpPr>
          <p:nvPr>
            <p:ph type="title"/>
          </p:nvPr>
        </p:nvSpPr>
        <p:spPr>
          <a:xfrm>
            <a:off x="1043631" y="809898"/>
            <a:ext cx="9942716" cy="1554480"/>
          </a:xfrm>
        </p:spPr>
        <p:txBody>
          <a:bodyPr anchor="ctr">
            <a:normAutofit/>
          </a:bodyPr>
          <a:lstStyle/>
          <a:p>
            <a:r>
              <a:rPr lang="en-US" sz="4800"/>
              <a:t>Conclusion </a:t>
            </a:r>
          </a:p>
        </p:txBody>
      </p:sp>
      <p:sp>
        <p:nvSpPr>
          <p:cNvPr id="3" name="Content Placeholder 2">
            <a:extLst>
              <a:ext uri="{FF2B5EF4-FFF2-40B4-BE49-F238E27FC236}">
                <a16:creationId xmlns:a16="http://schemas.microsoft.com/office/drawing/2014/main" id="{FA4568E6-188C-E55A-4DEA-CF15831DC783}"/>
              </a:ext>
            </a:extLst>
          </p:cNvPr>
          <p:cNvSpPr>
            <a:spLocks noGrp="1"/>
          </p:cNvSpPr>
          <p:nvPr>
            <p:ph idx="1"/>
          </p:nvPr>
        </p:nvSpPr>
        <p:spPr>
          <a:xfrm>
            <a:off x="1045028" y="3017522"/>
            <a:ext cx="9941319" cy="3124658"/>
          </a:xfrm>
        </p:spPr>
        <p:txBody>
          <a:bodyPr anchor="ctr">
            <a:normAutofit/>
          </a:bodyPr>
          <a:lstStyle/>
          <a:p>
            <a:r>
              <a:rPr lang="en-US" sz="2400"/>
              <a:t>Integration of two datasets successful</a:t>
            </a:r>
          </a:p>
          <a:p>
            <a:r>
              <a:rPr lang="en-US" sz="2400"/>
              <a:t>Key drivers of reward: rat arrivals &amp; season</a:t>
            </a:r>
          </a:p>
          <a:p>
            <a:r>
              <a:rPr lang="en-US" sz="2400"/>
              <a:t>Risk models remain weak</a:t>
            </a:r>
          </a:p>
          <a:p>
            <a:r>
              <a:rPr lang="en-US" sz="2400"/>
              <a:t>Limitations: low R², small bin counts, missing covariates</a:t>
            </a:r>
          </a:p>
          <a:p>
            <a:r>
              <a:rPr lang="en-US" sz="2400"/>
              <a:t>Future: more ecological data, non-linear/mixed models</a:t>
            </a:r>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81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6330BF7-5AC9-EC58-2567-5C737A14CF42}"/>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CAF40359-6E2E-272F-7C47-2026CB9E72D4}"/>
              </a:ext>
            </a:extLst>
          </p:cNvPr>
          <p:cNvSpPr>
            <a:spLocks noGrp="1"/>
          </p:cNvSpPr>
          <p:nvPr>
            <p:ph idx="1"/>
          </p:nvPr>
        </p:nvSpPr>
        <p:spPr>
          <a:xfrm>
            <a:off x="1045028" y="3017522"/>
            <a:ext cx="9941319" cy="3124658"/>
          </a:xfrm>
        </p:spPr>
        <p:txBody>
          <a:bodyPr anchor="ctr">
            <a:normAutofit/>
          </a:bodyPr>
          <a:lstStyle/>
          <a:p>
            <a:r>
              <a:rPr lang="en-US" sz="2200" dirty="0">
                <a:latin typeface="Times New Roman" panose="02020603050405020304" pitchFamily="18" charset="0"/>
                <a:cs typeface="Times New Roman" panose="02020603050405020304" pitchFamily="18" charset="0"/>
              </a:rPr>
              <a:t>Turhan, N.S., (2020) ‘Karl Pearson's Chi-Square Tests’, </a:t>
            </a:r>
            <a:r>
              <a:rPr lang="en-US" sz="2200" i="1" dirty="0">
                <a:latin typeface="Times New Roman" panose="02020603050405020304" pitchFamily="18" charset="0"/>
                <a:cs typeface="Times New Roman" panose="02020603050405020304" pitchFamily="18" charset="0"/>
              </a:rPr>
              <a:t>Educational Research and Reviews</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16</a:t>
            </a:r>
            <a:r>
              <a:rPr lang="en-US" sz="2200" dirty="0">
                <a:latin typeface="Times New Roman" panose="02020603050405020304" pitchFamily="18" charset="0"/>
                <a:cs typeface="Times New Roman" panose="02020603050405020304" pitchFamily="18" charset="0"/>
              </a:rPr>
              <a:t>(9), pp.575-580. </a:t>
            </a:r>
            <a:r>
              <a:rPr lang="en-US" sz="2200" dirty="0">
                <a:latin typeface="Times New Roman" panose="02020603050405020304" pitchFamily="18" charset="0"/>
                <a:cs typeface="Times New Roman" panose="02020603050405020304" pitchFamily="18" charset="0"/>
                <a:hlinkClick r:id="rId3"/>
              </a:rPr>
              <a:t>https://files.eric.ed.gov/fulltext/EJ1267545.pdf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Hariri, R.H., Fredericks, E.M. and Bowers, K.M., (2019) ‘Uncertainty in big data analytics: survey, opportunities, and challenges’, </a:t>
            </a:r>
            <a:r>
              <a:rPr lang="en-US" sz="2200" i="1" dirty="0">
                <a:latin typeface="Times New Roman" panose="02020603050405020304" pitchFamily="18" charset="0"/>
                <a:cs typeface="Times New Roman" panose="02020603050405020304" pitchFamily="18" charset="0"/>
              </a:rPr>
              <a:t>Journal of Big data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6</a:t>
            </a:r>
            <a:r>
              <a:rPr lang="en-US" sz="2200" dirty="0">
                <a:latin typeface="Times New Roman" panose="02020603050405020304" pitchFamily="18" charset="0"/>
                <a:cs typeface="Times New Roman" panose="02020603050405020304" pitchFamily="18" charset="0"/>
              </a:rPr>
              <a:t>(1), pp.1-16. </a:t>
            </a:r>
            <a:r>
              <a:rPr lang="en-US" sz="2200" dirty="0">
                <a:latin typeface="Times New Roman" panose="02020603050405020304" pitchFamily="18" charset="0"/>
                <a:cs typeface="Times New Roman" panose="02020603050405020304" pitchFamily="18" charset="0"/>
                <a:hlinkClick r:id="rId4"/>
              </a:rPr>
              <a:t>https://pmc.ncbi.nlm.nih.gov/articles/PMC8114187/pdf/f1000research-10-56004.pdf</a:t>
            </a:r>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Boateng, E.Y. and Abaye, D.A., (2019) ‘A review of the logistic regression model with emphasis on medical research’, </a:t>
            </a:r>
            <a:r>
              <a:rPr lang="en-US" sz="2200" i="1" dirty="0">
                <a:latin typeface="Times New Roman" panose="02020603050405020304" pitchFamily="18" charset="0"/>
                <a:cs typeface="Times New Roman" panose="02020603050405020304" pitchFamily="18" charset="0"/>
              </a:rPr>
              <a:t>Journal of data analysis and information processing</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(04), p.190. </a:t>
            </a:r>
            <a:r>
              <a:rPr lang="en-US" sz="2200" dirty="0">
                <a:latin typeface="Times New Roman" panose="02020603050405020304" pitchFamily="18" charset="0"/>
                <a:cs typeface="Times New Roman" panose="02020603050405020304" pitchFamily="18" charset="0"/>
                <a:hlinkClick r:id="rId5"/>
              </a:rPr>
              <a:t>https://www.scirp.org/html/4-2870278_95655.htm</a:t>
            </a:r>
            <a:r>
              <a:rPr lang="en-US" sz="2200" dirty="0">
                <a:latin typeface="Times New Roman" panose="02020603050405020304" pitchFamily="18" charset="0"/>
                <a:cs typeface="Times New Roman" panose="02020603050405020304" pitchFamily="18" charset="0"/>
              </a:rPr>
              <a:t> </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66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A533DBC-299E-02A0-9DC4-453E689391A1}"/>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Introduction</a:t>
            </a:r>
          </a:p>
        </p:txBody>
      </p:sp>
      <p:graphicFrame>
        <p:nvGraphicFramePr>
          <p:cNvPr id="18" name="Content Placeholder 2">
            <a:extLst>
              <a:ext uri="{FF2B5EF4-FFF2-40B4-BE49-F238E27FC236}">
                <a16:creationId xmlns:a16="http://schemas.microsoft.com/office/drawing/2014/main" id="{31E34F6D-3E08-5A46-E136-5C4EFB40A3F5}"/>
              </a:ext>
            </a:extLst>
          </p:cNvPr>
          <p:cNvGraphicFramePr>
            <a:graphicFrameLocks noGrp="1"/>
          </p:cNvGraphicFramePr>
          <p:nvPr>
            <p:ph idx="1"/>
            <p:extLst>
              <p:ext uri="{D42A27DB-BD31-4B8C-83A1-F6EECF244321}">
                <p14:modId xmlns:p14="http://schemas.microsoft.com/office/powerpoint/2010/main" val="675353374"/>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298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602DC81-75FE-7558-698E-813CE0F4BF51}"/>
              </a:ext>
            </a:extLst>
          </p:cNvPr>
          <p:cNvSpPr>
            <a:spLocks noGrp="1"/>
          </p:cNvSpPr>
          <p:nvPr>
            <p:ph type="title"/>
          </p:nvPr>
        </p:nvSpPr>
        <p:spPr>
          <a:xfrm>
            <a:off x="1179226" y="1594707"/>
            <a:ext cx="9833548" cy="1325563"/>
          </a:xfrm>
        </p:spPr>
        <p:txBody>
          <a:bodyPr anchor="b">
            <a:normAutofit/>
          </a:bodyPr>
          <a:lstStyle/>
          <a:p>
            <a:pPr algn="ctr"/>
            <a:r>
              <a:rPr lang="en-US" sz="3600">
                <a:solidFill>
                  <a:schemeClr val="tx2"/>
                </a:solidFill>
                <a:latin typeface="Times New Roman" panose="02020603050405020304" pitchFamily="18" charset="0"/>
                <a:cs typeface="Times New Roman" panose="02020603050405020304" pitchFamily="18" charset="0"/>
              </a:rPr>
              <a:t>Data Overview</a:t>
            </a: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aphicFrame>
        <p:nvGraphicFramePr>
          <p:cNvPr id="4" name="Content Placeholder 3">
            <a:extLst>
              <a:ext uri="{FF2B5EF4-FFF2-40B4-BE49-F238E27FC236}">
                <a16:creationId xmlns:a16="http://schemas.microsoft.com/office/drawing/2014/main" id="{94D6C6BE-9C55-342F-75AA-C07BE5B3D43A}"/>
              </a:ext>
            </a:extLst>
          </p:cNvPr>
          <p:cNvGraphicFramePr>
            <a:graphicFrameLocks noGrp="1"/>
          </p:cNvGraphicFramePr>
          <p:nvPr>
            <p:ph idx="1"/>
            <p:extLst>
              <p:ext uri="{D42A27DB-BD31-4B8C-83A1-F6EECF244321}">
                <p14:modId xmlns:p14="http://schemas.microsoft.com/office/powerpoint/2010/main" val="1919400303"/>
              </p:ext>
            </p:extLst>
          </p:nvPr>
        </p:nvGraphicFramePr>
        <p:xfrm>
          <a:off x="1179226" y="3329677"/>
          <a:ext cx="9833548" cy="245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3473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39579-C896-22C3-6CF9-E9CA9B9B6EFB}"/>
              </a:ext>
            </a:extLst>
          </p:cNvPr>
          <p:cNvSpPr>
            <a:spLocks noGrp="1"/>
          </p:cNvSpPr>
          <p:nvPr>
            <p:ph type="title"/>
          </p:nvPr>
        </p:nvSpPr>
        <p:spPr>
          <a:xfrm>
            <a:off x="1043631" y="809898"/>
            <a:ext cx="9942716" cy="1554480"/>
          </a:xfrm>
        </p:spPr>
        <p:txBody>
          <a:bodyPr anchor="ctr">
            <a:normAutofit/>
          </a:bodyPr>
          <a:lstStyle/>
          <a:p>
            <a:r>
              <a:rPr lang="en-US" sz="4800"/>
              <a:t>Data Cleaning and Features</a:t>
            </a:r>
          </a:p>
        </p:txBody>
      </p:sp>
      <p:sp>
        <p:nvSpPr>
          <p:cNvPr id="3" name="Content Placeholder 2">
            <a:extLst>
              <a:ext uri="{FF2B5EF4-FFF2-40B4-BE49-F238E27FC236}">
                <a16:creationId xmlns:a16="http://schemas.microsoft.com/office/drawing/2014/main" id="{469BCE47-B8E7-4BDA-AC1F-65CF929E2BDC}"/>
              </a:ext>
            </a:extLst>
          </p:cNvPr>
          <p:cNvSpPr>
            <a:spLocks noGrp="1"/>
          </p:cNvSpPr>
          <p:nvPr>
            <p:ph idx="1"/>
          </p:nvPr>
        </p:nvSpPr>
        <p:spPr>
          <a:xfrm>
            <a:off x="1045028" y="2560322"/>
            <a:ext cx="9941319" cy="3581858"/>
          </a:xfrm>
        </p:spPr>
        <p:txBody>
          <a:bodyPr anchor="ctr">
            <a:normAutofit/>
          </a:bodyPr>
          <a:lstStyle/>
          <a:p>
            <a:r>
              <a:rPr lang="en-US" sz="2400"/>
              <a:t>Habit categories standardized</a:t>
            </a:r>
          </a:p>
          <a:p>
            <a:r>
              <a:rPr lang="en-US" sz="2400"/>
              <a:t>Derived features:</a:t>
            </a:r>
          </a:p>
          <a:p>
            <a:r>
              <a:rPr lang="en-US" sz="2400"/>
              <a:t>landing_after_rat</a:t>
            </a:r>
          </a:p>
          <a:p>
            <a:r>
              <a:rPr lang="en-US" sz="2400"/>
              <a:t>rat_presence_window</a:t>
            </a:r>
          </a:p>
          <a:p>
            <a:r>
              <a:rPr lang="en-US" sz="2400"/>
              <a:t>sec_after_rat_bin</a:t>
            </a:r>
          </a:p>
          <a:p>
            <a:r>
              <a:rPr lang="en-US" sz="2400"/>
              <a:t>Temporal mapping: Month → Season (Turhan, 2020)</a:t>
            </a:r>
          </a:p>
          <a:p>
            <a:endParaRPr lang="en-US"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20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147FD7B-C5E5-A100-10DF-3D3DDDF9A492}"/>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Times New Roman" panose="02020603050405020304" pitchFamily="18" charset="0"/>
                <a:cs typeface="Times New Roman" panose="02020603050405020304" pitchFamily="18" charset="0"/>
              </a:rPr>
              <a:t>Exploratory Analysis (Rat Minutes)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72D9C-305F-858D-AB1D-1DEE943F7DEF}"/>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dirty="0">
                <a:latin typeface="Times New Roman" panose="02020603050405020304" pitchFamily="18" charset="0"/>
                <a:cs typeface="Times New Roman" panose="02020603050405020304" pitchFamily="18" charset="0"/>
              </a:rPr>
              <a:t>Risk higher in short &amp; very long rat activity</a:t>
            </a:r>
          </a:p>
          <a:p>
            <a:r>
              <a:rPr lang="en-US" sz="2000" dirty="0">
                <a:latin typeface="Times New Roman" panose="02020603050405020304" pitchFamily="18" charset="0"/>
                <a:cs typeface="Times New Roman" panose="02020603050405020304" pitchFamily="18" charset="0"/>
              </a:rPr>
              <a:t>Reward improves with sustained rat presence</a:t>
            </a:r>
          </a:p>
          <a:p>
            <a:pPr marL="0"/>
            <a:r>
              <a:rPr lang="en-US" sz="2000" dirty="0">
                <a:latin typeface="Times New Roman" panose="02020603050405020304" pitchFamily="18" charset="0"/>
                <a:cs typeface="Times New Roman" panose="02020603050405020304" pitchFamily="18" charset="0"/>
              </a:rPr>
              <a:t>Quartile trend:</a:t>
            </a:r>
          </a:p>
          <a:p>
            <a:r>
              <a:rPr lang="en-US" sz="2000" dirty="0">
                <a:latin typeface="Times New Roman" panose="02020603050405020304" pitchFamily="18" charset="0"/>
                <a:cs typeface="Times New Roman" panose="02020603050405020304" pitchFamily="18" charset="0"/>
              </a:rPr>
              <a:t>Q1 Risk 54%, Reward 47%</a:t>
            </a:r>
          </a:p>
          <a:p>
            <a:r>
              <a:rPr lang="en-US" sz="2000" dirty="0">
                <a:latin typeface="Times New Roman" panose="02020603050405020304" pitchFamily="18" charset="0"/>
                <a:cs typeface="Times New Roman" panose="02020603050405020304" pitchFamily="18" charset="0"/>
              </a:rPr>
              <a:t>Q2–Q4 Risk ~47–51%, Reward ~55%</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descr="A graph of different colored squares&#10;&#10;AI-generated content may be incorrect.">
            <a:extLst>
              <a:ext uri="{FF2B5EF4-FFF2-40B4-BE49-F238E27FC236}">
                <a16:creationId xmlns:a16="http://schemas.microsoft.com/office/drawing/2014/main" id="{1FEFA66C-470B-A41B-75F9-B44D51C776B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20931" y="2484255"/>
            <a:ext cx="4331479"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1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DE518D6-D00B-1D8D-81AA-77199A93E1F9}"/>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3300" kern="1200">
                <a:solidFill>
                  <a:schemeClr val="tx1"/>
                </a:solidFill>
                <a:latin typeface="Times New Roman" panose="02020603050405020304" pitchFamily="18" charset="0"/>
                <a:cs typeface="Times New Roman" panose="02020603050405020304" pitchFamily="18" charset="0"/>
              </a:rPr>
              <a:t>Exploratory Analysis (Rat Arrivals)</a:t>
            </a:r>
          </a:p>
        </p:txBody>
      </p:sp>
      <p:sp>
        <p:nvSpPr>
          <p:cNvPr id="3" name="Content Placeholder 2">
            <a:extLst>
              <a:ext uri="{FF2B5EF4-FFF2-40B4-BE49-F238E27FC236}">
                <a16:creationId xmlns:a16="http://schemas.microsoft.com/office/drawing/2014/main" id="{A9088133-D5CA-AD3B-0425-E8D745A07307}"/>
              </a:ext>
            </a:extLst>
          </p:cNvPr>
          <p:cNvSpPr>
            <a:spLocks noGrp="1"/>
          </p:cNvSpPr>
          <p:nvPr>
            <p:ph sz="half" idx="1"/>
          </p:nvPr>
        </p:nvSpPr>
        <p:spPr>
          <a:xfrm>
            <a:off x="1045029" y="2524721"/>
            <a:ext cx="4991629" cy="3677123"/>
          </a:xfrm>
        </p:spPr>
        <p:txBody>
          <a:bodyPr vert="horz" lIns="91440" tIns="45720" rIns="91440" bIns="45720" rtlCol="0" anchor="ctr">
            <a:normAutofit/>
          </a:bodyPr>
          <a:lstStyle/>
          <a:p>
            <a:r>
              <a:rPr lang="en-US" sz="1800" dirty="0">
                <a:latin typeface="Times New Roman" panose="02020603050405020304" pitchFamily="18" charset="0"/>
                <a:cs typeface="Times New Roman" panose="02020603050405020304" pitchFamily="18" charset="0"/>
              </a:rPr>
              <a:t>Risk increases with more arrivals</a:t>
            </a:r>
          </a:p>
          <a:p>
            <a:r>
              <a:rPr lang="en-US" sz="1800" dirty="0">
                <a:latin typeface="Times New Roman" panose="02020603050405020304" pitchFamily="18" charset="0"/>
                <a:cs typeface="Times New Roman" panose="02020603050405020304" pitchFamily="18" charset="0"/>
              </a:rPr>
              <a:t>Reward decreases with more arrivals</a:t>
            </a:r>
          </a:p>
          <a:p>
            <a:pPr marL="0"/>
            <a:r>
              <a:rPr lang="en-US" sz="1800" dirty="0">
                <a:latin typeface="Times New Roman" panose="02020603050405020304" pitchFamily="18" charset="0"/>
                <a:cs typeface="Times New Roman" panose="02020603050405020304" pitchFamily="18" charset="0"/>
              </a:rPr>
              <a:t>Key stats:</a:t>
            </a:r>
          </a:p>
          <a:p>
            <a:r>
              <a:rPr lang="en-US" sz="1800" dirty="0">
                <a:latin typeface="Times New Roman" panose="02020603050405020304" pitchFamily="18" charset="0"/>
                <a:cs typeface="Times New Roman" panose="02020603050405020304" pitchFamily="18" charset="0"/>
              </a:rPr>
              <a:t>1–3 arrivals → Risk ~48%, Reward ~55%</a:t>
            </a:r>
          </a:p>
          <a:p>
            <a:r>
              <a:rPr lang="en-US" sz="1800" dirty="0">
                <a:latin typeface="Times New Roman" panose="02020603050405020304" pitchFamily="18" charset="0"/>
                <a:cs typeface="Times New Roman" panose="02020603050405020304" pitchFamily="18" charset="0"/>
              </a:rPr>
              <a:t>4–10 arrivals → Risk 60%, Reward 34% (Hariri, Fredericks, and Bowers, 2019)</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Content Placeholder 5" descr="A graph of different colored bars&#10;&#10;AI-generated content may be incorrect.">
            <a:extLst>
              <a:ext uri="{FF2B5EF4-FFF2-40B4-BE49-F238E27FC236}">
                <a16:creationId xmlns:a16="http://schemas.microsoft.com/office/drawing/2014/main" id="{9DD5E4A6-1E54-6CE2-FF83-DCF01AC89C6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0493" y="1912376"/>
            <a:ext cx="4223252" cy="3093531"/>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5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B4E9A-B115-B8B4-915F-1DD3363E4250}"/>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Exploratory Analysis (Other Factors)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DC8DDF-432F-903A-2480-E7D794BD361B}"/>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r>
              <a:rPr lang="en-US" sz="2000"/>
              <a:t>Food availability: noisy, no clear trend</a:t>
            </a:r>
          </a:p>
          <a:p>
            <a:pPr marL="0"/>
            <a:r>
              <a:rPr lang="en-US" sz="2000"/>
              <a:t>Hours after sunset:</a:t>
            </a:r>
          </a:p>
          <a:p>
            <a:r>
              <a:rPr lang="en-US" sz="2000"/>
              <a:t>Early (0–2h): High risk (59%), Low reward (42%)</a:t>
            </a:r>
          </a:p>
          <a:p>
            <a:r>
              <a:rPr lang="en-US" sz="2000"/>
              <a:t>Later (6–8h): Lower risk (44%), Higher reward (58%)</a:t>
            </a:r>
          </a:p>
          <a:p>
            <a:pPr marL="0"/>
            <a:r>
              <a:rPr lang="en-US" sz="2000"/>
              <a:t>Season:</a:t>
            </a:r>
          </a:p>
          <a:p>
            <a:r>
              <a:rPr lang="en-US" sz="2000"/>
              <a:t>Season 0: Risk 56%, Reward 36%</a:t>
            </a:r>
          </a:p>
          <a:p>
            <a:r>
              <a:rPr lang="en-US" sz="2000"/>
              <a:t>Season 1: Risk 48%, Reward 57%</a:t>
            </a:r>
          </a:p>
          <a:p>
            <a:endParaRPr lang="en-US" sz="2000"/>
          </a:p>
        </p:txBody>
      </p:sp>
      <p:pic>
        <p:nvPicPr>
          <p:cNvPr id="6" name="Content Placeholder 5" descr="A graph with blue and orange lines&#10;&#10;AI-generated content may be incorrect.">
            <a:extLst>
              <a:ext uri="{FF2B5EF4-FFF2-40B4-BE49-F238E27FC236}">
                <a16:creationId xmlns:a16="http://schemas.microsoft.com/office/drawing/2014/main" id="{7046BBF6-67A3-5EB3-537C-03AD5441B7F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11532" y="2712601"/>
            <a:ext cx="5150277" cy="3257551"/>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673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E5D2B28-43FF-9098-79E8-5E93580D83C7}"/>
              </a:ext>
            </a:extLst>
          </p:cNvPr>
          <p:cNvSpPr>
            <a:spLocks noGrp="1"/>
          </p:cNvSpPr>
          <p:nvPr>
            <p:ph type="title"/>
          </p:nvPr>
        </p:nvSpPr>
        <p:spPr>
          <a:xfrm>
            <a:off x="808638" y="386930"/>
            <a:ext cx="9236700" cy="1188950"/>
          </a:xfrm>
        </p:spPr>
        <p:txBody>
          <a:bodyPr anchor="b">
            <a:normAutofit/>
          </a:bodyPr>
          <a:lstStyle/>
          <a:p>
            <a:r>
              <a:rPr lang="en-US" sz="5000">
                <a:latin typeface="Times New Roman" panose="02020603050405020304" pitchFamily="18" charset="0"/>
                <a:cs typeface="Times New Roman" panose="02020603050405020304" pitchFamily="18" charset="0"/>
              </a:rPr>
              <a:t>Logistic Regression (Main Effects)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C5E1B2-0B2B-AEDE-3711-3CDF75222726}"/>
              </a:ext>
            </a:extLst>
          </p:cNvPr>
          <p:cNvSpPr>
            <a:spLocks noGrp="1"/>
          </p:cNvSpPr>
          <p:nvPr>
            <p:ph idx="1"/>
          </p:nvPr>
        </p:nvSpPr>
        <p:spPr>
          <a:xfrm>
            <a:off x="793660" y="2599509"/>
            <a:ext cx="10143668" cy="3435531"/>
          </a:xfrm>
        </p:spPr>
        <p:txBody>
          <a:bodyPr anchor="ctr">
            <a:normAutofit/>
          </a:bodyPr>
          <a:lstStyle/>
          <a:p>
            <a:r>
              <a:rPr lang="en-US" sz="2400">
                <a:latin typeface="Times New Roman" panose="02020603050405020304" pitchFamily="18" charset="0"/>
                <a:cs typeface="Times New Roman" panose="02020603050405020304" pitchFamily="18" charset="0"/>
              </a:rPr>
              <a:t>Risk model: No significant predictors</a:t>
            </a:r>
          </a:p>
          <a:p>
            <a:r>
              <a:rPr lang="en-US" sz="2400">
                <a:latin typeface="Times New Roman" panose="02020603050405020304" pitchFamily="18" charset="0"/>
                <a:cs typeface="Times New Roman" panose="02020603050405020304" pitchFamily="18" charset="0"/>
              </a:rPr>
              <a:t>McFadden R² = 0.006, AUC = 0.56</a:t>
            </a:r>
          </a:p>
          <a:p>
            <a:pPr marL="0" indent="0">
              <a:buNone/>
            </a:pPr>
            <a:r>
              <a:rPr lang="en-US" sz="2400">
                <a:latin typeface="Times New Roman" panose="02020603050405020304" pitchFamily="18" charset="0"/>
                <a:cs typeface="Times New Roman" panose="02020603050405020304" pitchFamily="18" charset="0"/>
              </a:rPr>
              <a:t>Reward model:</a:t>
            </a:r>
          </a:p>
          <a:p>
            <a:r>
              <a:rPr lang="en-US" sz="2400">
                <a:latin typeface="Times New Roman" panose="02020603050405020304" pitchFamily="18" charset="0"/>
                <a:cs typeface="Times New Roman" panose="02020603050405020304" pitchFamily="18" charset="0"/>
              </a:rPr>
              <a:t>Rat arrivals ↓ reward (OR=0.79, p=0.001)</a:t>
            </a:r>
          </a:p>
          <a:p>
            <a:r>
              <a:rPr lang="en-US" sz="2400">
                <a:latin typeface="Times New Roman" panose="02020603050405020304" pitchFamily="18" charset="0"/>
                <a:cs typeface="Times New Roman" panose="02020603050405020304" pitchFamily="18" charset="0"/>
              </a:rPr>
              <a:t>Season ↑ reward (OR=1.94, p=0.001)</a:t>
            </a:r>
          </a:p>
          <a:p>
            <a:r>
              <a:rPr lang="en-US" sz="2400">
                <a:latin typeface="Times New Roman" panose="02020603050405020304" pitchFamily="18" charset="0"/>
                <a:cs typeface="Times New Roman" panose="02020603050405020304" pitchFamily="18" charset="0"/>
              </a:rPr>
              <a:t>McFadden R² = 0.028, AUC = 0.57</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44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66F1F6B9-82E6-7C64-9A6B-59CB9D1443E4}"/>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Logistic Regression (Interactions)</a:t>
            </a:r>
          </a:p>
        </p:txBody>
      </p:sp>
      <p:sp>
        <p:nvSpPr>
          <p:cNvPr id="3" name="Content Placeholder 2">
            <a:extLst>
              <a:ext uri="{FF2B5EF4-FFF2-40B4-BE49-F238E27FC236}">
                <a16:creationId xmlns:a16="http://schemas.microsoft.com/office/drawing/2014/main" id="{E2FA1D8B-9A84-2B45-C88F-990C3761ABF2}"/>
              </a:ext>
            </a:extLst>
          </p:cNvPr>
          <p:cNvSpPr>
            <a:spLocks noGrp="1"/>
          </p:cNvSpPr>
          <p:nvPr>
            <p:ph idx="1"/>
          </p:nvPr>
        </p:nvSpPr>
        <p:spPr>
          <a:xfrm>
            <a:off x="1045028" y="3017522"/>
            <a:ext cx="9941319" cy="3124658"/>
          </a:xfrm>
        </p:spPr>
        <p:txBody>
          <a:bodyPr anchor="ctr">
            <a:normAutofit/>
          </a:bodyPr>
          <a:lstStyle/>
          <a:p>
            <a:r>
              <a:rPr lang="en-US" sz="2400">
                <a:latin typeface="Times New Roman" panose="02020603050405020304" pitchFamily="18" charset="0"/>
                <a:cs typeface="Times New Roman" panose="02020603050405020304" pitchFamily="18" charset="0"/>
              </a:rPr>
              <a:t>Risk model still weak</a:t>
            </a:r>
          </a:p>
          <a:p>
            <a:r>
              <a:rPr lang="en-US" sz="2400">
                <a:latin typeface="Times New Roman" panose="02020603050405020304" pitchFamily="18" charset="0"/>
                <a:cs typeface="Times New Roman" panose="02020603050405020304" pitchFamily="18" charset="0"/>
              </a:rPr>
              <a:t>Reward model improved:</a:t>
            </a:r>
          </a:p>
          <a:p>
            <a:r>
              <a:rPr lang="en-US" sz="2400">
                <a:latin typeface="Times New Roman" panose="02020603050405020304" pitchFamily="18" charset="0"/>
                <a:cs typeface="Times New Roman" panose="02020603050405020304" pitchFamily="18" charset="0"/>
              </a:rPr>
              <a:t>Rat minutes × Season significant (p=0.018)</a:t>
            </a:r>
          </a:p>
          <a:p>
            <a:r>
              <a:rPr lang="en-US" sz="2400">
                <a:latin typeface="Times New Roman" panose="02020603050405020304" pitchFamily="18" charset="0"/>
                <a:cs typeface="Times New Roman" panose="02020603050405020304" pitchFamily="18" charset="0"/>
              </a:rPr>
              <a:t>Rat arrivals × Season borderline (p=0.050)</a:t>
            </a:r>
          </a:p>
          <a:p>
            <a:r>
              <a:rPr lang="en-US" sz="2400">
                <a:latin typeface="Times New Roman" panose="02020603050405020304" pitchFamily="18" charset="0"/>
                <a:cs typeface="Times New Roman" panose="02020603050405020304" pitchFamily="18" charset="0"/>
              </a:rPr>
              <a:t>McFadden R² = 0.036 (Boateng and Abaye, 2019)</a:t>
            </a: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61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1105</Words>
  <Application>Microsoft Office PowerPoint</Application>
  <PresentationFormat>Widescreen</PresentationFormat>
  <Paragraphs>97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Bat Landing Risk and Reward in Relation to Rat Activity</vt:lpstr>
      <vt:lpstr>Introduction</vt:lpstr>
      <vt:lpstr>Data Overview</vt:lpstr>
      <vt:lpstr>Data Cleaning and Features</vt:lpstr>
      <vt:lpstr>Exploratory Analysis (Rat Minutes)</vt:lpstr>
      <vt:lpstr>Exploratory Analysis (Rat Arrivals)</vt:lpstr>
      <vt:lpstr>Exploratory Analysis (Other Factors)</vt:lpstr>
      <vt:lpstr>Logistic Regression (Main Effects)</vt:lpstr>
      <vt:lpstr>Logistic Regression (Interactions)</vt:lpstr>
      <vt:lpstr>Discussion</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 Landing Risk and Reward in Relation to Rat Activity</dc:title>
  <cp:revision>2</cp:revision>
  <dcterms:created xsi:type="dcterms:W3CDTF">2025-08-23T13:41:07Z</dcterms:created>
  <dcterms:modified xsi:type="dcterms:W3CDTF">2025-08-23T15:47:27Z</dcterms:modified>
</cp:coreProperties>
</file>