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2" r:id="rId9"/>
    <p:sldId id="1305" r:id="rId10"/>
    <p:sldId id="1295" r:id="rId11"/>
    <p:sldId id="1303"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82" d="100"/>
          <a:sy n="82" d="100"/>
        </p:scale>
        <p:origin x="691" y="67"/>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7A168A4-6C53-CE8B-1634-23A501317D1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E2FC84D-B098-24C5-1D9B-D879F82CF3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4EB4CE3E-1017-1ED8-6FAD-65C2968D6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903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187E1CE3-6EE3-B46B-65E5-E736614300A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5A9C2C7-B332-4BAF-3C7E-958EA3C182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36BB750F-D75D-F0BB-8997-3CDA615681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730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kaggle.com&#16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treamli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70790" y="2718619"/>
            <a:ext cx="6741969"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Climate Change Impact on Agriculture </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225142" y="4657611"/>
            <a:ext cx="5322207" cy="666977"/>
          </a:xfrm>
          <a:prstGeom prst="rect">
            <a:avLst/>
          </a:prstGeom>
          <a:noFill/>
        </p:spPr>
        <p:txBody>
          <a:bodyPr wrap="square" rtlCol="0">
            <a:spAutoFit/>
          </a:bodyPr>
          <a:lstStyle/>
          <a:p>
            <a:r>
              <a:rPr lang="en-US" dirty="0" err="1">
                <a:solidFill>
                  <a:schemeClr val="bg1"/>
                </a:solidFill>
              </a:rPr>
              <a:t>Mgm’s</a:t>
            </a:r>
            <a:r>
              <a:rPr lang="en-US" dirty="0">
                <a:solidFill>
                  <a:schemeClr val="bg1"/>
                </a:solidFill>
              </a:rPr>
              <a:t> College Engineering And Technology</a:t>
            </a:r>
          </a:p>
          <a:p>
            <a:r>
              <a:rPr lang="en-US" dirty="0">
                <a:solidFill>
                  <a:schemeClr val="bg1"/>
                </a:solidFill>
              </a:rPr>
              <a:t>Sakshi Sandeep Kumar</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10" y="1451569"/>
            <a:ext cx="10446420" cy="4411464"/>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a:spcAft>
                <a:spcPts val="800"/>
              </a:spcAft>
            </a:pPr>
            <a:r>
              <a:rPr lang="en-US" sz="1800" dirty="0">
                <a:latin typeface="+mn-lt"/>
              </a:rPr>
              <a:t>Climate change is significantly affecting global agricultural productivity. Factors such as unpredictable rainfall patterns, extreme weather events, and changes in temperature are influencing crop yields, leading to food insecurity and economic instability. This study aims to analyze the impact of climate change on agriculture by examining how key environmental variables affect crop production.</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marL="342900" indent="-342900">
              <a:spcAft>
                <a:spcPts val="800"/>
              </a:spcAft>
              <a:buFont typeface="+mj-lt"/>
              <a:buAutoNum type="arabicPeriod"/>
            </a:pPr>
            <a:r>
              <a:rPr lang="en-US" sz="1800" dirty="0">
                <a:latin typeface="+mn-lt"/>
              </a:rPr>
              <a:t>To analyze historical agricultural data and identify trends in crop yield variations.</a:t>
            </a:r>
          </a:p>
          <a:p>
            <a:pPr marL="342900" indent="-342900">
              <a:spcAft>
                <a:spcPts val="800"/>
              </a:spcAft>
              <a:buFont typeface="+mj-lt"/>
              <a:buAutoNum type="arabicPeriod"/>
            </a:pPr>
            <a:r>
              <a:rPr lang="en-US" sz="1800" dirty="0">
                <a:latin typeface="+mn-lt"/>
              </a:rPr>
              <a:t>To examine the influence of climate factors (e.g., precipitation, temperature, extreme weather) on agricultural productivity.</a:t>
            </a:r>
          </a:p>
          <a:p>
            <a:pPr marL="342900" indent="-342900">
              <a:spcAft>
                <a:spcPts val="800"/>
              </a:spcAft>
              <a:buFont typeface="+mj-lt"/>
              <a:buAutoNum type="arabicPeriod"/>
            </a:pPr>
            <a:r>
              <a:rPr lang="en-US" sz="1800" dirty="0">
                <a:latin typeface="+mn-lt"/>
              </a:rPr>
              <a:t>To develop a predictive model using machine learning for crop yield estimation.</a:t>
            </a:r>
          </a:p>
          <a:p>
            <a:pPr marL="342900" indent="-342900">
              <a:spcAft>
                <a:spcPts val="800"/>
              </a:spcAft>
              <a:buFont typeface="+mj-lt"/>
              <a:buAutoNum type="arabicPeriod"/>
            </a:pPr>
            <a:r>
              <a:rPr lang="en-US" sz="1800" dirty="0">
                <a:latin typeface="+mn-lt"/>
              </a:rPr>
              <a:t>To provide data-driven recommendations for farmers and policymakers to mitigate the adverse effects of climate change.</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91909" y="971491"/>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F486455-F1B8-D754-CD64-41431A7558D3}"/>
              </a:ext>
            </a:extLst>
          </p:cNvPr>
          <p:cNvSpPr txBox="1"/>
          <p:nvPr/>
        </p:nvSpPr>
        <p:spPr>
          <a:xfrm>
            <a:off x="145718" y="1789529"/>
            <a:ext cx="11900564" cy="3540200"/>
          </a:xfrm>
          <a:prstGeom prst="rect">
            <a:avLst/>
          </a:prstGeom>
          <a:noFill/>
        </p:spPr>
        <p:txBody>
          <a:bodyPr wrap="square">
            <a:spAutoFit/>
          </a:bodyPr>
          <a:lstStyle/>
          <a:p>
            <a:r>
              <a:rPr lang="en-US" dirty="0"/>
              <a:t>Climate change has a profound impact on global agriculture, affecting crop yields, soil health, and farming sustainability. This synthetic dataset is designed to simulate real-world agricultural data, enabling researchers, data scientists, and policymakers to explore how climate variations influence food production across different regions. </a:t>
            </a:r>
          </a:p>
          <a:p>
            <a:endParaRPr lang="en-US" dirty="0"/>
          </a:p>
          <a:p>
            <a:r>
              <a:rPr lang="en-US" b="1" dirty="0"/>
              <a:t>Key Features:</a:t>
            </a:r>
          </a:p>
          <a:p>
            <a:r>
              <a:rPr lang="en-US" dirty="0"/>
              <a:t>✔ Climate Variables – Simulated data on temperature changes, precipitation levels, and extreme weather events </a:t>
            </a:r>
          </a:p>
          <a:p>
            <a:r>
              <a:rPr lang="en-US" dirty="0"/>
              <a:t>✔ Crop Productivity – Modeled impact of climate shifts on yields of key crops like wheat, rice, and corn </a:t>
            </a:r>
          </a:p>
          <a:p>
            <a:r>
              <a:rPr lang="en-US" dirty="0"/>
              <a:t>✔ Regional Insights – Includes various geographic regions to analyze diverse climate-agriculture interactions</a:t>
            </a:r>
          </a:p>
          <a:p>
            <a:r>
              <a:rPr lang="en-US" dirty="0"/>
              <a:t>✔ Ideal for Predictive Modeling – Supports climate risk assessment, food security studies, and sustainability research </a:t>
            </a:r>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CF5A0B-BA54-A0E6-F035-8CEBEE1D52D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88613A8-83A2-853C-CDA8-726DBF65B4B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B0722047-1CC6-03FF-0E9D-AE6F970D212E}"/>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C999D11D-087D-AB11-5391-03225C35205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9B062E9-2308-ED4D-5006-5EF8BF513797}"/>
              </a:ext>
            </a:extLst>
          </p:cNvPr>
          <p:cNvSpPr txBox="1"/>
          <p:nvPr/>
        </p:nvSpPr>
        <p:spPr>
          <a:xfrm>
            <a:off x="376675" y="1254794"/>
            <a:ext cx="10969349" cy="2678234"/>
          </a:xfrm>
          <a:prstGeom prst="rect">
            <a:avLst/>
          </a:prstGeom>
          <a:noFill/>
        </p:spPr>
        <p:txBody>
          <a:bodyPr wrap="square">
            <a:spAutoFit/>
          </a:bodyPr>
          <a:lstStyle/>
          <a:p>
            <a:endParaRPr lang="en-IN" b="1" dirty="0"/>
          </a:p>
          <a:p>
            <a:r>
              <a:rPr lang="en-IN" b="1" dirty="0"/>
              <a:t>Columns Description:</a:t>
            </a:r>
          </a:p>
          <a:p>
            <a:endParaRPr lang="en-IN" b="1" dirty="0"/>
          </a:p>
          <a:p>
            <a:pPr marL="342900" indent="-342900">
              <a:buFont typeface="Arial" panose="020B0604020202020204" pitchFamily="34" charset="0"/>
              <a:buChar char="•"/>
            </a:pPr>
            <a:r>
              <a:rPr lang="en-IN" dirty="0"/>
              <a:t>Region – Simulated geographic region</a:t>
            </a:r>
          </a:p>
          <a:p>
            <a:pPr marL="342900" indent="-342900">
              <a:buFont typeface="Arial" panose="020B0604020202020204" pitchFamily="34" charset="0"/>
              <a:buChar char="•"/>
            </a:pPr>
            <a:r>
              <a:rPr lang="en-IN" dirty="0"/>
              <a:t>Year – </a:t>
            </a:r>
            <a:r>
              <a:rPr lang="en-IN" dirty="0" err="1"/>
              <a:t>Modeled</a:t>
            </a:r>
            <a:r>
              <a:rPr lang="en-IN" dirty="0"/>
              <a:t> year of data collection</a:t>
            </a:r>
          </a:p>
          <a:p>
            <a:pPr marL="342900" indent="-342900">
              <a:buFont typeface="Arial" panose="020B0604020202020204" pitchFamily="34" charset="0"/>
              <a:buChar char="•"/>
            </a:pPr>
            <a:r>
              <a:rPr lang="en-IN" dirty="0" err="1"/>
              <a:t>Average_Temperature</a:t>
            </a:r>
            <a:r>
              <a:rPr lang="en-IN" dirty="0"/>
              <a:t> – Simulated temperature levels (°C)</a:t>
            </a:r>
          </a:p>
          <a:p>
            <a:pPr marL="342900" indent="-342900">
              <a:buFont typeface="Arial" panose="020B0604020202020204" pitchFamily="34" charset="0"/>
              <a:buChar char="•"/>
            </a:pPr>
            <a:r>
              <a:rPr lang="en-IN" dirty="0"/>
              <a:t>Precipitation – </a:t>
            </a:r>
            <a:r>
              <a:rPr lang="en-IN" dirty="0" err="1"/>
              <a:t>Modeled</a:t>
            </a:r>
            <a:r>
              <a:rPr lang="en-IN" dirty="0"/>
              <a:t> annual rainfall (mm)</a:t>
            </a:r>
          </a:p>
          <a:p>
            <a:pPr marL="342900" indent="-342900">
              <a:buFont typeface="Arial" panose="020B0604020202020204" pitchFamily="34" charset="0"/>
              <a:buChar char="•"/>
            </a:pPr>
            <a:r>
              <a:rPr lang="en-IN" dirty="0" err="1"/>
              <a:t>Crop_Yield</a:t>
            </a:r>
            <a:r>
              <a:rPr lang="en-IN" dirty="0"/>
              <a:t> – Synthetic yield data for selected crops (tons/hectare)</a:t>
            </a:r>
          </a:p>
          <a:p>
            <a:pPr marL="342900" indent="-342900">
              <a:buFont typeface="Arial" panose="020B0604020202020204" pitchFamily="34" charset="0"/>
              <a:buChar char="•"/>
            </a:pPr>
            <a:r>
              <a:rPr lang="en-IN" dirty="0" err="1"/>
              <a:t>Extreme_Weather_Events</a:t>
            </a:r>
            <a:r>
              <a:rPr lang="en-IN" dirty="0"/>
              <a:t> – Number of </a:t>
            </a:r>
            <a:r>
              <a:rPr lang="en-IN" dirty="0" err="1"/>
              <a:t>modeled</a:t>
            </a:r>
            <a:r>
              <a:rPr lang="en-IN" dirty="0"/>
              <a:t> extreme weather occurrences per year</a:t>
            </a:r>
          </a:p>
        </p:txBody>
      </p:sp>
    </p:spTree>
    <p:extLst>
      <p:ext uri="{BB962C8B-B14F-4D97-AF65-F5344CB8AC3E}">
        <p14:creationId xmlns:p14="http://schemas.microsoft.com/office/powerpoint/2010/main" val="103360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54333" y="1789946"/>
            <a:ext cx="10855789" cy="282128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p>
          <a:p>
            <a:pPr marL="342900" indent="-342900">
              <a:spcAft>
                <a:spcPts val="800"/>
              </a:spcAft>
              <a:buFont typeface="+mj-lt"/>
              <a:buAutoNum type="arabicPeriod"/>
            </a:pPr>
            <a:r>
              <a:rPr lang="en-US" sz="1800" dirty="0">
                <a:latin typeface="+mn-lt"/>
              </a:rPr>
              <a:t>Data Collection: Gather historical weather data, temperature, rainfall, soil quality, and crop yield data from sources like Kaggle, NASA, or government websites.</a:t>
            </a:r>
          </a:p>
          <a:p>
            <a:pPr marL="342900" indent="-342900">
              <a:spcAft>
                <a:spcPts val="800"/>
              </a:spcAft>
              <a:buFont typeface="+mj-lt"/>
              <a:buAutoNum type="arabicPeriod"/>
            </a:pPr>
            <a:r>
              <a:rPr lang="en-US" sz="1800" dirty="0">
                <a:latin typeface="+mn-lt"/>
              </a:rPr>
              <a:t>Data Preprocessing: Clean the dataset (handle missing values, normalize data).Feature Selection: Choose important factors like temperature, CO2 levels, and rainfall affecting crop yield.</a:t>
            </a:r>
          </a:p>
          <a:p>
            <a:pPr marL="342900" indent="-342900">
              <a:spcAft>
                <a:spcPts val="800"/>
              </a:spcAft>
              <a:buFont typeface="+mj-lt"/>
              <a:buAutoNum type="arabicPeriod"/>
            </a:pPr>
            <a:r>
              <a:rPr lang="en-US" sz="1800" dirty="0">
                <a:latin typeface="+mn-lt"/>
              </a:rPr>
              <a:t>Model Selection: Use Machine Learning algorithms for prediction and analysis.</a:t>
            </a:r>
          </a:p>
          <a:p>
            <a:pPr marL="342900" indent="-342900">
              <a:spcAft>
                <a:spcPts val="800"/>
              </a:spcAft>
              <a:buFont typeface="+mj-lt"/>
              <a:buAutoNum type="arabicPeriod"/>
            </a:pPr>
            <a:r>
              <a:rPr lang="en-US" sz="1800" dirty="0">
                <a:latin typeface="+mn-lt"/>
              </a:rPr>
              <a:t>Evaluation &amp; Results: Analyze model performance and impact of climate change on crop production.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941FD2A-6E9F-74B5-3039-6D45B6D19D4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16D72DB-89BD-9D90-7C38-CFB9393D75E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B60C70F-B7F6-46C8-772F-E61C5F3839A2}"/>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15A6A2E-99FD-B74E-1BAB-2C2D6867FCC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E052A3-3507-8164-3C16-3FA64E36682D}"/>
              </a:ext>
            </a:extLst>
          </p:cNvPr>
          <p:cNvSpPr txBox="1"/>
          <p:nvPr/>
        </p:nvSpPr>
        <p:spPr>
          <a:xfrm>
            <a:off x="363894" y="1333663"/>
            <a:ext cx="10207690" cy="3580467"/>
          </a:xfrm>
          <a:prstGeom prst="rect">
            <a:avLst/>
          </a:prstGeom>
          <a:noFill/>
        </p:spPr>
        <p:txBody>
          <a:bodyPr wrap="square">
            <a:spAutoFit/>
          </a:bodyPr>
          <a:lstStyle/>
          <a:p>
            <a:pPr marL="231642" indent="-231642">
              <a:spcAft>
                <a:spcPts val="800"/>
              </a:spcAft>
              <a:buFont typeface="Arial" panose="020B0604020202020204" pitchFamily="34" charset="0"/>
              <a:buChar char="•"/>
            </a:pPr>
            <a:r>
              <a:rPr lang="en-US" sz="1800" b="1" dirty="0">
                <a:latin typeface="+mn-lt"/>
              </a:rPr>
              <a:t>Algorithms Used:</a:t>
            </a:r>
          </a:p>
          <a:p>
            <a:pPr marL="285750" indent="-285750">
              <a:spcAft>
                <a:spcPts val="800"/>
              </a:spcAft>
              <a:buFont typeface="Wingdings" panose="05000000000000000000" pitchFamily="2" charset="2"/>
              <a:buChar char="Ø"/>
            </a:pPr>
            <a:r>
              <a:rPr lang="en-US" sz="1800" dirty="0">
                <a:latin typeface="+mn-lt"/>
              </a:rPr>
              <a:t>Linear Regression:</a:t>
            </a:r>
          </a:p>
          <a:p>
            <a:pPr>
              <a:spcAft>
                <a:spcPts val="800"/>
              </a:spcAft>
            </a:pPr>
            <a:r>
              <a:rPr lang="en-US" sz="1800" dirty="0">
                <a:latin typeface="+mn-lt"/>
              </a:rPr>
              <a:t>Linear Regression is a statistical method used to predict a dependent variable (crop yield) based on independent variables (temperature, rainfall, soil health).</a:t>
            </a:r>
          </a:p>
          <a:p>
            <a:pPr>
              <a:spcAft>
                <a:spcPts val="800"/>
              </a:spcAft>
            </a:pPr>
            <a:r>
              <a:rPr lang="en-US" sz="1800" b="1" dirty="0">
                <a:latin typeface="+mn-lt"/>
              </a:rPr>
              <a:t>Steps:</a:t>
            </a:r>
          </a:p>
          <a:p>
            <a:pPr marL="342900" indent="-342900">
              <a:spcAft>
                <a:spcPts val="800"/>
              </a:spcAft>
              <a:buFont typeface="+mj-lt"/>
              <a:buAutoNum type="arabicPeriod"/>
            </a:pPr>
            <a:r>
              <a:rPr lang="en-US" sz="1800" dirty="0">
                <a:latin typeface="+mn-lt"/>
              </a:rPr>
              <a:t>Data Preparation: Select features (temperature, rainfall, soil health) and target (crop yield).</a:t>
            </a:r>
          </a:p>
          <a:p>
            <a:pPr marL="342900" indent="-342900">
              <a:spcAft>
                <a:spcPts val="800"/>
              </a:spcAft>
              <a:buFont typeface="+mj-lt"/>
              <a:buAutoNum type="arabicPeriod"/>
            </a:pPr>
            <a:r>
              <a:rPr lang="en-US" sz="1800" dirty="0">
                <a:latin typeface="+mn-lt"/>
              </a:rPr>
              <a:t>Model Training: Fit the model to training data, finding the best-fit line to predict crop yield.</a:t>
            </a:r>
          </a:p>
          <a:p>
            <a:pPr marL="342900" indent="-342900">
              <a:spcAft>
                <a:spcPts val="800"/>
              </a:spcAft>
              <a:buFont typeface="+mj-lt"/>
              <a:buAutoNum type="arabicPeriod"/>
            </a:pPr>
            <a:r>
              <a:rPr lang="en-US" sz="1800" dirty="0">
                <a:latin typeface="+mn-lt"/>
              </a:rPr>
              <a:t>Evaluation: Assess the model using metrics like R-squared (explained variance) and Mean Squared Error (prediction accuracy).</a:t>
            </a:r>
          </a:p>
          <a:p>
            <a:pPr marL="342900" indent="-342900">
              <a:spcAft>
                <a:spcPts val="800"/>
              </a:spcAft>
              <a:buFont typeface="+mj-lt"/>
              <a:buAutoNum type="arabicPeriod"/>
            </a:pPr>
            <a:r>
              <a:rPr lang="en-US" sz="1800" dirty="0">
                <a:latin typeface="+mn-lt"/>
              </a:rPr>
              <a:t>Prediction: Use the trained model to predict crop yields for new data</a:t>
            </a:r>
            <a:r>
              <a:rPr lang="en-US" sz="1800" b="1" dirty="0">
                <a:latin typeface="+mn-lt"/>
              </a:rPr>
              <a:t>.</a:t>
            </a:r>
          </a:p>
        </p:txBody>
      </p:sp>
    </p:spTree>
    <p:extLst>
      <p:ext uri="{BB962C8B-B14F-4D97-AF65-F5344CB8AC3E}">
        <p14:creationId xmlns:p14="http://schemas.microsoft.com/office/powerpoint/2010/main" val="340145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1" y="1442455"/>
            <a:ext cx="7886740" cy="4965462"/>
          </a:xfrm>
          <a:prstGeom prst="rect">
            <a:avLst/>
          </a:prstGeom>
          <a:noFill/>
        </p:spPr>
        <p:txBody>
          <a:bodyPr wrap="square" rtlCol="0">
            <a:spAutoFit/>
          </a:bodyPr>
          <a:lstStyle/>
          <a:p>
            <a:pPr algn="just">
              <a:spcAft>
                <a:spcPts val="800"/>
              </a:spcAft>
            </a:pPr>
            <a:r>
              <a:rPr lang="en-US" sz="1800" dirty="0">
                <a:latin typeface="+mn-lt"/>
              </a:rPr>
              <a:t>This study analyzed the impact of climate change on agriculture, focusing on how weather patterns, extreme conditions, and farming practices affect crop yield. By examining historical data and using machine learning models, we successfully identified key factors that influence agricultural productivity. The findings highlight the importance of adapting farming methods to changing climate conditions to ensure food security.</a:t>
            </a:r>
          </a:p>
          <a:p>
            <a:pPr algn="just">
              <a:spcAft>
                <a:spcPts val="800"/>
              </a:spcAft>
            </a:pPr>
            <a:endParaRPr lang="en-US" sz="1800" dirty="0">
              <a:latin typeface="+mn-lt"/>
            </a:endParaRPr>
          </a:p>
          <a:p>
            <a:pPr algn="just">
              <a:spcAft>
                <a:spcPts val="800"/>
              </a:spcAft>
            </a:pPr>
            <a:r>
              <a:rPr lang="en-US" sz="1800" b="1" dirty="0">
                <a:latin typeface="+mn-lt"/>
              </a:rPr>
              <a:t>Future Work:</a:t>
            </a:r>
          </a:p>
          <a:p>
            <a:pPr marL="285750" indent="-285750" algn="just">
              <a:spcAft>
                <a:spcPts val="800"/>
              </a:spcAft>
              <a:buFont typeface="Arial" panose="020B0604020202020204" pitchFamily="34" charset="0"/>
              <a:buChar char="•"/>
            </a:pPr>
            <a:r>
              <a:rPr lang="en-US" sz="1800" dirty="0">
                <a:latin typeface="+mn-lt"/>
              </a:rPr>
              <a:t>Improve the accuracy of yield predictions by incorporating more detailed climate data. </a:t>
            </a:r>
          </a:p>
          <a:p>
            <a:pPr marL="285750" indent="-285750" algn="just">
              <a:spcAft>
                <a:spcPts val="800"/>
              </a:spcAft>
              <a:buFont typeface="Arial" panose="020B0604020202020204" pitchFamily="34" charset="0"/>
              <a:buChar char="•"/>
            </a:pPr>
            <a:r>
              <a:rPr lang="en-US" sz="1800" dirty="0">
                <a:latin typeface="+mn-lt"/>
              </a:rPr>
              <a:t>Explore the impact of soil quality and other environmental factors. </a:t>
            </a:r>
          </a:p>
          <a:p>
            <a:pPr marL="285750" indent="-285750" algn="just">
              <a:spcAft>
                <a:spcPts val="800"/>
              </a:spcAft>
              <a:buFont typeface="Arial" panose="020B0604020202020204" pitchFamily="34" charset="0"/>
              <a:buChar char="•"/>
            </a:pPr>
            <a:r>
              <a:rPr lang="en-US" sz="1800" dirty="0">
                <a:latin typeface="+mn-lt"/>
              </a:rPr>
              <a:t>Develop a user-friendly tool for farmers to estimate crop yields based on climate conditions.</a:t>
            </a:r>
          </a:p>
          <a:p>
            <a:pPr marL="285750" indent="-285750" algn="just">
              <a:spcAft>
                <a:spcPts val="800"/>
              </a:spcAft>
              <a:buFont typeface="Arial" panose="020B0604020202020204" pitchFamily="34" charset="0"/>
              <a:buChar char="•"/>
            </a:pPr>
            <a:r>
              <a:rPr lang="en-US" sz="1800" dirty="0">
                <a:latin typeface="+mn-lt"/>
              </a:rPr>
              <a:t> Extend the study to different regions and crop types for broader insights.</a:t>
            </a:r>
          </a:p>
          <a:p>
            <a:pPr>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949682" y="1260151"/>
            <a:ext cx="4348064"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9241596"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https://github.com/Sakshi867/-climate-change-agriculture-prediction.git</a:t>
            </a:r>
          </a:p>
        </p:txBody>
      </p:sp>
    </p:spTree>
    <p:extLst>
      <p:ext uri="{BB962C8B-B14F-4D97-AF65-F5344CB8AC3E}">
        <p14:creationId xmlns:p14="http://schemas.microsoft.com/office/powerpoint/2010/main" val="120403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69329" y="1480559"/>
            <a:ext cx="5926671" cy="106695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IN" sz="1600" b="0" i="0" u="none" strike="noStrike" dirty="0">
                <a:solidFill>
                  <a:srgbClr val="202124"/>
                </a:solidFill>
                <a:effectLst/>
                <a:latin typeface="Roboto" panose="02000000000000000000" pitchFamily="2" charset="0"/>
                <a:hlinkClick r:id="rId3"/>
              </a:rPr>
              <a:t>www.kaggle.com</a:t>
            </a:r>
            <a:r>
              <a:rPr lang="en-IN" sz="1600" b="0" i="0" u="none" strike="noStrike" dirty="0">
                <a:solidFill>
                  <a:srgbClr val="5F6368"/>
                </a:solidFill>
                <a:effectLst/>
                <a:latin typeface="Roboto" panose="02000000000000000000" pitchFamily="2" charset="0"/>
                <a:hlinkClick r:id="rId3"/>
              </a:rPr>
              <a:t> </a:t>
            </a:r>
            <a:endParaRPr lang="en-IN" sz="1600" b="0" i="0" u="none" strike="noStrike" dirty="0">
              <a:solidFill>
                <a:srgbClr val="5F6368"/>
              </a:solidFill>
              <a:effectLst/>
              <a:latin typeface="Roboto" panose="02000000000000000000" pitchFamily="2" charset="0"/>
            </a:endParaRPr>
          </a:p>
          <a:p>
            <a:pPr marL="228600" indent="-228600">
              <a:spcAft>
                <a:spcPts val="800"/>
              </a:spcAft>
              <a:buFont typeface="Arial" panose="020B0604020202020204" pitchFamily="34" charset="0"/>
              <a:buChar char="•"/>
            </a:pPr>
            <a:r>
              <a:rPr lang="en-US" sz="1600" b="0" i="0" u="none" strike="noStrike" dirty="0" err="1">
                <a:solidFill>
                  <a:srgbClr val="1A0DAB"/>
                </a:solidFill>
                <a:effectLst/>
                <a:latin typeface="Roboto" panose="02000000000000000000" pitchFamily="2" charset="0"/>
                <a:hlinkClick r:id="rId4"/>
              </a:rPr>
              <a:t>Streamlit</a:t>
            </a:r>
            <a:r>
              <a:rPr lang="en-US" sz="1600" b="0" i="0" u="none" strike="noStrike" dirty="0">
                <a:solidFill>
                  <a:srgbClr val="1A0DAB"/>
                </a:solidFill>
                <a:effectLst/>
                <a:latin typeface="Roboto" panose="02000000000000000000" pitchFamily="2" charset="0"/>
                <a:hlinkClick r:id="rId4"/>
              </a:rPr>
              <a:t> • A faster way to build and share data apps</a:t>
            </a:r>
            <a:endParaRPr lang="en-US" sz="1600" b="0" i="0" dirty="0">
              <a:solidFill>
                <a:srgbClr val="101518"/>
              </a:solidFill>
              <a:effectLst/>
              <a:latin typeface="Roboto" panose="02000000000000000000" pitchFamily="2" charset="0"/>
            </a:endParaRPr>
          </a:p>
          <a:p>
            <a:pPr>
              <a:spcAft>
                <a:spcPts val="800"/>
              </a:spcAft>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5109</TotalTime>
  <Words>746</Words>
  <Application>Microsoft Office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Roboto</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Kirti Dodekar</cp:lastModifiedBy>
  <cp:revision>71</cp:revision>
  <dcterms:modified xsi:type="dcterms:W3CDTF">2025-04-04T10:07:07Z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