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Project Overview</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endParaRPr lang="en-US"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t>Process</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endParaRPr lang="en-US" dirty="0"/>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a:t>Summary</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endParaRPr lang="en-US" dirty="0"/>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E70347E4-4461-4B80-8927-4CA0AEBFAAF8}" srcId="{E817CCF5-DA3F-4E5F-BE7C-D8111B2BFEBA}" destId="{DCCE571A-4D30-4294-ABAF-6885F619D2D9}" srcOrd="1" destOrd="0" parTransId="{3AD83C96-5A95-4337-BF2D-97454AF7F108}" sibTransId="{2C1DF6EC-6090-4926-A556-3D2417B7F2AA}"/>
    <dgm:cxn modelId="{55A931F7-B2A3-4173-A574-A80CB726BAE2}" type="presOf" srcId="{C2F66EED-74C3-4F36-A1D4-8AFCBB009938}" destId="{DD091D0A-5A25-4241-91F3-18D32B0BDD4F}"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07868" y="1021556"/>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228"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dirty="0"/>
            <a:t>Project Overview</a:t>
          </a:r>
        </a:p>
      </dsp:txBody>
      <dsp:txXfrm>
        <a:off x="4228" y="2174280"/>
        <a:ext cx="3088125" cy="463218"/>
      </dsp:txXfrm>
    </dsp:sp>
    <dsp:sp modelId="{DD091D0A-5A25-4241-91F3-18D32B0BDD4F}">
      <dsp:nvSpPr>
        <dsp:cNvPr id="0" name=""/>
        <dsp:cNvSpPr/>
      </dsp:nvSpPr>
      <dsp:spPr>
        <a:xfrm>
          <a:off x="4228"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en-US" sz="1700" kern="1200" dirty="0"/>
        </a:p>
      </dsp:txBody>
      <dsp:txXfrm>
        <a:off x="4228" y="2670931"/>
        <a:ext cx="3088125" cy="22261"/>
      </dsp:txXfrm>
    </dsp:sp>
    <dsp:sp modelId="{210823F6-AC1A-46E3-9D99-A319DF497539}">
      <dsp:nvSpPr>
        <dsp:cNvPr id="0" name=""/>
        <dsp:cNvSpPr/>
      </dsp:nvSpPr>
      <dsp:spPr>
        <a:xfrm>
          <a:off x="4636415" y="1021556"/>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632774"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dirty="0"/>
            <a:t>Process</a:t>
          </a:r>
        </a:p>
      </dsp:txBody>
      <dsp:txXfrm>
        <a:off x="3632774" y="2174280"/>
        <a:ext cx="3088125" cy="463218"/>
      </dsp:txXfrm>
    </dsp:sp>
    <dsp:sp modelId="{7CD40649-A74C-4AD8-B9D0-2573A1955C91}">
      <dsp:nvSpPr>
        <dsp:cNvPr id="0" name=""/>
        <dsp:cNvSpPr/>
      </dsp:nvSpPr>
      <dsp:spPr>
        <a:xfrm>
          <a:off x="3632774"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en-US" sz="1700" kern="1200" dirty="0"/>
        </a:p>
      </dsp:txBody>
      <dsp:txXfrm>
        <a:off x="3632774" y="2670931"/>
        <a:ext cx="3088125" cy="22261"/>
      </dsp:txXfrm>
    </dsp:sp>
    <dsp:sp modelId="{B0A3ABD2-C471-4A21-8AEF-3843C86919E1}">
      <dsp:nvSpPr>
        <dsp:cNvPr id="0" name=""/>
        <dsp:cNvSpPr/>
      </dsp:nvSpPr>
      <dsp:spPr>
        <a:xfrm>
          <a:off x="8264962" y="1021556"/>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61321"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dirty="0"/>
            <a:t>Summary</a:t>
          </a:r>
        </a:p>
      </dsp:txBody>
      <dsp:txXfrm>
        <a:off x="7261321" y="2174280"/>
        <a:ext cx="3088125" cy="463218"/>
      </dsp:txXfrm>
    </dsp:sp>
    <dsp:sp modelId="{6418EBED-F111-425B-8EE2-06B8B2297A68}">
      <dsp:nvSpPr>
        <dsp:cNvPr id="0" name=""/>
        <dsp:cNvSpPr/>
      </dsp:nvSpPr>
      <dsp:spPr>
        <a:xfrm>
          <a:off x="7261321"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en-US" sz="1700" kern="1200" dirty="0"/>
        </a:p>
      </dsp:txBody>
      <dsp:txXfrm>
        <a:off x="7261321" y="2670931"/>
        <a:ext cx="3088125" cy="2226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Customer Engagement Analysis in Excel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solidFill>
                  <a:srgbClr val="5792BA"/>
                </a:solidFill>
              </a:rPr>
              <a:t>-  Sakshi Thakare</a:t>
            </a:r>
          </a:p>
          <a:p>
            <a:pPr marL="342900" indent="-342900" algn="l">
              <a:buFontTx/>
              <a:buChar char="-"/>
            </a:pP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8FC6-E4E1-3BC7-1E33-C1A529A1DDBA}"/>
              </a:ext>
            </a:extLst>
          </p:cNvPr>
          <p:cNvSpPr>
            <a:spLocks noGrp="1"/>
          </p:cNvSpPr>
          <p:nvPr>
            <p:ph type="title"/>
          </p:nvPr>
        </p:nvSpPr>
        <p:spPr>
          <a:xfrm>
            <a:off x="913795" y="609600"/>
            <a:ext cx="10353762" cy="993058"/>
          </a:xfrm>
        </p:spPr>
        <p:txBody>
          <a:bodyPr>
            <a:normAutofit/>
          </a:bodyPr>
          <a:lstStyle/>
          <a:p>
            <a:r>
              <a:rPr lang="en-US" sz="3200" dirty="0"/>
              <a:t>Tasks and Findings</a:t>
            </a:r>
            <a:endParaRPr lang="en-IN" sz="3200" dirty="0"/>
          </a:p>
        </p:txBody>
      </p:sp>
      <p:sp>
        <p:nvSpPr>
          <p:cNvPr id="3" name="Content Placeholder 2">
            <a:extLst>
              <a:ext uri="{FF2B5EF4-FFF2-40B4-BE49-F238E27FC236}">
                <a16:creationId xmlns:a16="http://schemas.microsoft.com/office/drawing/2014/main" id="{4B1F4E00-8C21-FDF1-515B-04535D53A6E5}"/>
              </a:ext>
            </a:extLst>
          </p:cNvPr>
          <p:cNvSpPr>
            <a:spLocks noGrp="1"/>
          </p:cNvSpPr>
          <p:nvPr>
            <p:ph idx="1"/>
          </p:nvPr>
        </p:nvSpPr>
        <p:spPr>
          <a:xfrm>
            <a:off x="913795" y="1602658"/>
            <a:ext cx="10353762" cy="4645742"/>
          </a:xfrm>
        </p:spPr>
        <p:txBody>
          <a:bodyPr>
            <a:noAutofit/>
          </a:bodyPr>
          <a:lstStyle/>
          <a:p>
            <a:r>
              <a:rPr lang="en-US" sz="1050" dirty="0"/>
              <a:t>Task 5: Hypothesis Testing for Regional Engagement Differences</a:t>
            </a:r>
          </a:p>
          <a:p>
            <a:endParaRPr lang="en-US" sz="1050" dirty="0"/>
          </a:p>
          <a:p>
            <a:r>
              <a:rPr lang="en-US" sz="1050" dirty="0"/>
              <a:t>Hypothesis Testing Procedure:</a:t>
            </a:r>
          </a:p>
          <a:p>
            <a:r>
              <a:rPr lang="en-US" sz="1050" dirty="0"/>
              <a:t>Test for Variances:</a:t>
            </a:r>
          </a:p>
          <a:p>
            <a:r>
              <a:rPr lang="en-US" sz="1050" dirty="0"/>
              <a:t>Conducted a two-sample f-test for variances to confirm unequal variances between free- and paid-plan subscribers.</a:t>
            </a:r>
          </a:p>
          <a:p>
            <a:r>
              <a:rPr lang="en-US" sz="1050" dirty="0"/>
              <a:t>Result: Sample variances are not identical, indicating unequal variances between the groups.</a:t>
            </a:r>
          </a:p>
          <a:p>
            <a:r>
              <a:rPr lang="en-US" sz="1050" dirty="0"/>
              <a:t>T-Test for Regional Engagement:</a:t>
            </a:r>
          </a:p>
          <a:p>
            <a:r>
              <a:rPr lang="en-US" sz="1050" dirty="0"/>
              <a:t>Utilized a two-sample t-test assuming unequal variances to compare engagement between US and Indian students.</a:t>
            </a:r>
          </a:p>
          <a:p>
            <a:endParaRPr lang="en-US" sz="1050" dirty="0"/>
          </a:p>
          <a:p>
            <a:r>
              <a:rPr lang="en-US" sz="1050" dirty="0"/>
              <a:t>US vs. Indian Students:</a:t>
            </a:r>
          </a:p>
          <a:p>
            <a:r>
              <a:rPr lang="en-US" sz="1050" dirty="0"/>
              <a:t>Null Hypothesis (H0): μ₁ ≤ μ₂ (US students watch less or equal content than Indian students).</a:t>
            </a:r>
          </a:p>
          <a:p>
            <a:r>
              <a:rPr lang="en-US" sz="1050" dirty="0"/>
              <a:t>Alternative Hypothesis (H1): μ₁ &gt; μ₂ (US students watch more content than Indian students).</a:t>
            </a:r>
          </a:p>
          <a:p>
            <a:r>
              <a:rPr lang="en-US" sz="1050" dirty="0"/>
              <a:t>Analysis Results:</a:t>
            </a:r>
          </a:p>
          <a:p>
            <a:endParaRPr lang="en-US" sz="1050" dirty="0"/>
          </a:p>
          <a:p>
            <a:r>
              <a:rPr lang="en-US" sz="1050" dirty="0"/>
              <a:t>T-Test Outcome:</a:t>
            </a:r>
          </a:p>
          <a:p>
            <a:r>
              <a:rPr lang="en-US" sz="1050" dirty="0"/>
              <a:t>Failed to reject the null hypothesis as the calculated t-statistic is higher than the critical value.</a:t>
            </a:r>
          </a:p>
          <a:p>
            <a:r>
              <a:rPr lang="en-US" sz="1050" dirty="0"/>
              <a:t>Indicates no significant difference in engagement levels between US and Indian students.</a:t>
            </a:r>
            <a:endParaRPr lang="en-IN" sz="1050" dirty="0"/>
          </a:p>
        </p:txBody>
      </p:sp>
    </p:spTree>
    <p:extLst>
      <p:ext uri="{BB962C8B-B14F-4D97-AF65-F5344CB8AC3E}">
        <p14:creationId xmlns:p14="http://schemas.microsoft.com/office/powerpoint/2010/main" val="325733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CE6A-059C-080B-E0E7-2D6BF9E05B8C}"/>
              </a:ext>
            </a:extLst>
          </p:cNvPr>
          <p:cNvSpPr>
            <a:spLocks noGrp="1"/>
          </p:cNvSpPr>
          <p:nvPr>
            <p:ph type="title"/>
          </p:nvPr>
        </p:nvSpPr>
        <p:spPr/>
        <p:txBody>
          <a:bodyPr/>
          <a:lstStyle/>
          <a:p>
            <a:r>
              <a:rPr lang="en-US" dirty="0"/>
              <a:t>Implications and Recommendations</a:t>
            </a:r>
            <a:endParaRPr lang="en-IN" dirty="0"/>
          </a:p>
        </p:txBody>
      </p:sp>
      <p:sp>
        <p:nvSpPr>
          <p:cNvPr id="3" name="Content Placeholder 2">
            <a:extLst>
              <a:ext uri="{FF2B5EF4-FFF2-40B4-BE49-F238E27FC236}">
                <a16:creationId xmlns:a16="http://schemas.microsoft.com/office/drawing/2014/main" id="{13F893D4-53DC-BBC3-108D-274EC82F0086}"/>
              </a:ext>
            </a:extLst>
          </p:cNvPr>
          <p:cNvSpPr>
            <a:spLocks noGrp="1"/>
          </p:cNvSpPr>
          <p:nvPr>
            <p:ph idx="1"/>
          </p:nvPr>
        </p:nvSpPr>
        <p:spPr/>
        <p:txBody>
          <a:bodyPr>
            <a:normAutofit fontScale="85000" lnSpcReduction="20000"/>
          </a:bodyPr>
          <a:lstStyle/>
          <a:p>
            <a:r>
              <a:rPr lang="en-US" dirty="0"/>
              <a:t>Overall Trends:</a:t>
            </a:r>
          </a:p>
          <a:p>
            <a:r>
              <a:rPr lang="en-US" dirty="0"/>
              <a:t>Both paid and free-plan students exhibit significant increases in engagement, indicating a positive response to platform enhancements.</a:t>
            </a:r>
          </a:p>
          <a:p>
            <a:r>
              <a:rPr lang="en-US" dirty="0"/>
              <a:t>Increased skewness and kurtosis suggest more extreme engagement levels, particularly among free-plan students, highlighting the need for targeted interventions.</a:t>
            </a:r>
          </a:p>
          <a:p>
            <a:r>
              <a:rPr lang="en-US" dirty="0"/>
              <a:t>Paid vs. Free-plan Engagement:</a:t>
            </a:r>
          </a:p>
          <a:p>
            <a:r>
              <a:rPr lang="en-US" dirty="0"/>
              <a:t>Paid-plan students demonstrate higher and more consistent engagement levels compared to free-plan users.</a:t>
            </a:r>
          </a:p>
          <a:p>
            <a:r>
              <a:rPr lang="en-US" dirty="0"/>
              <a:t>Variability among free-plan students implies the presence of both highly engaged users and those with lower engagement, necessitating personalized strategies.</a:t>
            </a:r>
            <a:endParaRPr lang="en-IN" dirty="0"/>
          </a:p>
        </p:txBody>
      </p:sp>
    </p:spTree>
    <p:extLst>
      <p:ext uri="{BB962C8B-B14F-4D97-AF65-F5344CB8AC3E}">
        <p14:creationId xmlns:p14="http://schemas.microsoft.com/office/powerpoint/2010/main" val="3839161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DBFF-0F57-B6B7-8BB9-CE037C553571}"/>
              </a:ext>
            </a:extLst>
          </p:cNvPr>
          <p:cNvSpPr>
            <a:spLocks noGrp="1"/>
          </p:cNvSpPr>
          <p:nvPr>
            <p:ph type="title"/>
          </p:nvPr>
        </p:nvSpPr>
        <p:spPr/>
        <p:txBody>
          <a:bodyPr/>
          <a:lstStyle/>
          <a:p>
            <a:r>
              <a:rPr lang="en-US" dirty="0"/>
              <a:t>Implications and recommendations</a:t>
            </a:r>
            <a:endParaRPr lang="en-IN" dirty="0"/>
          </a:p>
        </p:txBody>
      </p:sp>
      <p:sp>
        <p:nvSpPr>
          <p:cNvPr id="3" name="Content Placeholder 2">
            <a:extLst>
              <a:ext uri="{FF2B5EF4-FFF2-40B4-BE49-F238E27FC236}">
                <a16:creationId xmlns:a16="http://schemas.microsoft.com/office/drawing/2014/main" id="{38DDC69E-D32A-858D-C7E8-5D377C4758E1}"/>
              </a:ext>
            </a:extLst>
          </p:cNvPr>
          <p:cNvSpPr>
            <a:spLocks noGrp="1"/>
          </p:cNvSpPr>
          <p:nvPr>
            <p:ph idx="1"/>
          </p:nvPr>
        </p:nvSpPr>
        <p:spPr/>
        <p:txBody>
          <a:bodyPr/>
          <a:lstStyle/>
          <a:p>
            <a:r>
              <a:rPr lang="en-US" dirty="0"/>
              <a:t>Personalized Strategies:</a:t>
            </a:r>
          </a:p>
          <a:p>
            <a:r>
              <a:rPr lang="en-US" dirty="0"/>
              <a:t>Tailor engagement strategies based on subscription status to maximize impact.</a:t>
            </a:r>
          </a:p>
          <a:p>
            <a:r>
              <a:rPr lang="en-US" dirty="0"/>
              <a:t>Implement targeted interventions to address factors driving increased engagement among both paid and free-plan students.</a:t>
            </a:r>
            <a:endParaRPr lang="en-IN" dirty="0"/>
          </a:p>
        </p:txBody>
      </p:sp>
    </p:spTree>
    <p:extLst>
      <p:ext uri="{BB962C8B-B14F-4D97-AF65-F5344CB8AC3E}">
        <p14:creationId xmlns:p14="http://schemas.microsoft.com/office/powerpoint/2010/main" val="322944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4548-5200-72CD-B4F1-CE0D0FD234A0}"/>
              </a:ext>
            </a:extLst>
          </p:cNvPr>
          <p:cNvSpPr>
            <a:spLocks noGrp="1"/>
          </p:cNvSpPr>
          <p:nvPr>
            <p:ph type="title"/>
          </p:nvPr>
        </p:nvSpPr>
        <p:spPr/>
        <p:txBody>
          <a:bodyPr/>
          <a:lstStyle/>
          <a:p>
            <a:r>
              <a:rPr lang="en-US" dirty="0"/>
              <a:t>Implications and recommendations</a:t>
            </a:r>
            <a:endParaRPr lang="en-IN" dirty="0"/>
          </a:p>
        </p:txBody>
      </p:sp>
      <p:sp>
        <p:nvSpPr>
          <p:cNvPr id="3" name="Content Placeholder 2">
            <a:extLst>
              <a:ext uri="{FF2B5EF4-FFF2-40B4-BE49-F238E27FC236}">
                <a16:creationId xmlns:a16="http://schemas.microsoft.com/office/drawing/2014/main" id="{3E2C496B-B313-9929-4981-81EC146F7EB2}"/>
              </a:ext>
            </a:extLst>
          </p:cNvPr>
          <p:cNvSpPr>
            <a:spLocks noGrp="1"/>
          </p:cNvSpPr>
          <p:nvPr>
            <p:ph idx="1"/>
          </p:nvPr>
        </p:nvSpPr>
        <p:spPr/>
        <p:txBody>
          <a:bodyPr/>
          <a:lstStyle/>
          <a:p>
            <a:r>
              <a:rPr lang="en-US" dirty="0"/>
              <a:t>Platform Strategy:</a:t>
            </a:r>
          </a:p>
          <a:p>
            <a:r>
              <a:rPr lang="en-US" dirty="0"/>
              <a:t>Use insights to inform platform development and subscription offerings aimed at enhancing engagement.</a:t>
            </a:r>
          </a:p>
          <a:p>
            <a:r>
              <a:rPr lang="en-US" dirty="0"/>
              <a:t>Implement features or incentives to encourage consistent usage and participation among free-plan users.</a:t>
            </a:r>
            <a:endParaRPr lang="en-IN" dirty="0"/>
          </a:p>
        </p:txBody>
      </p:sp>
    </p:spTree>
    <p:extLst>
      <p:ext uri="{BB962C8B-B14F-4D97-AF65-F5344CB8AC3E}">
        <p14:creationId xmlns:p14="http://schemas.microsoft.com/office/powerpoint/2010/main" val="1112767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A8E0-C3BD-231E-F3A4-1F6C1862820D}"/>
              </a:ext>
            </a:extLst>
          </p:cNvPr>
          <p:cNvSpPr>
            <a:spLocks noGrp="1"/>
          </p:cNvSpPr>
          <p:nvPr>
            <p:ph type="title"/>
          </p:nvPr>
        </p:nvSpPr>
        <p:spPr/>
        <p:txBody>
          <a:bodyPr/>
          <a:lstStyle/>
          <a:p>
            <a:r>
              <a:rPr lang="en-US" dirty="0"/>
              <a:t>Implications and recommendations</a:t>
            </a:r>
            <a:endParaRPr lang="en-IN" dirty="0"/>
          </a:p>
        </p:txBody>
      </p:sp>
      <p:sp>
        <p:nvSpPr>
          <p:cNvPr id="3" name="Content Placeholder 2">
            <a:extLst>
              <a:ext uri="{FF2B5EF4-FFF2-40B4-BE49-F238E27FC236}">
                <a16:creationId xmlns:a16="http://schemas.microsoft.com/office/drawing/2014/main" id="{B5E7EAD5-9144-C72C-5944-3174565B9D45}"/>
              </a:ext>
            </a:extLst>
          </p:cNvPr>
          <p:cNvSpPr>
            <a:spLocks noGrp="1"/>
          </p:cNvSpPr>
          <p:nvPr>
            <p:ph idx="1"/>
          </p:nvPr>
        </p:nvSpPr>
        <p:spPr/>
        <p:txBody>
          <a:bodyPr>
            <a:normAutofit fontScale="92500" lnSpcReduction="20000"/>
          </a:bodyPr>
          <a:lstStyle/>
          <a:p>
            <a:r>
              <a:rPr lang="en-US" dirty="0"/>
              <a:t>Market Differences:</a:t>
            </a:r>
          </a:p>
          <a:p>
            <a:r>
              <a:rPr lang="en-US" dirty="0"/>
              <a:t>Explore regional preferences and platform relevance to adapt strategies accordingly.</a:t>
            </a:r>
          </a:p>
          <a:p>
            <a:r>
              <a:rPr lang="en-US" dirty="0"/>
              <a:t>Address nuanced factors influencing engagement dynamics across different user segments.</a:t>
            </a:r>
          </a:p>
          <a:p>
            <a:r>
              <a:rPr lang="en-US" dirty="0"/>
              <a:t>Growth Opportunities:</a:t>
            </a:r>
          </a:p>
          <a:p>
            <a:r>
              <a:rPr lang="en-US" dirty="0"/>
              <a:t>Identify areas for growth, such as increasing engagement among specific user segments (e.g., US students).</a:t>
            </a:r>
          </a:p>
          <a:p>
            <a:r>
              <a:rPr lang="en-US" dirty="0"/>
              <a:t>Implement targeted marketing efforts, content localization, or platform enhancements to capitalize on identified opportunities.</a:t>
            </a:r>
            <a:endParaRPr lang="en-IN" dirty="0"/>
          </a:p>
        </p:txBody>
      </p:sp>
    </p:spTree>
    <p:extLst>
      <p:ext uri="{BB962C8B-B14F-4D97-AF65-F5344CB8AC3E}">
        <p14:creationId xmlns:p14="http://schemas.microsoft.com/office/powerpoint/2010/main" val="426002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Agenda </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1834969272"/>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A44F-8B79-7F13-C9FD-AC2DDDFF1213}"/>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5521B9B3-4C77-697A-6F29-4383D7C31757}"/>
              </a:ext>
            </a:extLst>
          </p:cNvPr>
          <p:cNvSpPr>
            <a:spLocks noGrp="1"/>
          </p:cNvSpPr>
          <p:nvPr>
            <p:ph idx="1"/>
          </p:nvPr>
        </p:nvSpPr>
        <p:spPr/>
        <p:txBody>
          <a:bodyPr>
            <a:normAutofit fontScale="70000" lnSpcReduction="20000"/>
          </a:bodyPr>
          <a:lstStyle/>
          <a:p>
            <a:r>
              <a:rPr lang="en-US" dirty="0"/>
              <a:t>Project Overview</a:t>
            </a:r>
          </a:p>
          <a:p>
            <a:endParaRPr lang="en-US" dirty="0"/>
          </a:p>
          <a:p>
            <a:r>
              <a:rPr lang="en-US" dirty="0"/>
              <a:t>In response to high expectations for growth and increased student engagement in 2022, the 365 company introduced several new features to its online learning platform. These features included an XP system allowing students to track progress, level up, and earn rewards, in-app coins for special awards, a leaderboard for competitive positioning and weekly rewards, and streaks to encourage consistent learning habits. Additionally, the company expanded its course library to cover a broader range of topics.</a:t>
            </a:r>
          </a:p>
          <a:p>
            <a:endParaRPr lang="en-US" dirty="0"/>
          </a:p>
          <a:p>
            <a:r>
              <a:rPr lang="en-US" dirty="0"/>
              <a:t>Objective:</a:t>
            </a:r>
          </a:p>
          <a:p>
            <a:r>
              <a:rPr lang="en-US" dirty="0"/>
              <a:t>The objective of this project is to analyze whether the new platform features introduced by the 365 company have resulted in increased student engagement.</a:t>
            </a:r>
          </a:p>
          <a:p>
            <a:endParaRPr lang="en-US" dirty="0"/>
          </a:p>
          <a:p>
            <a:endParaRPr lang="en-IN" dirty="0"/>
          </a:p>
        </p:txBody>
      </p:sp>
    </p:spTree>
    <p:extLst>
      <p:ext uri="{BB962C8B-B14F-4D97-AF65-F5344CB8AC3E}">
        <p14:creationId xmlns:p14="http://schemas.microsoft.com/office/powerpoint/2010/main" val="258805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BE47-3FA5-FC53-8AD7-588DF44A6982}"/>
              </a:ext>
            </a:extLst>
          </p:cNvPr>
          <p:cNvSpPr>
            <a:spLocks noGrp="1"/>
          </p:cNvSpPr>
          <p:nvPr>
            <p:ph type="title"/>
          </p:nvPr>
        </p:nvSpPr>
        <p:spPr>
          <a:xfrm>
            <a:off x="913795" y="608437"/>
            <a:ext cx="7158489" cy="1790634"/>
          </a:xfrm>
        </p:spPr>
        <p:txBody>
          <a:bodyPr/>
          <a:lstStyle/>
          <a:p>
            <a:r>
              <a:rPr lang="en-US" dirty="0"/>
              <a:t>Tools Used:-</a:t>
            </a:r>
            <a:endParaRPr lang="en-IN" dirty="0"/>
          </a:p>
        </p:txBody>
      </p:sp>
      <p:sp>
        <p:nvSpPr>
          <p:cNvPr id="3" name="Text Placeholder 2">
            <a:extLst>
              <a:ext uri="{FF2B5EF4-FFF2-40B4-BE49-F238E27FC236}">
                <a16:creationId xmlns:a16="http://schemas.microsoft.com/office/drawing/2014/main" id="{974A2633-3793-76FD-F0A1-DEDA1B9859F3}"/>
              </a:ext>
            </a:extLst>
          </p:cNvPr>
          <p:cNvSpPr>
            <a:spLocks noGrp="1"/>
          </p:cNvSpPr>
          <p:nvPr>
            <p:ph type="body" sz="half" idx="2"/>
          </p:nvPr>
        </p:nvSpPr>
        <p:spPr>
          <a:xfrm>
            <a:off x="491007" y="2751515"/>
            <a:ext cx="10353763" cy="1501826"/>
          </a:xfrm>
        </p:spPr>
        <p:txBody>
          <a:bodyPr/>
          <a:lstStyle/>
          <a:p>
            <a:r>
              <a:rPr lang="en-US" dirty="0"/>
              <a:t>Microsoft Excel 2007 or later, Data Analysis </a:t>
            </a:r>
            <a:r>
              <a:rPr lang="en-US" dirty="0" err="1"/>
              <a:t>ToolPak</a:t>
            </a:r>
            <a:endParaRPr lang="en-IN" dirty="0"/>
          </a:p>
        </p:txBody>
      </p:sp>
    </p:spTree>
    <p:extLst>
      <p:ext uri="{BB962C8B-B14F-4D97-AF65-F5344CB8AC3E}">
        <p14:creationId xmlns:p14="http://schemas.microsoft.com/office/powerpoint/2010/main" val="418135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F26E-07A0-7862-9F3A-DACBDE2BC5A0}"/>
              </a:ext>
            </a:extLst>
          </p:cNvPr>
          <p:cNvSpPr>
            <a:spLocks noGrp="1"/>
          </p:cNvSpPr>
          <p:nvPr>
            <p:ph type="title"/>
          </p:nvPr>
        </p:nvSpPr>
        <p:spPr/>
        <p:txBody>
          <a:bodyPr/>
          <a:lstStyle/>
          <a:p>
            <a:r>
              <a:rPr lang="en-US" dirty="0"/>
              <a:t>Data Set Analyzed</a:t>
            </a:r>
            <a:endParaRPr lang="en-IN" dirty="0"/>
          </a:p>
        </p:txBody>
      </p:sp>
      <p:sp>
        <p:nvSpPr>
          <p:cNvPr id="3" name="Content Placeholder 2">
            <a:extLst>
              <a:ext uri="{FF2B5EF4-FFF2-40B4-BE49-F238E27FC236}">
                <a16:creationId xmlns:a16="http://schemas.microsoft.com/office/drawing/2014/main" id="{EED05085-9799-C3AB-6A57-90460C943A89}"/>
              </a:ext>
            </a:extLst>
          </p:cNvPr>
          <p:cNvSpPr>
            <a:spLocks noGrp="1"/>
          </p:cNvSpPr>
          <p:nvPr>
            <p:ph idx="1"/>
          </p:nvPr>
        </p:nvSpPr>
        <p:spPr/>
        <p:txBody>
          <a:bodyPr>
            <a:normAutofit fontScale="85000" lnSpcReduction="20000"/>
          </a:bodyPr>
          <a:lstStyle/>
          <a:p>
            <a:r>
              <a:rPr lang="en-US" dirty="0"/>
              <a:t>Dataset Overview:</a:t>
            </a:r>
          </a:p>
          <a:p>
            <a:r>
              <a:rPr lang="en-US" dirty="0"/>
              <a:t>The dataset 'Engagement Project.xlsx' contains information about student engagement on the 365 Data Science platform during Q4 2021 and Q4 2022.</a:t>
            </a:r>
          </a:p>
          <a:p>
            <a:r>
              <a:rPr lang="en-US" dirty="0"/>
              <a:t>It includes columns such as </a:t>
            </a:r>
            <a:r>
              <a:rPr lang="en-US" dirty="0" err="1"/>
              <a:t>student_id</a:t>
            </a:r>
            <a:r>
              <a:rPr lang="en-US" dirty="0"/>
              <a:t>, </a:t>
            </a:r>
            <a:r>
              <a:rPr lang="en-US" dirty="0" err="1"/>
              <a:t>student_country</a:t>
            </a:r>
            <a:r>
              <a:rPr lang="en-US" dirty="0"/>
              <a:t>, Paid, minutes_watched_21, and minutes_watched_22.</a:t>
            </a:r>
          </a:p>
          <a:p>
            <a:endParaRPr lang="en-US" dirty="0"/>
          </a:p>
          <a:p>
            <a:r>
              <a:rPr lang="en-US" dirty="0"/>
              <a:t> Data Description:</a:t>
            </a:r>
          </a:p>
          <a:p>
            <a:r>
              <a:rPr lang="en-US" dirty="0"/>
              <a:t>Personal information is masked for privacy.</a:t>
            </a:r>
          </a:p>
          <a:p>
            <a:r>
              <a:rPr lang="en-US" dirty="0"/>
              <a:t>Key columns: </a:t>
            </a:r>
            <a:r>
              <a:rPr lang="en-US" dirty="0" err="1"/>
              <a:t>student_id</a:t>
            </a:r>
            <a:r>
              <a:rPr lang="en-US" dirty="0"/>
              <a:t> (unique identifier), </a:t>
            </a:r>
            <a:r>
              <a:rPr lang="en-US" dirty="0" err="1"/>
              <a:t>student_country</a:t>
            </a:r>
            <a:r>
              <a:rPr lang="en-US" dirty="0"/>
              <a:t> (geographic location), Paid (subscription status), minutes_watched_21/22 (engagement minutes).</a:t>
            </a:r>
            <a:endParaRPr lang="en-IN" dirty="0"/>
          </a:p>
        </p:txBody>
      </p:sp>
    </p:spTree>
    <p:extLst>
      <p:ext uri="{BB962C8B-B14F-4D97-AF65-F5344CB8AC3E}">
        <p14:creationId xmlns:p14="http://schemas.microsoft.com/office/powerpoint/2010/main" val="1581489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D27B-4293-CA34-737F-916098E650C5}"/>
              </a:ext>
            </a:extLst>
          </p:cNvPr>
          <p:cNvSpPr>
            <a:spLocks noGrp="1"/>
          </p:cNvSpPr>
          <p:nvPr>
            <p:ph type="title"/>
          </p:nvPr>
        </p:nvSpPr>
        <p:spPr/>
        <p:txBody>
          <a:bodyPr/>
          <a:lstStyle/>
          <a:p>
            <a:r>
              <a:rPr lang="en-US" dirty="0"/>
              <a:t>Tasks and Findings</a:t>
            </a:r>
            <a:endParaRPr lang="en-IN" dirty="0"/>
          </a:p>
        </p:txBody>
      </p:sp>
      <p:sp>
        <p:nvSpPr>
          <p:cNvPr id="3" name="Content Placeholder 2">
            <a:extLst>
              <a:ext uri="{FF2B5EF4-FFF2-40B4-BE49-F238E27FC236}">
                <a16:creationId xmlns:a16="http://schemas.microsoft.com/office/drawing/2014/main" id="{E4D6A964-238D-24C2-78F2-7A92D6A4623C}"/>
              </a:ext>
            </a:extLst>
          </p:cNvPr>
          <p:cNvSpPr>
            <a:spLocks noGrp="1"/>
          </p:cNvSpPr>
          <p:nvPr>
            <p:ph idx="1"/>
          </p:nvPr>
        </p:nvSpPr>
        <p:spPr/>
        <p:txBody>
          <a:bodyPr>
            <a:normAutofit fontScale="62500" lnSpcReduction="20000"/>
          </a:bodyPr>
          <a:lstStyle/>
          <a:p>
            <a:r>
              <a:rPr lang="en-US" dirty="0"/>
              <a:t>Task 1: Descriptive Analysis of Student Engagement</a:t>
            </a:r>
          </a:p>
          <a:p>
            <a:endParaRPr lang="en-US" dirty="0"/>
          </a:p>
          <a:p>
            <a:r>
              <a:rPr lang="en-US" dirty="0"/>
              <a:t>Paid-plan Students:</a:t>
            </a:r>
          </a:p>
          <a:p>
            <a:r>
              <a:rPr lang="en-US" dirty="0"/>
              <a:t>Mean minutes watched increased significantly from Q4 2021 to Q4 2022 (33.80 to 273.02 minutes).</a:t>
            </a:r>
          </a:p>
          <a:p>
            <a:r>
              <a:rPr lang="en-US" dirty="0"/>
              <a:t>Median minutes watched also increased (26.33 to 40.28 minutes), indicating widespread engagement growth.</a:t>
            </a:r>
          </a:p>
          <a:p>
            <a:r>
              <a:rPr lang="en-US" dirty="0"/>
              <a:t>Standard deviation surged from 28.21 to 854.58 minutes, reflecting increased variability in engagement levels.</a:t>
            </a:r>
          </a:p>
          <a:p>
            <a:endParaRPr lang="en-US" dirty="0"/>
          </a:p>
          <a:p>
            <a:r>
              <a:rPr lang="en-US" dirty="0"/>
              <a:t>Free-plan Students:</a:t>
            </a:r>
          </a:p>
          <a:p>
            <a:r>
              <a:rPr lang="en-US" dirty="0"/>
              <a:t>Mean minutes watched increased from 25.39 to 117.64 minutes, though less than paid-plan students.</a:t>
            </a:r>
          </a:p>
          <a:p>
            <a:r>
              <a:rPr lang="en-US" dirty="0"/>
              <a:t>Median minutes watched decreased (14.17 to 11.83 minutes), suggesting a decline in typical engagement.</a:t>
            </a:r>
          </a:p>
          <a:p>
            <a:r>
              <a:rPr lang="en-US" dirty="0"/>
              <a:t>Standard deviation rose from 26.23 to 468.93 minutes, indicating greater diversity in engagement levels.</a:t>
            </a:r>
          </a:p>
          <a:p>
            <a:endParaRPr lang="en-IN" dirty="0"/>
          </a:p>
        </p:txBody>
      </p:sp>
    </p:spTree>
    <p:extLst>
      <p:ext uri="{BB962C8B-B14F-4D97-AF65-F5344CB8AC3E}">
        <p14:creationId xmlns:p14="http://schemas.microsoft.com/office/powerpoint/2010/main" val="18121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8117D-43D2-96FB-EC6F-2BD1DC7EA1DF}"/>
              </a:ext>
            </a:extLst>
          </p:cNvPr>
          <p:cNvSpPr>
            <a:spLocks noGrp="1"/>
          </p:cNvSpPr>
          <p:nvPr>
            <p:ph type="title"/>
          </p:nvPr>
        </p:nvSpPr>
        <p:spPr/>
        <p:txBody>
          <a:bodyPr/>
          <a:lstStyle/>
          <a:p>
            <a:r>
              <a:rPr lang="en-US" dirty="0"/>
              <a:t>Tasks And Findings</a:t>
            </a:r>
            <a:endParaRPr lang="en-IN" dirty="0"/>
          </a:p>
        </p:txBody>
      </p:sp>
      <p:sp>
        <p:nvSpPr>
          <p:cNvPr id="3" name="Content Placeholder 2">
            <a:extLst>
              <a:ext uri="{FF2B5EF4-FFF2-40B4-BE49-F238E27FC236}">
                <a16:creationId xmlns:a16="http://schemas.microsoft.com/office/drawing/2014/main" id="{58AB036A-1E05-F311-4DE2-83525F4A9057}"/>
              </a:ext>
            </a:extLst>
          </p:cNvPr>
          <p:cNvSpPr>
            <a:spLocks noGrp="1"/>
          </p:cNvSpPr>
          <p:nvPr>
            <p:ph idx="1"/>
          </p:nvPr>
        </p:nvSpPr>
        <p:spPr/>
        <p:txBody>
          <a:bodyPr>
            <a:normAutofit fontScale="85000" lnSpcReduction="20000"/>
          </a:bodyPr>
          <a:lstStyle/>
          <a:p>
            <a:r>
              <a:rPr lang="en-US" dirty="0"/>
              <a:t>Task 2: Analysis of Skewness and Kurtosis</a:t>
            </a:r>
          </a:p>
          <a:p>
            <a:endParaRPr lang="en-US" dirty="0"/>
          </a:p>
          <a:p>
            <a:r>
              <a:rPr lang="en-US" dirty="0"/>
              <a:t>Paid-plan Students:</a:t>
            </a:r>
          </a:p>
          <a:p>
            <a:r>
              <a:rPr lang="en-US" dirty="0"/>
              <a:t>Skewness increased from 0.63 to 7.07, indicating a right-skewed distribution.</a:t>
            </a:r>
          </a:p>
          <a:p>
            <a:r>
              <a:rPr lang="en-US" dirty="0"/>
              <a:t>Kurtosis surged from -0.85 to 58.48, indicating heavier tails and more extreme values.</a:t>
            </a:r>
          </a:p>
          <a:p>
            <a:endParaRPr lang="en-US" dirty="0"/>
          </a:p>
          <a:p>
            <a:r>
              <a:rPr lang="en-US" dirty="0"/>
              <a:t>Free-plan Students:</a:t>
            </a:r>
          </a:p>
          <a:p>
            <a:r>
              <a:rPr lang="en-US" dirty="0"/>
              <a:t>Skewness increased from 1.17 to 15.06, indicating a pronounced right skew.</a:t>
            </a:r>
          </a:p>
          <a:p>
            <a:r>
              <a:rPr lang="en-US" dirty="0"/>
              <a:t>Kurtosis rose from 0.36 to 315.76, suggesting even heavier tails and more outliers.</a:t>
            </a:r>
            <a:endParaRPr lang="en-IN" dirty="0"/>
          </a:p>
        </p:txBody>
      </p:sp>
    </p:spTree>
    <p:extLst>
      <p:ext uri="{BB962C8B-B14F-4D97-AF65-F5344CB8AC3E}">
        <p14:creationId xmlns:p14="http://schemas.microsoft.com/office/powerpoint/2010/main" val="426996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80EF-1313-37E2-6659-74E95B764BCA}"/>
              </a:ext>
            </a:extLst>
          </p:cNvPr>
          <p:cNvSpPr>
            <a:spLocks noGrp="1"/>
          </p:cNvSpPr>
          <p:nvPr>
            <p:ph type="title"/>
          </p:nvPr>
        </p:nvSpPr>
        <p:spPr/>
        <p:txBody>
          <a:bodyPr/>
          <a:lstStyle/>
          <a:p>
            <a:r>
              <a:rPr lang="en-US" dirty="0"/>
              <a:t>Tasks And Findings</a:t>
            </a:r>
            <a:endParaRPr lang="en-IN" dirty="0"/>
          </a:p>
        </p:txBody>
      </p:sp>
      <p:sp>
        <p:nvSpPr>
          <p:cNvPr id="3" name="Content Placeholder 2">
            <a:extLst>
              <a:ext uri="{FF2B5EF4-FFF2-40B4-BE49-F238E27FC236}">
                <a16:creationId xmlns:a16="http://schemas.microsoft.com/office/drawing/2014/main" id="{E70B87F0-55AC-F37C-20C3-BCC0B6FAEBF7}"/>
              </a:ext>
            </a:extLst>
          </p:cNvPr>
          <p:cNvSpPr>
            <a:spLocks noGrp="1"/>
          </p:cNvSpPr>
          <p:nvPr>
            <p:ph idx="1"/>
          </p:nvPr>
        </p:nvSpPr>
        <p:spPr>
          <a:xfrm>
            <a:off x="815473" y="1751985"/>
            <a:ext cx="10353762" cy="3714749"/>
          </a:xfrm>
        </p:spPr>
        <p:txBody>
          <a:bodyPr>
            <a:noAutofit/>
          </a:bodyPr>
          <a:lstStyle/>
          <a:p>
            <a:r>
              <a:rPr lang="en-US" sz="1200" dirty="0"/>
              <a:t>Task 3: Comparison of Engagement Trends</a:t>
            </a:r>
          </a:p>
          <a:p>
            <a:endParaRPr lang="en-US" sz="1200" dirty="0"/>
          </a:p>
          <a:p>
            <a:r>
              <a:rPr lang="en-US" sz="1200" dirty="0"/>
              <a:t>Paid-Plan Students:</a:t>
            </a:r>
          </a:p>
          <a:p>
            <a:r>
              <a:rPr lang="en-US" sz="1200" dirty="0"/>
              <a:t>Confidence interval for average minutes watched increased from Q4 2021 to Q4 2022 (316.25 to 348.76 minutes to 351.91 to 384.72 minutes).</a:t>
            </a:r>
          </a:p>
          <a:p>
            <a:r>
              <a:rPr lang="en-US" sz="1200" dirty="0"/>
              <a:t>Indicates a 95% confidence that true average minutes watched by all paid-plan students increased.</a:t>
            </a:r>
          </a:p>
          <a:p>
            <a:endParaRPr lang="en-US" sz="1200" dirty="0"/>
          </a:p>
          <a:p>
            <a:r>
              <a:rPr lang="en-US" sz="1200" dirty="0"/>
              <a:t>Free-Plan Students:</a:t>
            </a:r>
          </a:p>
          <a:p>
            <a:r>
              <a:rPr lang="en-US" sz="1200" dirty="0"/>
              <a:t>Confidence interval for average minutes watched decreased from Q4 2021 to Q4 2022 (129.92 to 137.95 minutes to 67.71 to 70.59 minutes).</a:t>
            </a:r>
          </a:p>
          <a:p>
            <a:r>
              <a:rPr lang="en-US" sz="1200" dirty="0"/>
              <a:t>Suggests a 95% confidence that true average minutes watched by all free-plan students decreased.</a:t>
            </a:r>
          </a:p>
          <a:p>
            <a:endParaRPr lang="en-US" sz="1200" dirty="0"/>
          </a:p>
          <a:p>
            <a:r>
              <a:rPr lang="en-US" sz="1200" dirty="0"/>
              <a:t>Comparison Between Paid and Free-Plan Students (Q4 2022):</a:t>
            </a:r>
          </a:p>
          <a:p>
            <a:r>
              <a:rPr lang="en-US" sz="1200" dirty="0"/>
              <a:t>Confidence interval for average minutes watched: 61.71 to 70.59 minutes for free-plan students and 351.99 to 384.72 minutes for paid-plan students.</a:t>
            </a:r>
          </a:p>
          <a:p>
            <a:r>
              <a:rPr lang="en-US" sz="1200" dirty="0"/>
              <a:t>Indicates 95% confidence that paid-plan students watched significantly more than free-plan students.</a:t>
            </a:r>
            <a:endParaRPr lang="en-IN" sz="1200" dirty="0"/>
          </a:p>
        </p:txBody>
      </p:sp>
    </p:spTree>
    <p:extLst>
      <p:ext uri="{BB962C8B-B14F-4D97-AF65-F5344CB8AC3E}">
        <p14:creationId xmlns:p14="http://schemas.microsoft.com/office/powerpoint/2010/main" val="13980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EE9C-32B7-83DF-CBFA-B9AF0814F1B9}"/>
              </a:ext>
            </a:extLst>
          </p:cNvPr>
          <p:cNvSpPr>
            <a:spLocks noGrp="1"/>
          </p:cNvSpPr>
          <p:nvPr>
            <p:ph type="title"/>
          </p:nvPr>
        </p:nvSpPr>
        <p:spPr/>
        <p:txBody>
          <a:bodyPr/>
          <a:lstStyle/>
          <a:p>
            <a:r>
              <a:rPr lang="en-US" dirty="0"/>
              <a:t>Tasks and Findings</a:t>
            </a:r>
            <a:endParaRPr lang="en-IN" dirty="0"/>
          </a:p>
        </p:txBody>
      </p:sp>
      <p:sp>
        <p:nvSpPr>
          <p:cNvPr id="3" name="Content Placeholder 2">
            <a:extLst>
              <a:ext uri="{FF2B5EF4-FFF2-40B4-BE49-F238E27FC236}">
                <a16:creationId xmlns:a16="http://schemas.microsoft.com/office/drawing/2014/main" id="{7F4C72DB-6880-62A0-06D4-A7046AFC3F0D}"/>
              </a:ext>
            </a:extLst>
          </p:cNvPr>
          <p:cNvSpPr>
            <a:spLocks noGrp="1"/>
          </p:cNvSpPr>
          <p:nvPr>
            <p:ph idx="1"/>
          </p:nvPr>
        </p:nvSpPr>
        <p:spPr/>
        <p:txBody>
          <a:bodyPr>
            <a:normAutofit fontScale="70000" lnSpcReduction="20000"/>
          </a:bodyPr>
          <a:lstStyle/>
          <a:p>
            <a:r>
              <a:rPr lang="en-US" dirty="0"/>
              <a:t>Task 4: Hypothesis Testing for Engagement Trends</a:t>
            </a:r>
          </a:p>
          <a:p>
            <a:endParaRPr lang="en-US" dirty="0"/>
          </a:p>
          <a:p>
            <a:r>
              <a:rPr lang="en-US" dirty="0"/>
              <a:t>Paid-Plan Students:</a:t>
            </a:r>
          </a:p>
          <a:p>
            <a:r>
              <a:rPr lang="en-US" dirty="0"/>
              <a:t>Reject the null hypothesis (H0: μ₁ ≤ μ₂) as the calculated t-statistic is lower than the critical value.</a:t>
            </a:r>
          </a:p>
          <a:p>
            <a:r>
              <a:rPr lang="en-US" dirty="0"/>
              <a:t>Indicates a significant increase in engagement from Q4 2021 to Q4 2022 among paid-plan students.</a:t>
            </a:r>
          </a:p>
          <a:p>
            <a:endParaRPr lang="en-US" dirty="0"/>
          </a:p>
          <a:p>
            <a:r>
              <a:rPr lang="en-US" dirty="0"/>
              <a:t>Free-Plan Students:</a:t>
            </a:r>
          </a:p>
          <a:p>
            <a:r>
              <a:rPr lang="en-US" dirty="0"/>
              <a:t>Fail to reject the null hypothesis (H0: μ₁ ≥ μ₂) as the calculated t-statistic is higher than the critical value.</a:t>
            </a:r>
          </a:p>
          <a:p>
            <a:r>
              <a:rPr lang="en-US" dirty="0"/>
              <a:t> Suggest no significant change in engagement levels among free-plan students from Q4 2021 to Q4 2022.</a:t>
            </a:r>
            <a:endParaRPr lang="en-IN" dirty="0"/>
          </a:p>
        </p:txBody>
      </p:sp>
    </p:spTree>
    <p:extLst>
      <p:ext uri="{BB962C8B-B14F-4D97-AF65-F5344CB8AC3E}">
        <p14:creationId xmlns:p14="http://schemas.microsoft.com/office/powerpoint/2010/main" val="841290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Integer pillars</Template>
  <TotalTime>62</TotalTime>
  <Words>1055</Words>
  <Application>Microsoft Office PowerPoint</Application>
  <PresentationFormat>Widescreen</PresentationFormat>
  <Paragraphs>109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 Nova</vt:lpstr>
      <vt:lpstr>Arial Nova Light</vt:lpstr>
      <vt:lpstr>Wingdings 2</vt:lpstr>
      <vt:lpstr>SlateVTI</vt:lpstr>
      <vt:lpstr>Customer Engagement Analysis in Excel </vt:lpstr>
      <vt:lpstr>Agenda </vt:lpstr>
      <vt:lpstr>Project Overview</vt:lpstr>
      <vt:lpstr>Tools Used:-</vt:lpstr>
      <vt:lpstr>Data Set Analyzed</vt:lpstr>
      <vt:lpstr>Tasks and Findings</vt:lpstr>
      <vt:lpstr>Tasks And Findings</vt:lpstr>
      <vt:lpstr>Tasks And Findings</vt:lpstr>
      <vt:lpstr>Tasks and Findings</vt:lpstr>
      <vt:lpstr>Tasks and Findings</vt:lpstr>
      <vt:lpstr>Implications and Recommendations</vt:lpstr>
      <vt:lpstr>Implications and recommendations</vt:lpstr>
      <vt:lpstr>Implications and recommendations</vt:lpstr>
      <vt:lpstr>Implications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Engagement Analysis in Excel </dc:title>
  <dc:creator>Sakshi Thakare</dc:creator>
  <cp:lastModifiedBy>Sakshi Thakare</cp:lastModifiedBy>
  <cp:revision>1</cp:revision>
  <dcterms:created xsi:type="dcterms:W3CDTF">2024-05-07T12:46:25Z</dcterms:created>
  <dcterms:modified xsi:type="dcterms:W3CDTF">2024-05-07T13:48:33Z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