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DA3FBB-407F-43E9-BBD6-1370B1051D0E}">
  <a:tblStyle styleId="{25DA3FBB-407F-43E9-BBD6-1370B1051D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bold.fnt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6e4f60c8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36e4f60c8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6e4f60c8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36e4f60c8b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6e4f60c8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36e4f60c8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6e4f60c8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36e4f60c8b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36e4f60c8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36e4f60c8b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6e4f60c8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36e4f60c8b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github.com/Sakshi99997555/DA-Portfolio-Project-Challenge/blob/main/lung_cancer_Dataset.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6.png"/><Relationship Id="rId11" Type="http://schemas.openxmlformats.org/officeDocument/2006/relationships/image" Target="../media/image12.png"/><Relationship Id="rId10" Type="http://schemas.openxmlformats.org/officeDocument/2006/relationships/image" Target="../media/image18.png"/><Relationship Id="rId9" Type="http://schemas.openxmlformats.org/officeDocument/2006/relationships/image" Target="../media/image23.png"/><Relationship Id="rId5" Type="http://schemas.openxmlformats.org/officeDocument/2006/relationships/image" Target="../media/image33.png"/><Relationship Id="rId6" Type="http://schemas.openxmlformats.org/officeDocument/2006/relationships/image" Target="../media/image15.png"/><Relationship Id="rId7" Type="http://schemas.openxmlformats.org/officeDocument/2006/relationships/image" Target="../media/image8.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10" Type="http://schemas.openxmlformats.org/officeDocument/2006/relationships/image" Target="../media/image13.png"/><Relationship Id="rId9"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11" Type="http://schemas.openxmlformats.org/officeDocument/2006/relationships/image" Target="../media/image30.png"/><Relationship Id="rId10" Type="http://schemas.openxmlformats.org/officeDocument/2006/relationships/image" Target="../media/image32.png"/><Relationship Id="rId9"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21.png"/><Relationship Id="rId8"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2319992" y="-1680508"/>
            <a:ext cx="13648016" cy="13648016"/>
            <a:chOff x="0" y="0"/>
            <a:chExt cx="812800" cy="812800"/>
          </a:xfrm>
        </p:grpSpPr>
        <p:sp>
          <p:nvSpPr>
            <p:cNvPr id="85" name="Google Shape;8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C1E6ED"/>
                </a:gs>
                <a:gs pos="56000">
                  <a:srgbClr val="62B2C0"/>
                </a:gs>
                <a:gs pos="100000">
                  <a:srgbClr val="037E93"/>
                </a:gs>
              </a:gsLst>
              <a:path path="circle">
                <a:fillToRect b="50%" l="50%" r="50%" t="50%"/>
              </a:path>
              <a:tileRect/>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3640768" y="-164456"/>
            <a:ext cx="11725929" cy="11711272"/>
          </a:xfrm>
          <a:custGeom>
            <a:rect b="b" l="l" r="r" t="t"/>
            <a:pathLst>
              <a:path extrusionOk="0" h="11711272" w="11725929">
                <a:moveTo>
                  <a:pt x="0" y="0"/>
                </a:moveTo>
                <a:lnTo>
                  <a:pt x="11725929" y="0"/>
                </a:lnTo>
                <a:lnTo>
                  <a:pt x="11725929" y="11711272"/>
                </a:lnTo>
                <a:lnTo>
                  <a:pt x="0" y="11711272"/>
                </a:lnTo>
                <a:lnTo>
                  <a:pt x="0" y="0"/>
                </a:lnTo>
                <a:close/>
              </a:path>
            </a:pathLst>
          </a:custGeom>
          <a:blipFill rotWithShape="1">
            <a:blip r:embed="rId3">
              <a:alphaModFix/>
            </a:blip>
            <a:stretch>
              <a:fillRect b="0" l="0" r="0" t="0"/>
            </a:stretch>
          </a:blipFill>
          <a:ln>
            <a:noFill/>
          </a:ln>
        </p:spPr>
      </p:sp>
      <p:grpSp>
        <p:nvGrpSpPr>
          <p:cNvPr id="88" name="Google Shape;88;p13"/>
          <p:cNvGrpSpPr/>
          <p:nvPr/>
        </p:nvGrpSpPr>
        <p:grpSpPr>
          <a:xfrm>
            <a:off x="3367393" y="-425696"/>
            <a:ext cx="11553220" cy="11553220"/>
            <a:chOff x="0" y="0"/>
            <a:chExt cx="812800" cy="812800"/>
          </a:xfrm>
        </p:grpSpPr>
        <p:sp>
          <p:nvSpPr>
            <p:cNvPr id="89" name="Google Shape;8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3"/>
          <p:cNvSpPr/>
          <p:nvPr/>
        </p:nvSpPr>
        <p:spPr>
          <a:xfrm>
            <a:off x="1476280" y="4348446"/>
            <a:ext cx="1658466" cy="1656393"/>
          </a:xfrm>
          <a:custGeom>
            <a:rect b="b" l="l" r="r" t="t"/>
            <a:pathLst>
              <a:path extrusionOk="0" h="1656393" w="1658466">
                <a:moveTo>
                  <a:pt x="0" y="0"/>
                </a:moveTo>
                <a:lnTo>
                  <a:pt x="1658465" y="0"/>
                </a:lnTo>
                <a:lnTo>
                  <a:pt x="1658465" y="1656393"/>
                </a:lnTo>
                <a:lnTo>
                  <a:pt x="0" y="1656393"/>
                </a:lnTo>
                <a:lnTo>
                  <a:pt x="0" y="0"/>
                </a:lnTo>
                <a:close/>
              </a:path>
            </a:pathLst>
          </a:custGeom>
          <a:blipFill rotWithShape="1">
            <a:blip r:embed="rId3">
              <a:alphaModFix/>
            </a:blip>
            <a:stretch>
              <a:fillRect b="0" l="0" r="0" t="0"/>
            </a:stretch>
          </a:blipFill>
          <a:ln>
            <a:noFill/>
          </a:ln>
        </p:spPr>
      </p:sp>
      <p:grpSp>
        <p:nvGrpSpPr>
          <p:cNvPr id="92" name="Google Shape;92;p13"/>
          <p:cNvGrpSpPr/>
          <p:nvPr/>
        </p:nvGrpSpPr>
        <p:grpSpPr>
          <a:xfrm>
            <a:off x="1437613" y="4282161"/>
            <a:ext cx="1634041" cy="1634041"/>
            <a:chOff x="0" y="0"/>
            <a:chExt cx="812800" cy="812800"/>
          </a:xfrm>
        </p:grpSpPr>
        <p:sp>
          <p:nvSpPr>
            <p:cNvPr id="93" name="Google Shape;93;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5" name="Google Shape;95;p13"/>
          <p:cNvSpPr/>
          <p:nvPr/>
        </p:nvSpPr>
        <p:spPr>
          <a:xfrm flipH="1">
            <a:off x="2086248" y="4847440"/>
            <a:ext cx="336771" cy="503483"/>
          </a:xfrm>
          <a:custGeom>
            <a:rect b="b" l="l" r="r" t="t"/>
            <a:pathLst>
              <a:path extrusionOk="0" h="503483" w="336771">
                <a:moveTo>
                  <a:pt x="336771" y="0"/>
                </a:moveTo>
                <a:lnTo>
                  <a:pt x="0" y="0"/>
                </a:lnTo>
                <a:lnTo>
                  <a:pt x="0" y="503483"/>
                </a:lnTo>
                <a:lnTo>
                  <a:pt x="336771" y="503483"/>
                </a:lnTo>
                <a:lnTo>
                  <a:pt x="336771" y="0"/>
                </a:lnTo>
                <a:close/>
              </a:path>
            </a:pathLst>
          </a:custGeom>
          <a:blipFill rotWithShape="1">
            <a:blip r:embed="rId4">
              <a:alphaModFix/>
            </a:blip>
            <a:stretch>
              <a:fillRect b="0" l="0" r="0" t="0"/>
            </a:stretch>
          </a:blipFill>
          <a:ln>
            <a:noFill/>
          </a:ln>
        </p:spPr>
      </p:sp>
      <p:sp>
        <p:nvSpPr>
          <p:cNvPr id="96" name="Google Shape;96;p13"/>
          <p:cNvSpPr/>
          <p:nvPr/>
        </p:nvSpPr>
        <p:spPr>
          <a:xfrm>
            <a:off x="15191921" y="4348446"/>
            <a:ext cx="1658466" cy="1656393"/>
          </a:xfrm>
          <a:custGeom>
            <a:rect b="b" l="l" r="r" t="t"/>
            <a:pathLst>
              <a:path extrusionOk="0" h="1656393" w="1658466">
                <a:moveTo>
                  <a:pt x="0" y="0"/>
                </a:moveTo>
                <a:lnTo>
                  <a:pt x="1658466" y="0"/>
                </a:lnTo>
                <a:lnTo>
                  <a:pt x="1658466" y="1656393"/>
                </a:lnTo>
                <a:lnTo>
                  <a:pt x="0" y="1656393"/>
                </a:lnTo>
                <a:lnTo>
                  <a:pt x="0" y="0"/>
                </a:lnTo>
                <a:close/>
              </a:path>
            </a:pathLst>
          </a:custGeom>
          <a:blipFill rotWithShape="1">
            <a:blip r:embed="rId3">
              <a:alphaModFix/>
            </a:blip>
            <a:stretch>
              <a:fillRect b="0" l="0" r="0" t="0"/>
            </a:stretch>
          </a:blipFill>
          <a:ln>
            <a:noFill/>
          </a:ln>
        </p:spPr>
      </p:sp>
      <p:grpSp>
        <p:nvGrpSpPr>
          <p:cNvPr id="97" name="Google Shape;97;p13"/>
          <p:cNvGrpSpPr/>
          <p:nvPr/>
        </p:nvGrpSpPr>
        <p:grpSpPr>
          <a:xfrm>
            <a:off x="15153255" y="4282161"/>
            <a:ext cx="1634041" cy="1634041"/>
            <a:chOff x="0" y="0"/>
            <a:chExt cx="812800" cy="812800"/>
          </a:xfrm>
        </p:grpSpPr>
        <p:sp>
          <p:nvSpPr>
            <p:cNvPr id="98" name="Google Shape;98;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3"/>
          <p:cNvSpPr/>
          <p:nvPr/>
        </p:nvSpPr>
        <p:spPr>
          <a:xfrm>
            <a:off x="15801890" y="4847440"/>
            <a:ext cx="336771" cy="503483"/>
          </a:xfrm>
          <a:custGeom>
            <a:rect b="b" l="l" r="r" t="t"/>
            <a:pathLst>
              <a:path extrusionOk="0" h="503483" w="336771">
                <a:moveTo>
                  <a:pt x="0" y="0"/>
                </a:moveTo>
                <a:lnTo>
                  <a:pt x="336770" y="0"/>
                </a:lnTo>
                <a:lnTo>
                  <a:pt x="336770" y="503483"/>
                </a:lnTo>
                <a:lnTo>
                  <a:pt x="0" y="503483"/>
                </a:lnTo>
                <a:lnTo>
                  <a:pt x="0" y="0"/>
                </a:lnTo>
                <a:close/>
              </a:path>
            </a:pathLst>
          </a:custGeom>
          <a:blipFill rotWithShape="1">
            <a:blip r:embed="rId4">
              <a:alphaModFix/>
            </a:blip>
            <a:stretch>
              <a:fillRect b="0" l="0" r="0" t="0"/>
            </a:stretch>
          </a:blipFill>
          <a:ln>
            <a:noFill/>
          </a:ln>
        </p:spPr>
      </p:sp>
      <p:grpSp>
        <p:nvGrpSpPr>
          <p:cNvPr id="101" name="Google Shape;101;p13"/>
          <p:cNvGrpSpPr/>
          <p:nvPr/>
        </p:nvGrpSpPr>
        <p:grpSpPr>
          <a:xfrm>
            <a:off x="17491799" y="8420924"/>
            <a:ext cx="951769" cy="837376"/>
            <a:chOff x="0" y="-38100"/>
            <a:chExt cx="967140" cy="850900"/>
          </a:xfrm>
        </p:grpSpPr>
        <p:sp>
          <p:nvSpPr>
            <p:cNvPr id="102" name="Google Shape;102;p13"/>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nvSpPr>
          <p:spPr>
            <a:xfrm>
              <a:off x="0" y="-38100"/>
              <a:ext cx="96714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13"/>
          <p:cNvSpPr txBox="1"/>
          <p:nvPr/>
        </p:nvSpPr>
        <p:spPr>
          <a:xfrm>
            <a:off x="4443255" y="1112430"/>
            <a:ext cx="9338400" cy="3864300"/>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i="0" lang="en-US" sz="10461" u="none" cap="none" strike="noStrike">
                <a:solidFill>
                  <a:srgbClr val="2D8BBA"/>
                </a:solidFill>
                <a:latin typeface="Poppins"/>
                <a:ea typeface="Poppins"/>
                <a:cs typeface="Poppins"/>
                <a:sym typeface="Poppins"/>
              </a:rPr>
              <a:t>Data Analysis</a:t>
            </a:r>
            <a:endParaRPr sz="900"/>
          </a:p>
        </p:txBody>
      </p:sp>
      <p:sp>
        <p:nvSpPr>
          <p:cNvPr id="105" name="Google Shape;105;p13"/>
          <p:cNvSpPr txBox="1"/>
          <p:nvPr/>
        </p:nvSpPr>
        <p:spPr>
          <a:xfrm>
            <a:off x="17674380" y="8710688"/>
            <a:ext cx="442747" cy="257943"/>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i="0" lang="en-US" sz="1469" u="none" cap="none" strike="noStrike">
                <a:solidFill>
                  <a:srgbClr val="FFFFFF"/>
                </a:solidFill>
                <a:latin typeface="Poppins"/>
                <a:ea typeface="Poppins"/>
                <a:cs typeface="Poppins"/>
                <a:sym typeface="Poppins"/>
              </a:rPr>
              <a:t>01</a:t>
            </a:r>
            <a:endParaRPr/>
          </a:p>
        </p:txBody>
      </p:sp>
      <p:grpSp>
        <p:nvGrpSpPr>
          <p:cNvPr id="106" name="Google Shape;106;p13"/>
          <p:cNvGrpSpPr/>
          <p:nvPr/>
        </p:nvGrpSpPr>
        <p:grpSpPr>
          <a:xfrm>
            <a:off x="533524" y="465286"/>
            <a:ext cx="4597024" cy="1388052"/>
            <a:chOff x="0" y="-95250"/>
            <a:chExt cx="6129364" cy="1850735"/>
          </a:xfrm>
        </p:grpSpPr>
        <p:sp>
          <p:nvSpPr>
            <p:cNvPr id="107" name="Google Shape;107;p13"/>
            <p:cNvSpPr/>
            <p:nvPr/>
          </p:nvSpPr>
          <p:spPr>
            <a:xfrm>
              <a:off x="0" y="0"/>
              <a:ext cx="2011493" cy="1755485"/>
            </a:xfrm>
            <a:custGeom>
              <a:rect b="b" l="l" r="r" t="t"/>
              <a:pathLst>
                <a:path extrusionOk="0" h="1755485" w="2011493">
                  <a:moveTo>
                    <a:pt x="0" y="0"/>
                  </a:moveTo>
                  <a:lnTo>
                    <a:pt x="2011493" y="0"/>
                  </a:lnTo>
                  <a:lnTo>
                    <a:pt x="2011493" y="1755485"/>
                  </a:lnTo>
                  <a:lnTo>
                    <a:pt x="0" y="1755485"/>
                  </a:lnTo>
                  <a:lnTo>
                    <a:pt x="0" y="0"/>
                  </a:lnTo>
                  <a:close/>
                </a:path>
              </a:pathLst>
            </a:custGeom>
            <a:blipFill rotWithShape="1">
              <a:blip r:embed="rId5">
                <a:alphaModFix/>
              </a:blip>
              <a:stretch>
                <a:fillRect b="0" l="0" r="0" t="0"/>
              </a:stretch>
            </a:blipFill>
            <a:ln>
              <a:noFill/>
            </a:ln>
          </p:spPr>
        </p:sp>
        <p:sp>
          <p:nvSpPr>
            <p:cNvPr id="108" name="Google Shape;108;p13"/>
            <p:cNvSpPr txBox="1"/>
            <p:nvPr/>
          </p:nvSpPr>
          <p:spPr>
            <a:xfrm>
              <a:off x="1635037" y="-95250"/>
              <a:ext cx="4494327" cy="1151043"/>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00000"/>
                  </a:solidFill>
                  <a:latin typeface="Arial"/>
                  <a:ea typeface="Arial"/>
                  <a:cs typeface="Arial"/>
                  <a:sym typeface="Arial"/>
                </a:rPr>
                <a:t>Futurion</a:t>
              </a:r>
              <a:endParaRPr/>
            </a:p>
          </p:txBody>
        </p:sp>
        <p:sp>
          <p:nvSpPr>
            <p:cNvPr id="109" name="Google Shape;109;p13"/>
            <p:cNvSpPr txBox="1"/>
            <p:nvPr/>
          </p:nvSpPr>
          <p:spPr>
            <a:xfrm>
              <a:off x="2130394" y="899926"/>
              <a:ext cx="3529012" cy="4497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UPSKILLING INDIA</a:t>
              </a:r>
              <a:endParaRPr/>
            </a:p>
          </p:txBody>
        </p:sp>
      </p:grpSp>
      <p:sp>
        <p:nvSpPr>
          <p:cNvPr id="110" name="Google Shape;110;p13"/>
          <p:cNvSpPr txBox="1"/>
          <p:nvPr/>
        </p:nvSpPr>
        <p:spPr>
          <a:xfrm>
            <a:off x="4677470" y="5234350"/>
            <a:ext cx="91041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00000"/>
                </a:solidFill>
                <a:latin typeface="Arial"/>
                <a:ea typeface="Arial"/>
                <a:cs typeface="Arial"/>
                <a:sym typeface="Arial"/>
              </a:rPr>
              <a:t>Portfoliio Project Challenge </a:t>
            </a:r>
            <a:endParaRPr/>
          </a:p>
        </p:txBody>
      </p:sp>
      <p:sp>
        <p:nvSpPr>
          <p:cNvPr id="111" name="Google Shape;111;p13"/>
          <p:cNvSpPr txBox="1"/>
          <p:nvPr/>
        </p:nvSpPr>
        <p:spPr>
          <a:xfrm>
            <a:off x="5487632" y="6420260"/>
            <a:ext cx="74838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1" lang="en-US" sz="5199">
                <a:solidFill>
                  <a:srgbClr val="FAB590"/>
                </a:solidFill>
              </a:rPr>
              <a:t>Lung Cancer Prediction</a:t>
            </a:r>
            <a:endParaRPr/>
          </a:p>
        </p:txBody>
      </p:sp>
      <p:sp>
        <p:nvSpPr>
          <p:cNvPr id="112" name="Google Shape;112;p13"/>
          <p:cNvSpPr txBox="1"/>
          <p:nvPr/>
        </p:nvSpPr>
        <p:spPr>
          <a:xfrm>
            <a:off x="5370525" y="7549175"/>
            <a:ext cx="7750800" cy="1625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4400">
                <a:solidFill>
                  <a:schemeClr val="dk1"/>
                </a:solidFill>
                <a:latin typeface="Calibri"/>
                <a:ea typeface="Calibri"/>
                <a:cs typeface="Calibri"/>
                <a:sym typeface="Calibri"/>
              </a:rPr>
              <a:t>Anidipta Pal</a:t>
            </a:r>
            <a:endParaRPr b="1" sz="4400">
              <a:solidFill>
                <a:schemeClr val="dk1"/>
              </a:solidFill>
              <a:latin typeface="Calibri"/>
              <a:ea typeface="Calibri"/>
              <a:cs typeface="Calibri"/>
              <a:sym typeface="Calibri"/>
            </a:endParaRPr>
          </a:p>
          <a:p>
            <a:pPr indent="0" lvl="0" marL="0" marR="0" rtl="0" algn="ctr">
              <a:lnSpc>
                <a:spcPct val="140007"/>
              </a:lnSpc>
              <a:spcBef>
                <a:spcPts val="0"/>
              </a:spcBef>
              <a:spcAft>
                <a:spcPts val="0"/>
              </a:spcAft>
              <a:buNone/>
            </a:pPr>
            <a:r>
              <a:rPr b="1" lang="en-US" sz="4400">
                <a:solidFill>
                  <a:schemeClr val="dk1"/>
                </a:solidFill>
                <a:latin typeface="Calibri"/>
                <a:ea typeface="Calibri"/>
                <a:cs typeface="Calibri"/>
                <a:sym typeface="Calibri"/>
              </a:rPr>
              <a:t>&lt;SQL&gt;		&lt;Excel&gt;		&lt;PowerBI&gt;</a:t>
            </a:r>
            <a:endParaRPr b="1" sz="4400">
              <a:solidFill>
                <a:schemeClr val="dk1"/>
              </a:solidFill>
              <a:latin typeface="Calibri"/>
              <a:ea typeface="Calibri"/>
              <a:cs typeface="Calibri"/>
              <a:sym typeface="Calibri"/>
            </a:endParaRPr>
          </a:p>
        </p:txBody>
      </p:sp>
      <p:sp>
        <p:nvSpPr>
          <p:cNvPr id="113" name="Google Shape;113;p13"/>
          <p:cNvSpPr txBox="1"/>
          <p:nvPr/>
        </p:nvSpPr>
        <p:spPr>
          <a:xfrm>
            <a:off x="12178325" y="465275"/>
            <a:ext cx="5938800" cy="4617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3000"/>
              <a:t>Date of Submission : </a:t>
            </a:r>
            <a:r>
              <a:rPr b="1" lang="en-US" sz="3000">
                <a:solidFill>
                  <a:srgbClr val="434343"/>
                </a:solidFill>
              </a:rPr>
              <a:t>18/02/2025</a:t>
            </a:r>
            <a:endParaRPr sz="30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2"/>
          <p:cNvGrpSpPr/>
          <p:nvPr/>
        </p:nvGrpSpPr>
        <p:grpSpPr>
          <a:xfrm>
            <a:off x="17491799" y="8420924"/>
            <a:ext cx="951822" cy="837371"/>
            <a:chOff x="0" y="-38100"/>
            <a:chExt cx="967200" cy="850900"/>
          </a:xfrm>
        </p:grpSpPr>
        <p:sp>
          <p:nvSpPr>
            <p:cNvPr id="302" name="Google Shape;302;p22"/>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4" name="Google Shape;304;p22"/>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10</a:t>
            </a:r>
            <a:endParaRPr/>
          </a:p>
        </p:txBody>
      </p:sp>
      <p:sp>
        <p:nvSpPr>
          <p:cNvPr id="305" name="Google Shape;305;p22"/>
          <p:cNvSpPr txBox="1"/>
          <p:nvPr/>
        </p:nvSpPr>
        <p:spPr>
          <a:xfrm>
            <a:off x="7004850" y="289275"/>
            <a:ext cx="4278300" cy="517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Conclusion &gt;</a:t>
            </a:r>
            <a:endParaRPr b="1" sz="3164">
              <a:solidFill>
                <a:srgbClr val="008080"/>
              </a:solidFill>
              <a:latin typeface="Calibri"/>
              <a:ea typeface="Calibri"/>
              <a:cs typeface="Calibri"/>
              <a:sym typeface="Calibri"/>
            </a:endParaRPr>
          </a:p>
        </p:txBody>
      </p:sp>
      <p:sp>
        <p:nvSpPr>
          <p:cNvPr id="306" name="Google Shape;306;p22"/>
          <p:cNvSpPr txBox="1"/>
          <p:nvPr/>
        </p:nvSpPr>
        <p:spPr>
          <a:xfrm>
            <a:off x="5853300" y="3902500"/>
            <a:ext cx="6581400" cy="70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364">
                <a:solidFill>
                  <a:schemeClr val="dk1"/>
                </a:solidFill>
                <a:latin typeface="Calibri"/>
                <a:ea typeface="Calibri"/>
                <a:cs typeface="Calibri"/>
                <a:sym typeface="Calibri"/>
              </a:rPr>
              <a:t>&lt; Business Recommendations &gt;</a:t>
            </a:r>
            <a:endParaRPr/>
          </a:p>
        </p:txBody>
      </p:sp>
      <p:sp>
        <p:nvSpPr>
          <p:cNvPr id="307" name="Google Shape;307;p22"/>
          <p:cNvSpPr txBox="1"/>
          <p:nvPr/>
        </p:nvSpPr>
        <p:spPr>
          <a:xfrm>
            <a:off x="513750" y="1104400"/>
            <a:ext cx="17260500" cy="276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Lung cancer remains a critical public health issue, with smoking and environmental factors driving incidence and mortality. Early detection and effective treatment, especially surgical intervention, significantly improve survival rates.</a:t>
            </a:r>
            <a:endParaRPr sz="2400">
              <a:solidFill>
                <a:schemeClr val="dk1"/>
              </a:solidFill>
              <a:latin typeface="Calibri"/>
              <a:ea typeface="Calibri"/>
              <a:cs typeface="Calibri"/>
              <a:sym typeface="Calibri"/>
            </a:endParaRPr>
          </a:p>
          <a:p>
            <a:pPr indent="-374650" lvl="0" marL="457200" rtl="0" algn="l">
              <a:lnSpc>
                <a:spcPct val="115000"/>
              </a:lnSpc>
              <a:spcBef>
                <a:spcPts val="1200"/>
              </a:spcBef>
              <a:spcAft>
                <a:spcPts val="0"/>
              </a:spcAft>
              <a:buClr>
                <a:schemeClr val="dk1"/>
              </a:buClr>
              <a:buSzPts val="2300"/>
              <a:buAutoNum type="arabicPeriod"/>
            </a:pPr>
            <a:r>
              <a:rPr b="1" lang="en-US" sz="2300">
                <a:solidFill>
                  <a:schemeClr val="dk1"/>
                </a:solidFill>
                <a:latin typeface="Calibri"/>
                <a:ea typeface="Calibri"/>
                <a:cs typeface="Calibri"/>
                <a:sym typeface="Calibri"/>
              </a:rPr>
              <a:t>Disease Burden:</a:t>
            </a:r>
            <a:r>
              <a:rPr lang="en-US" sz="2300">
                <a:solidFill>
                  <a:schemeClr val="dk1"/>
                </a:solidFill>
                <a:latin typeface="Calibri"/>
                <a:ea typeface="Calibri"/>
                <a:cs typeface="Calibri"/>
                <a:sym typeface="Calibri"/>
              </a:rPr>
              <a:t> </a:t>
            </a:r>
            <a:r>
              <a:rPr b="1" lang="en-US" sz="2300">
                <a:solidFill>
                  <a:schemeClr val="dk1"/>
                </a:solidFill>
                <a:latin typeface="Calibri"/>
                <a:ea typeface="Calibri"/>
                <a:cs typeface="Calibri"/>
                <a:sym typeface="Calibri"/>
              </a:rPr>
              <a:t>8,961 cases</a:t>
            </a:r>
            <a:r>
              <a:rPr lang="en-US" sz="2300">
                <a:solidFill>
                  <a:schemeClr val="dk1"/>
                </a:solidFill>
                <a:latin typeface="Calibri"/>
                <a:ea typeface="Calibri"/>
                <a:cs typeface="Calibri"/>
                <a:sym typeface="Calibri"/>
              </a:rPr>
              <a:t>, avg. age </a:t>
            </a:r>
            <a:r>
              <a:rPr b="1" lang="en-US" sz="2300">
                <a:solidFill>
                  <a:schemeClr val="dk1"/>
                </a:solidFill>
                <a:latin typeface="Calibri"/>
                <a:ea typeface="Calibri"/>
                <a:cs typeface="Calibri"/>
                <a:sym typeface="Calibri"/>
              </a:rPr>
              <a:t>52.66</a:t>
            </a:r>
            <a:r>
              <a:rPr lang="en-US" sz="2300">
                <a:solidFill>
                  <a:schemeClr val="dk1"/>
                </a:solidFill>
                <a:latin typeface="Calibri"/>
                <a:ea typeface="Calibri"/>
                <a:cs typeface="Calibri"/>
                <a:sym typeface="Calibri"/>
              </a:rPr>
              <a:t>, remains a major challenge.</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latin typeface="Calibri"/>
                <a:ea typeface="Calibri"/>
                <a:cs typeface="Calibri"/>
                <a:sym typeface="Calibri"/>
              </a:rPr>
              <a:t>Key Risk Factors:</a:t>
            </a:r>
            <a:r>
              <a:rPr lang="en-US" sz="2300">
                <a:solidFill>
                  <a:schemeClr val="dk1"/>
                </a:solidFill>
                <a:latin typeface="Calibri"/>
                <a:ea typeface="Calibri"/>
                <a:cs typeface="Calibri"/>
                <a:sym typeface="Calibri"/>
              </a:rPr>
              <a:t> </a:t>
            </a:r>
            <a:r>
              <a:rPr b="1" lang="en-US" sz="2300">
                <a:solidFill>
                  <a:schemeClr val="dk1"/>
                </a:solidFill>
                <a:latin typeface="Calibri"/>
                <a:ea typeface="Calibri"/>
                <a:cs typeface="Calibri"/>
                <a:sym typeface="Calibri"/>
              </a:rPr>
              <a:t>69.74%</a:t>
            </a:r>
            <a:r>
              <a:rPr lang="en-US" sz="2300">
                <a:solidFill>
                  <a:schemeClr val="dk1"/>
                </a:solidFill>
                <a:latin typeface="Calibri"/>
                <a:ea typeface="Calibri"/>
                <a:cs typeface="Calibri"/>
                <a:sym typeface="Calibri"/>
              </a:rPr>
              <a:t> cases from smoking, </a:t>
            </a:r>
            <a:r>
              <a:rPr b="1" lang="en-US" sz="2300">
                <a:solidFill>
                  <a:schemeClr val="dk1"/>
                </a:solidFill>
                <a:latin typeface="Calibri"/>
                <a:ea typeface="Calibri"/>
                <a:cs typeface="Calibri"/>
                <a:sym typeface="Calibri"/>
              </a:rPr>
              <a:t>75.09%</a:t>
            </a:r>
            <a:r>
              <a:rPr lang="en-US" sz="2300">
                <a:solidFill>
                  <a:schemeClr val="dk1"/>
                </a:solidFill>
                <a:latin typeface="Calibri"/>
                <a:ea typeface="Calibri"/>
                <a:cs typeface="Calibri"/>
                <a:sym typeface="Calibri"/>
              </a:rPr>
              <a:t> mortality in polluted areas.</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latin typeface="Calibri"/>
                <a:ea typeface="Calibri"/>
                <a:cs typeface="Calibri"/>
                <a:sym typeface="Calibri"/>
              </a:rPr>
              <a:t>Early Detection Impact:</a:t>
            </a:r>
            <a:r>
              <a:rPr lang="en-US" sz="2300">
                <a:solidFill>
                  <a:schemeClr val="dk1"/>
                </a:solidFill>
                <a:latin typeface="Calibri"/>
                <a:ea typeface="Calibri"/>
                <a:cs typeface="Calibri"/>
                <a:sym typeface="Calibri"/>
              </a:rPr>
              <a:t> Only </a:t>
            </a:r>
            <a:r>
              <a:rPr b="1" lang="en-US" sz="2300">
                <a:solidFill>
                  <a:schemeClr val="dk1"/>
                </a:solidFill>
                <a:latin typeface="Calibri"/>
                <a:ea typeface="Calibri"/>
                <a:cs typeface="Calibri"/>
                <a:sym typeface="Calibri"/>
              </a:rPr>
              <a:t>28.37%</a:t>
            </a:r>
            <a:r>
              <a:rPr lang="en-US" sz="2300">
                <a:solidFill>
                  <a:schemeClr val="dk1"/>
                </a:solidFill>
                <a:latin typeface="Calibri"/>
                <a:ea typeface="Calibri"/>
                <a:cs typeface="Calibri"/>
                <a:sym typeface="Calibri"/>
              </a:rPr>
              <a:t> detected early, but </a:t>
            </a:r>
            <a:r>
              <a:rPr b="1" lang="en-US" sz="2300">
                <a:solidFill>
                  <a:schemeClr val="dk1"/>
                </a:solidFill>
                <a:latin typeface="Calibri"/>
                <a:ea typeface="Calibri"/>
                <a:cs typeface="Calibri"/>
                <a:sym typeface="Calibri"/>
              </a:rPr>
              <a:t>100% survival</a:t>
            </a:r>
            <a:r>
              <a:rPr lang="en-US" sz="2300">
                <a:solidFill>
                  <a:schemeClr val="dk1"/>
                </a:solidFill>
                <a:latin typeface="Calibri"/>
                <a:ea typeface="Calibri"/>
                <a:cs typeface="Calibri"/>
                <a:sym typeface="Calibri"/>
              </a:rPr>
              <a:t> if caught in time.</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latin typeface="Calibri"/>
                <a:ea typeface="Calibri"/>
                <a:cs typeface="Calibri"/>
                <a:sym typeface="Calibri"/>
              </a:rPr>
              <a:t>Treatment Outcomes:</a:t>
            </a:r>
            <a:r>
              <a:rPr lang="en-US" sz="2300">
                <a:solidFill>
                  <a:schemeClr val="dk1"/>
                </a:solidFill>
                <a:latin typeface="Calibri"/>
                <a:ea typeface="Calibri"/>
                <a:cs typeface="Calibri"/>
                <a:sym typeface="Calibri"/>
              </a:rPr>
              <a:t> Surgery (</a:t>
            </a:r>
            <a:r>
              <a:rPr b="1" lang="en-US" sz="2300">
                <a:solidFill>
                  <a:schemeClr val="dk1"/>
                </a:solidFill>
                <a:latin typeface="Calibri"/>
                <a:ea typeface="Calibri"/>
                <a:cs typeface="Calibri"/>
                <a:sym typeface="Calibri"/>
              </a:rPr>
              <a:t>4.5 years</a:t>
            </a:r>
            <a:r>
              <a:rPr lang="en-US" sz="2300">
                <a:solidFill>
                  <a:schemeClr val="dk1"/>
                </a:solidFill>
                <a:latin typeface="Calibri"/>
                <a:ea typeface="Calibri"/>
                <a:cs typeface="Calibri"/>
                <a:sym typeface="Calibri"/>
              </a:rPr>
              <a:t>) outperforms chemo (</a:t>
            </a:r>
            <a:r>
              <a:rPr b="1" lang="en-US" sz="2300">
                <a:solidFill>
                  <a:schemeClr val="dk1"/>
                </a:solidFill>
                <a:latin typeface="Calibri"/>
                <a:ea typeface="Calibri"/>
                <a:cs typeface="Calibri"/>
                <a:sym typeface="Calibri"/>
              </a:rPr>
              <a:t>2.8 years</a:t>
            </a:r>
            <a:r>
              <a:rPr lang="en-US" sz="2300">
                <a:solidFill>
                  <a:schemeClr val="dk1"/>
                </a:solidFill>
                <a:latin typeface="Calibri"/>
                <a:ea typeface="Calibri"/>
                <a:cs typeface="Calibri"/>
                <a:sym typeface="Calibri"/>
              </a:rPr>
              <a:t>) &amp; radiation (</a:t>
            </a:r>
            <a:r>
              <a:rPr b="1" lang="en-US" sz="2300">
                <a:solidFill>
                  <a:schemeClr val="dk1"/>
                </a:solidFill>
                <a:latin typeface="Calibri"/>
                <a:ea typeface="Calibri"/>
                <a:cs typeface="Calibri"/>
                <a:sym typeface="Calibri"/>
              </a:rPr>
              <a:t>3.0 years</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p:txBody>
      </p:sp>
      <p:grpSp>
        <p:nvGrpSpPr>
          <p:cNvPr id="308" name="Google Shape;308;p22"/>
          <p:cNvGrpSpPr/>
          <p:nvPr/>
        </p:nvGrpSpPr>
        <p:grpSpPr>
          <a:xfrm>
            <a:off x="533524" y="289263"/>
            <a:ext cx="2974047" cy="908940"/>
            <a:chOff x="0" y="-76200"/>
            <a:chExt cx="3965396" cy="1211920"/>
          </a:xfrm>
        </p:grpSpPr>
        <p:sp>
          <p:nvSpPr>
            <p:cNvPr id="309" name="Google Shape;309;p22"/>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310" name="Google Shape;310;p22"/>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311" name="Google Shape;311;p22"/>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312" name="Google Shape;312;p22"/>
          <p:cNvSpPr txBox="1"/>
          <p:nvPr/>
        </p:nvSpPr>
        <p:spPr>
          <a:xfrm>
            <a:off x="513750" y="4764925"/>
            <a:ext cx="17372100" cy="506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2500">
                <a:latin typeface="Calibri"/>
                <a:ea typeface="Calibri"/>
                <a:cs typeface="Calibri"/>
                <a:sym typeface="Calibri"/>
              </a:rPr>
              <a:t>Lung cancer poses a significant health burden, with smoking and environmental exposure as major risk factors. To improve patient outcomes and reduce mortality rates, businesses in healthcare, pharmaceuticals, and public health should focus on the following strategic initiatives:</a:t>
            </a:r>
            <a:endParaRPr sz="2500">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Prioritize Early Detection Initiatives</a:t>
            </a:r>
            <a:br>
              <a:rPr b="1"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Invest in advanced diagnostic technologies, such as AI-driven tools and low-dose CT scans, to enhance early lung cancer detection, particularly in high-risk populations.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Expand Smoking Cessation Programs</a:t>
            </a:r>
            <a:br>
              <a:rPr b="1"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Launch awareness campaigns and provide support for smoking cessation through nicotine replacement therapies and digital interventions to reduce smoking-related lung cancer cases.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Leverage Data for Personalized Treatment</a:t>
            </a:r>
            <a:br>
              <a:rPr b="1"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Invest in AI and predictive analytics to develop personalized treatment plans and support precision medicine approaches for better outcomes in chemotherapy and immunotherapy.</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Promote Environmental Health &amp; Access to Treatment</a:t>
            </a:r>
            <a:br>
              <a:rPr b="1"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Collaborate with policymakers to reduce air pollution and enhance access to surgical treatments, ensuring affordable care in underserved regions.</a:t>
            </a:r>
            <a:endParaRPr sz="3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4"/>
          <p:cNvGrpSpPr/>
          <p:nvPr/>
        </p:nvGrpSpPr>
        <p:grpSpPr>
          <a:xfrm>
            <a:off x="2702224" y="-6441776"/>
            <a:ext cx="12883530" cy="12883530"/>
            <a:chOff x="0" y="0"/>
            <a:chExt cx="812800" cy="812800"/>
          </a:xfrm>
        </p:grpSpPr>
        <p:sp>
          <p:nvSpPr>
            <p:cNvPr id="119" name="Google Shape;119;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08080"/>
                </a:gs>
                <a:gs pos="70000">
                  <a:srgbClr val="80C0C0"/>
                </a:gs>
                <a:gs pos="100000">
                  <a:schemeClr val="lt1"/>
                </a:gs>
              </a:gsLst>
              <a:path path="circle">
                <a:fillToRect b="50%" l="50%" r="50%" t="50%"/>
              </a:path>
              <a:tileRect/>
            </a:gradFill>
            <a:ln cap="flat" cmpd="sng" w="19050">
              <a:solidFill>
                <a:schemeClr val="lt1"/>
              </a:solidFill>
              <a:prstDash val="solid"/>
              <a:round/>
              <a:headEnd len="sm" w="sm" type="none"/>
              <a:tailEnd len="sm" w="sm" type="none"/>
            </a:ln>
            <a:effectLst>
              <a:outerShdw blurRad="57150" rotWithShape="0" algn="bl" dir="5400000" dist="19050">
                <a:srgbClr val="C1E6ED">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0" name="Google Shape;120;p1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i="0" sz="1800" u="none" cap="none" strike="noStrike">
                <a:solidFill>
                  <a:schemeClr val="dk1"/>
                </a:solidFill>
                <a:latin typeface="Calibri"/>
                <a:ea typeface="Calibri"/>
                <a:cs typeface="Calibri"/>
                <a:sym typeface="Calibri"/>
              </a:endParaRPr>
            </a:p>
          </p:txBody>
        </p:sp>
      </p:grpSp>
      <p:sp>
        <p:nvSpPr>
          <p:cNvPr id="121" name="Google Shape;121;p14"/>
          <p:cNvSpPr/>
          <p:nvPr/>
        </p:nvSpPr>
        <p:spPr>
          <a:xfrm>
            <a:off x="3949019" y="-5010643"/>
            <a:ext cx="11069128" cy="11055291"/>
          </a:xfrm>
          <a:custGeom>
            <a:rect b="b" l="l" r="r" t="t"/>
            <a:pathLst>
              <a:path extrusionOk="0" h="11055291" w="11069128">
                <a:moveTo>
                  <a:pt x="0" y="0"/>
                </a:moveTo>
                <a:lnTo>
                  <a:pt x="11069128" y="0"/>
                </a:lnTo>
                <a:lnTo>
                  <a:pt x="11069128" y="11055291"/>
                </a:lnTo>
                <a:lnTo>
                  <a:pt x="0" y="11055291"/>
                </a:lnTo>
                <a:lnTo>
                  <a:pt x="0" y="0"/>
                </a:lnTo>
                <a:close/>
              </a:path>
            </a:pathLst>
          </a:custGeom>
          <a:blipFill rotWithShape="1">
            <a:blip r:embed="rId3">
              <a:alphaModFix/>
            </a:blip>
            <a:stretch>
              <a:fillRect b="0" l="0" r="0" t="0"/>
            </a:stretch>
          </a:blipFill>
          <a:ln>
            <a:noFill/>
          </a:ln>
        </p:spPr>
      </p:sp>
      <p:sp>
        <p:nvSpPr>
          <p:cNvPr id="122" name="Google Shape;122;p14"/>
          <p:cNvSpPr/>
          <p:nvPr/>
        </p:nvSpPr>
        <p:spPr>
          <a:xfrm>
            <a:off x="3840090" y="-4916331"/>
            <a:ext cx="10906108" cy="10906108"/>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flat" cmpd="sng" w="19050">
            <a:solidFill>
              <a:srgbClr val="00808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4"/>
          <p:cNvGrpSpPr/>
          <p:nvPr/>
        </p:nvGrpSpPr>
        <p:grpSpPr>
          <a:xfrm>
            <a:off x="17491799" y="8420924"/>
            <a:ext cx="951769" cy="837376"/>
            <a:chOff x="0" y="-38100"/>
            <a:chExt cx="967140" cy="850900"/>
          </a:xfrm>
        </p:grpSpPr>
        <p:sp>
          <p:nvSpPr>
            <p:cNvPr id="124" name="Google Shape;124;p14"/>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nvSpPr>
          <p:spPr>
            <a:xfrm>
              <a:off x="0" y="-38100"/>
              <a:ext cx="96714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14"/>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i="0" lang="en-US" sz="1469" u="none" cap="none" strike="noStrike">
                <a:solidFill>
                  <a:srgbClr val="FFFFFF"/>
                </a:solidFill>
                <a:latin typeface="Poppins"/>
                <a:ea typeface="Poppins"/>
                <a:cs typeface="Poppins"/>
                <a:sym typeface="Poppins"/>
              </a:rPr>
              <a:t>0</a:t>
            </a:r>
            <a:r>
              <a:rPr b="1" lang="en-US" sz="1469">
                <a:solidFill>
                  <a:srgbClr val="FFFFFF"/>
                </a:solidFill>
                <a:latin typeface="Poppins"/>
                <a:ea typeface="Poppins"/>
                <a:cs typeface="Poppins"/>
                <a:sym typeface="Poppins"/>
              </a:rPr>
              <a:t>2</a:t>
            </a:r>
            <a:endParaRPr/>
          </a:p>
        </p:txBody>
      </p:sp>
      <p:sp>
        <p:nvSpPr>
          <p:cNvPr id="127" name="Google Shape;127;p14"/>
          <p:cNvSpPr txBox="1"/>
          <p:nvPr/>
        </p:nvSpPr>
        <p:spPr>
          <a:xfrm>
            <a:off x="7517980" y="6354838"/>
            <a:ext cx="3826885" cy="1263016"/>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399" u="none" cap="none" strike="noStrike">
                <a:solidFill>
                  <a:srgbClr val="FFFFFF"/>
                </a:solidFill>
                <a:latin typeface="Poppins"/>
                <a:ea typeface="Poppins"/>
                <a:cs typeface="Poppins"/>
                <a:sym typeface="Poppins"/>
              </a:rPr>
              <a:t>Normalize or standardize relevant fields (e.g., age, blood counts).</a:t>
            </a:r>
            <a:endParaRPr/>
          </a:p>
        </p:txBody>
      </p:sp>
      <p:grpSp>
        <p:nvGrpSpPr>
          <p:cNvPr id="128" name="Google Shape;128;p14"/>
          <p:cNvGrpSpPr/>
          <p:nvPr/>
        </p:nvGrpSpPr>
        <p:grpSpPr>
          <a:xfrm>
            <a:off x="533524" y="289263"/>
            <a:ext cx="2974069" cy="908940"/>
            <a:chOff x="0" y="-76200"/>
            <a:chExt cx="3965425" cy="1211920"/>
          </a:xfrm>
        </p:grpSpPr>
        <p:sp>
          <p:nvSpPr>
            <p:cNvPr id="129" name="Google Shape;129;p14"/>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4">
                <a:alphaModFix/>
              </a:blip>
              <a:stretch>
                <a:fillRect b="0" l="0" r="0" t="0"/>
              </a:stretch>
            </a:blipFill>
            <a:ln>
              <a:noFill/>
            </a:ln>
          </p:spPr>
        </p:sp>
        <p:sp>
          <p:nvSpPr>
            <p:cNvPr id="130" name="Google Shape;130;p14"/>
            <p:cNvSpPr txBox="1"/>
            <p:nvPr/>
          </p:nvSpPr>
          <p:spPr>
            <a:xfrm>
              <a:off x="1057796" y="-76200"/>
              <a:ext cx="2907629" cy="759251"/>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131" name="Google Shape;131;p14"/>
            <p:cNvSpPr txBox="1"/>
            <p:nvPr/>
          </p:nvSpPr>
          <p:spPr>
            <a:xfrm>
              <a:off x="1378270" y="574923"/>
              <a:ext cx="2283113" cy="298283"/>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132" name="Google Shape;132;p14"/>
          <p:cNvSpPr txBox="1"/>
          <p:nvPr/>
        </p:nvSpPr>
        <p:spPr>
          <a:xfrm>
            <a:off x="4017600" y="539575"/>
            <a:ext cx="10405200" cy="5194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3500">
                <a:solidFill>
                  <a:schemeClr val="dk1"/>
                </a:solidFill>
                <a:latin typeface="Calibri"/>
                <a:ea typeface="Calibri"/>
                <a:cs typeface="Calibri"/>
                <a:sym typeface="Calibri"/>
              </a:rPr>
              <a:t>Business Problem/Goal of the Analysis</a:t>
            </a:r>
            <a:endParaRPr b="1" sz="35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The goal of the analysis is to utilize the Lung Cancer Prediction Dataset to predict the likelihood of lung cancer in individuals based on demographic, medical, lifestyle, genetic, and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environmental factors. The analysis aims to assist in identifying high-risk individuals,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providing early detection insights, and informing personalized treatment strategies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for lung cancer. The primary objective is to develop a predictive model that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can accurately identify potential lung cancer patients, assess survival</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 rates, and support healthcare providers in making data-driven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decisions for patient care and treatment </a:t>
            </a:r>
            <a:endParaRPr sz="21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2100">
                <a:solidFill>
                  <a:schemeClr val="dk1"/>
                </a:solidFill>
                <a:latin typeface="Calibri"/>
                <a:ea typeface="Calibri"/>
                <a:cs typeface="Calibri"/>
                <a:sym typeface="Calibri"/>
              </a:rPr>
              <a:t>planning.</a:t>
            </a:r>
            <a:endParaRPr>
              <a:solidFill>
                <a:schemeClr val="dk1"/>
              </a:solidFill>
            </a:endParaRPr>
          </a:p>
        </p:txBody>
      </p:sp>
      <p:sp>
        <p:nvSpPr>
          <p:cNvPr id="133" name="Google Shape;133;p14"/>
          <p:cNvSpPr txBox="1"/>
          <p:nvPr/>
        </p:nvSpPr>
        <p:spPr>
          <a:xfrm>
            <a:off x="1423675" y="6594150"/>
            <a:ext cx="9907800" cy="277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Predict Lung Cancer Diagnosis: </a:t>
            </a:r>
            <a:r>
              <a:rPr lang="en-US" sz="2400">
                <a:solidFill>
                  <a:schemeClr val="dk1"/>
                </a:solidFill>
                <a:latin typeface="Calibri"/>
                <a:ea typeface="Calibri"/>
                <a:cs typeface="Calibri"/>
                <a:sym typeface="Calibri"/>
              </a:rPr>
              <a:t>Build a model to predict lung cancer diagnosis.</a:t>
            </a:r>
            <a:endParaRPr sz="24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Survival Analysis:</a:t>
            </a:r>
            <a:r>
              <a:rPr lang="en-US" sz="2400">
                <a:solidFill>
                  <a:schemeClr val="dk1"/>
                </a:solidFill>
                <a:latin typeface="Calibri"/>
                <a:ea typeface="Calibri"/>
                <a:cs typeface="Calibri"/>
                <a:sym typeface="Calibri"/>
              </a:rPr>
              <a:t> Assess risk factors affecting lung cancer survival rates.</a:t>
            </a:r>
            <a:endParaRPr sz="24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Mortality Risk Prediction: </a:t>
            </a:r>
            <a:r>
              <a:rPr lang="en-US" sz="2400">
                <a:solidFill>
                  <a:schemeClr val="dk1"/>
                </a:solidFill>
                <a:latin typeface="Calibri"/>
                <a:ea typeface="Calibri"/>
                <a:cs typeface="Calibri"/>
                <a:sym typeface="Calibri"/>
              </a:rPr>
              <a:t>Predict mortality rates for lung cancer patients.</a:t>
            </a:r>
            <a:endParaRPr sz="2400">
              <a:solidFill>
                <a:schemeClr val="dk1"/>
              </a:solidFill>
              <a:latin typeface="Calibri"/>
              <a:ea typeface="Calibri"/>
              <a:cs typeface="Calibri"/>
              <a:sym typeface="Calibri"/>
            </a:endParaRPr>
          </a:p>
        </p:txBody>
      </p:sp>
      <p:sp>
        <p:nvSpPr>
          <p:cNvPr id="134" name="Google Shape;134;p14"/>
          <p:cNvSpPr txBox="1"/>
          <p:nvPr/>
        </p:nvSpPr>
        <p:spPr>
          <a:xfrm>
            <a:off x="2034450" y="7137725"/>
            <a:ext cx="14260200" cy="277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Feature Importance Identification: </a:t>
            </a:r>
            <a:r>
              <a:rPr lang="en-US" sz="2400">
                <a:solidFill>
                  <a:schemeClr val="dk1"/>
                </a:solidFill>
                <a:latin typeface="Calibri"/>
                <a:ea typeface="Calibri"/>
                <a:cs typeface="Calibri"/>
                <a:sym typeface="Calibri"/>
              </a:rPr>
              <a:t>Identify key factors influencing lung cancer diagnosis and prognosis.</a:t>
            </a:r>
            <a:endParaRPr sz="24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Early Detection Strategy: </a:t>
            </a:r>
            <a:r>
              <a:rPr lang="en-US" sz="2400">
                <a:solidFill>
                  <a:schemeClr val="dk1"/>
                </a:solidFill>
                <a:latin typeface="Calibri"/>
                <a:ea typeface="Calibri"/>
                <a:cs typeface="Calibri"/>
                <a:sym typeface="Calibri"/>
              </a:rPr>
              <a:t>Develop strategies for early detection of lung cancer.</a:t>
            </a:r>
            <a:endParaRPr sz="24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2400">
                <a:solidFill>
                  <a:schemeClr val="dk1"/>
                </a:solidFill>
                <a:latin typeface="Calibri"/>
                <a:ea typeface="Calibri"/>
                <a:cs typeface="Calibri"/>
                <a:sym typeface="Calibri"/>
              </a:rPr>
              <a:t>Treatment Recommendations: </a:t>
            </a:r>
            <a:r>
              <a:rPr lang="en-US" sz="2400">
                <a:solidFill>
                  <a:schemeClr val="dk1"/>
                </a:solidFill>
                <a:latin typeface="Calibri"/>
                <a:ea typeface="Calibri"/>
                <a:cs typeface="Calibri"/>
                <a:sym typeface="Calibri"/>
              </a:rPr>
              <a:t>Recommend treatments based on patient risk factors and cancer stage.</a:t>
            </a:r>
            <a:endParaRPr sz="2400">
              <a:solidFill>
                <a:schemeClr val="dk1"/>
              </a:solidFill>
              <a:latin typeface="Calibri"/>
              <a:ea typeface="Calibri"/>
              <a:cs typeface="Calibri"/>
              <a:sym typeface="Calibri"/>
            </a:endParaRPr>
          </a:p>
        </p:txBody>
      </p:sp>
      <p:sp>
        <p:nvSpPr>
          <p:cNvPr id="135" name="Google Shape;135;p14"/>
          <p:cNvSpPr/>
          <p:nvPr/>
        </p:nvSpPr>
        <p:spPr>
          <a:xfrm>
            <a:off x="317575" y="6740475"/>
            <a:ext cx="11061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1	</a:t>
            </a:r>
            <a:endParaRPr sz="2100">
              <a:latin typeface="Calibri"/>
              <a:ea typeface="Calibri"/>
              <a:cs typeface="Calibri"/>
              <a:sym typeface="Calibri"/>
            </a:endParaRPr>
          </a:p>
        </p:txBody>
      </p:sp>
      <p:sp>
        <p:nvSpPr>
          <p:cNvPr id="136" name="Google Shape;136;p14"/>
          <p:cNvSpPr/>
          <p:nvPr/>
        </p:nvSpPr>
        <p:spPr>
          <a:xfrm>
            <a:off x="317575" y="7306850"/>
            <a:ext cx="17169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2		</a:t>
            </a:r>
            <a:endParaRPr sz="2100">
              <a:latin typeface="Calibri"/>
              <a:ea typeface="Calibri"/>
              <a:cs typeface="Calibri"/>
              <a:sym typeface="Calibri"/>
            </a:endParaRPr>
          </a:p>
        </p:txBody>
      </p:sp>
      <p:sp>
        <p:nvSpPr>
          <p:cNvPr id="137" name="Google Shape;137;p14"/>
          <p:cNvSpPr/>
          <p:nvPr/>
        </p:nvSpPr>
        <p:spPr>
          <a:xfrm>
            <a:off x="317575" y="7840150"/>
            <a:ext cx="11061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3</a:t>
            </a:r>
            <a:endParaRPr sz="2100">
              <a:latin typeface="Calibri"/>
              <a:ea typeface="Calibri"/>
              <a:cs typeface="Calibri"/>
              <a:sym typeface="Calibri"/>
            </a:endParaRPr>
          </a:p>
        </p:txBody>
      </p:sp>
      <p:sp>
        <p:nvSpPr>
          <p:cNvPr id="138" name="Google Shape;138;p14"/>
          <p:cNvSpPr/>
          <p:nvPr/>
        </p:nvSpPr>
        <p:spPr>
          <a:xfrm>
            <a:off x="317575" y="8380150"/>
            <a:ext cx="17169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4</a:t>
            </a:r>
            <a:endParaRPr sz="2100">
              <a:latin typeface="Calibri"/>
              <a:ea typeface="Calibri"/>
              <a:cs typeface="Calibri"/>
              <a:sym typeface="Calibri"/>
            </a:endParaRPr>
          </a:p>
        </p:txBody>
      </p:sp>
      <p:sp>
        <p:nvSpPr>
          <p:cNvPr id="139" name="Google Shape;139;p14"/>
          <p:cNvSpPr/>
          <p:nvPr/>
        </p:nvSpPr>
        <p:spPr>
          <a:xfrm>
            <a:off x="317575" y="8920138"/>
            <a:ext cx="11061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5</a:t>
            </a:r>
            <a:endParaRPr sz="2100">
              <a:latin typeface="Calibri"/>
              <a:ea typeface="Calibri"/>
              <a:cs typeface="Calibri"/>
              <a:sym typeface="Calibri"/>
            </a:endParaRPr>
          </a:p>
        </p:txBody>
      </p:sp>
      <p:sp>
        <p:nvSpPr>
          <p:cNvPr id="140" name="Google Shape;140;p14"/>
          <p:cNvSpPr/>
          <p:nvPr/>
        </p:nvSpPr>
        <p:spPr>
          <a:xfrm>
            <a:off x="317575" y="9486513"/>
            <a:ext cx="1716900" cy="359400"/>
          </a:xfrm>
          <a:prstGeom prst="chevron">
            <a:avLst>
              <a:gd fmla="val 50000" name="adj"/>
            </a:avLst>
          </a:prstGeom>
          <a:solidFill>
            <a:srgbClr val="C1E6ED"/>
          </a:solidFill>
          <a:ln cap="flat" cmpd="sng" w="19050">
            <a:solidFill>
              <a:srgbClr val="037E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6</a:t>
            </a:r>
            <a:endParaRPr sz="2100">
              <a:latin typeface="Calibri"/>
              <a:ea typeface="Calibri"/>
              <a:cs typeface="Calibri"/>
              <a:sym typeface="Calibri"/>
            </a:endParaRPr>
          </a:p>
        </p:txBody>
      </p:sp>
      <p:sp>
        <p:nvSpPr>
          <p:cNvPr id="141" name="Google Shape;141;p14"/>
          <p:cNvSpPr txBox="1"/>
          <p:nvPr/>
        </p:nvSpPr>
        <p:spPr>
          <a:xfrm>
            <a:off x="165500" y="5810200"/>
            <a:ext cx="51855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3500">
                <a:solidFill>
                  <a:schemeClr val="dk1"/>
                </a:solidFill>
                <a:latin typeface="Calibri"/>
                <a:ea typeface="Calibri"/>
                <a:cs typeface="Calibri"/>
                <a:sym typeface="Calibri"/>
              </a:rPr>
              <a:t>Objectives of the Project:</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5"/>
          <p:cNvGrpSpPr/>
          <p:nvPr/>
        </p:nvGrpSpPr>
        <p:grpSpPr>
          <a:xfrm>
            <a:off x="17491799" y="8420924"/>
            <a:ext cx="951769" cy="837376"/>
            <a:chOff x="0" y="-38100"/>
            <a:chExt cx="967140" cy="850900"/>
          </a:xfrm>
        </p:grpSpPr>
        <p:sp>
          <p:nvSpPr>
            <p:cNvPr id="147" name="Google Shape;147;p15"/>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txBox="1"/>
            <p:nvPr/>
          </p:nvSpPr>
          <p:spPr>
            <a:xfrm>
              <a:off x="0" y="-38100"/>
              <a:ext cx="96714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15"/>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03</a:t>
            </a:r>
            <a:endParaRPr/>
          </a:p>
        </p:txBody>
      </p:sp>
      <p:grpSp>
        <p:nvGrpSpPr>
          <p:cNvPr id="150" name="Google Shape;150;p15"/>
          <p:cNvGrpSpPr/>
          <p:nvPr/>
        </p:nvGrpSpPr>
        <p:grpSpPr>
          <a:xfrm>
            <a:off x="533524" y="289263"/>
            <a:ext cx="2974069" cy="908940"/>
            <a:chOff x="0" y="-76200"/>
            <a:chExt cx="3965425" cy="1211920"/>
          </a:xfrm>
        </p:grpSpPr>
        <p:sp>
          <p:nvSpPr>
            <p:cNvPr id="151" name="Google Shape;151;p15"/>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152" name="Google Shape;152;p15"/>
            <p:cNvSpPr txBox="1"/>
            <p:nvPr/>
          </p:nvSpPr>
          <p:spPr>
            <a:xfrm>
              <a:off x="1057796" y="-76200"/>
              <a:ext cx="2907629" cy="759251"/>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153" name="Google Shape;153;p15"/>
            <p:cNvSpPr txBox="1"/>
            <p:nvPr/>
          </p:nvSpPr>
          <p:spPr>
            <a:xfrm>
              <a:off x="1378270" y="574923"/>
              <a:ext cx="2283113" cy="298283"/>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154" name="Google Shape;154;p15"/>
          <p:cNvSpPr txBox="1"/>
          <p:nvPr/>
        </p:nvSpPr>
        <p:spPr>
          <a:xfrm>
            <a:off x="533525" y="1390475"/>
            <a:ext cx="4278300" cy="5487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lang="en-US" sz="3564">
                <a:latin typeface="Calibri"/>
                <a:ea typeface="Calibri"/>
                <a:cs typeface="Calibri"/>
                <a:sym typeface="Calibri"/>
              </a:rPr>
              <a:t>Data Description</a:t>
            </a:r>
            <a:endParaRPr sz="1600">
              <a:latin typeface="Calibri"/>
              <a:ea typeface="Calibri"/>
              <a:cs typeface="Calibri"/>
              <a:sym typeface="Calibri"/>
            </a:endParaRPr>
          </a:p>
        </p:txBody>
      </p:sp>
      <p:sp>
        <p:nvSpPr>
          <p:cNvPr id="155" name="Google Shape;155;p15"/>
          <p:cNvSpPr txBox="1"/>
          <p:nvPr/>
        </p:nvSpPr>
        <p:spPr>
          <a:xfrm>
            <a:off x="533525" y="7486475"/>
            <a:ext cx="8564400" cy="5487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lang="en-US" sz="3564">
                <a:latin typeface="Calibri"/>
                <a:ea typeface="Calibri"/>
                <a:cs typeface="Calibri"/>
                <a:sym typeface="Calibri"/>
              </a:rPr>
              <a:t>Data Cleaning / Preprocessing</a:t>
            </a:r>
            <a:endParaRPr sz="1600">
              <a:latin typeface="Calibri"/>
              <a:ea typeface="Calibri"/>
              <a:cs typeface="Calibri"/>
              <a:sym typeface="Calibri"/>
            </a:endParaRPr>
          </a:p>
        </p:txBody>
      </p:sp>
      <p:sp>
        <p:nvSpPr>
          <p:cNvPr id="156" name="Google Shape;156;p15"/>
          <p:cNvSpPr txBox="1"/>
          <p:nvPr/>
        </p:nvSpPr>
        <p:spPr>
          <a:xfrm>
            <a:off x="533525" y="2164750"/>
            <a:ext cx="9642900" cy="5171700"/>
          </a:xfrm>
          <a:prstGeom prst="rect">
            <a:avLst/>
          </a:prstGeom>
          <a:noFill/>
          <a:ln>
            <a:noFill/>
          </a:ln>
        </p:spPr>
        <p:txBody>
          <a:bodyPr anchorCtr="0" anchor="t" bIns="0" lIns="0" spcFirstLastPara="1" rIns="0" wrap="square" tIns="0">
            <a:spAutoFit/>
          </a:bodyPr>
          <a:lstStyle/>
          <a:p>
            <a:pPr indent="-361950" lvl="0" marL="457200" marR="0" rtl="0" algn="l">
              <a:lnSpc>
                <a:spcPct val="150000"/>
              </a:lnSpc>
              <a:spcBef>
                <a:spcPts val="0"/>
              </a:spcBef>
              <a:spcAft>
                <a:spcPts val="0"/>
              </a:spcAft>
              <a:buSzPts val="2100"/>
              <a:buFont typeface="Calibri"/>
              <a:buChar char="➢"/>
            </a:pPr>
            <a:r>
              <a:rPr lang="en-US" sz="2100">
                <a:latin typeface="Calibri"/>
                <a:ea typeface="Calibri"/>
                <a:cs typeface="Calibri"/>
                <a:sym typeface="Calibri"/>
              </a:rPr>
              <a:t>Source → </a:t>
            </a:r>
            <a:r>
              <a:rPr lang="en-US" sz="2100" u="sng">
                <a:solidFill>
                  <a:schemeClr val="hlink"/>
                </a:solidFill>
                <a:latin typeface="Calibri"/>
                <a:ea typeface="Calibri"/>
                <a:cs typeface="Calibri"/>
                <a:sym typeface="Calibri"/>
                <a:hlinkClick r:id="rId4"/>
              </a:rPr>
              <a:t>Lung Cancer Dataset Github Link</a:t>
            </a:r>
            <a:endParaRPr sz="2100">
              <a:latin typeface="Calibri"/>
              <a:ea typeface="Calibri"/>
              <a:cs typeface="Calibri"/>
              <a:sym typeface="Calibri"/>
            </a:endParaRPr>
          </a:p>
          <a:p>
            <a:pPr indent="-361950" lvl="0" marL="457200" marR="0" rtl="0" algn="l">
              <a:lnSpc>
                <a:spcPct val="150000"/>
              </a:lnSpc>
              <a:spcBef>
                <a:spcPts val="0"/>
              </a:spcBef>
              <a:spcAft>
                <a:spcPts val="0"/>
              </a:spcAft>
              <a:buSzPts val="2100"/>
              <a:buChar char="➢"/>
            </a:pPr>
            <a:r>
              <a:rPr lang="en-US" sz="2100">
                <a:latin typeface="Calibri"/>
                <a:ea typeface="Calibri"/>
                <a:cs typeface="Calibri"/>
                <a:sym typeface="Calibri"/>
              </a:rPr>
              <a:t>There are </a:t>
            </a:r>
            <a:r>
              <a:rPr b="1" lang="en-US" sz="2100">
                <a:latin typeface="Calibri"/>
                <a:ea typeface="Calibri"/>
                <a:cs typeface="Calibri"/>
                <a:sym typeface="Calibri"/>
              </a:rPr>
              <a:t>220632 </a:t>
            </a:r>
            <a:r>
              <a:rPr lang="en-US" sz="2100">
                <a:latin typeface="Calibri"/>
                <a:ea typeface="Calibri"/>
                <a:cs typeface="Calibri"/>
                <a:sym typeface="Calibri"/>
              </a:rPr>
              <a:t>Rows and </a:t>
            </a:r>
            <a:r>
              <a:rPr b="1" lang="en-US" sz="2100">
                <a:latin typeface="Calibri"/>
                <a:ea typeface="Calibri"/>
                <a:cs typeface="Calibri"/>
                <a:sym typeface="Calibri"/>
              </a:rPr>
              <a:t>24 </a:t>
            </a:r>
            <a:r>
              <a:rPr lang="en-US" sz="2100">
                <a:latin typeface="Calibri"/>
                <a:ea typeface="Calibri"/>
                <a:cs typeface="Calibri"/>
                <a:sym typeface="Calibri"/>
              </a:rPr>
              <a:t>Columns.</a:t>
            </a:r>
            <a:endParaRPr sz="2100">
              <a:latin typeface="Calibri"/>
              <a:ea typeface="Calibri"/>
              <a:cs typeface="Calibri"/>
              <a:sym typeface="Calibri"/>
            </a:endParaRPr>
          </a:p>
          <a:p>
            <a:pPr indent="-361950" lvl="0" marL="457200" marR="0" rtl="0" algn="l">
              <a:lnSpc>
                <a:spcPct val="150000"/>
              </a:lnSpc>
              <a:spcBef>
                <a:spcPts val="0"/>
              </a:spcBef>
              <a:spcAft>
                <a:spcPts val="0"/>
              </a:spcAft>
              <a:buSzPts val="2100"/>
              <a:buChar char="➢"/>
            </a:pPr>
            <a:r>
              <a:rPr b="1" lang="en-US" sz="2100">
                <a:latin typeface="Calibri"/>
                <a:ea typeface="Calibri"/>
                <a:cs typeface="Calibri"/>
                <a:sym typeface="Calibri"/>
              </a:rPr>
              <a:t>Columns </a:t>
            </a:r>
            <a:r>
              <a:rPr lang="en-US" sz="2100">
                <a:latin typeface="Calibri"/>
                <a:ea typeface="Calibri"/>
                <a:cs typeface="Calibri"/>
                <a:sym typeface="Calibri"/>
              </a:rPr>
              <a:t>: 'ID', 'Country', 'Population_Size', 'Age', 'Gender', 'Smoker',</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’Years_of_Smoking', 'Cigarettes_per_Day','Passive_Smoker',</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'Family_History', 'Lung_Cancer_Diagnosis',‘Cancer_Stage',</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'Survival_Years','Adenocarcinoma_Type','Air_Pollution_Exposure',</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’Occupational_Exposure', 'Indoor_Pollution', 'Healthcare_Access',</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'Early_Detection','Treatment_Type', 'Developed_or_Developing',</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'Annual_Lung_Cancer_Deaths', 'Lung_Cancer_Prevalence_Rate',</a:t>
            </a:r>
            <a:endParaRPr sz="2100">
              <a:latin typeface="Calibri"/>
              <a:ea typeface="Calibri"/>
              <a:cs typeface="Calibri"/>
              <a:sym typeface="Calibri"/>
            </a:endParaRPr>
          </a:p>
          <a:p>
            <a:pPr indent="457200" lvl="0" marL="914400" marR="0" rtl="0" algn="l">
              <a:lnSpc>
                <a:spcPct val="150000"/>
              </a:lnSpc>
              <a:spcBef>
                <a:spcPts val="0"/>
              </a:spcBef>
              <a:spcAft>
                <a:spcPts val="0"/>
              </a:spcAft>
              <a:buNone/>
            </a:pPr>
            <a:r>
              <a:rPr lang="en-US" sz="2100">
                <a:latin typeface="Calibri"/>
                <a:ea typeface="Calibri"/>
                <a:cs typeface="Calibri"/>
                <a:sym typeface="Calibri"/>
              </a:rPr>
              <a:t>'Mortality_Rate'</a:t>
            </a:r>
            <a:endParaRPr sz="2100">
              <a:latin typeface="Calibri"/>
              <a:ea typeface="Calibri"/>
              <a:cs typeface="Calibri"/>
              <a:sym typeface="Calibri"/>
            </a:endParaRPr>
          </a:p>
          <a:p>
            <a:pPr indent="-361950" lvl="0" marL="457200" marR="0" rtl="0" algn="l">
              <a:lnSpc>
                <a:spcPct val="150000"/>
              </a:lnSpc>
              <a:spcBef>
                <a:spcPts val="0"/>
              </a:spcBef>
              <a:spcAft>
                <a:spcPts val="0"/>
              </a:spcAft>
              <a:buSzPts val="2100"/>
              <a:buChar char="➢"/>
            </a:pPr>
            <a:r>
              <a:rPr b="1" lang="en-US" sz="2100">
                <a:latin typeface="Calibri"/>
                <a:ea typeface="Calibri"/>
                <a:cs typeface="Calibri"/>
                <a:sym typeface="Calibri"/>
              </a:rPr>
              <a:t>Data Types </a:t>
            </a:r>
            <a:r>
              <a:rPr lang="en-US" sz="2100">
                <a:latin typeface="Calibri"/>
                <a:ea typeface="Calibri"/>
                <a:cs typeface="Calibri"/>
                <a:sym typeface="Calibri"/>
              </a:rPr>
              <a:t>: String → 15, Integer → 7 , Float → 2</a:t>
            </a:r>
            <a:endParaRPr sz="2100">
              <a:latin typeface="Calibri"/>
              <a:ea typeface="Calibri"/>
              <a:cs typeface="Calibri"/>
              <a:sym typeface="Calibri"/>
            </a:endParaRPr>
          </a:p>
        </p:txBody>
      </p:sp>
      <p:sp>
        <p:nvSpPr>
          <p:cNvPr id="157" name="Google Shape;157;p15"/>
          <p:cNvSpPr txBox="1"/>
          <p:nvPr/>
        </p:nvSpPr>
        <p:spPr>
          <a:xfrm>
            <a:off x="533525" y="8117450"/>
            <a:ext cx="12988800" cy="14775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chemeClr val="dk1"/>
              </a:buClr>
              <a:buSzPts val="2100"/>
              <a:buChar char="➢"/>
            </a:pPr>
            <a:r>
              <a:rPr lang="en-US" sz="21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2 </a:t>
            </a:r>
            <a:r>
              <a:rPr lang="en-US" sz="2100">
                <a:solidFill>
                  <a:schemeClr val="dk1"/>
                </a:solidFill>
                <a:latin typeface="Calibri"/>
                <a:ea typeface="Calibri"/>
                <a:cs typeface="Calibri"/>
                <a:sym typeface="Calibri"/>
              </a:rPr>
              <a:t>Columns has Missing Values → </a:t>
            </a:r>
            <a:r>
              <a:rPr lang="en-US" sz="2100">
                <a:solidFill>
                  <a:schemeClr val="dk1"/>
                </a:solidFill>
                <a:latin typeface="Calibri"/>
                <a:ea typeface="Calibri"/>
                <a:cs typeface="Calibri"/>
                <a:sym typeface="Calibri"/>
              </a:rPr>
              <a:t>Cancer_Stage : 211671, Treatment_Type : 213968</a:t>
            </a:r>
            <a:endParaRPr sz="2100">
              <a:solidFill>
                <a:schemeClr val="dk1"/>
              </a:solidFill>
              <a:latin typeface="Calibri"/>
              <a:ea typeface="Calibri"/>
              <a:cs typeface="Calibri"/>
              <a:sym typeface="Calibri"/>
            </a:endParaRPr>
          </a:p>
          <a:p>
            <a:pPr indent="-361950" lvl="0" marL="457200" rtl="0" algn="l">
              <a:lnSpc>
                <a:spcPct val="150000"/>
              </a:lnSpc>
              <a:spcBef>
                <a:spcPts val="0"/>
              </a:spcBef>
              <a:spcAft>
                <a:spcPts val="0"/>
              </a:spcAft>
              <a:buClr>
                <a:schemeClr val="dk1"/>
              </a:buClr>
              <a:buSzPts val="2100"/>
              <a:buChar char="➢"/>
            </a:pPr>
            <a:r>
              <a:rPr b="1" lang="en-US" sz="2100">
                <a:solidFill>
                  <a:schemeClr val="dk1"/>
                </a:solidFill>
                <a:latin typeface="Calibri"/>
                <a:ea typeface="Calibri"/>
                <a:cs typeface="Calibri"/>
                <a:sym typeface="Calibri"/>
              </a:rPr>
              <a:t>Preprocessing </a:t>
            </a:r>
            <a:r>
              <a:rPr lang="en-US" sz="2100">
                <a:solidFill>
                  <a:schemeClr val="dk1"/>
                </a:solidFill>
                <a:latin typeface="Calibri"/>
                <a:ea typeface="Calibri"/>
                <a:cs typeface="Calibri"/>
                <a:sym typeface="Calibri"/>
              </a:rPr>
              <a:t>→ Fill Missing values in </a:t>
            </a:r>
            <a:r>
              <a:rPr i="1" lang="en-US" sz="2100" u="sng">
                <a:solidFill>
                  <a:schemeClr val="dk1"/>
                </a:solidFill>
                <a:latin typeface="Calibri"/>
                <a:ea typeface="Calibri"/>
                <a:cs typeface="Calibri"/>
                <a:sym typeface="Calibri"/>
              </a:rPr>
              <a:t>Cancer_Stage</a:t>
            </a:r>
            <a:r>
              <a:rPr i="1"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with ‘Stage 0’ and for </a:t>
            </a:r>
            <a:r>
              <a:rPr i="1" lang="en-US" sz="2100" u="sng">
                <a:solidFill>
                  <a:schemeClr val="dk1"/>
                </a:solidFill>
                <a:latin typeface="Calibri"/>
                <a:ea typeface="Calibri"/>
                <a:cs typeface="Calibri"/>
                <a:sym typeface="Calibri"/>
              </a:rPr>
              <a:t>Treatment_Type</a:t>
            </a:r>
            <a:r>
              <a:rPr i="1"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with ‘NaN’</a:t>
            </a:r>
            <a:endParaRPr sz="2100">
              <a:solidFill>
                <a:schemeClr val="dk1"/>
              </a:solidFill>
              <a:latin typeface="Calibri"/>
              <a:ea typeface="Calibri"/>
              <a:cs typeface="Calibri"/>
              <a:sym typeface="Calibri"/>
            </a:endParaRPr>
          </a:p>
          <a:p>
            <a:pPr indent="-361950" lvl="0" marL="457200" rtl="0" algn="l">
              <a:lnSpc>
                <a:spcPct val="150000"/>
              </a:lnSpc>
              <a:spcBef>
                <a:spcPts val="0"/>
              </a:spcBef>
              <a:spcAft>
                <a:spcPts val="0"/>
              </a:spcAft>
              <a:buClr>
                <a:schemeClr val="dk1"/>
              </a:buClr>
              <a:buSzPts val="2100"/>
              <a:buChar char="➢"/>
            </a:pPr>
            <a:r>
              <a:rPr b="1" lang="en-US" sz="2100">
                <a:solidFill>
                  <a:schemeClr val="dk1"/>
                </a:solidFill>
                <a:latin typeface="Calibri"/>
                <a:ea typeface="Calibri"/>
                <a:cs typeface="Calibri"/>
                <a:sym typeface="Calibri"/>
              </a:rPr>
              <a:t>Duplicated Values</a:t>
            </a:r>
            <a:r>
              <a:rPr lang="en-US" sz="2100">
                <a:solidFill>
                  <a:schemeClr val="dk1"/>
                </a:solidFill>
                <a:latin typeface="Calibri"/>
                <a:ea typeface="Calibri"/>
                <a:cs typeface="Calibri"/>
                <a:sym typeface="Calibri"/>
              </a:rPr>
              <a:t> → None</a:t>
            </a:r>
            <a:endParaRPr sz="2100">
              <a:solidFill>
                <a:schemeClr val="dk1"/>
              </a:solidFill>
              <a:latin typeface="Calibri"/>
              <a:ea typeface="Calibri"/>
              <a:cs typeface="Calibri"/>
              <a:sym typeface="Calibri"/>
            </a:endParaRPr>
          </a:p>
        </p:txBody>
      </p:sp>
      <p:graphicFrame>
        <p:nvGraphicFramePr>
          <p:cNvPr id="158" name="Google Shape;158;p15"/>
          <p:cNvGraphicFramePr/>
          <p:nvPr/>
        </p:nvGraphicFramePr>
        <p:xfrm>
          <a:off x="9592600" y="1390475"/>
          <a:ext cx="3000000" cy="3000000"/>
        </p:xfrm>
        <a:graphic>
          <a:graphicData uri="http://schemas.openxmlformats.org/drawingml/2006/table">
            <a:tbl>
              <a:tblPr>
                <a:noFill/>
                <a:tableStyleId>{25DA3FBB-407F-43E9-BBD6-1370B1051D0E}</a:tableStyleId>
              </a:tblPr>
              <a:tblGrid>
                <a:gridCol w="2793925"/>
                <a:gridCol w="832800"/>
                <a:gridCol w="869750"/>
                <a:gridCol w="731425"/>
                <a:gridCol w="718150"/>
                <a:gridCol w="801050"/>
                <a:gridCol w="866075"/>
                <a:gridCol w="826800"/>
              </a:tblGrid>
              <a:tr h="606250">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Column</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mean</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sd</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p0</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p25</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p50</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p75</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700">
                          <a:latin typeface="Calibri"/>
                          <a:ea typeface="Calibri"/>
                          <a:cs typeface="Calibri"/>
                          <a:sym typeface="Calibri"/>
                        </a:rPr>
                        <a:t>p100</a:t>
                      </a:r>
                      <a:endParaRPr b="1" sz="17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r>
              <a:tr h="598825">
                <a:tc>
                  <a:txBody>
                    <a:bodyPr/>
                    <a:lstStyle/>
                    <a:p>
                      <a:pPr indent="0" lvl="0" marL="0" rtl="0" algn="ctr">
                        <a:spcBef>
                          <a:spcPts val="0"/>
                        </a:spcBef>
                        <a:spcAft>
                          <a:spcPts val="0"/>
                        </a:spcAft>
                        <a:buNone/>
                      </a:pPr>
                      <a:r>
                        <a:rPr lang="en-US" sz="1600">
                          <a:latin typeface="Calibri"/>
                          <a:ea typeface="Calibri"/>
                          <a:cs typeface="Calibri"/>
                          <a:sym typeface="Calibri"/>
                        </a:rPr>
                        <a:t>ID</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110300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63690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55160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110300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165500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220600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Population_Size</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229.8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349.2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54</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83</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113</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206</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1400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Age</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52.52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19.08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36</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53</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69</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85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Years_of_Smoking</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8.175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12.38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40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Cigarettes_per_Day</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7.008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9.802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14</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30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Survival_Years</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0.2235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1.231</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4125">
                <a:tc>
                  <a:txBody>
                    <a:bodyPr/>
                    <a:lstStyle/>
                    <a:p>
                      <a:pPr indent="0" lvl="0" marL="0" rtl="0" algn="ctr">
                        <a:spcBef>
                          <a:spcPts val="0"/>
                        </a:spcBef>
                        <a:spcAft>
                          <a:spcPts val="0"/>
                        </a:spcAft>
                        <a:buNone/>
                      </a:pPr>
                      <a:r>
                        <a:rPr lang="en-US" sz="1600">
                          <a:latin typeface="Calibri"/>
                          <a:ea typeface="Calibri"/>
                          <a:cs typeface="Calibri"/>
                          <a:sym typeface="Calibri"/>
                        </a:rPr>
                        <a:t>Annual_Lung_Cancer_Deaths</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63930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130700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10000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23000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30000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45000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690000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Lung_Cancer_Prevalence_Rate</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1.502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0.578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2.5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2650">
                <a:tc>
                  <a:txBody>
                    <a:bodyPr/>
                    <a:lstStyle/>
                    <a:p>
                      <a:pPr indent="0" lvl="0" marL="0" rtl="0" algn="ctr">
                        <a:spcBef>
                          <a:spcPts val="0"/>
                        </a:spcBef>
                        <a:spcAft>
                          <a:spcPts val="0"/>
                        </a:spcAft>
                        <a:buNone/>
                      </a:pPr>
                      <a:r>
                        <a:rPr lang="en-US" sz="1600">
                          <a:latin typeface="Calibri"/>
                          <a:ea typeface="Calibri"/>
                          <a:cs typeface="Calibri"/>
                          <a:sym typeface="Calibri"/>
                        </a:rPr>
                        <a:t>Mortality_Rate</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3.05</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14.92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Calibri"/>
                          <a:ea typeface="Calibri"/>
                          <a:cs typeface="Calibri"/>
                          <a:sym typeface="Calibri"/>
                        </a:rPr>
                        <a:t>90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159" name="Google Shape;159;p15"/>
          <p:cNvCxnSpPr/>
          <p:nvPr/>
        </p:nvCxnSpPr>
        <p:spPr>
          <a:xfrm>
            <a:off x="3899100" y="1700675"/>
            <a:ext cx="5599800" cy="13800"/>
          </a:xfrm>
          <a:prstGeom prst="straightConnector1">
            <a:avLst/>
          </a:prstGeom>
          <a:noFill/>
          <a:ln cap="flat" cmpd="sng" w="28575">
            <a:solidFill>
              <a:schemeClr val="dk1"/>
            </a:solidFill>
            <a:prstDash val="solid"/>
            <a:round/>
            <a:headEnd len="med" w="med" type="none"/>
            <a:tailEnd len="med" w="med" type="triangle"/>
          </a:ln>
        </p:spPr>
      </p:cxnSp>
      <p:sp>
        <p:nvSpPr>
          <p:cNvPr id="160" name="Google Shape;160;p15"/>
          <p:cNvSpPr txBox="1"/>
          <p:nvPr/>
        </p:nvSpPr>
        <p:spPr>
          <a:xfrm>
            <a:off x="4460225" y="1198200"/>
            <a:ext cx="441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dk1"/>
                </a:solidFill>
                <a:latin typeface="Calibri"/>
                <a:ea typeface="Calibri"/>
                <a:cs typeface="Calibri"/>
                <a:sym typeface="Calibri"/>
              </a:rPr>
              <a:t>Statistical Analysis </a:t>
            </a:r>
            <a:r>
              <a:rPr lang="en-US" sz="2300">
                <a:solidFill>
                  <a:schemeClr val="dk1"/>
                </a:solidFill>
                <a:latin typeface="Calibri"/>
                <a:ea typeface="Calibri"/>
                <a:cs typeface="Calibri"/>
                <a:sym typeface="Calibri"/>
              </a:rPr>
              <a:t>&lt; Excel &gt;</a:t>
            </a:r>
            <a:endParaRPr sz="2300">
              <a:solidFill>
                <a:schemeClr val="dk1"/>
              </a:solidFill>
              <a:latin typeface="Calibri"/>
              <a:ea typeface="Calibri"/>
              <a:cs typeface="Calibri"/>
              <a:sym typeface="Calibri"/>
            </a:endParaRPr>
          </a:p>
        </p:txBody>
      </p:sp>
      <p:sp>
        <p:nvSpPr>
          <p:cNvPr id="161" name="Google Shape;161;p15"/>
          <p:cNvSpPr txBox="1"/>
          <p:nvPr/>
        </p:nvSpPr>
        <p:spPr>
          <a:xfrm>
            <a:off x="14023075" y="802275"/>
            <a:ext cx="40095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2200">
                <a:solidFill>
                  <a:srgbClr val="434343"/>
                </a:solidFill>
                <a:latin typeface="Calibri"/>
                <a:ea typeface="Calibri"/>
                <a:cs typeface="Calibri"/>
                <a:sym typeface="Calibri"/>
              </a:rPr>
              <a:t>except STRING TYPES</a:t>
            </a:r>
            <a:endParaRPr i="1" sz="2200">
              <a:solidFill>
                <a:srgbClr val="43434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6"/>
          <p:cNvGrpSpPr/>
          <p:nvPr/>
        </p:nvGrpSpPr>
        <p:grpSpPr>
          <a:xfrm>
            <a:off x="17491799" y="8420924"/>
            <a:ext cx="951822" cy="837371"/>
            <a:chOff x="0" y="-38100"/>
            <a:chExt cx="967200" cy="850900"/>
          </a:xfrm>
        </p:grpSpPr>
        <p:sp>
          <p:nvSpPr>
            <p:cNvPr id="167" name="Google Shape;167;p16"/>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16"/>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i="0" lang="en-US" sz="1469" u="none" cap="none" strike="noStrike">
                <a:solidFill>
                  <a:srgbClr val="FFFFFF"/>
                </a:solidFill>
                <a:latin typeface="Poppins"/>
                <a:ea typeface="Poppins"/>
                <a:cs typeface="Poppins"/>
                <a:sym typeface="Poppins"/>
              </a:rPr>
              <a:t>0</a:t>
            </a:r>
            <a:r>
              <a:rPr b="1" lang="en-US" sz="1469">
                <a:solidFill>
                  <a:srgbClr val="FFFFFF"/>
                </a:solidFill>
                <a:latin typeface="Poppins"/>
                <a:ea typeface="Poppins"/>
                <a:cs typeface="Poppins"/>
                <a:sym typeface="Poppins"/>
              </a:rPr>
              <a:t>4</a:t>
            </a:r>
            <a:endParaRPr/>
          </a:p>
        </p:txBody>
      </p:sp>
      <p:grpSp>
        <p:nvGrpSpPr>
          <p:cNvPr id="170" name="Google Shape;170;p16"/>
          <p:cNvGrpSpPr/>
          <p:nvPr/>
        </p:nvGrpSpPr>
        <p:grpSpPr>
          <a:xfrm>
            <a:off x="533524" y="289263"/>
            <a:ext cx="2974047" cy="908940"/>
            <a:chOff x="0" y="-76200"/>
            <a:chExt cx="3965396" cy="1211920"/>
          </a:xfrm>
        </p:grpSpPr>
        <p:sp>
          <p:nvSpPr>
            <p:cNvPr id="171" name="Google Shape;171;p16"/>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172" name="Google Shape;172;p16"/>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173" name="Google Shape;173;p16"/>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174" name="Google Shape;174;p16"/>
          <p:cNvSpPr txBox="1"/>
          <p:nvPr/>
        </p:nvSpPr>
        <p:spPr>
          <a:xfrm>
            <a:off x="138250" y="1322625"/>
            <a:ext cx="9374400" cy="825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latin typeface="Calibri"/>
                <a:ea typeface="Calibri"/>
                <a:cs typeface="Calibri"/>
                <a:sym typeface="Calibri"/>
              </a:rPr>
              <a:t>-- 1. Retrieve all records for individuals diagnosed with lung cancer.</a:t>
            </a:r>
            <a:endParaRPr b="1" sz="2000">
              <a:latin typeface="Calibri"/>
              <a:ea typeface="Calibri"/>
              <a:cs typeface="Calibri"/>
              <a:sym typeface="Calibri"/>
            </a:endParaRPr>
          </a:p>
          <a:p>
            <a:pPr indent="0" lvl="0" marL="0" rtl="0" algn="l">
              <a:lnSpc>
                <a:spcPct val="150000"/>
              </a:lnSpc>
              <a:spcBef>
                <a:spcPts val="0"/>
              </a:spcBef>
              <a:spcAft>
                <a:spcPts val="0"/>
              </a:spcAft>
              <a:buNone/>
            </a:pPr>
            <a:r>
              <a:rPr lang="en-US" sz="2000">
                <a:latin typeface="Calibri"/>
                <a:ea typeface="Calibri"/>
                <a:cs typeface="Calibri"/>
                <a:sym typeface="Calibri"/>
              </a:rPr>
              <a:t>→ </a:t>
            </a:r>
            <a:r>
              <a:rPr lang="en-US" sz="1800">
                <a:latin typeface="Calibri"/>
                <a:ea typeface="Calibri"/>
                <a:cs typeface="Calibri"/>
                <a:sym typeface="Calibri"/>
              </a:rPr>
              <a:t>SELECT * FROM lung_cancer_data WHERE Lung_Cancer_Diagnosis = 'Yes';</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-- 2. Count the number of smokers and non-smokers.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Smoker, COUNT(*) FROM lung_cancer_data GROUP BY Smoker;</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-- 3. List all unique cancer stages present in the dataset.</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DISTINCT Cancer_Stage FROM lung_cancer_data;</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-- 4. Retrieve the average number of cigarettes smoked per day by smokers.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AVG(Cigarettes_per_Day) FROM lung_cancer_data WHERE Smoker = 'Yes';</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-- 5. Count the number of people exposed to high air pollution.</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 FROM lung_cancer_data WHERE Air_Pollution_Exposure = 'High';</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-- 6. Find the top 5 countries with the highest lung cancer deaths.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SUM(Annual_Lung_Cancer_Deaths) AS Total_Deaths </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1800">
                <a:latin typeface="Calibri"/>
                <a:ea typeface="Calibri"/>
                <a:cs typeface="Calibri"/>
                <a:sym typeface="Calibri"/>
              </a:rPr>
              <a:t>   FROM lung_cancer_data GROUP BY Country ORDER BY Total_Deaths DESC LIMIT 5;</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-- 7. Count the number of people diagnosed with lung cancer by gender.</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Gender, COUNT(*) FROM lung_cancer_data WHERE Lung_Cancer_Diagnosis = 'Yes' GROUP BY Gender;</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-- 8. Retrieve records of individuals older than 60 who are diagnosed with lung cancer.</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 FROM lung_cancer_data WHERE Age &gt; 60 AND Lung_Cancer_Diagnosis = 'Yes';</a:t>
            </a:r>
            <a:endParaRPr b="1" sz="2000">
              <a:latin typeface="Calibri"/>
              <a:ea typeface="Calibri"/>
              <a:cs typeface="Calibri"/>
              <a:sym typeface="Calibri"/>
            </a:endParaRPr>
          </a:p>
        </p:txBody>
      </p:sp>
      <p:sp>
        <p:nvSpPr>
          <p:cNvPr id="175" name="Google Shape;175;p16"/>
          <p:cNvSpPr txBox="1"/>
          <p:nvPr/>
        </p:nvSpPr>
        <p:spPr>
          <a:xfrm>
            <a:off x="7004850" y="289275"/>
            <a:ext cx="4278300" cy="1082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SQL &gt;</a:t>
            </a:r>
            <a:endParaRPr b="1" sz="3364">
              <a:latin typeface="Calibri"/>
              <a:ea typeface="Calibri"/>
              <a:cs typeface="Calibri"/>
              <a:sym typeface="Calibri"/>
            </a:endParaRPr>
          </a:p>
          <a:p>
            <a:pPr indent="0" lvl="0" marL="0" marR="0" rtl="0" algn="ctr">
              <a:lnSpc>
                <a:spcPct val="115000"/>
              </a:lnSpc>
              <a:spcBef>
                <a:spcPts val="0"/>
              </a:spcBef>
              <a:spcAft>
                <a:spcPts val="0"/>
              </a:spcAft>
              <a:buNone/>
            </a:pPr>
            <a:r>
              <a:rPr b="1" lang="en-US" sz="3164">
                <a:solidFill>
                  <a:srgbClr val="008080"/>
                </a:solidFill>
                <a:latin typeface="Calibri"/>
                <a:ea typeface="Calibri"/>
                <a:cs typeface="Calibri"/>
                <a:sym typeface="Calibri"/>
              </a:rPr>
              <a:t>Basic Level</a:t>
            </a:r>
            <a:endParaRPr b="1" sz="3164">
              <a:solidFill>
                <a:srgbClr val="008080"/>
              </a:solidFill>
              <a:latin typeface="Calibri"/>
              <a:ea typeface="Calibri"/>
              <a:cs typeface="Calibri"/>
              <a:sym typeface="Calibri"/>
            </a:endParaRPr>
          </a:p>
        </p:txBody>
      </p:sp>
      <p:pic>
        <p:nvPicPr>
          <p:cNvPr id="176" name="Google Shape;176;p16"/>
          <p:cNvPicPr preferRelativeResize="0"/>
          <p:nvPr/>
        </p:nvPicPr>
        <p:blipFill>
          <a:blip r:embed="rId4">
            <a:alphaModFix/>
          </a:blip>
          <a:stretch>
            <a:fillRect/>
          </a:stretch>
        </p:blipFill>
        <p:spPr>
          <a:xfrm>
            <a:off x="8761200" y="1524075"/>
            <a:ext cx="9374401" cy="2543653"/>
          </a:xfrm>
          <a:prstGeom prst="rect">
            <a:avLst/>
          </a:prstGeom>
          <a:noFill/>
          <a:ln>
            <a:noFill/>
          </a:ln>
        </p:spPr>
      </p:pic>
      <p:pic>
        <p:nvPicPr>
          <p:cNvPr id="177" name="Google Shape;177;p16"/>
          <p:cNvPicPr preferRelativeResize="0"/>
          <p:nvPr/>
        </p:nvPicPr>
        <p:blipFill>
          <a:blip r:embed="rId5">
            <a:alphaModFix/>
          </a:blip>
          <a:stretch>
            <a:fillRect/>
          </a:stretch>
        </p:blipFill>
        <p:spPr>
          <a:xfrm>
            <a:off x="9512650" y="4527951"/>
            <a:ext cx="2174730" cy="1104900"/>
          </a:xfrm>
          <a:prstGeom prst="rect">
            <a:avLst/>
          </a:prstGeom>
          <a:noFill/>
          <a:ln>
            <a:noFill/>
          </a:ln>
        </p:spPr>
      </p:pic>
      <p:pic>
        <p:nvPicPr>
          <p:cNvPr id="178" name="Google Shape;178;p16"/>
          <p:cNvPicPr preferRelativeResize="0"/>
          <p:nvPr/>
        </p:nvPicPr>
        <p:blipFill>
          <a:blip r:embed="rId6">
            <a:alphaModFix/>
          </a:blip>
          <a:stretch>
            <a:fillRect/>
          </a:stretch>
        </p:blipFill>
        <p:spPr>
          <a:xfrm>
            <a:off x="9899925" y="5807504"/>
            <a:ext cx="1400175" cy="1824947"/>
          </a:xfrm>
          <a:prstGeom prst="rect">
            <a:avLst/>
          </a:prstGeom>
          <a:noFill/>
          <a:ln>
            <a:noFill/>
          </a:ln>
        </p:spPr>
      </p:pic>
      <p:pic>
        <p:nvPicPr>
          <p:cNvPr id="179" name="Google Shape;179;p16"/>
          <p:cNvPicPr preferRelativeResize="0"/>
          <p:nvPr/>
        </p:nvPicPr>
        <p:blipFill>
          <a:blip r:embed="rId7">
            <a:alphaModFix/>
          </a:blip>
          <a:stretch>
            <a:fillRect/>
          </a:stretch>
        </p:blipFill>
        <p:spPr>
          <a:xfrm>
            <a:off x="12082425" y="4465427"/>
            <a:ext cx="2797594" cy="837375"/>
          </a:xfrm>
          <a:prstGeom prst="rect">
            <a:avLst/>
          </a:prstGeom>
          <a:noFill/>
          <a:ln>
            <a:noFill/>
          </a:ln>
        </p:spPr>
      </p:pic>
      <p:pic>
        <p:nvPicPr>
          <p:cNvPr id="180" name="Google Shape;180;p16"/>
          <p:cNvPicPr preferRelativeResize="0"/>
          <p:nvPr/>
        </p:nvPicPr>
        <p:blipFill>
          <a:blip r:embed="rId8">
            <a:alphaModFix/>
          </a:blip>
          <a:stretch>
            <a:fillRect/>
          </a:stretch>
        </p:blipFill>
        <p:spPr>
          <a:xfrm>
            <a:off x="12379674" y="5878699"/>
            <a:ext cx="1677172" cy="1154425"/>
          </a:xfrm>
          <a:prstGeom prst="rect">
            <a:avLst/>
          </a:prstGeom>
          <a:noFill/>
          <a:ln>
            <a:noFill/>
          </a:ln>
        </p:spPr>
      </p:pic>
      <p:pic>
        <p:nvPicPr>
          <p:cNvPr id="181" name="Google Shape;181;p16"/>
          <p:cNvPicPr preferRelativeResize="0"/>
          <p:nvPr/>
        </p:nvPicPr>
        <p:blipFill>
          <a:blip r:embed="rId9">
            <a:alphaModFix/>
          </a:blip>
          <a:stretch>
            <a:fillRect/>
          </a:stretch>
        </p:blipFill>
        <p:spPr>
          <a:xfrm>
            <a:off x="15551625" y="4465425"/>
            <a:ext cx="2307100" cy="1628350"/>
          </a:xfrm>
          <a:prstGeom prst="rect">
            <a:avLst/>
          </a:prstGeom>
          <a:noFill/>
          <a:ln>
            <a:noFill/>
          </a:ln>
        </p:spPr>
      </p:pic>
      <p:pic>
        <p:nvPicPr>
          <p:cNvPr id="182" name="Google Shape;182;p16"/>
          <p:cNvPicPr preferRelativeResize="0"/>
          <p:nvPr/>
        </p:nvPicPr>
        <p:blipFill>
          <a:blip r:embed="rId10">
            <a:alphaModFix/>
          </a:blip>
          <a:stretch>
            <a:fillRect/>
          </a:stretch>
        </p:blipFill>
        <p:spPr>
          <a:xfrm>
            <a:off x="14999020" y="6398000"/>
            <a:ext cx="2537955" cy="1104900"/>
          </a:xfrm>
          <a:prstGeom prst="rect">
            <a:avLst/>
          </a:prstGeom>
          <a:noFill/>
          <a:ln>
            <a:noFill/>
          </a:ln>
        </p:spPr>
      </p:pic>
      <p:pic>
        <p:nvPicPr>
          <p:cNvPr id="183" name="Google Shape;183;p16"/>
          <p:cNvPicPr preferRelativeResize="0"/>
          <p:nvPr/>
        </p:nvPicPr>
        <p:blipFill>
          <a:blip r:embed="rId11">
            <a:alphaModFix/>
          </a:blip>
          <a:stretch>
            <a:fillRect/>
          </a:stretch>
        </p:blipFill>
        <p:spPr>
          <a:xfrm>
            <a:off x="9635225" y="7807125"/>
            <a:ext cx="7494399" cy="2237050"/>
          </a:xfrm>
          <a:prstGeom prst="rect">
            <a:avLst/>
          </a:prstGeom>
          <a:noFill/>
          <a:ln>
            <a:noFill/>
          </a:ln>
        </p:spPr>
      </p:pic>
      <p:sp>
        <p:nvSpPr>
          <p:cNvPr id="184" name="Google Shape;184;p16"/>
          <p:cNvSpPr txBox="1"/>
          <p:nvPr/>
        </p:nvSpPr>
        <p:spPr>
          <a:xfrm>
            <a:off x="8481925" y="15240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185" name="Google Shape;185;p16"/>
          <p:cNvSpPr txBox="1"/>
          <p:nvPr/>
        </p:nvSpPr>
        <p:spPr>
          <a:xfrm>
            <a:off x="9033750" y="452795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186" name="Google Shape;186;p16"/>
          <p:cNvSpPr txBox="1"/>
          <p:nvPr/>
        </p:nvSpPr>
        <p:spPr>
          <a:xfrm>
            <a:off x="9512650" y="58075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187" name="Google Shape;187;p16"/>
          <p:cNvSpPr txBox="1"/>
          <p:nvPr/>
        </p:nvSpPr>
        <p:spPr>
          <a:xfrm>
            <a:off x="11817675" y="452795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188" name="Google Shape;188;p16"/>
          <p:cNvSpPr txBox="1"/>
          <p:nvPr/>
        </p:nvSpPr>
        <p:spPr>
          <a:xfrm>
            <a:off x="11995100" y="59588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189" name="Google Shape;189;p16"/>
          <p:cNvSpPr txBox="1"/>
          <p:nvPr/>
        </p:nvSpPr>
        <p:spPr>
          <a:xfrm>
            <a:off x="15136425" y="446542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
        <p:nvSpPr>
          <p:cNvPr id="190" name="Google Shape;190;p16"/>
          <p:cNvSpPr txBox="1"/>
          <p:nvPr/>
        </p:nvSpPr>
        <p:spPr>
          <a:xfrm>
            <a:off x="14650425" y="64268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
        <p:nvSpPr>
          <p:cNvPr id="191" name="Google Shape;191;p16"/>
          <p:cNvSpPr txBox="1"/>
          <p:nvPr/>
        </p:nvSpPr>
        <p:spPr>
          <a:xfrm>
            <a:off x="9286625" y="780712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8</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17"/>
          <p:cNvGrpSpPr/>
          <p:nvPr/>
        </p:nvGrpSpPr>
        <p:grpSpPr>
          <a:xfrm>
            <a:off x="17491799" y="8420924"/>
            <a:ext cx="951769" cy="837376"/>
            <a:chOff x="0" y="-38100"/>
            <a:chExt cx="967140" cy="850900"/>
          </a:xfrm>
        </p:grpSpPr>
        <p:sp>
          <p:nvSpPr>
            <p:cNvPr id="197" name="Google Shape;197;p17"/>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txBox="1"/>
            <p:nvPr/>
          </p:nvSpPr>
          <p:spPr>
            <a:xfrm>
              <a:off x="0" y="-38100"/>
              <a:ext cx="96714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17"/>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i="0" lang="en-US" sz="1469" u="none" cap="none" strike="noStrike">
                <a:solidFill>
                  <a:srgbClr val="FFFFFF"/>
                </a:solidFill>
                <a:latin typeface="Poppins"/>
                <a:ea typeface="Poppins"/>
                <a:cs typeface="Poppins"/>
                <a:sym typeface="Poppins"/>
              </a:rPr>
              <a:t>0</a:t>
            </a:r>
            <a:r>
              <a:rPr b="1" lang="en-US" sz="1469">
                <a:solidFill>
                  <a:srgbClr val="FFFFFF"/>
                </a:solidFill>
                <a:latin typeface="Poppins"/>
                <a:ea typeface="Poppins"/>
                <a:cs typeface="Poppins"/>
                <a:sym typeface="Poppins"/>
              </a:rPr>
              <a:t>5</a:t>
            </a:r>
            <a:endParaRPr/>
          </a:p>
        </p:txBody>
      </p:sp>
      <p:grpSp>
        <p:nvGrpSpPr>
          <p:cNvPr id="200" name="Google Shape;200;p17"/>
          <p:cNvGrpSpPr/>
          <p:nvPr/>
        </p:nvGrpSpPr>
        <p:grpSpPr>
          <a:xfrm>
            <a:off x="533524" y="289263"/>
            <a:ext cx="2974069" cy="908940"/>
            <a:chOff x="0" y="-76200"/>
            <a:chExt cx="3965425" cy="1211920"/>
          </a:xfrm>
        </p:grpSpPr>
        <p:sp>
          <p:nvSpPr>
            <p:cNvPr id="201" name="Google Shape;201;p17"/>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202" name="Google Shape;202;p17"/>
            <p:cNvSpPr txBox="1"/>
            <p:nvPr/>
          </p:nvSpPr>
          <p:spPr>
            <a:xfrm>
              <a:off x="1057796" y="-76200"/>
              <a:ext cx="2907629" cy="759251"/>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203" name="Google Shape;203;p17"/>
            <p:cNvSpPr txBox="1"/>
            <p:nvPr/>
          </p:nvSpPr>
          <p:spPr>
            <a:xfrm>
              <a:off x="1378270" y="574923"/>
              <a:ext cx="2283113" cy="298283"/>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204" name="Google Shape;204;p17"/>
          <p:cNvSpPr txBox="1"/>
          <p:nvPr/>
        </p:nvSpPr>
        <p:spPr>
          <a:xfrm>
            <a:off x="7004850" y="289275"/>
            <a:ext cx="4278300" cy="1082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SQL &gt;</a:t>
            </a:r>
            <a:endParaRPr b="1" sz="3364">
              <a:latin typeface="Calibri"/>
              <a:ea typeface="Calibri"/>
              <a:cs typeface="Calibri"/>
              <a:sym typeface="Calibri"/>
            </a:endParaRPr>
          </a:p>
          <a:p>
            <a:pPr indent="0" lvl="0" marL="0" marR="0" rtl="0" algn="ctr">
              <a:lnSpc>
                <a:spcPct val="115000"/>
              </a:lnSpc>
              <a:spcBef>
                <a:spcPts val="0"/>
              </a:spcBef>
              <a:spcAft>
                <a:spcPts val="0"/>
              </a:spcAft>
              <a:buNone/>
            </a:pPr>
            <a:r>
              <a:rPr b="1" lang="en-US" sz="3164">
                <a:solidFill>
                  <a:srgbClr val="008080"/>
                </a:solidFill>
                <a:latin typeface="Calibri"/>
                <a:ea typeface="Calibri"/>
                <a:cs typeface="Calibri"/>
                <a:sym typeface="Calibri"/>
              </a:rPr>
              <a:t>Intermediate Level</a:t>
            </a:r>
            <a:endParaRPr b="1" sz="3164">
              <a:solidFill>
                <a:srgbClr val="008080"/>
              </a:solidFill>
              <a:latin typeface="Calibri"/>
              <a:ea typeface="Calibri"/>
              <a:cs typeface="Calibri"/>
              <a:sym typeface="Calibri"/>
            </a:endParaRPr>
          </a:p>
        </p:txBody>
      </p:sp>
      <p:sp>
        <p:nvSpPr>
          <p:cNvPr id="205" name="Google Shape;205;p17"/>
          <p:cNvSpPr txBox="1"/>
          <p:nvPr/>
        </p:nvSpPr>
        <p:spPr>
          <a:xfrm>
            <a:off x="138250" y="1322625"/>
            <a:ext cx="10646400" cy="900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latin typeface="Calibri"/>
                <a:ea typeface="Calibri"/>
                <a:cs typeface="Calibri"/>
                <a:sym typeface="Calibri"/>
              </a:rPr>
              <a:t>-- 1. Find the percentage of smokers who developed lung cancer.</a:t>
            </a:r>
            <a:endParaRPr b="1" sz="2000">
              <a:latin typeface="Calibri"/>
              <a:ea typeface="Calibri"/>
              <a:cs typeface="Calibri"/>
              <a:sym typeface="Calibri"/>
            </a:endParaRPr>
          </a:p>
          <a:p>
            <a:pPr indent="0" lvl="0" marL="0" rtl="0" algn="l">
              <a:lnSpc>
                <a:spcPct val="150000"/>
              </a:lnSpc>
              <a:spcBef>
                <a:spcPts val="0"/>
              </a:spcBef>
              <a:spcAft>
                <a:spcPts val="0"/>
              </a:spcAft>
              <a:buNone/>
            </a:pPr>
            <a:r>
              <a:rPr lang="en-US" sz="2000">
                <a:latin typeface="Calibri"/>
                <a:ea typeface="Calibri"/>
                <a:cs typeface="Calibri"/>
                <a:sym typeface="Calibri"/>
              </a:rPr>
              <a:t>→</a:t>
            </a:r>
            <a:r>
              <a:rPr lang="en-US" sz="1800">
                <a:latin typeface="Calibri"/>
                <a:ea typeface="Calibri"/>
                <a:cs typeface="Calibri"/>
                <a:sym typeface="Calibri"/>
              </a:rPr>
              <a:t> SELECT (COUNT(*) * 100.0 / (SELECT COUNT(*) FROM lung_cancer_data)) AS Percentage_Smokers_With_Lung_Cancer FROM lung_cancer_data WHERE Smoker = 'Yes' AND Lung_Cancer_Diagnosis = 'Yes';</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-- 2. Calculate the average survival years based on cancer stages.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Cancer_Stage, AVG(Survival_Years) FROM lung_cancer_data GROUP BY Cancer_Stage;</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-- 3. Count the number of lung cancer patients based on passive smoking.</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Passive_Smoker, COUNT(*) FROM lung_cancer_data WHERE Lung_Cancer_Diagnosis = 'Yes' GROUP BY Passive_Smoker;</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-- 4. Find the country with the highest lung cancer prevalence rate.</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Country, Lung_Cancer_Prevalence_Rate FROM lung_cancer_data ORDER BY Lung_Cancer_Prevalence_Rate DESC LIMIT 1;</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-- 5. Identify the smoking years' impact on lung cancer.</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Years_of_Smoking, COUNT(*) FROM lung_cancer_data WHERE Lung_Cancer_Diagnosis = 'Yes' GROUP BY Years_of_Smoking ORDER BY COUNT(*) DESC;</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-- 6. Determine the mortality rate for patients with and without early detection.</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Early_Detection, AVG(Mortality_Rate) FROM lung_cancer_data GROUP BY Early_Detection;</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-- 7. Group the lung cancer prevalence rate by developed vs. developing countries.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Developed_or_Developing, AVG(Lung_Cancer_Prevalence_Rate) FROM lung_cancer_data GROUP BY Developed_or_Developing;</a:t>
            </a:r>
            <a:endParaRPr b="1" sz="2000">
              <a:latin typeface="Calibri"/>
              <a:ea typeface="Calibri"/>
              <a:cs typeface="Calibri"/>
              <a:sym typeface="Calibri"/>
            </a:endParaRPr>
          </a:p>
        </p:txBody>
      </p:sp>
      <p:pic>
        <p:nvPicPr>
          <p:cNvPr id="206" name="Google Shape;206;p17"/>
          <p:cNvPicPr preferRelativeResize="0"/>
          <p:nvPr/>
        </p:nvPicPr>
        <p:blipFill>
          <a:blip r:embed="rId4">
            <a:alphaModFix/>
          </a:blip>
          <a:stretch>
            <a:fillRect/>
          </a:stretch>
        </p:blipFill>
        <p:spPr>
          <a:xfrm>
            <a:off x="10229700" y="1413650"/>
            <a:ext cx="3540000" cy="614250"/>
          </a:xfrm>
          <a:prstGeom prst="rect">
            <a:avLst/>
          </a:prstGeom>
          <a:noFill/>
          <a:ln>
            <a:noFill/>
          </a:ln>
        </p:spPr>
      </p:pic>
      <p:pic>
        <p:nvPicPr>
          <p:cNvPr id="207" name="Google Shape;207;p17"/>
          <p:cNvPicPr preferRelativeResize="0"/>
          <p:nvPr/>
        </p:nvPicPr>
        <p:blipFill>
          <a:blip r:embed="rId5">
            <a:alphaModFix/>
          </a:blip>
          <a:stretch>
            <a:fillRect/>
          </a:stretch>
        </p:blipFill>
        <p:spPr>
          <a:xfrm>
            <a:off x="10907550" y="2320450"/>
            <a:ext cx="3250037" cy="1745100"/>
          </a:xfrm>
          <a:prstGeom prst="rect">
            <a:avLst/>
          </a:prstGeom>
          <a:noFill/>
          <a:ln>
            <a:noFill/>
          </a:ln>
        </p:spPr>
      </p:pic>
      <p:pic>
        <p:nvPicPr>
          <p:cNvPr id="208" name="Google Shape;208;p17"/>
          <p:cNvPicPr preferRelativeResize="0"/>
          <p:nvPr/>
        </p:nvPicPr>
        <p:blipFill>
          <a:blip r:embed="rId6">
            <a:alphaModFix/>
          </a:blip>
          <a:stretch>
            <a:fillRect/>
          </a:stretch>
        </p:blipFill>
        <p:spPr>
          <a:xfrm>
            <a:off x="11535275" y="4267475"/>
            <a:ext cx="2493725" cy="967257"/>
          </a:xfrm>
          <a:prstGeom prst="rect">
            <a:avLst/>
          </a:prstGeom>
          <a:noFill/>
          <a:ln>
            <a:noFill/>
          </a:ln>
        </p:spPr>
      </p:pic>
      <p:pic>
        <p:nvPicPr>
          <p:cNvPr id="209" name="Google Shape;209;p17"/>
          <p:cNvPicPr preferRelativeResize="0"/>
          <p:nvPr/>
        </p:nvPicPr>
        <p:blipFill>
          <a:blip r:embed="rId7">
            <a:alphaModFix/>
          </a:blip>
          <a:stretch>
            <a:fillRect/>
          </a:stretch>
        </p:blipFill>
        <p:spPr>
          <a:xfrm>
            <a:off x="10316450" y="5667100"/>
            <a:ext cx="4066600" cy="763596"/>
          </a:xfrm>
          <a:prstGeom prst="rect">
            <a:avLst/>
          </a:prstGeom>
          <a:noFill/>
          <a:ln>
            <a:noFill/>
          </a:ln>
        </p:spPr>
      </p:pic>
      <p:pic>
        <p:nvPicPr>
          <p:cNvPr id="210" name="Google Shape;210;p17"/>
          <p:cNvPicPr preferRelativeResize="0"/>
          <p:nvPr/>
        </p:nvPicPr>
        <p:blipFill>
          <a:blip r:embed="rId8">
            <a:alphaModFix/>
          </a:blip>
          <a:stretch>
            <a:fillRect/>
          </a:stretch>
        </p:blipFill>
        <p:spPr>
          <a:xfrm>
            <a:off x="14754450" y="1429651"/>
            <a:ext cx="2493725" cy="7141104"/>
          </a:xfrm>
          <a:prstGeom prst="rect">
            <a:avLst/>
          </a:prstGeom>
          <a:noFill/>
          <a:ln>
            <a:noFill/>
          </a:ln>
        </p:spPr>
      </p:pic>
      <p:pic>
        <p:nvPicPr>
          <p:cNvPr id="211" name="Google Shape;211;p17"/>
          <p:cNvPicPr preferRelativeResize="0"/>
          <p:nvPr/>
        </p:nvPicPr>
        <p:blipFill>
          <a:blip r:embed="rId9">
            <a:alphaModFix/>
          </a:blip>
          <a:stretch>
            <a:fillRect/>
          </a:stretch>
        </p:blipFill>
        <p:spPr>
          <a:xfrm>
            <a:off x="11327600" y="7335575"/>
            <a:ext cx="3055450" cy="1082400"/>
          </a:xfrm>
          <a:prstGeom prst="rect">
            <a:avLst/>
          </a:prstGeom>
          <a:noFill/>
          <a:ln>
            <a:noFill/>
          </a:ln>
        </p:spPr>
      </p:pic>
      <p:pic>
        <p:nvPicPr>
          <p:cNvPr id="212" name="Google Shape;212;p17"/>
          <p:cNvPicPr preferRelativeResize="0"/>
          <p:nvPr/>
        </p:nvPicPr>
        <p:blipFill>
          <a:blip r:embed="rId10">
            <a:alphaModFix/>
          </a:blip>
          <a:stretch>
            <a:fillRect/>
          </a:stretch>
        </p:blipFill>
        <p:spPr>
          <a:xfrm>
            <a:off x="11816225" y="8936900"/>
            <a:ext cx="5087050" cy="1082400"/>
          </a:xfrm>
          <a:prstGeom prst="rect">
            <a:avLst/>
          </a:prstGeom>
          <a:noFill/>
          <a:ln>
            <a:noFill/>
          </a:ln>
        </p:spPr>
      </p:pic>
      <p:sp>
        <p:nvSpPr>
          <p:cNvPr id="213" name="Google Shape;213;p17"/>
          <p:cNvSpPr txBox="1"/>
          <p:nvPr/>
        </p:nvSpPr>
        <p:spPr>
          <a:xfrm>
            <a:off x="9812750" y="141365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214" name="Google Shape;214;p17"/>
          <p:cNvSpPr txBox="1"/>
          <p:nvPr/>
        </p:nvSpPr>
        <p:spPr>
          <a:xfrm>
            <a:off x="10426600" y="232045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215" name="Google Shape;215;p17"/>
          <p:cNvSpPr txBox="1"/>
          <p:nvPr/>
        </p:nvSpPr>
        <p:spPr>
          <a:xfrm>
            <a:off x="11186675" y="42674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216" name="Google Shape;216;p17"/>
          <p:cNvSpPr txBox="1"/>
          <p:nvPr/>
        </p:nvSpPr>
        <p:spPr>
          <a:xfrm>
            <a:off x="10078000" y="564002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217" name="Google Shape;217;p17"/>
          <p:cNvSpPr txBox="1"/>
          <p:nvPr/>
        </p:nvSpPr>
        <p:spPr>
          <a:xfrm>
            <a:off x="14405850" y="1439788"/>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218" name="Google Shape;218;p17"/>
          <p:cNvSpPr txBox="1"/>
          <p:nvPr/>
        </p:nvSpPr>
        <p:spPr>
          <a:xfrm>
            <a:off x="11467625" y="89057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
        <p:nvSpPr>
          <p:cNvPr id="219" name="Google Shape;219;p17"/>
          <p:cNvSpPr txBox="1"/>
          <p:nvPr/>
        </p:nvSpPr>
        <p:spPr>
          <a:xfrm>
            <a:off x="10979000" y="73355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18"/>
          <p:cNvGrpSpPr/>
          <p:nvPr/>
        </p:nvGrpSpPr>
        <p:grpSpPr>
          <a:xfrm>
            <a:off x="17491799" y="8420924"/>
            <a:ext cx="951822" cy="837371"/>
            <a:chOff x="0" y="-38100"/>
            <a:chExt cx="967200" cy="850900"/>
          </a:xfrm>
        </p:grpSpPr>
        <p:sp>
          <p:nvSpPr>
            <p:cNvPr id="225" name="Google Shape;225;p18"/>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18"/>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06</a:t>
            </a:r>
            <a:endParaRPr/>
          </a:p>
        </p:txBody>
      </p:sp>
      <p:grpSp>
        <p:nvGrpSpPr>
          <p:cNvPr id="228" name="Google Shape;228;p18"/>
          <p:cNvGrpSpPr/>
          <p:nvPr/>
        </p:nvGrpSpPr>
        <p:grpSpPr>
          <a:xfrm>
            <a:off x="533524" y="289263"/>
            <a:ext cx="2974047" cy="908940"/>
            <a:chOff x="0" y="-76200"/>
            <a:chExt cx="3965396" cy="1211920"/>
          </a:xfrm>
        </p:grpSpPr>
        <p:sp>
          <p:nvSpPr>
            <p:cNvPr id="229" name="Google Shape;229;p18"/>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230" name="Google Shape;230;p18"/>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231" name="Google Shape;231;p18"/>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232" name="Google Shape;232;p18"/>
          <p:cNvSpPr txBox="1"/>
          <p:nvPr/>
        </p:nvSpPr>
        <p:spPr>
          <a:xfrm>
            <a:off x="7004850" y="289275"/>
            <a:ext cx="4278300" cy="1082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SQL &gt;</a:t>
            </a:r>
            <a:endParaRPr b="1" sz="3364">
              <a:latin typeface="Calibri"/>
              <a:ea typeface="Calibri"/>
              <a:cs typeface="Calibri"/>
              <a:sym typeface="Calibri"/>
            </a:endParaRPr>
          </a:p>
          <a:p>
            <a:pPr indent="0" lvl="0" marL="0" marR="0" rtl="0" algn="ctr">
              <a:lnSpc>
                <a:spcPct val="115000"/>
              </a:lnSpc>
              <a:spcBef>
                <a:spcPts val="0"/>
              </a:spcBef>
              <a:spcAft>
                <a:spcPts val="0"/>
              </a:spcAft>
              <a:buNone/>
            </a:pPr>
            <a:r>
              <a:rPr b="1" lang="en-US" sz="3164">
                <a:solidFill>
                  <a:srgbClr val="008080"/>
                </a:solidFill>
                <a:latin typeface="Calibri"/>
                <a:ea typeface="Calibri"/>
                <a:cs typeface="Calibri"/>
                <a:sym typeface="Calibri"/>
              </a:rPr>
              <a:t>Advanced Level</a:t>
            </a:r>
            <a:endParaRPr b="1" sz="3164">
              <a:solidFill>
                <a:srgbClr val="008080"/>
              </a:solidFill>
              <a:latin typeface="Calibri"/>
              <a:ea typeface="Calibri"/>
              <a:cs typeface="Calibri"/>
              <a:sym typeface="Calibri"/>
            </a:endParaRPr>
          </a:p>
        </p:txBody>
      </p:sp>
      <p:sp>
        <p:nvSpPr>
          <p:cNvPr id="233" name="Google Shape;233;p18"/>
          <p:cNvSpPr txBox="1"/>
          <p:nvPr/>
        </p:nvSpPr>
        <p:spPr>
          <a:xfrm>
            <a:off x="138250" y="1322625"/>
            <a:ext cx="11724900" cy="866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latin typeface="Calibri"/>
                <a:ea typeface="Calibri"/>
                <a:cs typeface="Calibri"/>
                <a:sym typeface="Calibri"/>
              </a:rPr>
              <a:t>-- 1. Identify the correlation between lung cancer prevalence and air pollution levels.</a:t>
            </a:r>
            <a:endParaRPr b="1" sz="2000">
              <a:latin typeface="Calibri"/>
              <a:ea typeface="Calibri"/>
              <a:cs typeface="Calibri"/>
              <a:sym typeface="Calibri"/>
            </a:endParaRPr>
          </a:p>
          <a:p>
            <a:pPr indent="0" lvl="0" marL="0" rtl="0" algn="l">
              <a:lnSpc>
                <a:spcPct val="150000"/>
              </a:lnSpc>
              <a:spcBef>
                <a:spcPts val="0"/>
              </a:spcBef>
              <a:spcAft>
                <a:spcPts val="0"/>
              </a:spcAft>
              <a:buNone/>
            </a:pPr>
            <a:r>
              <a:rPr lang="en-US" sz="2000">
                <a:latin typeface="Calibri"/>
                <a:ea typeface="Calibri"/>
                <a:cs typeface="Calibri"/>
                <a:sym typeface="Calibri"/>
              </a:rPr>
              <a:t>→ </a:t>
            </a:r>
            <a:r>
              <a:rPr lang="en-US" sz="1800">
                <a:latin typeface="Calibri"/>
                <a:ea typeface="Calibri"/>
                <a:cs typeface="Calibri"/>
                <a:sym typeface="Calibri"/>
              </a:rPr>
              <a:t>SELECT Air_Pollution_Exposure, AVG(Lung_Cancer_Prevalence_Rate) FROM lung_cancer_data GROUP BY Air_Pollution_Exposure;</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-- 2. Find the average age of lung cancer patients for each country.</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AVG(Age) FROM lung_cancer_data WHERE Lung_Cancer_Diagnosis = 'Yes' GROUP BY Country;</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-- 3. Calculate the risk factor of lung cancer by smoker status, passive smoking, and family history.</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Smoker, Passive_Smoker, Family_History, AVG(Lung_Cancer_Prevalence_Rate) AS Risk_Factor FROM lung_cancer_data GROUP BY Smoker, Passive_Smoker, Family_History;</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-- 4. Rank countries based on their mortality rate.</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AVG(Mortality_Rate) FROM lung_cancer_data GROUP BY Country ORDER BY AVG(Mortality_Rate) DESC;</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-- 5. Determine if treatment type has a significant impact on survival years.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Treatment_Type, AVG(Survival_Years) FROM lung_cancer_data GROUP BY Treatment_Type;</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-- 6. Compare lung cancer prevalence in men vs. women across countries.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Gender, AVG(Lung_Cancer_Prevalence_Rate) FROM lung_cancer_data GROUP BY Gender;</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-- 7. Find how occupational exposure, smoking, and air pollution collectively impact lung cancer rates.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Occupational_Exposure, Smoker, Air_Pollution_Exposure, AVG(Lung_Cancer_Prevalence_Rate) FROM lung_cancer_data GROUP BY Occupational_Exposure, Smoker, Air_Pollution_Exposure;</a:t>
            </a:r>
            <a:endParaRPr sz="1800">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-- 8. Analyze the impact of early detection on survival years.</a:t>
            </a:r>
            <a:endParaRPr sz="1800">
              <a:latin typeface="Calibri"/>
              <a:ea typeface="Calibri"/>
              <a:cs typeface="Calibri"/>
              <a:sym typeface="Calibri"/>
            </a:endParaRPr>
          </a:p>
          <a:p>
            <a:pPr indent="0" lvl="0" marL="0" rtl="0" algn="l">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Early_Detection, AVG(Survival_Years) FROM lung_cancer_data GROUP BY Early_Detection;</a:t>
            </a:r>
            <a:endParaRPr b="1" sz="2000">
              <a:latin typeface="Calibri"/>
              <a:ea typeface="Calibri"/>
              <a:cs typeface="Calibri"/>
              <a:sym typeface="Calibri"/>
            </a:endParaRPr>
          </a:p>
        </p:txBody>
      </p:sp>
      <p:pic>
        <p:nvPicPr>
          <p:cNvPr id="234" name="Google Shape;234;p18"/>
          <p:cNvPicPr preferRelativeResize="0"/>
          <p:nvPr/>
        </p:nvPicPr>
        <p:blipFill>
          <a:blip r:embed="rId4">
            <a:alphaModFix/>
          </a:blip>
          <a:stretch>
            <a:fillRect/>
          </a:stretch>
        </p:blipFill>
        <p:spPr>
          <a:xfrm>
            <a:off x="11090000" y="1397500"/>
            <a:ext cx="3114675" cy="828675"/>
          </a:xfrm>
          <a:prstGeom prst="rect">
            <a:avLst/>
          </a:prstGeom>
          <a:noFill/>
          <a:ln>
            <a:noFill/>
          </a:ln>
        </p:spPr>
      </p:pic>
      <p:pic>
        <p:nvPicPr>
          <p:cNvPr id="235" name="Google Shape;235;p18"/>
          <p:cNvPicPr preferRelativeResize="0"/>
          <p:nvPr/>
        </p:nvPicPr>
        <p:blipFill>
          <a:blip r:embed="rId5">
            <a:alphaModFix/>
          </a:blip>
          <a:stretch>
            <a:fillRect/>
          </a:stretch>
        </p:blipFill>
        <p:spPr>
          <a:xfrm>
            <a:off x="12084675" y="2352750"/>
            <a:ext cx="1399629" cy="4813876"/>
          </a:xfrm>
          <a:prstGeom prst="rect">
            <a:avLst/>
          </a:prstGeom>
          <a:noFill/>
          <a:ln>
            <a:noFill/>
          </a:ln>
        </p:spPr>
      </p:pic>
      <p:pic>
        <p:nvPicPr>
          <p:cNvPr id="236" name="Google Shape;236;p18"/>
          <p:cNvPicPr preferRelativeResize="0"/>
          <p:nvPr/>
        </p:nvPicPr>
        <p:blipFill>
          <a:blip r:embed="rId6">
            <a:alphaModFix/>
          </a:blip>
          <a:stretch>
            <a:fillRect/>
          </a:stretch>
        </p:blipFill>
        <p:spPr>
          <a:xfrm>
            <a:off x="14606400" y="1397500"/>
            <a:ext cx="3510775" cy="1562100"/>
          </a:xfrm>
          <a:prstGeom prst="rect">
            <a:avLst/>
          </a:prstGeom>
          <a:noFill/>
          <a:ln>
            <a:noFill/>
          </a:ln>
        </p:spPr>
      </p:pic>
      <p:pic>
        <p:nvPicPr>
          <p:cNvPr id="237" name="Google Shape;237;p18"/>
          <p:cNvPicPr preferRelativeResize="0"/>
          <p:nvPr/>
        </p:nvPicPr>
        <p:blipFill>
          <a:blip r:embed="rId7">
            <a:alphaModFix/>
          </a:blip>
          <a:stretch>
            <a:fillRect/>
          </a:stretch>
        </p:blipFill>
        <p:spPr>
          <a:xfrm>
            <a:off x="13809925" y="3200700"/>
            <a:ext cx="1876425" cy="4295775"/>
          </a:xfrm>
          <a:prstGeom prst="rect">
            <a:avLst/>
          </a:prstGeom>
          <a:noFill/>
          <a:ln>
            <a:noFill/>
          </a:ln>
        </p:spPr>
      </p:pic>
      <p:pic>
        <p:nvPicPr>
          <p:cNvPr id="238" name="Google Shape;238;p18"/>
          <p:cNvPicPr preferRelativeResize="0"/>
          <p:nvPr/>
        </p:nvPicPr>
        <p:blipFill>
          <a:blip r:embed="rId8">
            <a:alphaModFix/>
          </a:blip>
          <a:stretch>
            <a:fillRect/>
          </a:stretch>
        </p:blipFill>
        <p:spPr>
          <a:xfrm>
            <a:off x="15960875" y="3560275"/>
            <a:ext cx="2196075" cy="1007374"/>
          </a:xfrm>
          <a:prstGeom prst="rect">
            <a:avLst/>
          </a:prstGeom>
          <a:noFill/>
          <a:ln>
            <a:noFill/>
          </a:ln>
        </p:spPr>
      </p:pic>
      <p:pic>
        <p:nvPicPr>
          <p:cNvPr id="239" name="Google Shape;239;p18"/>
          <p:cNvPicPr preferRelativeResize="0"/>
          <p:nvPr/>
        </p:nvPicPr>
        <p:blipFill>
          <a:blip r:embed="rId9">
            <a:alphaModFix/>
          </a:blip>
          <a:stretch>
            <a:fillRect/>
          </a:stretch>
        </p:blipFill>
        <p:spPr>
          <a:xfrm>
            <a:off x="15924475" y="5135102"/>
            <a:ext cx="2322975" cy="696600"/>
          </a:xfrm>
          <a:prstGeom prst="rect">
            <a:avLst/>
          </a:prstGeom>
          <a:noFill/>
          <a:ln>
            <a:noFill/>
          </a:ln>
        </p:spPr>
      </p:pic>
      <p:pic>
        <p:nvPicPr>
          <p:cNvPr id="240" name="Google Shape;240;p18"/>
          <p:cNvPicPr preferRelativeResize="0"/>
          <p:nvPr/>
        </p:nvPicPr>
        <p:blipFill>
          <a:blip r:embed="rId10">
            <a:alphaModFix/>
          </a:blip>
          <a:stretch>
            <a:fillRect/>
          </a:stretch>
        </p:blipFill>
        <p:spPr>
          <a:xfrm>
            <a:off x="11714625" y="7672900"/>
            <a:ext cx="5522550" cy="2315525"/>
          </a:xfrm>
          <a:prstGeom prst="rect">
            <a:avLst/>
          </a:prstGeom>
          <a:noFill/>
          <a:ln>
            <a:noFill/>
          </a:ln>
        </p:spPr>
      </p:pic>
      <p:pic>
        <p:nvPicPr>
          <p:cNvPr id="241" name="Google Shape;241;p18"/>
          <p:cNvPicPr preferRelativeResize="0"/>
          <p:nvPr/>
        </p:nvPicPr>
        <p:blipFill>
          <a:blip r:embed="rId11">
            <a:alphaModFix/>
          </a:blip>
          <a:stretch>
            <a:fillRect/>
          </a:stretch>
        </p:blipFill>
        <p:spPr>
          <a:xfrm>
            <a:off x="16014975" y="6470025"/>
            <a:ext cx="2141975" cy="696600"/>
          </a:xfrm>
          <a:prstGeom prst="rect">
            <a:avLst/>
          </a:prstGeom>
          <a:noFill/>
          <a:ln>
            <a:noFill/>
          </a:ln>
        </p:spPr>
      </p:pic>
      <p:sp>
        <p:nvSpPr>
          <p:cNvPr id="242" name="Google Shape;242;p18"/>
          <p:cNvSpPr txBox="1"/>
          <p:nvPr/>
        </p:nvSpPr>
        <p:spPr>
          <a:xfrm>
            <a:off x="10817075" y="13975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243" name="Google Shape;243;p18"/>
          <p:cNvSpPr txBox="1"/>
          <p:nvPr/>
        </p:nvSpPr>
        <p:spPr>
          <a:xfrm>
            <a:off x="11714625" y="235275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244" name="Google Shape;244;p18"/>
          <p:cNvSpPr txBox="1"/>
          <p:nvPr/>
        </p:nvSpPr>
        <p:spPr>
          <a:xfrm>
            <a:off x="14354613" y="13975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245" name="Google Shape;245;p18"/>
          <p:cNvSpPr txBox="1"/>
          <p:nvPr/>
        </p:nvSpPr>
        <p:spPr>
          <a:xfrm>
            <a:off x="13809913" y="28005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246" name="Google Shape;246;p18"/>
          <p:cNvSpPr txBox="1"/>
          <p:nvPr/>
        </p:nvSpPr>
        <p:spPr>
          <a:xfrm>
            <a:off x="16018438" y="32289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247" name="Google Shape;247;p18"/>
          <p:cNvSpPr txBox="1"/>
          <p:nvPr/>
        </p:nvSpPr>
        <p:spPr>
          <a:xfrm>
            <a:off x="16018438" y="47829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
        <p:nvSpPr>
          <p:cNvPr id="248" name="Google Shape;248;p18"/>
          <p:cNvSpPr txBox="1"/>
          <p:nvPr/>
        </p:nvSpPr>
        <p:spPr>
          <a:xfrm>
            <a:off x="16018438" y="606982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8</a:t>
            </a:r>
            <a:endParaRPr>
              <a:solidFill>
                <a:schemeClr val="dk1"/>
              </a:solidFill>
              <a:latin typeface="Calibri"/>
              <a:ea typeface="Calibri"/>
              <a:cs typeface="Calibri"/>
              <a:sym typeface="Calibri"/>
            </a:endParaRPr>
          </a:p>
        </p:txBody>
      </p:sp>
      <p:sp>
        <p:nvSpPr>
          <p:cNvPr id="249" name="Google Shape;249;p18"/>
          <p:cNvSpPr txBox="1"/>
          <p:nvPr/>
        </p:nvSpPr>
        <p:spPr>
          <a:xfrm>
            <a:off x="11714613" y="7272700"/>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19"/>
          <p:cNvGrpSpPr/>
          <p:nvPr/>
        </p:nvGrpSpPr>
        <p:grpSpPr>
          <a:xfrm>
            <a:off x="17491799" y="8420924"/>
            <a:ext cx="951822" cy="837371"/>
            <a:chOff x="0" y="-38100"/>
            <a:chExt cx="967200" cy="850900"/>
          </a:xfrm>
        </p:grpSpPr>
        <p:sp>
          <p:nvSpPr>
            <p:cNvPr id="255" name="Google Shape;255;p19"/>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19"/>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07</a:t>
            </a:r>
            <a:endParaRPr/>
          </a:p>
        </p:txBody>
      </p:sp>
      <p:grpSp>
        <p:nvGrpSpPr>
          <p:cNvPr id="258" name="Google Shape;258;p19"/>
          <p:cNvGrpSpPr/>
          <p:nvPr/>
        </p:nvGrpSpPr>
        <p:grpSpPr>
          <a:xfrm>
            <a:off x="533524" y="289263"/>
            <a:ext cx="2974047" cy="908940"/>
            <a:chOff x="0" y="-76200"/>
            <a:chExt cx="3965396" cy="1211920"/>
          </a:xfrm>
        </p:grpSpPr>
        <p:sp>
          <p:nvSpPr>
            <p:cNvPr id="259" name="Google Shape;259;p19"/>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260" name="Google Shape;260;p19"/>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261" name="Google Shape;261;p19"/>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262" name="Google Shape;262;p19"/>
          <p:cNvSpPr txBox="1"/>
          <p:nvPr/>
        </p:nvSpPr>
        <p:spPr>
          <a:xfrm>
            <a:off x="5417700" y="289275"/>
            <a:ext cx="7452600" cy="517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a:t>
            </a:r>
            <a:r>
              <a:rPr b="1" lang="en-US" sz="3364">
                <a:latin typeface="Calibri"/>
                <a:ea typeface="Calibri"/>
                <a:cs typeface="Calibri"/>
                <a:sym typeface="Calibri"/>
              </a:rPr>
              <a:t>Data Visualization &amp; Dashboard</a:t>
            </a:r>
            <a:r>
              <a:rPr b="1" lang="en-US" sz="3364">
                <a:latin typeface="Calibri"/>
                <a:ea typeface="Calibri"/>
                <a:cs typeface="Calibri"/>
                <a:sym typeface="Calibri"/>
              </a:rPr>
              <a:t> &gt;</a:t>
            </a:r>
            <a:endParaRPr b="1" sz="3164">
              <a:solidFill>
                <a:srgbClr val="008080"/>
              </a:solidFill>
              <a:latin typeface="Calibri"/>
              <a:ea typeface="Calibri"/>
              <a:cs typeface="Calibri"/>
              <a:sym typeface="Calibri"/>
            </a:endParaRPr>
          </a:p>
        </p:txBody>
      </p:sp>
      <p:pic>
        <p:nvPicPr>
          <p:cNvPr id="263" name="Google Shape;263;p19"/>
          <p:cNvPicPr preferRelativeResize="0"/>
          <p:nvPr/>
        </p:nvPicPr>
        <p:blipFill>
          <a:blip r:embed="rId4">
            <a:alphaModFix/>
          </a:blip>
          <a:stretch>
            <a:fillRect/>
          </a:stretch>
        </p:blipFill>
        <p:spPr>
          <a:xfrm>
            <a:off x="152400" y="1350603"/>
            <a:ext cx="15410979" cy="8783998"/>
          </a:xfrm>
          <a:prstGeom prst="rect">
            <a:avLst/>
          </a:prstGeom>
          <a:noFill/>
          <a:ln>
            <a:noFill/>
          </a:ln>
        </p:spPr>
      </p:pic>
      <p:pic>
        <p:nvPicPr>
          <p:cNvPr id="264" name="Google Shape;264;p19"/>
          <p:cNvPicPr preferRelativeResize="0"/>
          <p:nvPr/>
        </p:nvPicPr>
        <p:blipFill>
          <a:blip r:embed="rId5">
            <a:alphaModFix/>
          </a:blip>
          <a:stretch>
            <a:fillRect/>
          </a:stretch>
        </p:blipFill>
        <p:spPr>
          <a:xfrm>
            <a:off x="15840704" y="5457325"/>
            <a:ext cx="2276475" cy="1847850"/>
          </a:xfrm>
          <a:prstGeom prst="rect">
            <a:avLst/>
          </a:prstGeom>
          <a:noFill/>
          <a:ln cap="flat" cmpd="sng" w="9525">
            <a:solidFill>
              <a:schemeClr val="dk1"/>
            </a:solidFill>
            <a:prstDash val="solid"/>
            <a:round/>
            <a:headEnd len="sm" w="sm" type="none"/>
            <a:tailEnd len="sm" w="sm" type="none"/>
          </a:ln>
        </p:spPr>
      </p:pic>
      <p:sp>
        <p:nvSpPr>
          <p:cNvPr id="265" name="Google Shape;265;p19"/>
          <p:cNvSpPr/>
          <p:nvPr/>
        </p:nvSpPr>
        <p:spPr>
          <a:xfrm>
            <a:off x="13814425" y="7305178"/>
            <a:ext cx="3744898" cy="837366"/>
          </a:xfrm>
          <a:custGeom>
            <a:rect b="b" l="l" r="r" t="t"/>
            <a:pathLst>
              <a:path extrusionOk="0" h="22376" w="141718">
                <a:moveTo>
                  <a:pt x="99451" y="0"/>
                </a:moveTo>
                <a:lnTo>
                  <a:pt x="0" y="22376"/>
                </a:lnTo>
                <a:lnTo>
                  <a:pt x="141718" y="0"/>
                </a:lnTo>
                <a:close/>
              </a:path>
            </a:pathLst>
          </a:custGeom>
          <a:solidFill>
            <a:srgbClr val="C1E6ED"/>
          </a:solidFill>
          <a:ln cap="flat" cmpd="sng" w="19050">
            <a:solidFill>
              <a:srgbClr val="000000"/>
            </a:solidFill>
            <a:prstDash val="solid"/>
            <a:round/>
            <a:headEnd len="med" w="med" type="none"/>
            <a:tailEnd len="med" w="med" type="none"/>
          </a:ln>
        </p:spPr>
      </p:sp>
      <p:sp>
        <p:nvSpPr>
          <p:cNvPr id="266" name="Google Shape;266;p19"/>
          <p:cNvSpPr txBox="1"/>
          <p:nvPr/>
        </p:nvSpPr>
        <p:spPr>
          <a:xfrm>
            <a:off x="15563375" y="807075"/>
            <a:ext cx="2648700" cy="4603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Key Stats:</a:t>
            </a:r>
            <a:r>
              <a:rPr lang="en-US" sz="1800">
                <a:solidFill>
                  <a:schemeClr val="dk1"/>
                </a:solidFill>
                <a:latin typeface="Calibri"/>
                <a:ea typeface="Calibri"/>
                <a:cs typeface="Calibri"/>
                <a:sym typeface="Calibri"/>
              </a:rPr>
              <a:t> 8,961 cases, avg. age 52.66, 69.73% smokers, 75.09% mortality.</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Observations:</a:t>
            </a:r>
            <a:r>
              <a:rPr lang="en-US" sz="1800">
                <a:solidFill>
                  <a:schemeClr val="dk1"/>
                </a:solidFill>
                <a:latin typeface="Calibri"/>
                <a:ea typeface="Calibri"/>
                <a:cs typeface="Calibri"/>
                <a:sym typeface="Calibri"/>
              </a:rPr>
              <a:t> More cases in Asia, males higher, peak at 30-40 (~35).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Risks:</a:t>
            </a:r>
            <a:r>
              <a:rPr lang="en-US" sz="1800">
                <a:solidFill>
                  <a:schemeClr val="dk1"/>
                </a:solidFill>
                <a:latin typeface="Calibri"/>
                <a:ea typeface="Calibri"/>
                <a:cs typeface="Calibri"/>
                <a:sym typeface="Calibri"/>
              </a:rPr>
              <a:t> Smoking impact severe, pollution raises mortality, high-risk patients need prevention.</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p20"/>
          <p:cNvGrpSpPr/>
          <p:nvPr/>
        </p:nvGrpSpPr>
        <p:grpSpPr>
          <a:xfrm>
            <a:off x="17491799" y="8420924"/>
            <a:ext cx="951822" cy="837371"/>
            <a:chOff x="0" y="-38100"/>
            <a:chExt cx="967200" cy="850900"/>
          </a:xfrm>
        </p:grpSpPr>
        <p:sp>
          <p:nvSpPr>
            <p:cNvPr id="272" name="Google Shape;272;p20"/>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4" name="Google Shape;274;p20"/>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08</a:t>
            </a:r>
            <a:endParaRPr/>
          </a:p>
        </p:txBody>
      </p:sp>
      <p:grpSp>
        <p:nvGrpSpPr>
          <p:cNvPr id="275" name="Google Shape;275;p20"/>
          <p:cNvGrpSpPr/>
          <p:nvPr/>
        </p:nvGrpSpPr>
        <p:grpSpPr>
          <a:xfrm>
            <a:off x="533524" y="289263"/>
            <a:ext cx="2974047" cy="908940"/>
            <a:chOff x="0" y="-76200"/>
            <a:chExt cx="3965396" cy="1211920"/>
          </a:xfrm>
        </p:grpSpPr>
        <p:sp>
          <p:nvSpPr>
            <p:cNvPr id="276" name="Google Shape;276;p20"/>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277" name="Google Shape;277;p20"/>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278" name="Google Shape;278;p20"/>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sp>
        <p:nvSpPr>
          <p:cNvPr id="279" name="Google Shape;279;p20"/>
          <p:cNvSpPr txBox="1"/>
          <p:nvPr/>
        </p:nvSpPr>
        <p:spPr>
          <a:xfrm>
            <a:off x="5417700" y="289275"/>
            <a:ext cx="7452600" cy="517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Data Visualization &amp; Dashboard &gt;</a:t>
            </a:r>
            <a:endParaRPr b="1" sz="3164">
              <a:solidFill>
                <a:srgbClr val="008080"/>
              </a:solidFill>
              <a:latin typeface="Calibri"/>
              <a:ea typeface="Calibri"/>
              <a:cs typeface="Calibri"/>
              <a:sym typeface="Calibri"/>
            </a:endParaRPr>
          </a:p>
        </p:txBody>
      </p:sp>
      <p:pic>
        <p:nvPicPr>
          <p:cNvPr id="280" name="Google Shape;280;p20"/>
          <p:cNvPicPr preferRelativeResize="0"/>
          <p:nvPr/>
        </p:nvPicPr>
        <p:blipFill>
          <a:blip r:embed="rId4">
            <a:alphaModFix/>
          </a:blip>
          <a:stretch>
            <a:fillRect/>
          </a:stretch>
        </p:blipFill>
        <p:spPr>
          <a:xfrm>
            <a:off x="152400" y="1350603"/>
            <a:ext cx="15376308" cy="8783996"/>
          </a:xfrm>
          <a:prstGeom prst="rect">
            <a:avLst/>
          </a:prstGeom>
          <a:noFill/>
          <a:ln>
            <a:noFill/>
          </a:ln>
        </p:spPr>
      </p:pic>
      <p:sp>
        <p:nvSpPr>
          <p:cNvPr id="281" name="Google Shape;281;p20"/>
          <p:cNvSpPr txBox="1"/>
          <p:nvPr/>
        </p:nvSpPr>
        <p:spPr>
          <a:xfrm>
            <a:off x="15528700" y="870200"/>
            <a:ext cx="2683200" cy="757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Key Stats:</a:t>
            </a:r>
            <a:r>
              <a:rPr lang="en-US" sz="2000">
                <a:solidFill>
                  <a:schemeClr val="dk1"/>
                </a:solidFill>
                <a:latin typeface="Calibri"/>
                <a:ea typeface="Calibri"/>
                <a:cs typeface="Calibri"/>
                <a:sym typeface="Calibri"/>
              </a:rPr>
              <a:t> 88,341 smokers, avg. smoking years 20.41, 4.5% high-risk, 28.37% early detection.</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Observations:</a:t>
            </a:r>
            <a:r>
              <a:rPr lang="en-US" sz="2000">
                <a:solidFill>
                  <a:schemeClr val="dk1"/>
                </a:solidFill>
                <a:latin typeface="Calibri"/>
                <a:ea typeface="Calibri"/>
                <a:cs typeface="Calibri"/>
                <a:sym typeface="Calibri"/>
              </a:rPr>
              <a:t> More smokers = more cancer, 15+ years smoking → later-stage diagnosis, passive smoking → 30% higher risk.</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Risks:</a:t>
            </a:r>
            <a:r>
              <a:rPr lang="en-US" sz="2000">
                <a:solidFill>
                  <a:schemeClr val="dk1"/>
                </a:solidFill>
                <a:latin typeface="Calibri"/>
                <a:ea typeface="Calibri"/>
                <a:cs typeface="Calibri"/>
                <a:sym typeface="Calibri"/>
              </a:rPr>
              <a:t> High smoking impact → more cancer, pollution + smoking worsen risk, early detection → less advanced cases.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21"/>
          <p:cNvGrpSpPr/>
          <p:nvPr/>
        </p:nvGrpSpPr>
        <p:grpSpPr>
          <a:xfrm>
            <a:off x="17491799" y="8420924"/>
            <a:ext cx="951822" cy="837371"/>
            <a:chOff x="0" y="-38100"/>
            <a:chExt cx="967200" cy="850900"/>
          </a:xfrm>
        </p:grpSpPr>
        <p:sp>
          <p:nvSpPr>
            <p:cNvPr id="287" name="Google Shape;287;p21"/>
            <p:cNvSpPr/>
            <p:nvPr/>
          </p:nvSpPr>
          <p:spPr>
            <a:xfrm>
              <a:off x="0" y="0"/>
              <a:ext cx="967140" cy="812800"/>
            </a:xfrm>
            <a:custGeom>
              <a:rect b="b" l="l" r="r" t="t"/>
              <a:pathLst>
                <a:path extrusionOk="0"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txBox="1"/>
            <p:nvPr/>
          </p:nvSpPr>
          <p:spPr>
            <a:xfrm>
              <a:off x="0" y="-38100"/>
              <a:ext cx="9672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21"/>
          <p:cNvSpPr txBox="1"/>
          <p:nvPr/>
        </p:nvSpPr>
        <p:spPr>
          <a:xfrm>
            <a:off x="17674380" y="8710688"/>
            <a:ext cx="442800" cy="22620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lang="en-US" sz="1469">
                <a:solidFill>
                  <a:srgbClr val="FFFFFF"/>
                </a:solidFill>
                <a:latin typeface="Poppins"/>
                <a:ea typeface="Poppins"/>
                <a:cs typeface="Poppins"/>
                <a:sym typeface="Poppins"/>
              </a:rPr>
              <a:t>09</a:t>
            </a:r>
            <a:endParaRPr/>
          </a:p>
        </p:txBody>
      </p:sp>
      <p:grpSp>
        <p:nvGrpSpPr>
          <p:cNvPr id="290" name="Google Shape;290;p21"/>
          <p:cNvGrpSpPr/>
          <p:nvPr/>
        </p:nvGrpSpPr>
        <p:grpSpPr>
          <a:xfrm>
            <a:off x="533524" y="289263"/>
            <a:ext cx="2974047" cy="908940"/>
            <a:chOff x="0" y="-76200"/>
            <a:chExt cx="3965396" cy="1211920"/>
          </a:xfrm>
        </p:grpSpPr>
        <p:sp>
          <p:nvSpPr>
            <p:cNvPr id="291" name="Google Shape;291;p21"/>
            <p:cNvSpPr/>
            <p:nvPr/>
          </p:nvSpPr>
          <p:spPr>
            <a:xfrm>
              <a:off x="0" y="0"/>
              <a:ext cx="1301346" cy="1135720"/>
            </a:xfrm>
            <a:custGeom>
              <a:rect b="b" l="l" r="r" t="t"/>
              <a:pathLst>
                <a:path extrusionOk="0" h="1135720" w="1301346">
                  <a:moveTo>
                    <a:pt x="0" y="0"/>
                  </a:moveTo>
                  <a:lnTo>
                    <a:pt x="1301346" y="0"/>
                  </a:lnTo>
                  <a:lnTo>
                    <a:pt x="1301346" y="1135720"/>
                  </a:lnTo>
                  <a:lnTo>
                    <a:pt x="0" y="1135720"/>
                  </a:lnTo>
                  <a:lnTo>
                    <a:pt x="0" y="0"/>
                  </a:lnTo>
                  <a:close/>
                </a:path>
              </a:pathLst>
            </a:custGeom>
            <a:blipFill rotWithShape="1">
              <a:blip r:embed="rId3">
                <a:alphaModFix/>
              </a:blip>
              <a:stretch>
                <a:fillRect b="0" l="0" r="0" t="0"/>
              </a:stretch>
            </a:blipFill>
            <a:ln>
              <a:noFill/>
            </a:ln>
          </p:spPr>
        </p:sp>
        <p:sp>
          <p:nvSpPr>
            <p:cNvPr id="292" name="Google Shape;292;p21"/>
            <p:cNvSpPr txBox="1"/>
            <p:nvPr/>
          </p:nvSpPr>
          <p:spPr>
            <a:xfrm>
              <a:off x="1057796" y="-76200"/>
              <a:ext cx="2907600" cy="690300"/>
            </a:xfrm>
            <a:prstGeom prst="rect">
              <a:avLst/>
            </a:prstGeom>
            <a:noFill/>
            <a:ln>
              <a:noFill/>
            </a:ln>
          </p:spPr>
          <p:txBody>
            <a:bodyPr anchorCtr="0" anchor="t" bIns="0" lIns="0" spcFirstLastPara="1" rIns="0" wrap="square" tIns="0">
              <a:spAutoFit/>
            </a:bodyPr>
            <a:lstStyle/>
            <a:p>
              <a:pPr indent="0" lvl="0" marL="0" marR="0" rtl="0" algn="ctr">
                <a:lnSpc>
                  <a:spcPct val="139982"/>
                </a:lnSpc>
                <a:spcBef>
                  <a:spcPts val="0"/>
                </a:spcBef>
                <a:spcAft>
                  <a:spcPts val="0"/>
                </a:spcAft>
                <a:buNone/>
              </a:pPr>
              <a:r>
                <a:rPr b="1" i="0" lang="en-US" sz="3364" u="none" cap="none" strike="noStrike">
                  <a:solidFill>
                    <a:srgbClr val="000000"/>
                  </a:solidFill>
                  <a:latin typeface="Arial"/>
                  <a:ea typeface="Arial"/>
                  <a:cs typeface="Arial"/>
                  <a:sym typeface="Arial"/>
                </a:rPr>
                <a:t>Futurion</a:t>
              </a:r>
              <a:endParaRPr/>
            </a:p>
          </p:txBody>
        </p:sp>
        <p:sp>
          <p:nvSpPr>
            <p:cNvPr id="293" name="Google Shape;293;p21"/>
            <p:cNvSpPr txBox="1"/>
            <p:nvPr/>
          </p:nvSpPr>
          <p:spPr>
            <a:xfrm>
              <a:off x="1378270" y="574923"/>
              <a:ext cx="2283000" cy="265500"/>
            </a:xfrm>
            <a:prstGeom prst="rect">
              <a:avLst/>
            </a:prstGeom>
            <a:noFill/>
            <a:ln>
              <a:noFill/>
            </a:ln>
          </p:spPr>
          <p:txBody>
            <a:bodyPr anchorCtr="0" anchor="t" bIns="0" lIns="0" spcFirstLastPara="1" rIns="0" wrap="square" tIns="0">
              <a:spAutoFit/>
            </a:bodyPr>
            <a:lstStyle/>
            <a:p>
              <a:pPr indent="0" lvl="0" marL="0" marR="0" rtl="0" algn="ctr">
                <a:lnSpc>
                  <a:spcPct val="140061"/>
                </a:lnSpc>
                <a:spcBef>
                  <a:spcPts val="0"/>
                </a:spcBef>
                <a:spcAft>
                  <a:spcPts val="0"/>
                </a:spcAft>
                <a:buNone/>
              </a:pPr>
              <a:r>
                <a:rPr b="0" i="0" lang="en-US" sz="1293" u="none" cap="none" strike="noStrike">
                  <a:solidFill>
                    <a:srgbClr val="000000"/>
                  </a:solidFill>
                  <a:latin typeface="Arial"/>
                  <a:ea typeface="Arial"/>
                  <a:cs typeface="Arial"/>
                  <a:sym typeface="Arial"/>
                </a:rPr>
                <a:t>UPSKILLING INDIA</a:t>
              </a:r>
              <a:endParaRPr/>
            </a:p>
          </p:txBody>
        </p:sp>
      </p:grpSp>
      <p:pic>
        <p:nvPicPr>
          <p:cNvPr id="294" name="Google Shape;294;p21"/>
          <p:cNvPicPr preferRelativeResize="0"/>
          <p:nvPr/>
        </p:nvPicPr>
        <p:blipFill rotWithShape="1">
          <a:blip r:embed="rId4">
            <a:alphaModFix/>
          </a:blip>
          <a:srcRect b="0" l="0" r="0" t="724"/>
          <a:stretch/>
        </p:blipFill>
        <p:spPr>
          <a:xfrm>
            <a:off x="152400" y="1414075"/>
            <a:ext cx="15382800" cy="8720526"/>
          </a:xfrm>
          <a:prstGeom prst="rect">
            <a:avLst/>
          </a:prstGeom>
          <a:noFill/>
          <a:ln>
            <a:noFill/>
          </a:ln>
        </p:spPr>
      </p:pic>
      <p:sp>
        <p:nvSpPr>
          <p:cNvPr id="295" name="Google Shape;295;p21"/>
          <p:cNvSpPr txBox="1"/>
          <p:nvPr/>
        </p:nvSpPr>
        <p:spPr>
          <a:xfrm>
            <a:off x="5417700" y="289275"/>
            <a:ext cx="7452600" cy="517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3364">
                <a:latin typeface="Calibri"/>
                <a:ea typeface="Calibri"/>
                <a:cs typeface="Calibri"/>
                <a:sym typeface="Calibri"/>
              </a:rPr>
              <a:t>&lt; Data Visualization &amp; Dashboard &gt;</a:t>
            </a:r>
            <a:endParaRPr b="1" sz="3164">
              <a:solidFill>
                <a:srgbClr val="008080"/>
              </a:solidFill>
              <a:latin typeface="Calibri"/>
              <a:ea typeface="Calibri"/>
              <a:cs typeface="Calibri"/>
              <a:sym typeface="Calibri"/>
            </a:endParaRPr>
          </a:p>
        </p:txBody>
      </p:sp>
      <p:sp>
        <p:nvSpPr>
          <p:cNvPr id="296" name="Google Shape;296;p21"/>
          <p:cNvSpPr txBox="1"/>
          <p:nvPr/>
        </p:nvSpPr>
        <p:spPr>
          <a:xfrm>
            <a:off x="15535200" y="848025"/>
            <a:ext cx="2676900" cy="757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Key Stats:</a:t>
            </a:r>
            <a:r>
              <a:rPr lang="en-US" sz="2000">
                <a:solidFill>
                  <a:schemeClr val="dk1"/>
                </a:solidFill>
                <a:latin typeface="Calibri"/>
                <a:ea typeface="Calibri"/>
                <a:cs typeface="Calibri"/>
                <a:sym typeface="Calibri"/>
              </a:rPr>
              <a:t> Avg. survival </a:t>
            </a:r>
            <a:r>
              <a:rPr b="1" lang="en-US" sz="2000">
                <a:solidFill>
                  <a:schemeClr val="dk1"/>
                </a:solidFill>
                <a:latin typeface="Calibri"/>
                <a:ea typeface="Calibri"/>
                <a:cs typeface="Calibri"/>
                <a:sym typeface="Calibri"/>
              </a:rPr>
              <a:t>5.5 years</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14.1B</a:t>
            </a:r>
            <a:r>
              <a:rPr lang="en-US" sz="2000">
                <a:solidFill>
                  <a:schemeClr val="dk1"/>
                </a:solidFill>
                <a:latin typeface="Calibri"/>
                <a:ea typeface="Calibri"/>
                <a:cs typeface="Calibri"/>
                <a:sym typeface="Calibri"/>
              </a:rPr>
              <a:t> deaths/year, prevalence </a:t>
            </a:r>
            <a:r>
              <a:rPr b="1" lang="en-US" sz="2000">
                <a:solidFill>
                  <a:schemeClr val="dk1"/>
                </a:solidFill>
                <a:latin typeface="Calibri"/>
                <a:ea typeface="Calibri"/>
                <a:cs typeface="Calibri"/>
                <a:sym typeface="Calibri"/>
              </a:rPr>
              <a:t>1.50</a:t>
            </a:r>
            <a:r>
              <a:rPr lang="en-US" sz="2000">
                <a:solidFill>
                  <a:schemeClr val="dk1"/>
                </a:solidFill>
                <a:latin typeface="Calibri"/>
                <a:ea typeface="Calibri"/>
                <a:cs typeface="Calibri"/>
                <a:sym typeface="Calibri"/>
              </a:rPr>
              <a:t>, early detection </a:t>
            </a:r>
            <a:r>
              <a:rPr b="1" lang="en-US" sz="2000">
                <a:solidFill>
                  <a:schemeClr val="dk1"/>
                </a:solidFill>
                <a:latin typeface="Calibri"/>
                <a:ea typeface="Calibri"/>
                <a:cs typeface="Calibri"/>
                <a:sym typeface="Calibri"/>
              </a:rPr>
              <a:t>100% survival</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Observations:</a:t>
            </a:r>
            <a:r>
              <a:rPr lang="en-US" sz="2000">
                <a:solidFill>
                  <a:schemeClr val="dk1"/>
                </a:solidFill>
                <a:latin typeface="Calibri"/>
                <a:ea typeface="Calibri"/>
                <a:cs typeface="Calibri"/>
                <a:sym typeface="Calibri"/>
              </a:rPr>
              <a:t> Surgery improves survival, deaths vary by country, developed nations report higher prevalence.</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Risks &amp; Insights:</a:t>
            </a:r>
            <a:r>
              <a:rPr lang="en-US" sz="2000">
                <a:solidFill>
                  <a:schemeClr val="dk1"/>
                </a:solidFill>
                <a:latin typeface="Calibri"/>
                <a:ea typeface="Calibri"/>
                <a:cs typeface="Calibri"/>
                <a:sym typeface="Calibri"/>
              </a:rPr>
              <a:t> Surgery lowers mortality, early-stage diagnosis boosts survival, gender differences affect survival rates.</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