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708EDA-6989-B876-E751-C0B830FB8637}" v="576" dt="2024-07-31T16:29:39.991"/>
    <p1510:client id="{E342B522-465B-44EF-8CE3-E6C56347D71F}" v="363" dt="2024-07-31T17:04:23.9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dark green background with black spots&#10;&#10;Description automatically generated">
            <a:extLst>
              <a:ext uri="{FF2B5EF4-FFF2-40B4-BE49-F238E27FC236}">
                <a16:creationId xmlns:a16="http://schemas.microsoft.com/office/drawing/2014/main" id="{73AA5892-ED84-290B-11A3-A38DF7BB8F12}"/>
              </a:ext>
            </a:extLst>
          </p:cNvPr>
          <p:cNvPicPr>
            <a:picLocks noChangeAspect="1"/>
          </p:cNvPicPr>
          <p:nvPr/>
        </p:nvPicPr>
        <p:blipFill>
          <a:blip r:embed="rId2"/>
          <a:stretch>
            <a:fillRect/>
          </a:stretch>
        </p:blipFill>
        <p:spPr>
          <a:xfrm rot="5400000">
            <a:off x="2652318" y="-2697194"/>
            <a:ext cx="6872982" cy="12266762"/>
          </a:xfrm>
          <a:prstGeom prst="rect">
            <a:avLst/>
          </a:prstGeom>
        </p:spPr>
      </p:pic>
      <p:sp>
        <p:nvSpPr>
          <p:cNvPr id="2" name="Title 1"/>
          <p:cNvSpPr>
            <a:spLocks noGrp="1"/>
          </p:cNvSpPr>
          <p:nvPr>
            <p:ph type="ctrTitle"/>
          </p:nvPr>
        </p:nvSpPr>
        <p:spPr>
          <a:xfrm>
            <a:off x="1524000" y="2229420"/>
            <a:ext cx="9144000" cy="2387600"/>
          </a:xfrm>
        </p:spPr>
        <p:txBody>
          <a:bodyPr vert="horz" lIns="91440" tIns="45720" rIns="91440" bIns="45720" rtlCol="0" anchor="ctr">
            <a:normAutofit/>
          </a:bodyPr>
          <a:lstStyle/>
          <a:p>
            <a:r>
              <a:rPr lang="en-US" dirty="0">
                <a:solidFill>
                  <a:schemeClr val="bg1"/>
                </a:solidFill>
                <a:ea typeface="+mj-lt"/>
                <a:cs typeface="+mj-lt"/>
              </a:rPr>
              <a:t>Clothing E-commerce Store Data Analysis Report 2022</a:t>
            </a:r>
            <a:endParaRPr lang="en-US" dirty="0">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ark green background with black spots&#10;&#10;Description automatically generated">
            <a:extLst>
              <a:ext uri="{FF2B5EF4-FFF2-40B4-BE49-F238E27FC236}">
                <a16:creationId xmlns:a16="http://schemas.microsoft.com/office/drawing/2014/main" id="{CA7A92EA-F19C-2B93-73B8-B08D46236015}"/>
              </a:ext>
            </a:extLst>
          </p:cNvPr>
          <p:cNvPicPr>
            <a:picLocks noChangeAspect="1"/>
          </p:cNvPicPr>
          <p:nvPr/>
        </p:nvPicPr>
        <p:blipFill>
          <a:blip r:embed="rId2"/>
          <a:stretch>
            <a:fillRect/>
          </a:stretch>
        </p:blipFill>
        <p:spPr>
          <a:xfrm rot="16200000">
            <a:off x="2830666" y="-2832026"/>
            <a:ext cx="6988213" cy="12642477"/>
          </a:xfrm>
          <a:prstGeom prst="rect">
            <a:avLst/>
          </a:prstGeom>
        </p:spPr>
      </p:pic>
      <p:sp>
        <p:nvSpPr>
          <p:cNvPr id="2" name="Title 1">
            <a:extLst>
              <a:ext uri="{FF2B5EF4-FFF2-40B4-BE49-F238E27FC236}">
                <a16:creationId xmlns:a16="http://schemas.microsoft.com/office/drawing/2014/main" id="{49EEC676-7FDA-66BA-2E25-252ADF149239}"/>
              </a:ext>
            </a:extLst>
          </p:cNvPr>
          <p:cNvSpPr>
            <a:spLocks noGrp="1"/>
          </p:cNvSpPr>
          <p:nvPr>
            <p:ph type="title"/>
          </p:nvPr>
        </p:nvSpPr>
        <p:spPr>
          <a:xfrm>
            <a:off x="838200" y="224"/>
            <a:ext cx="10515600" cy="1325563"/>
          </a:xfrm>
        </p:spPr>
        <p:txBody>
          <a:bodyPr/>
          <a:lstStyle/>
          <a:p>
            <a:pPr algn="ctr"/>
            <a:r>
              <a:rPr lang="en-US" dirty="0">
                <a:solidFill>
                  <a:schemeClr val="bg1"/>
                </a:solidFill>
                <a:ea typeface="+mj-lt"/>
                <a:cs typeface="+mj-lt"/>
              </a:rPr>
              <a:t>Sales by Gender and Age Group</a:t>
            </a:r>
            <a:endParaRPr lang="en-US">
              <a:solidFill>
                <a:schemeClr val="bg1"/>
              </a:solidFill>
            </a:endParaRPr>
          </a:p>
        </p:txBody>
      </p:sp>
      <p:sp>
        <p:nvSpPr>
          <p:cNvPr id="3" name="Content Placeholder 2">
            <a:extLst>
              <a:ext uri="{FF2B5EF4-FFF2-40B4-BE49-F238E27FC236}">
                <a16:creationId xmlns:a16="http://schemas.microsoft.com/office/drawing/2014/main" id="{DA071ED6-E4F1-AD63-6F2F-D4F0FB94B839}"/>
              </a:ext>
            </a:extLst>
          </p:cNvPr>
          <p:cNvSpPr>
            <a:spLocks noGrp="1"/>
          </p:cNvSpPr>
          <p:nvPr>
            <p:ph sz="half" idx="1"/>
          </p:nvPr>
        </p:nvSpPr>
        <p:spPr>
          <a:xfrm>
            <a:off x="355241" y="1203146"/>
            <a:ext cx="5610896" cy="4276211"/>
          </a:xfrm>
        </p:spPr>
        <p:txBody>
          <a:bodyPr vert="horz" lIns="91440" tIns="45720" rIns="91440" bIns="45720" rtlCol="0" anchor="t">
            <a:normAutofit lnSpcReduction="10000"/>
          </a:bodyPr>
          <a:lstStyle/>
          <a:p>
            <a:pPr marL="0" indent="0">
              <a:buNone/>
            </a:pPr>
            <a:r>
              <a:rPr lang="en-US" sz="2000" b="1" dirty="0">
                <a:solidFill>
                  <a:schemeClr val="bg1"/>
                </a:solidFill>
                <a:ea typeface="+mn-lt"/>
                <a:cs typeface="+mn-lt"/>
              </a:rPr>
              <a:t>Data Represented:</a:t>
            </a:r>
            <a:r>
              <a:rPr lang="en-US" sz="2000" dirty="0">
                <a:solidFill>
                  <a:schemeClr val="bg1"/>
                </a:solidFill>
                <a:ea typeface="+mn-lt"/>
                <a:cs typeface="+mn-lt"/>
              </a:rPr>
              <a:t> </a:t>
            </a:r>
          </a:p>
          <a:p>
            <a:pPr marL="0" indent="0">
              <a:buNone/>
            </a:pPr>
            <a:r>
              <a:rPr lang="en-US" sz="2000" dirty="0">
                <a:solidFill>
                  <a:schemeClr val="bg1"/>
                </a:solidFill>
                <a:ea typeface="+mn-lt"/>
                <a:cs typeface="+mn-lt"/>
              </a:rPr>
              <a:t>Sales distribution by gender and age group.</a:t>
            </a:r>
            <a:endParaRPr lang="en-US" sz="2000">
              <a:solidFill>
                <a:schemeClr val="bg1"/>
              </a:solidFill>
            </a:endParaRPr>
          </a:p>
          <a:p>
            <a:pPr marL="0" indent="0">
              <a:buNone/>
            </a:pPr>
            <a:endParaRPr lang="en-US" sz="2000" dirty="0">
              <a:solidFill>
                <a:schemeClr val="bg1"/>
              </a:solidFill>
              <a:ea typeface="+mn-lt"/>
              <a:cs typeface="+mn-lt"/>
            </a:endParaRPr>
          </a:p>
          <a:p>
            <a:pPr marL="0" indent="0">
              <a:buNone/>
            </a:pPr>
            <a:r>
              <a:rPr lang="en-US" sz="2000" b="1" dirty="0">
                <a:solidFill>
                  <a:schemeClr val="bg1"/>
                </a:solidFill>
                <a:ea typeface="+mn-lt"/>
                <a:cs typeface="+mn-lt"/>
              </a:rPr>
              <a:t>Numbers Presented:</a:t>
            </a:r>
            <a:r>
              <a:rPr lang="en-US" sz="2000" dirty="0">
                <a:solidFill>
                  <a:schemeClr val="bg1"/>
                </a:solidFill>
                <a:ea typeface="+mn-lt"/>
                <a:cs typeface="+mn-lt"/>
              </a:rPr>
              <a:t> </a:t>
            </a:r>
            <a:endParaRPr lang="en-US" sz="2000">
              <a:solidFill>
                <a:schemeClr val="bg1"/>
              </a:solidFill>
              <a:ea typeface="+mn-lt"/>
              <a:cs typeface="+mn-lt"/>
            </a:endParaRPr>
          </a:p>
          <a:p>
            <a:pPr marL="0" indent="0">
              <a:buNone/>
            </a:pPr>
            <a:r>
              <a:rPr lang="en-US" sz="2000">
                <a:solidFill>
                  <a:schemeClr val="bg1"/>
                </a:solidFill>
                <a:ea typeface="+mn-lt"/>
                <a:cs typeface="+mn-lt"/>
              </a:rPr>
              <a:t>Out of all buyer age groups, we have:</a:t>
            </a:r>
          </a:p>
          <a:p>
            <a:pPr marL="342900" indent="-342900"/>
            <a:r>
              <a:rPr lang="en-US" sz="2000" dirty="0">
                <a:solidFill>
                  <a:schemeClr val="bg1"/>
                </a:solidFill>
                <a:ea typeface="+mn-lt"/>
                <a:cs typeface="+mn-lt"/>
              </a:rPr>
              <a:t> Women (Adult: 31.97%, Teenager: 19.36%, </a:t>
            </a:r>
            <a:r>
              <a:rPr lang="en-US" sz="2000">
                <a:solidFill>
                  <a:schemeClr val="bg1"/>
                </a:solidFill>
                <a:ea typeface="+mn-lt"/>
                <a:cs typeface="+mn-lt"/>
              </a:rPr>
              <a:t>Senior: 12.71%)</a:t>
            </a:r>
          </a:p>
          <a:p>
            <a:pPr marL="342900" indent="-342900"/>
            <a:r>
              <a:rPr lang="en-US" sz="2000">
                <a:solidFill>
                  <a:schemeClr val="bg1"/>
                </a:solidFill>
                <a:ea typeface="+mn-lt"/>
                <a:cs typeface="+mn-lt"/>
              </a:rPr>
              <a:t>Men (Adult: 18.12%, Teenager: </a:t>
            </a:r>
            <a:r>
              <a:rPr lang="en-US" sz="2000" dirty="0">
                <a:solidFill>
                  <a:schemeClr val="bg1"/>
                </a:solidFill>
                <a:ea typeface="+mn-lt"/>
                <a:cs typeface="+mn-lt"/>
              </a:rPr>
              <a:t>10.92%, Senior: 6.91%).</a:t>
            </a:r>
            <a:endParaRPr lang="en-US" sz="2000">
              <a:solidFill>
                <a:schemeClr val="bg1"/>
              </a:solidFill>
            </a:endParaRPr>
          </a:p>
          <a:p>
            <a:pPr marL="0" indent="0">
              <a:buNone/>
            </a:pPr>
            <a:endParaRPr lang="en-US" sz="2000" dirty="0">
              <a:solidFill>
                <a:schemeClr val="bg1"/>
              </a:solidFill>
              <a:ea typeface="+mn-lt"/>
              <a:cs typeface="+mn-lt"/>
            </a:endParaRPr>
          </a:p>
          <a:p>
            <a:pPr marL="0" indent="0">
              <a:buNone/>
            </a:pPr>
            <a:r>
              <a:rPr lang="en-US" sz="2000" b="1" dirty="0">
                <a:solidFill>
                  <a:schemeClr val="bg1"/>
                </a:solidFill>
                <a:ea typeface="+mn-lt"/>
                <a:cs typeface="+mn-lt"/>
              </a:rPr>
              <a:t>Conclusion:</a:t>
            </a:r>
            <a:r>
              <a:rPr lang="en-US" sz="2000" dirty="0">
                <a:solidFill>
                  <a:schemeClr val="bg1"/>
                </a:solidFill>
                <a:ea typeface="+mn-lt"/>
                <a:cs typeface="+mn-lt"/>
              </a:rPr>
              <a:t> </a:t>
            </a:r>
            <a:endParaRPr lang="en-US" sz="2000">
              <a:solidFill>
                <a:schemeClr val="bg1"/>
              </a:solidFill>
              <a:ea typeface="+mn-lt"/>
              <a:cs typeface="+mn-lt"/>
            </a:endParaRPr>
          </a:p>
          <a:p>
            <a:pPr marL="0" indent="0">
              <a:buNone/>
            </a:pPr>
            <a:r>
              <a:rPr lang="en-US" sz="2000" dirty="0">
                <a:solidFill>
                  <a:schemeClr val="bg1"/>
                </a:solidFill>
                <a:ea typeface="+mn-lt"/>
                <a:cs typeface="+mn-lt"/>
              </a:rPr>
              <a:t>Adult women are the largest customer segment.</a:t>
            </a:r>
            <a:endParaRPr lang="en-US" sz="2000">
              <a:solidFill>
                <a:schemeClr val="bg1"/>
              </a:solidFill>
            </a:endParaRPr>
          </a:p>
          <a:p>
            <a:pPr marL="0" indent="0">
              <a:buNone/>
            </a:pPr>
            <a:endParaRPr lang="en-US" sz="2400" dirty="0">
              <a:solidFill>
                <a:schemeClr val="bg1"/>
              </a:solidFill>
            </a:endParaRPr>
          </a:p>
          <a:p>
            <a:endParaRPr lang="en-US" dirty="0"/>
          </a:p>
        </p:txBody>
      </p:sp>
      <p:pic>
        <p:nvPicPr>
          <p:cNvPr id="5" name="Content Placeholder 4" descr="A graph of sales based on gender and age group&#10;&#10;Description automatically generated">
            <a:extLst>
              <a:ext uri="{FF2B5EF4-FFF2-40B4-BE49-F238E27FC236}">
                <a16:creationId xmlns:a16="http://schemas.microsoft.com/office/drawing/2014/main" id="{3D3F5BE0-00F8-5F1C-7674-439ECA1FDC84}"/>
              </a:ext>
            </a:extLst>
          </p:cNvPr>
          <p:cNvPicPr>
            <a:picLocks noGrp="1" noChangeAspect="1"/>
          </p:cNvPicPr>
          <p:nvPr>
            <p:ph sz="half" idx="2"/>
          </p:nvPr>
        </p:nvPicPr>
        <p:blipFill>
          <a:blip r:embed="rId3"/>
          <a:stretch>
            <a:fillRect/>
          </a:stretch>
        </p:blipFill>
        <p:spPr>
          <a:xfrm>
            <a:off x="6305282" y="1204537"/>
            <a:ext cx="6096000" cy="4069514"/>
          </a:xfrm>
        </p:spPr>
      </p:pic>
      <p:sp>
        <p:nvSpPr>
          <p:cNvPr id="8" name="TextBox 7">
            <a:extLst>
              <a:ext uri="{FF2B5EF4-FFF2-40B4-BE49-F238E27FC236}">
                <a16:creationId xmlns:a16="http://schemas.microsoft.com/office/drawing/2014/main" id="{51E05F0D-9BF5-C82F-3207-88CF5C16305E}"/>
              </a:ext>
            </a:extLst>
          </p:cNvPr>
          <p:cNvSpPr txBox="1"/>
          <p:nvPr/>
        </p:nvSpPr>
        <p:spPr>
          <a:xfrm>
            <a:off x="352175" y="5621401"/>
            <a:ext cx="1190427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solidFill>
                <a:ea typeface="+mn-lt"/>
                <a:cs typeface="+mn-lt"/>
              </a:rPr>
              <a:t>Business Decision:</a:t>
            </a:r>
            <a:r>
              <a:rPr lang="en-US" sz="2000" dirty="0">
                <a:solidFill>
                  <a:schemeClr val="bg1"/>
                </a:solidFill>
                <a:ea typeface="+mn-lt"/>
                <a:cs typeface="+mn-lt"/>
              </a:rPr>
              <a:t> </a:t>
            </a:r>
          </a:p>
          <a:p>
            <a:r>
              <a:rPr lang="en-US" sz="2000" dirty="0">
                <a:solidFill>
                  <a:schemeClr val="bg1"/>
                </a:solidFill>
                <a:ea typeface="+mn-lt"/>
                <a:cs typeface="+mn-lt"/>
              </a:rPr>
              <a:t>Develop targeted marketing campaigns for adult women while creating strategies to increase engagement among teenagers and seniors.</a:t>
            </a:r>
            <a:endParaRPr lang="en-US" sz="2000">
              <a:solidFill>
                <a:schemeClr val="bg1"/>
              </a:solidFill>
            </a:endParaRPr>
          </a:p>
        </p:txBody>
      </p:sp>
    </p:spTree>
    <p:extLst>
      <p:ext uri="{BB962C8B-B14F-4D97-AF65-F5344CB8AC3E}">
        <p14:creationId xmlns:p14="http://schemas.microsoft.com/office/powerpoint/2010/main" val="3145165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ark green background with black spots&#10;&#10;Description automatically generated">
            <a:extLst>
              <a:ext uri="{FF2B5EF4-FFF2-40B4-BE49-F238E27FC236}">
                <a16:creationId xmlns:a16="http://schemas.microsoft.com/office/drawing/2014/main" id="{4DDE4A88-C147-E909-531E-4DEAFA9ACED1}"/>
              </a:ext>
            </a:extLst>
          </p:cNvPr>
          <p:cNvPicPr>
            <a:picLocks noChangeAspect="1"/>
          </p:cNvPicPr>
          <p:nvPr/>
        </p:nvPicPr>
        <p:blipFill>
          <a:blip r:embed="rId2"/>
          <a:stretch>
            <a:fillRect/>
          </a:stretch>
        </p:blipFill>
        <p:spPr>
          <a:xfrm rot="16200000">
            <a:off x="2830666" y="-2832026"/>
            <a:ext cx="6988213" cy="12642477"/>
          </a:xfrm>
          <a:prstGeom prst="rect">
            <a:avLst/>
          </a:prstGeom>
        </p:spPr>
      </p:pic>
      <p:sp>
        <p:nvSpPr>
          <p:cNvPr id="2" name="Title 1">
            <a:extLst>
              <a:ext uri="{FF2B5EF4-FFF2-40B4-BE49-F238E27FC236}">
                <a16:creationId xmlns:a16="http://schemas.microsoft.com/office/drawing/2014/main" id="{F3CA2555-9FD4-E47D-D008-5D6A3C92715B}"/>
              </a:ext>
            </a:extLst>
          </p:cNvPr>
          <p:cNvSpPr>
            <a:spLocks noGrp="1"/>
          </p:cNvSpPr>
          <p:nvPr>
            <p:ph type="title"/>
          </p:nvPr>
        </p:nvSpPr>
        <p:spPr>
          <a:xfrm>
            <a:off x="838200" y="224"/>
            <a:ext cx="10515600" cy="1325563"/>
          </a:xfrm>
        </p:spPr>
        <p:txBody>
          <a:bodyPr/>
          <a:lstStyle/>
          <a:p>
            <a:pPr algn="ctr"/>
            <a:r>
              <a:rPr lang="en-US" dirty="0">
                <a:solidFill>
                  <a:schemeClr val="bg1"/>
                </a:solidFill>
                <a:ea typeface="+mj-lt"/>
                <a:cs typeface="+mj-lt"/>
              </a:rPr>
              <a:t>B2B vs. B2C Sales</a:t>
            </a:r>
            <a:endParaRPr lang="en-US">
              <a:solidFill>
                <a:schemeClr val="bg1"/>
              </a:solidFill>
            </a:endParaRPr>
          </a:p>
        </p:txBody>
      </p:sp>
      <p:sp>
        <p:nvSpPr>
          <p:cNvPr id="3" name="Content Placeholder 2">
            <a:extLst>
              <a:ext uri="{FF2B5EF4-FFF2-40B4-BE49-F238E27FC236}">
                <a16:creationId xmlns:a16="http://schemas.microsoft.com/office/drawing/2014/main" id="{2A04D715-B549-5C87-E94E-F72CA3BBE1B4}"/>
              </a:ext>
            </a:extLst>
          </p:cNvPr>
          <p:cNvSpPr>
            <a:spLocks noGrp="1"/>
          </p:cNvSpPr>
          <p:nvPr>
            <p:ph sz="half" idx="1"/>
          </p:nvPr>
        </p:nvSpPr>
        <p:spPr>
          <a:xfrm>
            <a:off x="451834" y="1224611"/>
            <a:ext cx="5868473" cy="5113338"/>
          </a:xfrm>
        </p:spPr>
        <p:txBody>
          <a:bodyPr vert="horz" lIns="91440" tIns="45720" rIns="91440" bIns="45720" rtlCol="0" anchor="t">
            <a:normAutofit/>
          </a:bodyPr>
          <a:lstStyle/>
          <a:p>
            <a:pPr marL="0" indent="0">
              <a:buNone/>
            </a:pPr>
            <a:r>
              <a:rPr lang="en-US" sz="2000" b="1" dirty="0">
                <a:solidFill>
                  <a:schemeClr val="bg1"/>
                </a:solidFill>
                <a:ea typeface="+mn-lt"/>
                <a:cs typeface="+mn-lt"/>
              </a:rPr>
              <a:t>Data Represented:</a:t>
            </a:r>
            <a:r>
              <a:rPr lang="en-US" sz="2000" dirty="0">
                <a:solidFill>
                  <a:schemeClr val="bg1"/>
                </a:solidFill>
                <a:ea typeface="+mn-lt"/>
                <a:cs typeface="+mn-lt"/>
              </a:rPr>
              <a:t> </a:t>
            </a:r>
            <a:endParaRPr lang="en-US" sz="2000">
              <a:solidFill>
                <a:schemeClr val="bg1"/>
              </a:solidFill>
              <a:ea typeface="+mn-lt"/>
              <a:cs typeface="+mn-lt"/>
            </a:endParaRPr>
          </a:p>
          <a:p>
            <a:pPr marL="0" indent="0">
              <a:buNone/>
            </a:pPr>
            <a:r>
              <a:rPr lang="en-US" sz="2000" dirty="0">
                <a:solidFill>
                  <a:schemeClr val="bg1"/>
                </a:solidFill>
                <a:ea typeface="+mn-lt"/>
                <a:cs typeface="+mn-lt"/>
              </a:rPr>
              <a:t>Proportion of B2B vs. B2C sales.</a:t>
            </a:r>
            <a:endParaRPr lang="en-US" sz="2000">
              <a:solidFill>
                <a:schemeClr val="bg1"/>
              </a:solidFill>
            </a:endParaRPr>
          </a:p>
          <a:p>
            <a:pPr marL="0" indent="0">
              <a:buNone/>
            </a:pPr>
            <a:endParaRPr lang="en-US" sz="2000" dirty="0">
              <a:solidFill>
                <a:schemeClr val="bg1"/>
              </a:solidFill>
              <a:ea typeface="+mn-lt"/>
              <a:cs typeface="+mn-lt"/>
            </a:endParaRPr>
          </a:p>
          <a:p>
            <a:pPr marL="0" indent="0">
              <a:buNone/>
            </a:pPr>
            <a:r>
              <a:rPr lang="en-US" sz="2000" b="1" dirty="0">
                <a:solidFill>
                  <a:schemeClr val="bg1"/>
                </a:solidFill>
                <a:ea typeface="+mn-lt"/>
                <a:cs typeface="+mn-lt"/>
              </a:rPr>
              <a:t>Numbers Presented:</a:t>
            </a:r>
            <a:r>
              <a:rPr lang="en-US" sz="2000" dirty="0">
                <a:solidFill>
                  <a:schemeClr val="bg1"/>
                </a:solidFill>
                <a:ea typeface="+mn-lt"/>
                <a:cs typeface="+mn-lt"/>
              </a:rPr>
              <a:t> </a:t>
            </a:r>
            <a:endParaRPr lang="en-US" sz="2000">
              <a:solidFill>
                <a:schemeClr val="bg1"/>
              </a:solidFill>
              <a:ea typeface="+mn-lt"/>
              <a:cs typeface="+mn-lt"/>
            </a:endParaRPr>
          </a:p>
          <a:p>
            <a:pPr marL="0" indent="0">
              <a:buNone/>
            </a:pPr>
            <a:r>
              <a:rPr lang="en-US" sz="2000" dirty="0">
                <a:solidFill>
                  <a:schemeClr val="bg1"/>
                </a:solidFill>
                <a:ea typeface="+mn-lt"/>
                <a:cs typeface="+mn-lt"/>
              </a:rPr>
              <a:t>B2C sales account for 99.4%, while B2B sales are 0.6%.</a:t>
            </a:r>
            <a:endParaRPr lang="en-US" sz="2000">
              <a:solidFill>
                <a:schemeClr val="bg1"/>
              </a:solidFill>
            </a:endParaRPr>
          </a:p>
          <a:p>
            <a:pPr marL="0" indent="0">
              <a:buNone/>
            </a:pPr>
            <a:endParaRPr lang="en-US" sz="2000" dirty="0">
              <a:solidFill>
                <a:schemeClr val="bg1"/>
              </a:solidFill>
              <a:ea typeface="+mn-lt"/>
              <a:cs typeface="+mn-lt"/>
            </a:endParaRPr>
          </a:p>
          <a:p>
            <a:pPr marL="0" indent="0">
              <a:buNone/>
            </a:pPr>
            <a:r>
              <a:rPr lang="en-US" sz="2000" b="1" dirty="0">
                <a:solidFill>
                  <a:schemeClr val="bg1"/>
                </a:solidFill>
                <a:ea typeface="+mn-lt"/>
                <a:cs typeface="+mn-lt"/>
              </a:rPr>
              <a:t>Conclusion:</a:t>
            </a:r>
            <a:r>
              <a:rPr lang="en-US" sz="2000" dirty="0">
                <a:solidFill>
                  <a:schemeClr val="bg1"/>
                </a:solidFill>
                <a:ea typeface="+mn-lt"/>
                <a:cs typeface="+mn-lt"/>
              </a:rPr>
              <a:t> </a:t>
            </a:r>
            <a:endParaRPr lang="en-US" sz="2000">
              <a:solidFill>
                <a:schemeClr val="bg1"/>
              </a:solidFill>
              <a:ea typeface="+mn-lt"/>
              <a:cs typeface="+mn-lt"/>
            </a:endParaRPr>
          </a:p>
          <a:p>
            <a:pPr marL="0" indent="0">
              <a:buNone/>
            </a:pPr>
            <a:r>
              <a:rPr lang="en-US" sz="2000" dirty="0">
                <a:solidFill>
                  <a:schemeClr val="bg1"/>
                </a:solidFill>
                <a:ea typeface="+mn-lt"/>
                <a:cs typeface="+mn-lt"/>
              </a:rPr>
              <a:t>The business is predominantly B2C.</a:t>
            </a:r>
            <a:endParaRPr lang="en-US" sz="2000">
              <a:solidFill>
                <a:schemeClr val="bg1"/>
              </a:solidFill>
            </a:endParaRPr>
          </a:p>
          <a:p>
            <a:pPr marL="0" indent="0">
              <a:buNone/>
            </a:pPr>
            <a:endParaRPr lang="en-US" sz="2000" dirty="0">
              <a:solidFill>
                <a:schemeClr val="bg1"/>
              </a:solidFill>
              <a:ea typeface="+mn-lt"/>
              <a:cs typeface="+mn-lt"/>
            </a:endParaRPr>
          </a:p>
          <a:p>
            <a:pPr marL="0" indent="0">
              <a:buNone/>
            </a:pPr>
            <a:r>
              <a:rPr lang="en-US" sz="2000" b="1">
                <a:solidFill>
                  <a:schemeClr val="bg1"/>
                </a:solidFill>
                <a:ea typeface="+mn-lt"/>
                <a:cs typeface="+mn-lt"/>
              </a:rPr>
              <a:t>Business Decision:</a:t>
            </a:r>
            <a:endParaRPr lang="en-US" sz="2000">
              <a:solidFill>
                <a:schemeClr val="bg1"/>
              </a:solidFill>
              <a:ea typeface="+mn-lt"/>
              <a:cs typeface="+mn-lt"/>
            </a:endParaRPr>
          </a:p>
          <a:p>
            <a:pPr marL="0" indent="0">
              <a:buNone/>
            </a:pPr>
            <a:r>
              <a:rPr lang="en-US" sz="2000" dirty="0">
                <a:solidFill>
                  <a:schemeClr val="bg1"/>
                </a:solidFill>
                <a:ea typeface="+mn-lt"/>
                <a:cs typeface="+mn-lt"/>
              </a:rPr>
              <a:t> Consider expanding B2B sales opportunities to diversify revenue streams.</a:t>
            </a:r>
            <a:endParaRPr lang="en-US" sz="2000">
              <a:solidFill>
                <a:schemeClr val="bg1"/>
              </a:solidFill>
            </a:endParaRPr>
          </a:p>
          <a:p>
            <a:endParaRPr lang="en-US" dirty="0"/>
          </a:p>
        </p:txBody>
      </p:sp>
      <p:pic>
        <p:nvPicPr>
          <p:cNvPr id="5" name="Content Placeholder 4" descr="A blue pie chart with green text&#10;&#10;Description automatically generated">
            <a:extLst>
              <a:ext uri="{FF2B5EF4-FFF2-40B4-BE49-F238E27FC236}">
                <a16:creationId xmlns:a16="http://schemas.microsoft.com/office/drawing/2014/main" id="{FADBE179-B049-AADE-BAD5-110CE1EDC2F3}"/>
              </a:ext>
            </a:extLst>
          </p:cNvPr>
          <p:cNvPicPr>
            <a:picLocks noGrp="1" noChangeAspect="1"/>
          </p:cNvPicPr>
          <p:nvPr>
            <p:ph sz="half" idx="2"/>
          </p:nvPr>
        </p:nvPicPr>
        <p:blipFill>
          <a:blip r:embed="rId3"/>
          <a:srcRect l="25965" r="25088"/>
          <a:stretch/>
        </p:blipFill>
        <p:spPr>
          <a:xfrm>
            <a:off x="7789771" y="1222745"/>
            <a:ext cx="3559808" cy="4945356"/>
          </a:xfrm>
        </p:spPr>
      </p:pic>
    </p:spTree>
    <p:extLst>
      <p:ext uri="{BB962C8B-B14F-4D97-AF65-F5344CB8AC3E}">
        <p14:creationId xmlns:p14="http://schemas.microsoft.com/office/powerpoint/2010/main" val="4200854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ark green background with black spots&#10;&#10;Description automatically generated">
            <a:extLst>
              <a:ext uri="{FF2B5EF4-FFF2-40B4-BE49-F238E27FC236}">
                <a16:creationId xmlns:a16="http://schemas.microsoft.com/office/drawing/2014/main" id="{5AE8A70C-B0BA-7C31-CCA2-150DA997EE83}"/>
              </a:ext>
            </a:extLst>
          </p:cNvPr>
          <p:cNvPicPr>
            <a:picLocks noChangeAspect="1"/>
          </p:cNvPicPr>
          <p:nvPr/>
        </p:nvPicPr>
        <p:blipFill>
          <a:blip r:embed="rId2"/>
          <a:stretch>
            <a:fillRect/>
          </a:stretch>
        </p:blipFill>
        <p:spPr>
          <a:xfrm rot="16200000">
            <a:off x="2830666" y="-2832026"/>
            <a:ext cx="6988213" cy="12642477"/>
          </a:xfrm>
          <a:prstGeom prst="rect">
            <a:avLst/>
          </a:prstGeom>
        </p:spPr>
      </p:pic>
      <p:sp>
        <p:nvSpPr>
          <p:cNvPr id="2" name="Title 1">
            <a:extLst>
              <a:ext uri="{FF2B5EF4-FFF2-40B4-BE49-F238E27FC236}">
                <a16:creationId xmlns:a16="http://schemas.microsoft.com/office/drawing/2014/main" id="{1E873813-264A-A660-1455-2ABDAC2D0776}"/>
              </a:ext>
            </a:extLst>
          </p:cNvPr>
          <p:cNvSpPr>
            <a:spLocks noGrp="1"/>
          </p:cNvSpPr>
          <p:nvPr>
            <p:ph type="title"/>
          </p:nvPr>
        </p:nvSpPr>
        <p:spPr>
          <a:xfrm>
            <a:off x="838200" y="224"/>
            <a:ext cx="10515600" cy="1325563"/>
          </a:xfrm>
        </p:spPr>
        <p:txBody>
          <a:bodyPr/>
          <a:lstStyle/>
          <a:p>
            <a:pPr algn="ctr"/>
            <a:r>
              <a:rPr lang="en-US" dirty="0">
                <a:solidFill>
                  <a:schemeClr val="bg1"/>
                </a:solidFill>
                <a:ea typeface="+mj-lt"/>
                <a:cs typeface="+mj-lt"/>
              </a:rPr>
              <a:t>Orders and Sales through Channels</a:t>
            </a:r>
            <a:endParaRPr lang="en-US">
              <a:solidFill>
                <a:schemeClr val="bg1"/>
              </a:solidFill>
            </a:endParaRPr>
          </a:p>
        </p:txBody>
      </p:sp>
      <p:sp>
        <p:nvSpPr>
          <p:cNvPr id="3" name="Content Placeholder 2">
            <a:extLst>
              <a:ext uri="{FF2B5EF4-FFF2-40B4-BE49-F238E27FC236}">
                <a16:creationId xmlns:a16="http://schemas.microsoft.com/office/drawing/2014/main" id="{8D08EB2E-CB19-ED08-7C21-A96AF1099837}"/>
              </a:ext>
            </a:extLst>
          </p:cNvPr>
          <p:cNvSpPr>
            <a:spLocks noGrp="1"/>
          </p:cNvSpPr>
          <p:nvPr>
            <p:ph sz="half" idx="1"/>
          </p:nvPr>
        </p:nvSpPr>
        <p:spPr>
          <a:xfrm>
            <a:off x="119130" y="1192414"/>
            <a:ext cx="6190444" cy="4340606"/>
          </a:xfrm>
        </p:spPr>
        <p:txBody>
          <a:bodyPr vert="horz" lIns="91440" tIns="45720" rIns="91440" bIns="45720" rtlCol="0" anchor="t">
            <a:normAutofit/>
          </a:bodyPr>
          <a:lstStyle/>
          <a:p>
            <a:pPr marL="0" indent="0">
              <a:buNone/>
            </a:pPr>
            <a:r>
              <a:rPr lang="en-US" sz="2000" b="1" dirty="0">
                <a:solidFill>
                  <a:schemeClr val="bg1"/>
                </a:solidFill>
                <a:ea typeface="+mn-lt"/>
                <a:cs typeface="+mn-lt"/>
              </a:rPr>
              <a:t>Data Represented: </a:t>
            </a:r>
            <a:endParaRPr lang="en-US" sz="2000" b="1">
              <a:solidFill>
                <a:schemeClr val="bg1"/>
              </a:solidFill>
              <a:ea typeface="+mn-lt"/>
              <a:cs typeface="+mn-lt"/>
            </a:endParaRPr>
          </a:p>
          <a:p>
            <a:pPr marL="0" indent="0">
              <a:buNone/>
            </a:pPr>
            <a:r>
              <a:rPr lang="en-US" sz="2000" dirty="0">
                <a:solidFill>
                  <a:schemeClr val="bg1"/>
                </a:solidFill>
                <a:ea typeface="+mn-lt"/>
                <a:cs typeface="+mn-lt"/>
              </a:rPr>
              <a:t>Order counts and sales totals by sales channel.</a:t>
            </a:r>
            <a:endParaRPr lang="en-US" sz="2000">
              <a:solidFill>
                <a:schemeClr val="bg1"/>
              </a:solidFill>
            </a:endParaRPr>
          </a:p>
          <a:p>
            <a:pPr marL="0" indent="0">
              <a:buNone/>
            </a:pPr>
            <a:endParaRPr lang="en-US" sz="2000" dirty="0">
              <a:solidFill>
                <a:schemeClr val="bg1"/>
              </a:solidFill>
              <a:ea typeface="+mn-lt"/>
              <a:cs typeface="+mn-lt"/>
            </a:endParaRPr>
          </a:p>
          <a:p>
            <a:pPr marL="0" indent="0">
              <a:buNone/>
            </a:pPr>
            <a:r>
              <a:rPr lang="en-US" sz="2000" b="1" dirty="0">
                <a:solidFill>
                  <a:schemeClr val="bg1"/>
                </a:solidFill>
                <a:ea typeface="+mn-lt"/>
                <a:cs typeface="+mn-lt"/>
              </a:rPr>
              <a:t>Numbers Presented: </a:t>
            </a:r>
            <a:endParaRPr lang="en-US" sz="2000" b="1">
              <a:solidFill>
                <a:schemeClr val="bg1"/>
              </a:solidFill>
              <a:ea typeface="+mn-lt"/>
              <a:cs typeface="+mn-lt"/>
            </a:endParaRPr>
          </a:p>
          <a:p>
            <a:pPr marL="0" indent="0">
              <a:buNone/>
            </a:pPr>
            <a:r>
              <a:rPr lang="en-US" sz="2000" dirty="0">
                <a:solidFill>
                  <a:schemeClr val="bg1"/>
                </a:solidFill>
                <a:ea typeface="+mn-lt"/>
                <a:cs typeface="+mn-lt"/>
              </a:rPr>
              <a:t>Amazon leads with $7.5M in sales and the highest order count, followed by Myntra ($4.9M), closely followed by Flipkart (~$4.6M), Ajio, Nalli, </a:t>
            </a:r>
            <a:r>
              <a:rPr lang="en-US" sz="2000" dirty="0" err="1">
                <a:solidFill>
                  <a:schemeClr val="bg1"/>
                </a:solidFill>
                <a:ea typeface="+mn-lt"/>
                <a:cs typeface="+mn-lt"/>
              </a:rPr>
              <a:t>Meesho</a:t>
            </a:r>
            <a:r>
              <a:rPr lang="en-US" sz="2000" dirty="0">
                <a:solidFill>
                  <a:schemeClr val="bg1"/>
                </a:solidFill>
                <a:ea typeface="+mn-lt"/>
                <a:cs typeface="+mn-lt"/>
              </a:rPr>
              <a:t>, and others.</a:t>
            </a:r>
            <a:endParaRPr lang="en-US" sz="2000">
              <a:solidFill>
                <a:schemeClr val="bg1"/>
              </a:solidFill>
            </a:endParaRPr>
          </a:p>
          <a:p>
            <a:pPr marL="0" indent="0">
              <a:buNone/>
            </a:pPr>
            <a:endParaRPr lang="en-US" sz="2000" dirty="0">
              <a:solidFill>
                <a:schemeClr val="bg1"/>
              </a:solidFill>
              <a:ea typeface="+mn-lt"/>
              <a:cs typeface="+mn-lt"/>
            </a:endParaRPr>
          </a:p>
          <a:p>
            <a:pPr marL="0" indent="0">
              <a:buNone/>
            </a:pPr>
            <a:r>
              <a:rPr lang="en-US" sz="2000" b="1" dirty="0">
                <a:solidFill>
                  <a:schemeClr val="bg1"/>
                </a:solidFill>
                <a:ea typeface="+mn-lt"/>
                <a:cs typeface="+mn-lt"/>
              </a:rPr>
              <a:t>Conclusion: </a:t>
            </a:r>
            <a:endParaRPr lang="en-US" sz="2000" b="1">
              <a:solidFill>
                <a:schemeClr val="bg1"/>
              </a:solidFill>
              <a:ea typeface="+mn-lt"/>
              <a:cs typeface="+mn-lt"/>
            </a:endParaRPr>
          </a:p>
          <a:p>
            <a:pPr marL="0" indent="0">
              <a:buNone/>
            </a:pPr>
            <a:r>
              <a:rPr lang="en-US" sz="2000" dirty="0">
                <a:solidFill>
                  <a:schemeClr val="bg1"/>
                </a:solidFill>
                <a:ea typeface="+mn-lt"/>
                <a:cs typeface="+mn-lt"/>
              </a:rPr>
              <a:t>Amazon is the top-performing channel, with significant sales through Myntra and Flipkart as well.</a:t>
            </a:r>
            <a:endParaRPr lang="en-US" sz="2000">
              <a:solidFill>
                <a:schemeClr val="bg1"/>
              </a:solidFill>
            </a:endParaRPr>
          </a:p>
          <a:p>
            <a:pPr marL="0" indent="0">
              <a:buNone/>
            </a:pPr>
            <a:endParaRPr lang="en-US" dirty="0">
              <a:solidFill>
                <a:schemeClr val="bg1"/>
              </a:solidFill>
            </a:endParaRPr>
          </a:p>
        </p:txBody>
      </p:sp>
      <p:pic>
        <p:nvPicPr>
          <p:cNvPr id="5" name="Content Placeholder 4" descr="A graph with green and blue lines&#10;&#10;Description automatically generated">
            <a:extLst>
              <a:ext uri="{FF2B5EF4-FFF2-40B4-BE49-F238E27FC236}">
                <a16:creationId xmlns:a16="http://schemas.microsoft.com/office/drawing/2014/main" id="{344EA412-639F-D537-59C5-74FAC06CC768}"/>
              </a:ext>
            </a:extLst>
          </p:cNvPr>
          <p:cNvPicPr>
            <a:picLocks noGrp="1" noChangeAspect="1"/>
          </p:cNvPicPr>
          <p:nvPr>
            <p:ph sz="half" idx="2"/>
          </p:nvPr>
        </p:nvPicPr>
        <p:blipFill>
          <a:blip r:embed="rId3"/>
          <a:stretch>
            <a:fillRect/>
          </a:stretch>
        </p:blipFill>
        <p:spPr>
          <a:xfrm>
            <a:off x="6316014" y="1328742"/>
            <a:ext cx="6096000" cy="4078682"/>
          </a:xfrm>
        </p:spPr>
      </p:pic>
      <p:sp>
        <p:nvSpPr>
          <p:cNvPr id="7" name="TextBox 6">
            <a:extLst>
              <a:ext uri="{FF2B5EF4-FFF2-40B4-BE49-F238E27FC236}">
                <a16:creationId xmlns:a16="http://schemas.microsoft.com/office/drawing/2014/main" id="{46F575A9-CE81-07CC-9291-5AD1E4EA86DC}"/>
              </a:ext>
            </a:extLst>
          </p:cNvPr>
          <p:cNvSpPr txBox="1"/>
          <p:nvPr/>
        </p:nvSpPr>
        <p:spPr>
          <a:xfrm>
            <a:off x="116063" y="5668745"/>
            <a:ext cx="1168525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baseline="0" dirty="0">
                <a:solidFill>
                  <a:srgbClr val="FFFFFF"/>
                </a:solidFill>
                <a:latin typeface="Aptos"/>
              </a:rPr>
              <a:t>Business Decision: </a:t>
            </a:r>
            <a:endParaRPr lang="en-US" sz="2000" b="1">
              <a:solidFill>
                <a:srgbClr val="000000"/>
              </a:solidFill>
              <a:latin typeface="Aptos"/>
            </a:endParaRPr>
          </a:p>
          <a:p>
            <a:pPr algn="l"/>
            <a:r>
              <a:rPr lang="en-US" sz="2000" baseline="0" dirty="0">
                <a:solidFill>
                  <a:srgbClr val="FFFFFF"/>
                </a:solidFill>
                <a:latin typeface="Aptos"/>
              </a:rPr>
              <a:t>Continue to strengthen partnerships with top-performing channels while exploring ways to boost sales through other channels.</a:t>
            </a:r>
            <a:endParaRPr lang="en-US" sz="2000" dirty="0"/>
          </a:p>
        </p:txBody>
      </p:sp>
    </p:spTree>
    <p:extLst>
      <p:ext uri="{BB962C8B-B14F-4D97-AF65-F5344CB8AC3E}">
        <p14:creationId xmlns:p14="http://schemas.microsoft.com/office/powerpoint/2010/main" val="2836237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green background with black spots&#10;&#10;Description automatically generated">
            <a:extLst>
              <a:ext uri="{FF2B5EF4-FFF2-40B4-BE49-F238E27FC236}">
                <a16:creationId xmlns:a16="http://schemas.microsoft.com/office/drawing/2014/main" id="{2A2FB88C-E0B9-AFDA-E46B-6A5FFBAD7819}"/>
              </a:ext>
            </a:extLst>
          </p:cNvPr>
          <p:cNvPicPr>
            <a:picLocks noChangeAspect="1"/>
          </p:cNvPicPr>
          <p:nvPr/>
        </p:nvPicPr>
        <p:blipFill>
          <a:blip r:embed="rId2"/>
          <a:stretch>
            <a:fillRect/>
          </a:stretch>
        </p:blipFill>
        <p:spPr>
          <a:xfrm rot="16200000">
            <a:off x="2830666" y="-2832026"/>
            <a:ext cx="6988213" cy="12642477"/>
          </a:xfrm>
          <a:prstGeom prst="rect">
            <a:avLst/>
          </a:prstGeom>
        </p:spPr>
      </p:pic>
      <p:sp>
        <p:nvSpPr>
          <p:cNvPr id="2" name="Title 1">
            <a:extLst>
              <a:ext uri="{FF2B5EF4-FFF2-40B4-BE49-F238E27FC236}">
                <a16:creationId xmlns:a16="http://schemas.microsoft.com/office/drawing/2014/main" id="{662E4747-D497-91A6-932B-CAE7AE246CCD}"/>
              </a:ext>
            </a:extLst>
          </p:cNvPr>
          <p:cNvSpPr>
            <a:spLocks noGrp="1"/>
          </p:cNvSpPr>
          <p:nvPr>
            <p:ph type="title"/>
          </p:nvPr>
        </p:nvSpPr>
        <p:spPr>
          <a:xfrm>
            <a:off x="870397" y="247069"/>
            <a:ext cx="10515600" cy="1325563"/>
          </a:xfrm>
        </p:spPr>
        <p:txBody>
          <a:bodyPr/>
          <a:lstStyle/>
          <a:p>
            <a:pPr algn="ctr"/>
            <a:r>
              <a:rPr lang="en-US" dirty="0">
                <a:solidFill>
                  <a:schemeClr val="bg1"/>
                </a:solidFill>
              </a:rPr>
              <a:t>Possible Business Decision</a:t>
            </a:r>
            <a:endParaRPr lang="en-US"/>
          </a:p>
        </p:txBody>
      </p:sp>
      <p:sp>
        <p:nvSpPr>
          <p:cNvPr id="3" name="Content Placeholder 2">
            <a:extLst>
              <a:ext uri="{FF2B5EF4-FFF2-40B4-BE49-F238E27FC236}">
                <a16:creationId xmlns:a16="http://schemas.microsoft.com/office/drawing/2014/main" id="{A95A8898-F9C7-9051-3E90-7A39FF15CBAB}"/>
              </a:ext>
            </a:extLst>
          </p:cNvPr>
          <p:cNvSpPr>
            <a:spLocks noGrp="1"/>
          </p:cNvSpPr>
          <p:nvPr>
            <p:ph sz="half" idx="1"/>
          </p:nvPr>
        </p:nvSpPr>
        <p:spPr>
          <a:xfrm>
            <a:off x="387440" y="1578780"/>
            <a:ext cx="11470782" cy="5124069"/>
          </a:xfrm>
        </p:spPr>
        <p:txBody>
          <a:bodyPr vert="horz" lIns="91440" tIns="45720" rIns="91440" bIns="45720" rtlCol="0" anchor="t">
            <a:normAutofit fontScale="92500" lnSpcReduction="20000"/>
          </a:bodyPr>
          <a:lstStyle/>
          <a:p>
            <a:r>
              <a:rPr lang="en-US" dirty="0">
                <a:solidFill>
                  <a:schemeClr val="bg1"/>
                </a:solidFill>
                <a:ea typeface="+mn-lt"/>
                <a:cs typeface="+mn-lt"/>
              </a:rPr>
              <a:t>Focus marketing efforts and promotions in the latter half of the year to boost sales and order counts.</a:t>
            </a:r>
            <a:endParaRPr lang="en-US">
              <a:solidFill>
                <a:schemeClr val="bg1"/>
              </a:solidFill>
            </a:endParaRPr>
          </a:p>
          <a:p>
            <a:r>
              <a:rPr lang="en-US" dirty="0">
                <a:solidFill>
                  <a:schemeClr val="bg1"/>
                </a:solidFill>
                <a:ea typeface="+mn-lt"/>
                <a:cs typeface="+mn-lt"/>
              </a:rPr>
              <a:t>Tailor marketing strategies and product offerings to appeal more to female customers while exploring opportunities to attract more male customers.</a:t>
            </a:r>
            <a:endParaRPr lang="en-US" dirty="0">
              <a:solidFill>
                <a:schemeClr val="bg1"/>
              </a:solidFill>
            </a:endParaRPr>
          </a:p>
          <a:p>
            <a:r>
              <a:rPr lang="en-US" dirty="0">
                <a:solidFill>
                  <a:schemeClr val="bg1"/>
                </a:solidFill>
                <a:ea typeface="+mn-lt"/>
                <a:cs typeface="+mn-lt"/>
              </a:rPr>
              <a:t>Improve the return and refund processes to enhance customer satisfaction and reduce cancellations.</a:t>
            </a:r>
            <a:endParaRPr lang="en-US" dirty="0">
              <a:solidFill>
                <a:schemeClr val="bg1"/>
              </a:solidFill>
            </a:endParaRPr>
          </a:p>
          <a:p>
            <a:r>
              <a:rPr lang="en-US" dirty="0">
                <a:solidFill>
                  <a:schemeClr val="bg1"/>
                </a:solidFill>
                <a:ea typeface="+mn-lt"/>
                <a:cs typeface="+mn-lt"/>
              </a:rPr>
              <a:t>Strengthen marketing and distribution channels in top-performing states (Maharashtra and Karnataka) and investigate potential growth opportunities in lower-performing regions.</a:t>
            </a:r>
            <a:endParaRPr lang="en-US" dirty="0">
              <a:solidFill>
                <a:schemeClr val="bg1"/>
              </a:solidFill>
            </a:endParaRPr>
          </a:p>
          <a:p>
            <a:r>
              <a:rPr lang="en-US" dirty="0">
                <a:solidFill>
                  <a:schemeClr val="bg1"/>
                </a:solidFill>
                <a:ea typeface="+mn-lt"/>
                <a:cs typeface="+mn-lt"/>
              </a:rPr>
              <a:t>Develop targeted marketing campaigns for adult women while creating strategies to increase engagement among teenagers and seniors.</a:t>
            </a:r>
            <a:endParaRPr lang="en-US" dirty="0">
              <a:solidFill>
                <a:schemeClr val="bg1"/>
              </a:solidFill>
            </a:endParaRPr>
          </a:p>
          <a:p>
            <a:r>
              <a:rPr lang="en-US" dirty="0">
                <a:solidFill>
                  <a:schemeClr val="bg1"/>
                </a:solidFill>
                <a:ea typeface="+mn-lt"/>
                <a:cs typeface="+mn-lt"/>
              </a:rPr>
              <a:t>Consider expanding B2B sales opportunities to diversify revenue streams.</a:t>
            </a:r>
            <a:endParaRPr lang="en-US" dirty="0">
              <a:solidFill>
                <a:schemeClr val="bg1"/>
              </a:solidFill>
            </a:endParaRPr>
          </a:p>
          <a:p>
            <a:r>
              <a:rPr lang="en-US" dirty="0">
                <a:solidFill>
                  <a:schemeClr val="bg1"/>
                </a:solidFill>
                <a:ea typeface="+mn-lt"/>
                <a:cs typeface="+mn-lt"/>
              </a:rPr>
              <a:t>Continue to strengthen partnerships with top-performing channels (Amazon, Myntra, and Flipkart) while exploring ways to boost sales through other channels.</a:t>
            </a:r>
            <a:endParaRPr lang="en-US" dirty="0">
              <a:solidFill>
                <a:schemeClr val="bg1"/>
              </a:solidFill>
            </a:endParaRPr>
          </a:p>
        </p:txBody>
      </p:sp>
    </p:spTree>
    <p:extLst>
      <p:ext uri="{BB962C8B-B14F-4D97-AF65-F5344CB8AC3E}">
        <p14:creationId xmlns:p14="http://schemas.microsoft.com/office/powerpoint/2010/main" val="1755831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ark green background with black spots&#10;&#10;Description automatically generated">
            <a:extLst>
              <a:ext uri="{FF2B5EF4-FFF2-40B4-BE49-F238E27FC236}">
                <a16:creationId xmlns:a16="http://schemas.microsoft.com/office/drawing/2014/main" id="{CF620704-35E7-2724-3325-E9BA70CC60F3}"/>
              </a:ext>
            </a:extLst>
          </p:cNvPr>
          <p:cNvPicPr>
            <a:picLocks noChangeAspect="1"/>
          </p:cNvPicPr>
          <p:nvPr/>
        </p:nvPicPr>
        <p:blipFill>
          <a:blip r:embed="rId2"/>
          <a:stretch>
            <a:fillRect/>
          </a:stretch>
        </p:blipFill>
        <p:spPr>
          <a:xfrm rot="16200000">
            <a:off x="2830666" y="-2960815"/>
            <a:ext cx="6988213" cy="12642477"/>
          </a:xfrm>
          <a:prstGeom prst="rect">
            <a:avLst/>
          </a:prstGeom>
        </p:spPr>
      </p:pic>
      <p:sp>
        <p:nvSpPr>
          <p:cNvPr id="2" name="Title 1">
            <a:extLst>
              <a:ext uri="{FF2B5EF4-FFF2-40B4-BE49-F238E27FC236}">
                <a16:creationId xmlns:a16="http://schemas.microsoft.com/office/drawing/2014/main" id="{99F80A58-A66D-7D05-6475-2442182A87E1}"/>
              </a:ext>
            </a:extLst>
          </p:cNvPr>
          <p:cNvSpPr>
            <a:spLocks noGrp="1"/>
          </p:cNvSpPr>
          <p:nvPr>
            <p:ph type="title"/>
          </p:nvPr>
        </p:nvSpPr>
        <p:spPr/>
        <p:txBody>
          <a:bodyPr/>
          <a:lstStyle/>
          <a:p>
            <a:pPr algn="ctr"/>
            <a:r>
              <a:rPr lang="en-US" dirty="0">
                <a:solidFill>
                  <a:schemeClr val="bg1"/>
                </a:solidFill>
              </a:rPr>
              <a:t>Final Conclusion &amp; Overall Insights</a:t>
            </a:r>
            <a:endParaRPr lang="en-US"/>
          </a:p>
        </p:txBody>
      </p:sp>
      <p:sp>
        <p:nvSpPr>
          <p:cNvPr id="3" name="Content Placeholder 2">
            <a:extLst>
              <a:ext uri="{FF2B5EF4-FFF2-40B4-BE49-F238E27FC236}">
                <a16:creationId xmlns:a16="http://schemas.microsoft.com/office/drawing/2014/main" id="{30EABA25-BB8F-2434-2EDA-450062E59A29}"/>
              </a:ext>
            </a:extLst>
          </p:cNvPr>
          <p:cNvSpPr>
            <a:spLocks noGrp="1"/>
          </p:cNvSpPr>
          <p:nvPr>
            <p:ph sz="half" idx="1"/>
          </p:nvPr>
        </p:nvSpPr>
        <p:spPr>
          <a:xfrm>
            <a:off x="838200" y="1825625"/>
            <a:ext cx="10515600" cy="4351338"/>
          </a:xfrm>
        </p:spPr>
        <p:txBody>
          <a:bodyPr vert="horz" lIns="91440" tIns="45720" rIns="91440" bIns="45720" rtlCol="0" anchor="t">
            <a:normAutofit/>
          </a:bodyPr>
          <a:lstStyle/>
          <a:p>
            <a:pPr marL="0" indent="0">
              <a:buNone/>
            </a:pPr>
            <a:r>
              <a:rPr lang="en-US" dirty="0">
                <a:solidFill>
                  <a:schemeClr val="bg1"/>
                </a:solidFill>
                <a:ea typeface="+mn-lt"/>
                <a:cs typeface="+mn-lt"/>
              </a:rPr>
              <a:t>The analysis of the clothing e-commerce store's sales data for 2022 has revealed several key insights. Sales trends indicate a peak in the first half of the year, with a significant female customer base. The majority of orders are successfully delivered, with Maharashtra and Karnataka being the top-performing states. Adult women are the largest customer segment, and the business is predominantly B2C with Amazon leading as the top sales channel. These insights highlight the importance of targeted marketing strategies, improving customer satisfaction processes, and exploring new sales opportunities to drive growth.</a:t>
            </a:r>
            <a:endParaRPr lang="en-US">
              <a:solidFill>
                <a:schemeClr val="bg1"/>
              </a:solidFill>
            </a:endParaRPr>
          </a:p>
        </p:txBody>
      </p:sp>
    </p:spTree>
    <p:extLst>
      <p:ext uri="{BB962C8B-B14F-4D97-AF65-F5344CB8AC3E}">
        <p14:creationId xmlns:p14="http://schemas.microsoft.com/office/powerpoint/2010/main" val="2257088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ark green background with black spots&#10;&#10;Description automatically generated">
            <a:extLst>
              <a:ext uri="{FF2B5EF4-FFF2-40B4-BE49-F238E27FC236}">
                <a16:creationId xmlns:a16="http://schemas.microsoft.com/office/drawing/2014/main" id="{87C7265A-C8E0-E028-5301-00F97BB6058B}"/>
              </a:ext>
            </a:extLst>
          </p:cNvPr>
          <p:cNvPicPr>
            <a:picLocks noChangeAspect="1"/>
          </p:cNvPicPr>
          <p:nvPr/>
        </p:nvPicPr>
        <p:blipFill>
          <a:blip r:embed="rId2"/>
          <a:stretch>
            <a:fillRect/>
          </a:stretch>
        </p:blipFill>
        <p:spPr>
          <a:xfrm rot="16200000">
            <a:off x="2620121" y="-2738907"/>
            <a:ext cx="6983952" cy="12303617"/>
          </a:xfrm>
          <a:prstGeom prst="rect">
            <a:avLst/>
          </a:prstGeom>
        </p:spPr>
      </p:pic>
      <p:sp>
        <p:nvSpPr>
          <p:cNvPr id="2" name="Title 1">
            <a:extLst>
              <a:ext uri="{FF2B5EF4-FFF2-40B4-BE49-F238E27FC236}">
                <a16:creationId xmlns:a16="http://schemas.microsoft.com/office/drawing/2014/main" id="{123FFBE4-EFA5-6848-97D3-87EF266A139F}"/>
              </a:ext>
            </a:extLst>
          </p:cNvPr>
          <p:cNvSpPr>
            <a:spLocks noGrp="1"/>
          </p:cNvSpPr>
          <p:nvPr>
            <p:ph type="title"/>
          </p:nvPr>
        </p:nvSpPr>
        <p:spPr/>
        <p:txBody>
          <a:bodyPr/>
          <a:lstStyle/>
          <a:p>
            <a:pPr algn="ctr"/>
            <a:r>
              <a:rPr lang="en-US" dirty="0">
                <a:solidFill>
                  <a:schemeClr val="bg1"/>
                </a:solidFill>
              </a:rPr>
              <a:t>Objective</a:t>
            </a:r>
          </a:p>
        </p:txBody>
      </p:sp>
      <p:sp>
        <p:nvSpPr>
          <p:cNvPr id="3" name="Content Placeholder 2">
            <a:extLst>
              <a:ext uri="{FF2B5EF4-FFF2-40B4-BE49-F238E27FC236}">
                <a16:creationId xmlns:a16="http://schemas.microsoft.com/office/drawing/2014/main" id="{3325B8AA-66BB-4BF5-203A-AF19E823B3C1}"/>
              </a:ext>
            </a:extLst>
          </p:cNvPr>
          <p:cNvSpPr>
            <a:spLocks noGrp="1"/>
          </p:cNvSpPr>
          <p:nvPr>
            <p:ph idx="1"/>
          </p:nvPr>
        </p:nvSpPr>
        <p:spPr>
          <a:xfrm>
            <a:off x="569891" y="1825625"/>
            <a:ext cx="10783909" cy="4480126"/>
          </a:xfrm>
        </p:spPr>
        <p:txBody>
          <a:bodyPr vert="horz" lIns="91440" tIns="45720" rIns="91440" bIns="45720" rtlCol="0" anchor="t">
            <a:normAutofit/>
          </a:bodyPr>
          <a:lstStyle/>
          <a:p>
            <a:pPr marL="0" indent="0">
              <a:buNone/>
            </a:pPr>
            <a:r>
              <a:rPr lang="en-US" sz="2400" dirty="0">
                <a:solidFill>
                  <a:schemeClr val="bg1"/>
                </a:solidFill>
                <a:ea typeface="+mn-lt"/>
                <a:cs typeface="+mn-lt"/>
              </a:rPr>
              <a:t>The objective of this project is to analyze the sales data of a clothing e-commerce store for the year 2022. We aim to uncover key insights into customer demographics, order patterns, and regional sales to inform strategic business decisions.</a:t>
            </a:r>
          </a:p>
          <a:p>
            <a:pPr marL="0" indent="0">
              <a:buNone/>
            </a:pPr>
            <a:endParaRPr lang="en-US" sz="2400" dirty="0">
              <a:solidFill>
                <a:schemeClr val="bg1"/>
              </a:solidFill>
              <a:ea typeface="+mn-lt"/>
              <a:cs typeface="+mn-lt"/>
            </a:endParaRPr>
          </a:p>
          <a:p>
            <a:pPr>
              <a:buNone/>
            </a:pPr>
            <a:r>
              <a:rPr lang="en-US" sz="2400" b="1" dirty="0">
                <a:solidFill>
                  <a:schemeClr val="bg1"/>
                </a:solidFill>
                <a:ea typeface="+mn-lt"/>
                <a:cs typeface="+mn-lt"/>
              </a:rPr>
              <a:t>Technologies Used: </a:t>
            </a:r>
            <a:endParaRPr lang="en-US" sz="2400" b="1" dirty="0">
              <a:solidFill>
                <a:schemeClr val="bg1"/>
              </a:solidFill>
            </a:endParaRPr>
          </a:p>
          <a:p>
            <a:pPr>
              <a:buNone/>
            </a:pPr>
            <a:endParaRPr lang="en-US" sz="2400" b="1" dirty="0">
              <a:solidFill>
                <a:schemeClr val="bg1"/>
              </a:solidFill>
              <a:ea typeface="+mn-lt"/>
              <a:cs typeface="+mn-lt"/>
            </a:endParaRPr>
          </a:p>
          <a:p>
            <a:pPr>
              <a:buNone/>
            </a:pPr>
            <a:r>
              <a:rPr lang="en-US" sz="2400" b="1" dirty="0">
                <a:solidFill>
                  <a:schemeClr val="bg1"/>
                </a:solidFill>
                <a:ea typeface="+mn-lt"/>
                <a:cs typeface="+mn-lt"/>
              </a:rPr>
              <a:t>Excel:</a:t>
            </a:r>
            <a:r>
              <a:rPr lang="en-US" sz="2400" dirty="0">
                <a:solidFill>
                  <a:schemeClr val="bg1"/>
                </a:solidFill>
                <a:ea typeface="+mn-lt"/>
                <a:cs typeface="+mn-lt"/>
              </a:rPr>
              <a:t> Used for data cleaning, organizing, and preliminary analysis. </a:t>
            </a:r>
            <a:endParaRPr lang="en-US" sz="2400">
              <a:solidFill>
                <a:schemeClr val="bg1"/>
              </a:solidFill>
            </a:endParaRPr>
          </a:p>
          <a:p>
            <a:pPr>
              <a:buNone/>
            </a:pPr>
            <a:r>
              <a:rPr lang="en-US" sz="2400" b="1" dirty="0">
                <a:solidFill>
                  <a:schemeClr val="bg1"/>
                </a:solidFill>
                <a:ea typeface="+mn-lt"/>
                <a:cs typeface="+mn-lt"/>
              </a:rPr>
              <a:t>Pivot Charts:</a:t>
            </a:r>
            <a:r>
              <a:rPr lang="en-US" sz="2400" dirty="0">
                <a:solidFill>
                  <a:schemeClr val="bg1"/>
                </a:solidFill>
                <a:ea typeface="+mn-lt"/>
                <a:cs typeface="+mn-lt"/>
              </a:rPr>
              <a:t> Utilized for creating dynamic and interactive visualizations. </a:t>
            </a:r>
            <a:endParaRPr lang="en-US" sz="2400">
              <a:solidFill>
                <a:schemeClr val="bg1"/>
              </a:solidFill>
            </a:endParaRPr>
          </a:p>
          <a:p>
            <a:pPr marL="0" indent="0">
              <a:buNone/>
            </a:pPr>
            <a:r>
              <a:rPr lang="en-US" sz="2400" b="1" dirty="0">
                <a:solidFill>
                  <a:schemeClr val="bg1"/>
                </a:solidFill>
                <a:ea typeface="+mn-lt"/>
                <a:cs typeface="+mn-lt"/>
              </a:rPr>
              <a:t>Conclusion:</a:t>
            </a:r>
            <a:r>
              <a:rPr lang="en-US" sz="2400" dirty="0">
                <a:solidFill>
                  <a:schemeClr val="bg1"/>
                </a:solidFill>
                <a:ea typeface="+mn-lt"/>
                <a:cs typeface="+mn-lt"/>
              </a:rPr>
              <a:t> These tools facilitated efficient data analysis and visualization, enabling us to uncover valuable insights from the dataset.</a:t>
            </a:r>
            <a:endParaRPr lang="en-US" sz="2400">
              <a:solidFill>
                <a:schemeClr val="bg1"/>
              </a:solidFill>
            </a:endParaRPr>
          </a:p>
        </p:txBody>
      </p:sp>
    </p:spTree>
    <p:extLst>
      <p:ext uri="{BB962C8B-B14F-4D97-AF65-F5344CB8AC3E}">
        <p14:creationId xmlns:p14="http://schemas.microsoft.com/office/powerpoint/2010/main" val="191739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ark green background with black spots&#10;&#10;Description automatically generated">
            <a:extLst>
              <a:ext uri="{FF2B5EF4-FFF2-40B4-BE49-F238E27FC236}">
                <a16:creationId xmlns:a16="http://schemas.microsoft.com/office/drawing/2014/main" id="{25F341D0-42DA-1A2C-FAAA-4114C3BC481E}"/>
              </a:ext>
            </a:extLst>
          </p:cNvPr>
          <p:cNvPicPr>
            <a:picLocks noChangeAspect="1"/>
          </p:cNvPicPr>
          <p:nvPr/>
        </p:nvPicPr>
        <p:blipFill>
          <a:blip r:embed="rId2"/>
          <a:stretch>
            <a:fillRect/>
          </a:stretch>
        </p:blipFill>
        <p:spPr>
          <a:xfrm rot="16200000">
            <a:off x="2607495" y="-2819399"/>
            <a:ext cx="7044243" cy="12496799"/>
          </a:xfrm>
          <a:prstGeom prst="rect">
            <a:avLst/>
          </a:prstGeom>
        </p:spPr>
      </p:pic>
      <p:sp>
        <p:nvSpPr>
          <p:cNvPr id="2" name="Title 1">
            <a:extLst>
              <a:ext uri="{FF2B5EF4-FFF2-40B4-BE49-F238E27FC236}">
                <a16:creationId xmlns:a16="http://schemas.microsoft.com/office/drawing/2014/main" id="{1D7F20EA-88C6-3ED0-9B0F-C30845702491}"/>
              </a:ext>
            </a:extLst>
          </p:cNvPr>
          <p:cNvSpPr>
            <a:spLocks noGrp="1"/>
          </p:cNvSpPr>
          <p:nvPr>
            <p:ph type="title"/>
          </p:nvPr>
        </p:nvSpPr>
        <p:spPr>
          <a:xfrm>
            <a:off x="838200" y="-246621"/>
            <a:ext cx="10515600" cy="1325563"/>
          </a:xfrm>
        </p:spPr>
        <p:txBody>
          <a:bodyPr/>
          <a:lstStyle/>
          <a:p>
            <a:pPr algn="ctr"/>
            <a:r>
              <a:rPr lang="en-US" dirty="0">
                <a:solidFill>
                  <a:schemeClr val="bg1"/>
                </a:solidFill>
              </a:rPr>
              <a:t>Final Dashboard</a:t>
            </a:r>
          </a:p>
        </p:txBody>
      </p:sp>
      <p:pic>
        <p:nvPicPr>
          <p:cNvPr id="4" name="Content Placeholder 3" descr="A screenshot of a chart&#10;&#10;Description automatically generated">
            <a:extLst>
              <a:ext uri="{FF2B5EF4-FFF2-40B4-BE49-F238E27FC236}">
                <a16:creationId xmlns:a16="http://schemas.microsoft.com/office/drawing/2014/main" id="{C0FFD35C-97C2-BD0E-28FC-81AAB6CB27F9}"/>
              </a:ext>
            </a:extLst>
          </p:cNvPr>
          <p:cNvPicPr>
            <a:picLocks noGrp="1" noChangeAspect="1"/>
          </p:cNvPicPr>
          <p:nvPr>
            <p:ph idx="1"/>
          </p:nvPr>
        </p:nvPicPr>
        <p:blipFill>
          <a:blip r:embed="rId3"/>
          <a:stretch>
            <a:fillRect/>
          </a:stretch>
        </p:blipFill>
        <p:spPr>
          <a:xfrm>
            <a:off x="139521" y="873485"/>
            <a:ext cx="11902225" cy="5987307"/>
          </a:xfrm>
        </p:spPr>
      </p:pic>
    </p:spTree>
    <p:extLst>
      <p:ext uri="{BB962C8B-B14F-4D97-AF65-F5344CB8AC3E}">
        <p14:creationId xmlns:p14="http://schemas.microsoft.com/office/powerpoint/2010/main" val="314919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ark green background with black spots&#10;&#10;Description automatically generated">
            <a:extLst>
              <a:ext uri="{FF2B5EF4-FFF2-40B4-BE49-F238E27FC236}">
                <a16:creationId xmlns:a16="http://schemas.microsoft.com/office/drawing/2014/main" id="{DAC5FCD4-FAAD-CDD1-E861-B7942E9CD8E8}"/>
              </a:ext>
            </a:extLst>
          </p:cNvPr>
          <p:cNvPicPr>
            <a:picLocks noChangeAspect="1"/>
          </p:cNvPicPr>
          <p:nvPr/>
        </p:nvPicPr>
        <p:blipFill>
          <a:blip r:embed="rId2"/>
          <a:stretch>
            <a:fillRect/>
          </a:stretch>
        </p:blipFill>
        <p:spPr>
          <a:xfrm rot="-5400000">
            <a:off x="2562672" y="-2774576"/>
            <a:ext cx="7010625" cy="12373535"/>
          </a:xfrm>
          <a:prstGeom prst="rect">
            <a:avLst/>
          </a:prstGeom>
        </p:spPr>
      </p:pic>
      <p:sp>
        <p:nvSpPr>
          <p:cNvPr id="2" name="Title 1">
            <a:extLst>
              <a:ext uri="{FF2B5EF4-FFF2-40B4-BE49-F238E27FC236}">
                <a16:creationId xmlns:a16="http://schemas.microsoft.com/office/drawing/2014/main" id="{93AADE06-9231-34CC-8A05-AF4B0CC3A65E}"/>
              </a:ext>
            </a:extLst>
          </p:cNvPr>
          <p:cNvSpPr>
            <a:spLocks noGrp="1"/>
          </p:cNvSpPr>
          <p:nvPr>
            <p:ph type="title"/>
          </p:nvPr>
        </p:nvSpPr>
        <p:spPr/>
        <p:txBody>
          <a:bodyPr/>
          <a:lstStyle/>
          <a:p>
            <a:pPr algn="ctr"/>
            <a:r>
              <a:rPr lang="en-US" dirty="0">
                <a:solidFill>
                  <a:schemeClr val="bg1"/>
                </a:solidFill>
              </a:rPr>
              <a:t>Chart Insights</a:t>
            </a:r>
          </a:p>
        </p:txBody>
      </p:sp>
      <p:sp>
        <p:nvSpPr>
          <p:cNvPr id="3" name="Content Placeholder 2">
            <a:extLst>
              <a:ext uri="{FF2B5EF4-FFF2-40B4-BE49-F238E27FC236}">
                <a16:creationId xmlns:a16="http://schemas.microsoft.com/office/drawing/2014/main" id="{B035FDD2-CAB2-3E31-34A5-C02B41E5040F}"/>
              </a:ext>
            </a:extLst>
          </p:cNvPr>
          <p:cNvSpPr>
            <a:spLocks noGrp="1"/>
          </p:cNvSpPr>
          <p:nvPr>
            <p:ph idx="1"/>
          </p:nvPr>
        </p:nvSpPr>
        <p:spPr/>
        <p:txBody>
          <a:bodyPr vert="horz" lIns="91440" tIns="45720" rIns="91440" bIns="45720" rtlCol="0" anchor="t">
            <a:normAutofit/>
          </a:bodyPr>
          <a:lstStyle/>
          <a:p>
            <a:pPr marL="0" indent="0">
              <a:buNone/>
            </a:pPr>
            <a:r>
              <a:rPr lang="en-US" dirty="0">
                <a:solidFill>
                  <a:schemeClr val="bg1"/>
                </a:solidFill>
                <a:ea typeface="+mn-lt"/>
                <a:cs typeface="+mn-lt"/>
              </a:rPr>
              <a:t>What We Get Out of the Data:</a:t>
            </a:r>
            <a:endParaRPr lang="en-US">
              <a:solidFill>
                <a:schemeClr val="bg1"/>
              </a:solidFill>
            </a:endParaRPr>
          </a:p>
          <a:p>
            <a:pPr marL="0" indent="0">
              <a:buNone/>
            </a:pPr>
            <a:endParaRPr lang="en-US" dirty="0">
              <a:solidFill>
                <a:schemeClr val="bg1"/>
              </a:solidFill>
              <a:ea typeface="+mn-lt"/>
              <a:cs typeface="+mn-lt"/>
            </a:endParaRPr>
          </a:p>
          <a:p>
            <a:r>
              <a:rPr lang="en-US" dirty="0">
                <a:solidFill>
                  <a:schemeClr val="bg1"/>
                </a:solidFill>
                <a:ea typeface="+mn-lt"/>
                <a:cs typeface="+mn-lt"/>
              </a:rPr>
              <a:t>Understanding sales trends over the year</a:t>
            </a:r>
            <a:endParaRPr lang="en-US">
              <a:solidFill>
                <a:schemeClr val="bg1"/>
              </a:solidFill>
            </a:endParaRPr>
          </a:p>
          <a:p>
            <a:r>
              <a:rPr lang="en-US" dirty="0">
                <a:solidFill>
                  <a:schemeClr val="bg1"/>
                </a:solidFill>
                <a:ea typeface="+mn-lt"/>
                <a:cs typeface="+mn-lt"/>
              </a:rPr>
              <a:t>Demographic insights into customer base</a:t>
            </a:r>
            <a:endParaRPr lang="en-US">
              <a:solidFill>
                <a:schemeClr val="bg1"/>
              </a:solidFill>
            </a:endParaRPr>
          </a:p>
          <a:p>
            <a:r>
              <a:rPr lang="en-US" dirty="0">
                <a:solidFill>
                  <a:schemeClr val="bg1"/>
                </a:solidFill>
                <a:ea typeface="+mn-lt"/>
                <a:cs typeface="+mn-lt"/>
              </a:rPr>
              <a:t>Order fulfillment status</a:t>
            </a:r>
            <a:endParaRPr lang="en-US">
              <a:solidFill>
                <a:schemeClr val="bg1"/>
              </a:solidFill>
            </a:endParaRPr>
          </a:p>
          <a:p>
            <a:r>
              <a:rPr lang="en-US" dirty="0">
                <a:solidFill>
                  <a:schemeClr val="bg1"/>
                </a:solidFill>
                <a:ea typeface="+mn-lt"/>
                <a:cs typeface="+mn-lt"/>
              </a:rPr>
              <a:t>Regional performance analysis</a:t>
            </a:r>
            <a:endParaRPr lang="en-US">
              <a:solidFill>
                <a:schemeClr val="bg1"/>
              </a:solidFill>
            </a:endParaRPr>
          </a:p>
          <a:p>
            <a:r>
              <a:rPr lang="en-US" dirty="0">
                <a:solidFill>
                  <a:schemeClr val="bg1"/>
                </a:solidFill>
                <a:ea typeface="+mn-lt"/>
                <a:cs typeface="+mn-lt"/>
              </a:rPr>
              <a:t>Channel-specific sales performance</a:t>
            </a:r>
            <a:endParaRPr lang="en-US" dirty="0">
              <a:solidFill>
                <a:schemeClr val="bg1"/>
              </a:solidFill>
            </a:endParaRPr>
          </a:p>
        </p:txBody>
      </p:sp>
    </p:spTree>
    <p:extLst>
      <p:ext uri="{BB962C8B-B14F-4D97-AF65-F5344CB8AC3E}">
        <p14:creationId xmlns:p14="http://schemas.microsoft.com/office/powerpoint/2010/main" val="2344074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ark green background with black spots&#10;&#10;Description automatically generated">
            <a:extLst>
              <a:ext uri="{FF2B5EF4-FFF2-40B4-BE49-F238E27FC236}">
                <a16:creationId xmlns:a16="http://schemas.microsoft.com/office/drawing/2014/main" id="{41619AA9-1DA4-0563-D63A-F953D7CA1556}"/>
              </a:ext>
            </a:extLst>
          </p:cNvPr>
          <p:cNvPicPr>
            <a:picLocks noChangeAspect="1"/>
          </p:cNvPicPr>
          <p:nvPr/>
        </p:nvPicPr>
        <p:blipFill>
          <a:blip r:embed="rId2"/>
          <a:stretch>
            <a:fillRect/>
          </a:stretch>
        </p:blipFill>
        <p:spPr>
          <a:xfrm rot="16200000">
            <a:off x="2809201" y="-2864223"/>
            <a:ext cx="6988213" cy="12642477"/>
          </a:xfrm>
          <a:prstGeom prst="rect">
            <a:avLst/>
          </a:prstGeom>
        </p:spPr>
      </p:pic>
      <p:sp>
        <p:nvSpPr>
          <p:cNvPr id="2" name="Title 1">
            <a:extLst>
              <a:ext uri="{FF2B5EF4-FFF2-40B4-BE49-F238E27FC236}">
                <a16:creationId xmlns:a16="http://schemas.microsoft.com/office/drawing/2014/main" id="{692A6408-21B1-9E73-CEAE-789703197F95}"/>
              </a:ext>
            </a:extLst>
          </p:cNvPr>
          <p:cNvSpPr>
            <a:spLocks noGrp="1"/>
          </p:cNvSpPr>
          <p:nvPr>
            <p:ph type="title"/>
          </p:nvPr>
        </p:nvSpPr>
        <p:spPr>
          <a:xfrm>
            <a:off x="838200" y="240207"/>
            <a:ext cx="10515600" cy="1325563"/>
          </a:xfrm>
        </p:spPr>
        <p:txBody>
          <a:bodyPr/>
          <a:lstStyle/>
          <a:p>
            <a:pPr algn="ctr"/>
            <a:r>
              <a:rPr lang="en-US" dirty="0">
                <a:solidFill>
                  <a:schemeClr val="bg1"/>
                </a:solidFill>
                <a:ea typeface="+mj-lt"/>
                <a:cs typeface="+mj-lt"/>
              </a:rPr>
              <a:t>Questions Addressed:</a:t>
            </a:r>
            <a:endParaRPr lang="en-US">
              <a:solidFill>
                <a:schemeClr val="bg1"/>
              </a:solidFill>
            </a:endParaRPr>
          </a:p>
        </p:txBody>
      </p:sp>
      <p:sp>
        <p:nvSpPr>
          <p:cNvPr id="3" name="Content Placeholder 2">
            <a:extLst>
              <a:ext uri="{FF2B5EF4-FFF2-40B4-BE49-F238E27FC236}">
                <a16:creationId xmlns:a16="http://schemas.microsoft.com/office/drawing/2014/main" id="{2F9F1D07-9AB4-36E6-59DD-FF5CF388A49D}"/>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solidFill>
                  <a:schemeClr val="bg1"/>
                </a:solidFill>
                <a:ea typeface="+mn-lt"/>
                <a:cs typeface="+mn-lt"/>
              </a:rPr>
              <a:t>How do sales vary month-to-month throughout the year?</a:t>
            </a:r>
            <a:endParaRPr lang="en-US">
              <a:solidFill>
                <a:schemeClr val="bg1"/>
              </a:solidFill>
            </a:endParaRPr>
          </a:p>
          <a:p>
            <a:pPr marL="514350" indent="-514350">
              <a:buAutoNum type="arabicPeriod"/>
            </a:pPr>
            <a:r>
              <a:rPr lang="en-US" dirty="0">
                <a:solidFill>
                  <a:schemeClr val="bg1"/>
                </a:solidFill>
                <a:ea typeface="+mn-lt"/>
                <a:cs typeface="+mn-lt"/>
              </a:rPr>
              <a:t>What is the gender distribution of our customers?</a:t>
            </a:r>
            <a:endParaRPr lang="en-US">
              <a:solidFill>
                <a:schemeClr val="bg1"/>
              </a:solidFill>
            </a:endParaRPr>
          </a:p>
          <a:p>
            <a:pPr marL="514350" indent="-514350">
              <a:buAutoNum type="arabicPeriod"/>
            </a:pPr>
            <a:r>
              <a:rPr lang="en-US" dirty="0">
                <a:solidFill>
                  <a:schemeClr val="bg1"/>
                </a:solidFill>
                <a:ea typeface="+mn-lt"/>
                <a:cs typeface="+mn-lt"/>
              </a:rPr>
              <a:t>What is the age and gender breakdown of sales?</a:t>
            </a:r>
            <a:endParaRPr lang="en-US">
              <a:solidFill>
                <a:schemeClr val="bg1"/>
              </a:solidFill>
            </a:endParaRPr>
          </a:p>
          <a:p>
            <a:pPr marL="514350" indent="-514350">
              <a:buAutoNum type="arabicPeriod"/>
            </a:pPr>
            <a:r>
              <a:rPr lang="en-US" dirty="0">
                <a:solidFill>
                  <a:schemeClr val="bg1"/>
                </a:solidFill>
                <a:ea typeface="+mn-lt"/>
                <a:cs typeface="+mn-lt"/>
              </a:rPr>
              <a:t>What is the status distribution of orders?</a:t>
            </a:r>
            <a:endParaRPr lang="en-US">
              <a:solidFill>
                <a:schemeClr val="bg1"/>
              </a:solidFill>
            </a:endParaRPr>
          </a:p>
          <a:p>
            <a:pPr marL="514350" indent="-514350">
              <a:buAutoNum type="arabicPeriod"/>
            </a:pPr>
            <a:r>
              <a:rPr lang="en-US" dirty="0">
                <a:solidFill>
                  <a:schemeClr val="bg1"/>
                </a:solidFill>
                <a:ea typeface="+mn-lt"/>
                <a:cs typeface="+mn-lt"/>
              </a:rPr>
              <a:t>How do sales compare across different states?</a:t>
            </a:r>
            <a:endParaRPr lang="en-US">
              <a:solidFill>
                <a:schemeClr val="bg1"/>
              </a:solidFill>
            </a:endParaRPr>
          </a:p>
          <a:p>
            <a:pPr marL="514350" indent="-514350">
              <a:buAutoNum type="arabicPeriod"/>
            </a:pPr>
            <a:r>
              <a:rPr lang="en-US" dirty="0">
                <a:solidFill>
                  <a:schemeClr val="bg1"/>
                </a:solidFill>
                <a:ea typeface="+mn-lt"/>
                <a:cs typeface="+mn-lt"/>
              </a:rPr>
              <a:t>What is the proportion of B2B vs. B2C sales?</a:t>
            </a:r>
            <a:endParaRPr lang="en-US">
              <a:solidFill>
                <a:schemeClr val="bg1"/>
              </a:solidFill>
            </a:endParaRPr>
          </a:p>
          <a:p>
            <a:pPr marL="514350" indent="-514350">
              <a:buAutoNum type="arabicPeriod"/>
            </a:pPr>
            <a:r>
              <a:rPr lang="en-US" dirty="0">
                <a:solidFill>
                  <a:schemeClr val="bg1"/>
                </a:solidFill>
                <a:ea typeface="+mn-lt"/>
                <a:cs typeface="+mn-lt"/>
              </a:rPr>
              <a:t>How do different sales channels perform in terms of orders and</a:t>
            </a:r>
            <a:r>
              <a:rPr lang="en-US" dirty="0">
                <a:ea typeface="+mn-lt"/>
                <a:cs typeface="+mn-lt"/>
              </a:rPr>
              <a:t> revenue?</a:t>
            </a:r>
            <a:endParaRPr lang="en-US" dirty="0"/>
          </a:p>
        </p:txBody>
      </p:sp>
    </p:spTree>
    <p:extLst>
      <p:ext uri="{BB962C8B-B14F-4D97-AF65-F5344CB8AC3E}">
        <p14:creationId xmlns:p14="http://schemas.microsoft.com/office/powerpoint/2010/main" val="443493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ark green background with black spots&#10;&#10;Description automatically generated">
            <a:extLst>
              <a:ext uri="{FF2B5EF4-FFF2-40B4-BE49-F238E27FC236}">
                <a16:creationId xmlns:a16="http://schemas.microsoft.com/office/drawing/2014/main" id="{254B00DC-210B-F7EB-AF0C-74A6D4213E7A}"/>
              </a:ext>
            </a:extLst>
          </p:cNvPr>
          <p:cNvPicPr>
            <a:picLocks noChangeAspect="1"/>
          </p:cNvPicPr>
          <p:nvPr/>
        </p:nvPicPr>
        <p:blipFill>
          <a:blip r:embed="rId2"/>
          <a:stretch>
            <a:fillRect/>
          </a:stretch>
        </p:blipFill>
        <p:spPr>
          <a:xfrm rot="16200000">
            <a:off x="2809201" y="-2864223"/>
            <a:ext cx="6988213" cy="12642477"/>
          </a:xfrm>
          <a:prstGeom prst="rect">
            <a:avLst/>
          </a:prstGeom>
        </p:spPr>
      </p:pic>
      <p:sp>
        <p:nvSpPr>
          <p:cNvPr id="2" name="Title 1">
            <a:extLst>
              <a:ext uri="{FF2B5EF4-FFF2-40B4-BE49-F238E27FC236}">
                <a16:creationId xmlns:a16="http://schemas.microsoft.com/office/drawing/2014/main" id="{4EF90B57-14C3-036D-B115-9C8E95A41D5B}"/>
              </a:ext>
            </a:extLst>
          </p:cNvPr>
          <p:cNvSpPr>
            <a:spLocks noGrp="1"/>
          </p:cNvSpPr>
          <p:nvPr>
            <p:ph type="title"/>
          </p:nvPr>
        </p:nvSpPr>
        <p:spPr>
          <a:xfrm>
            <a:off x="838200" y="-1764"/>
            <a:ext cx="10515600" cy="1325563"/>
          </a:xfrm>
        </p:spPr>
        <p:txBody>
          <a:bodyPr/>
          <a:lstStyle/>
          <a:p>
            <a:pPr algn="ctr"/>
            <a:r>
              <a:rPr lang="en-US" dirty="0">
                <a:solidFill>
                  <a:schemeClr val="bg1"/>
                </a:solidFill>
                <a:ea typeface="+mj-lt"/>
                <a:cs typeface="+mj-lt"/>
              </a:rPr>
              <a:t>Order vs. Sales</a:t>
            </a:r>
            <a:endParaRPr lang="en-US">
              <a:solidFill>
                <a:schemeClr val="bg1"/>
              </a:solidFill>
            </a:endParaRPr>
          </a:p>
        </p:txBody>
      </p:sp>
      <p:sp>
        <p:nvSpPr>
          <p:cNvPr id="3" name="Content Placeholder 2">
            <a:extLst>
              <a:ext uri="{FF2B5EF4-FFF2-40B4-BE49-F238E27FC236}">
                <a16:creationId xmlns:a16="http://schemas.microsoft.com/office/drawing/2014/main" id="{6BCD28C5-CC31-E322-6544-6A7DE9DD50E6}"/>
              </a:ext>
            </a:extLst>
          </p:cNvPr>
          <p:cNvSpPr>
            <a:spLocks noGrp="1"/>
          </p:cNvSpPr>
          <p:nvPr>
            <p:ph sz="half" idx="1"/>
          </p:nvPr>
        </p:nvSpPr>
        <p:spPr>
          <a:xfrm>
            <a:off x="301978" y="1118280"/>
            <a:ext cx="5131985" cy="4351338"/>
          </a:xfrm>
        </p:spPr>
        <p:txBody>
          <a:bodyPr vert="horz" lIns="91440" tIns="45720" rIns="91440" bIns="45720" rtlCol="0" anchor="t">
            <a:noAutofit/>
          </a:bodyPr>
          <a:lstStyle/>
          <a:p>
            <a:pPr marL="0" indent="0">
              <a:buNone/>
            </a:pPr>
            <a:r>
              <a:rPr lang="en-US" sz="2000" b="1" dirty="0">
                <a:solidFill>
                  <a:schemeClr val="bg1"/>
                </a:solidFill>
                <a:ea typeface="+mn-lt"/>
                <a:cs typeface="+mn-lt"/>
              </a:rPr>
              <a:t>Data Represented:</a:t>
            </a:r>
            <a:r>
              <a:rPr lang="en-US" sz="2000" dirty="0">
                <a:solidFill>
                  <a:schemeClr val="bg1"/>
                </a:solidFill>
                <a:ea typeface="+mn-lt"/>
                <a:cs typeface="+mn-lt"/>
              </a:rPr>
              <a:t> </a:t>
            </a:r>
          </a:p>
          <a:p>
            <a:pPr marL="0" indent="0">
              <a:buNone/>
            </a:pPr>
            <a:r>
              <a:rPr lang="en-US" sz="2000" dirty="0">
                <a:solidFill>
                  <a:schemeClr val="bg1"/>
                </a:solidFill>
                <a:ea typeface="+mn-lt"/>
                <a:cs typeface="+mn-lt"/>
              </a:rPr>
              <a:t>Monthly order counts and sales totals.</a:t>
            </a:r>
            <a:endParaRPr lang="en-US" sz="2000" dirty="0">
              <a:solidFill>
                <a:schemeClr val="bg1"/>
              </a:solidFill>
            </a:endParaRPr>
          </a:p>
          <a:p>
            <a:pPr marL="0" indent="0">
              <a:buNone/>
            </a:pPr>
            <a:endParaRPr lang="en-US" sz="2000" dirty="0">
              <a:solidFill>
                <a:schemeClr val="bg1"/>
              </a:solidFill>
              <a:ea typeface="+mn-lt"/>
              <a:cs typeface="+mn-lt"/>
            </a:endParaRPr>
          </a:p>
          <a:p>
            <a:pPr marL="0" indent="0">
              <a:buNone/>
            </a:pPr>
            <a:r>
              <a:rPr lang="en-US" sz="2000" b="1" dirty="0">
                <a:solidFill>
                  <a:schemeClr val="bg1"/>
                </a:solidFill>
                <a:ea typeface="+mn-lt"/>
                <a:cs typeface="+mn-lt"/>
              </a:rPr>
              <a:t>Numbers Presented:</a:t>
            </a:r>
            <a:r>
              <a:rPr lang="en-US" sz="2000" dirty="0">
                <a:solidFill>
                  <a:schemeClr val="bg1"/>
                </a:solidFill>
                <a:ea typeface="+mn-lt"/>
                <a:cs typeface="+mn-lt"/>
              </a:rPr>
              <a:t> </a:t>
            </a:r>
          </a:p>
          <a:p>
            <a:pPr marL="0" indent="0">
              <a:buNone/>
            </a:pPr>
            <a:r>
              <a:rPr lang="en-US" sz="2000" dirty="0">
                <a:solidFill>
                  <a:schemeClr val="bg1"/>
                </a:solidFill>
                <a:ea typeface="+mn-lt"/>
                <a:cs typeface="+mn-lt"/>
              </a:rPr>
              <a:t>March has the highest sales ($1.90M) and order count (2819), while November has the lowest sales ($1.65M) and order count (2383).</a:t>
            </a:r>
            <a:endParaRPr lang="en-US" sz="2000" dirty="0">
              <a:solidFill>
                <a:schemeClr val="bg1"/>
              </a:solidFill>
            </a:endParaRPr>
          </a:p>
          <a:p>
            <a:pPr marL="0" indent="0">
              <a:buNone/>
            </a:pPr>
            <a:endParaRPr lang="en-US" sz="2000" dirty="0">
              <a:solidFill>
                <a:schemeClr val="bg1"/>
              </a:solidFill>
              <a:ea typeface="+mn-lt"/>
              <a:cs typeface="+mn-lt"/>
            </a:endParaRPr>
          </a:p>
          <a:p>
            <a:pPr marL="0" indent="0">
              <a:buNone/>
            </a:pPr>
            <a:r>
              <a:rPr lang="en-US" sz="2000" b="1" dirty="0">
                <a:solidFill>
                  <a:schemeClr val="bg1"/>
                </a:solidFill>
                <a:ea typeface="+mn-lt"/>
                <a:cs typeface="+mn-lt"/>
              </a:rPr>
              <a:t>Conclusion:</a:t>
            </a:r>
            <a:endParaRPr lang="en-US" sz="2000" dirty="0">
              <a:solidFill>
                <a:schemeClr val="bg1"/>
              </a:solidFill>
              <a:ea typeface="+mn-lt"/>
              <a:cs typeface="+mn-lt"/>
            </a:endParaRPr>
          </a:p>
          <a:p>
            <a:pPr marL="0" indent="0">
              <a:buNone/>
            </a:pPr>
            <a:r>
              <a:rPr lang="en-US" sz="2000" dirty="0">
                <a:solidFill>
                  <a:schemeClr val="bg1"/>
                </a:solidFill>
                <a:ea typeface="+mn-lt"/>
                <a:cs typeface="+mn-lt"/>
              </a:rPr>
              <a:t>Sales and order count are higher in the first half of the year and gradually decline towards the end of the year, peaking again in August.</a:t>
            </a:r>
            <a:endParaRPr lang="en-US" sz="2000" dirty="0">
              <a:solidFill>
                <a:schemeClr val="bg1"/>
              </a:solidFill>
            </a:endParaRPr>
          </a:p>
          <a:p>
            <a:pPr marL="0" indent="0">
              <a:buNone/>
            </a:pPr>
            <a:endParaRPr lang="en-US" sz="2000" dirty="0">
              <a:solidFill>
                <a:schemeClr val="bg1"/>
              </a:solidFill>
            </a:endParaRPr>
          </a:p>
        </p:txBody>
      </p:sp>
      <p:pic>
        <p:nvPicPr>
          <p:cNvPr id="5" name="Content Placeholder 4" descr="A graph with blue and green lines&#10;&#10;Description automatically generated">
            <a:extLst>
              <a:ext uri="{FF2B5EF4-FFF2-40B4-BE49-F238E27FC236}">
                <a16:creationId xmlns:a16="http://schemas.microsoft.com/office/drawing/2014/main" id="{3F8D10F7-5849-C5A1-72CA-FF73F9E4B115}"/>
              </a:ext>
            </a:extLst>
          </p:cNvPr>
          <p:cNvPicPr>
            <a:picLocks noGrp="1" noChangeAspect="1"/>
          </p:cNvPicPr>
          <p:nvPr>
            <p:ph sz="half" idx="2"/>
          </p:nvPr>
        </p:nvPicPr>
        <p:blipFill>
          <a:blip r:embed="rId3"/>
          <a:stretch>
            <a:fillRect/>
          </a:stretch>
        </p:blipFill>
        <p:spPr>
          <a:xfrm>
            <a:off x="5688529" y="1219963"/>
            <a:ext cx="6702777" cy="3580652"/>
          </a:xfrm>
        </p:spPr>
      </p:pic>
      <p:sp>
        <p:nvSpPr>
          <p:cNvPr id="6" name="TextBox 5">
            <a:extLst>
              <a:ext uri="{FF2B5EF4-FFF2-40B4-BE49-F238E27FC236}">
                <a16:creationId xmlns:a16="http://schemas.microsoft.com/office/drawing/2014/main" id="{65174A3E-C0BF-8CE4-A997-414D65397166}"/>
              </a:ext>
            </a:extLst>
          </p:cNvPr>
          <p:cNvSpPr txBox="1"/>
          <p:nvPr/>
        </p:nvSpPr>
        <p:spPr>
          <a:xfrm>
            <a:off x="301977" y="5900858"/>
            <a:ext cx="1136226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solidFill>
                <a:ea typeface="+mn-lt"/>
                <a:cs typeface="+mn-lt"/>
              </a:rPr>
              <a:t>Business Decision:</a:t>
            </a:r>
            <a:r>
              <a:rPr lang="en-US" sz="2000" dirty="0">
                <a:solidFill>
                  <a:schemeClr val="bg1"/>
                </a:solidFill>
                <a:ea typeface="+mn-lt"/>
                <a:cs typeface="+mn-lt"/>
              </a:rPr>
              <a:t> </a:t>
            </a:r>
          </a:p>
          <a:p>
            <a:r>
              <a:rPr lang="en-US" sz="2000" dirty="0">
                <a:solidFill>
                  <a:schemeClr val="bg1"/>
                </a:solidFill>
                <a:ea typeface="+mn-lt"/>
                <a:cs typeface="+mn-lt"/>
              </a:rPr>
              <a:t>Focus marketing efforts and promotions in the latter half of the year to boost sales and order counts.</a:t>
            </a:r>
            <a:endParaRPr lang="en-US" sz="2000">
              <a:solidFill>
                <a:schemeClr val="bg1"/>
              </a:solidFill>
            </a:endParaRPr>
          </a:p>
        </p:txBody>
      </p:sp>
    </p:spTree>
    <p:extLst>
      <p:ext uri="{BB962C8B-B14F-4D97-AF65-F5344CB8AC3E}">
        <p14:creationId xmlns:p14="http://schemas.microsoft.com/office/powerpoint/2010/main" val="3560604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ark green background with black spots&#10;&#10;Description automatically generated">
            <a:extLst>
              <a:ext uri="{FF2B5EF4-FFF2-40B4-BE49-F238E27FC236}">
                <a16:creationId xmlns:a16="http://schemas.microsoft.com/office/drawing/2014/main" id="{9C6D07DE-180B-53F8-4302-A1FA156C9B93}"/>
              </a:ext>
            </a:extLst>
          </p:cNvPr>
          <p:cNvPicPr>
            <a:picLocks noChangeAspect="1"/>
          </p:cNvPicPr>
          <p:nvPr/>
        </p:nvPicPr>
        <p:blipFill>
          <a:blip r:embed="rId2"/>
          <a:stretch>
            <a:fillRect/>
          </a:stretch>
        </p:blipFill>
        <p:spPr>
          <a:xfrm rot="16200000">
            <a:off x="2809201" y="-2864223"/>
            <a:ext cx="6988213" cy="12642477"/>
          </a:xfrm>
          <a:prstGeom prst="rect">
            <a:avLst/>
          </a:prstGeom>
        </p:spPr>
      </p:pic>
      <p:sp>
        <p:nvSpPr>
          <p:cNvPr id="2" name="Title 1">
            <a:extLst>
              <a:ext uri="{FF2B5EF4-FFF2-40B4-BE49-F238E27FC236}">
                <a16:creationId xmlns:a16="http://schemas.microsoft.com/office/drawing/2014/main" id="{224DF919-3693-11EF-7BBC-07075C6755CB}"/>
              </a:ext>
            </a:extLst>
          </p:cNvPr>
          <p:cNvSpPr>
            <a:spLocks noGrp="1"/>
          </p:cNvSpPr>
          <p:nvPr>
            <p:ph type="title"/>
          </p:nvPr>
        </p:nvSpPr>
        <p:spPr>
          <a:xfrm>
            <a:off x="838200" y="2863"/>
            <a:ext cx="10515600" cy="1325563"/>
          </a:xfrm>
        </p:spPr>
        <p:txBody>
          <a:bodyPr/>
          <a:lstStyle/>
          <a:p>
            <a:pPr algn="ctr"/>
            <a:r>
              <a:rPr lang="en-US" dirty="0">
                <a:solidFill>
                  <a:schemeClr val="bg1"/>
                </a:solidFill>
                <a:ea typeface="+mj-lt"/>
                <a:cs typeface="+mj-lt"/>
              </a:rPr>
              <a:t>Gender Distribution</a:t>
            </a:r>
            <a:endParaRPr lang="en-US" dirty="0">
              <a:solidFill>
                <a:schemeClr val="bg1"/>
              </a:solidFill>
            </a:endParaRPr>
          </a:p>
        </p:txBody>
      </p:sp>
      <p:sp>
        <p:nvSpPr>
          <p:cNvPr id="3" name="Content Placeholder 2">
            <a:extLst>
              <a:ext uri="{FF2B5EF4-FFF2-40B4-BE49-F238E27FC236}">
                <a16:creationId xmlns:a16="http://schemas.microsoft.com/office/drawing/2014/main" id="{FCA3F55C-DBA2-2AD9-DE6B-8FED494AB64F}"/>
              </a:ext>
            </a:extLst>
          </p:cNvPr>
          <p:cNvSpPr>
            <a:spLocks noGrp="1"/>
          </p:cNvSpPr>
          <p:nvPr>
            <p:ph sz="half" idx="1"/>
          </p:nvPr>
        </p:nvSpPr>
        <p:spPr>
          <a:xfrm>
            <a:off x="450954" y="1334926"/>
            <a:ext cx="6834387" cy="5274147"/>
          </a:xfrm>
        </p:spPr>
        <p:txBody>
          <a:bodyPr vert="horz" lIns="91440" tIns="45720" rIns="91440" bIns="45720" rtlCol="0" anchor="t">
            <a:normAutofit/>
          </a:bodyPr>
          <a:lstStyle/>
          <a:p>
            <a:pPr marL="0" indent="0">
              <a:buNone/>
            </a:pPr>
            <a:r>
              <a:rPr lang="en-US" sz="2000" b="1" dirty="0">
                <a:solidFill>
                  <a:schemeClr val="bg1"/>
                </a:solidFill>
                <a:ea typeface="+mn-lt"/>
                <a:cs typeface="+mn-lt"/>
              </a:rPr>
              <a:t>Data Represented:</a:t>
            </a:r>
            <a:r>
              <a:rPr lang="en-US" sz="2000" dirty="0">
                <a:solidFill>
                  <a:schemeClr val="bg1"/>
                </a:solidFill>
                <a:ea typeface="+mn-lt"/>
                <a:cs typeface="+mn-lt"/>
              </a:rPr>
              <a:t> </a:t>
            </a:r>
          </a:p>
          <a:p>
            <a:pPr marL="0" indent="0">
              <a:buNone/>
            </a:pPr>
            <a:r>
              <a:rPr lang="en-US" sz="2000" dirty="0">
                <a:solidFill>
                  <a:schemeClr val="bg1"/>
                </a:solidFill>
                <a:ea typeface="+mn-lt"/>
                <a:cs typeface="+mn-lt"/>
              </a:rPr>
              <a:t>Gender distribution of customers.</a:t>
            </a:r>
            <a:endParaRPr lang="en-US" sz="2000">
              <a:solidFill>
                <a:schemeClr val="bg1"/>
              </a:solidFill>
            </a:endParaRPr>
          </a:p>
          <a:p>
            <a:pPr marL="0" indent="0">
              <a:buNone/>
            </a:pPr>
            <a:endParaRPr lang="en-US" sz="2000" dirty="0">
              <a:solidFill>
                <a:schemeClr val="bg1"/>
              </a:solidFill>
              <a:ea typeface="+mn-lt"/>
              <a:cs typeface="+mn-lt"/>
            </a:endParaRPr>
          </a:p>
          <a:p>
            <a:pPr marL="0" indent="0">
              <a:buNone/>
            </a:pPr>
            <a:r>
              <a:rPr lang="en-US" sz="2000" b="1" dirty="0">
                <a:solidFill>
                  <a:schemeClr val="bg1"/>
                </a:solidFill>
                <a:ea typeface="+mn-lt"/>
                <a:cs typeface="+mn-lt"/>
              </a:rPr>
              <a:t>Numbers Presented:</a:t>
            </a:r>
            <a:r>
              <a:rPr lang="en-US" sz="2000" dirty="0">
                <a:solidFill>
                  <a:schemeClr val="bg1"/>
                </a:solidFill>
                <a:ea typeface="+mn-lt"/>
                <a:cs typeface="+mn-lt"/>
              </a:rPr>
              <a:t> </a:t>
            </a:r>
          </a:p>
          <a:p>
            <a:pPr marL="0" indent="0">
              <a:buNone/>
            </a:pPr>
            <a:r>
              <a:rPr lang="en-US" sz="2000" dirty="0">
                <a:solidFill>
                  <a:schemeClr val="bg1"/>
                </a:solidFill>
                <a:ea typeface="+mn-lt"/>
                <a:cs typeface="+mn-lt"/>
              </a:rPr>
              <a:t>Women constitute 64% of the customer base, while men make up 36%.</a:t>
            </a:r>
            <a:endParaRPr lang="en-US" sz="2000">
              <a:solidFill>
                <a:schemeClr val="bg1"/>
              </a:solidFill>
            </a:endParaRPr>
          </a:p>
          <a:p>
            <a:pPr marL="0" indent="0">
              <a:buNone/>
            </a:pPr>
            <a:endParaRPr lang="en-US" sz="2000" dirty="0">
              <a:solidFill>
                <a:schemeClr val="bg1"/>
              </a:solidFill>
              <a:ea typeface="+mn-lt"/>
              <a:cs typeface="+mn-lt"/>
            </a:endParaRPr>
          </a:p>
          <a:p>
            <a:pPr marL="0" indent="0">
              <a:buNone/>
            </a:pPr>
            <a:r>
              <a:rPr lang="en-US" sz="2000" b="1" dirty="0">
                <a:solidFill>
                  <a:schemeClr val="bg1"/>
                </a:solidFill>
                <a:ea typeface="+mn-lt"/>
                <a:cs typeface="+mn-lt"/>
              </a:rPr>
              <a:t>Conclusion:</a:t>
            </a:r>
            <a:r>
              <a:rPr lang="en-US" sz="2000" dirty="0">
                <a:solidFill>
                  <a:schemeClr val="bg1"/>
                </a:solidFill>
                <a:ea typeface="+mn-lt"/>
                <a:cs typeface="+mn-lt"/>
              </a:rPr>
              <a:t> </a:t>
            </a:r>
          </a:p>
          <a:p>
            <a:pPr marL="0" indent="0">
              <a:buNone/>
            </a:pPr>
            <a:r>
              <a:rPr lang="en-US" sz="2000" dirty="0">
                <a:solidFill>
                  <a:schemeClr val="bg1"/>
                </a:solidFill>
                <a:ea typeface="+mn-lt"/>
                <a:cs typeface="+mn-lt"/>
              </a:rPr>
              <a:t>The customer base is predominantly female.</a:t>
            </a:r>
            <a:endParaRPr lang="en-US" sz="2000">
              <a:solidFill>
                <a:schemeClr val="bg1"/>
              </a:solidFill>
            </a:endParaRPr>
          </a:p>
          <a:p>
            <a:pPr marL="0" indent="0">
              <a:buNone/>
            </a:pPr>
            <a:endParaRPr lang="en-US" sz="2000" dirty="0">
              <a:solidFill>
                <a:schemeClr val="bg1"/>
              </a:solidFill>
              <a:ea typeface="+mn-lt"/>
              <a:cs typeface="+mn-lt"/>
            </a:endParaRPr>
          </a:p>
          <a:p>
            <a:pPr marL="0" indent="0">
              <a:buNone/>
            </a:pPr>
            <a:r>
              <a:rPr lang="en-US" sz="2000" b="1" dirty="0">
                <a:solidFill>
                  <a:schemeClr val="bg1"/>
                </a:solidFill>
                <a:ea typeface="+mn-lt"/>
                <a:cs typeface="+mn-lt"/>
              </a:rPr>
              <a:t>Business Decision:</a:t>
            </a:r>
            <a:r>
              <a:rPr lang="en-US" sz="2000" dirty="0">
                <a:solidFill>
                  <a:schemeClr val="bg1"/>
                </a:solidFill>
                <a:ea typeface="+mn-lt"/>
                <a:cs typeface="+mn-lt"/>
              </a:rPr>
              <a:t> </a:t>
            </a:r>
          </a:p>
          <a:p>
            <a:pPr marL="0" indent="0">
              <a:buNone/>
            </a:pPr>
            <a:r>
              <a:rPr lang="en-US" sz="2000" dirty="0">
                <a:solidFill>
                  <a:schemeClr val="bg1"/>
                </a:solidFill>
                <a:ea typeface="+mn-lt"/>
                <a:cs typeface="+mn-lt"/>
              </a:rPr>
              <a:t>Tailor marketing strategies and product offerings to appeal more to female customers while exploring opportunities to attract more male customers.</a:t>
            </a:r>
            <a:endParaRPr lang="en-US" sz="2000" dirty="0">
              <a:solidFill>
                <a:schemeClr val="bg1"/>
              </a:solidFill>
            </a:endParaRPr>
          </a:p>
          <a:p>
            <a:endParaRPr lang="en-US" sz="2000" dirty="0"/>
          </a:p>
        </p:txBody>
      </p:sp>
      <p:pic>
        <p:nvPicPr>
          <p:cNvPr id="5" name="Content Placeholder 4" descr="A blue circle with green text&#10;&#10;Description automatically generated">
            <a:extLst>
              <a:ext uri="{FF2B5EF4-FFF2-40B4-BE49-F238E27FC236}">
                <a16:creationId xmlns:a16="http://schemas.microsoft.com/office/drawing/2014/main" id="{EADC84C8-C616-60F6-C4ED-7DFDC4DC9338}"/>
              </a:ext>
            </a:extLst>
          </p:cNvPr>
          <p:cNvPicPr>
            <a:picLocks noGrp="1" noChangeAspect="1"/>
          </p:cNvPicPr>
          <p:nvPr>
            <p:ph sz="half" idx="2"/>
          </p:nvPr>
        </p:nvPicPr>
        <p:blipFill>
          <a:blip r:embed="rId3"/>
          <a:srcRect l="29373" t="2000" r="15181" b="1076"/>
          <a:stretch/>
        </p:blipFill>
        <p:spPr>
          <a:xfrm>
            <a:off x="7857146" y="1437716"/>
            <a:ext cx="3302355" cy="3768958"/>
          </a:xfrm>
        </p:spPr>
      </p:pic>
    </p:spTree>
    <p:extLst>
      <p:ext uri="{BB962C8B-B14F-4D97-AF65-F5344CB8AC3E}">
        <p14:creationId xmlns:p14="http://schemas.microsoft.com/office/powerpoint/2010/main" val="1604222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ark green background with black spots&#10;&#10;Description automatically generated">
            <a:extLst>
              <a:ext uri="{FF2B5EF4-FFF2-40B4-BE49-F238E27FC236}">
                <a16:creationId xmlns:a16="http://schemas.microsoft.com/office/drawing/2014/main" id="{AAF97981-DF8F-A614-9014-C803E497F16F}"/>
              </a:ext>
            </a:extLst>
          </p:cNvPr>
          <p:cNvPicPr>
            <a:picLocks noChangeAspect="1"/>
          </p:cNvPicPr>
          <p:nvPr/>
        </p:nvPicPr>
        <p:blipFill>
          <a:blip r:embed="rId2"/>
          <a:stretch>
            <a:fillRect/>
          </a:stretch>
        </p:blipFill>
        <p:spPr>
          <a:xfrm rot="16200000">
            <a:off x="2809201" y="-2864223"/>
            <a:ext cx="6988213" cy="12642477"/>
          </a:xfrm>
          <a:prstGeom prst="rect">
            <a:avLst/>
          </a:prstGeom>
        </p:spPr>
      </p:pic>
      <p:sp>
        <p:nvSpPr>
          <p:cNvPr id="2" name="Title 1">
            <a:extLst>
              <a:ext uri="{FF2B5EF4-FFF2-40B4-BE49-F238E27FC236}">
                <a16:creationId xmlns:a16="http://schemas.microsoft.com/office/drawing/2014/main" id="{A2A79D08-58A9-1204-ACA8-D9A36E25EDF1}"/>
              </a:ext>
            </a:extLst>
          </p:cNvPr>
          <p:cNvSpPr>
            <a:spLocks noGrp="1"/>
          </p:cNvSpPr>
          <p:nvPr>
            <p:ph type="title"/>
          </p:nvPr>
        </p:nvSpPr>
        <p:spPr>
          <a:xfrm>
            <a:off x="838200" y="5691"/>
            <a:ext cx="10515600" cy="1325563"/>
          </a:xfrm>
        </p:spPr>
        <p:txBody>
          <a:bodyPr/>
          <a:lstStyle/>
          <a:p>
            <a:pPr algn="ctr"/>
            <a:r>
              <a:rPr lang="en-US" dirty="0">
                <a:solidFill>
                  <a:schemeClr val="bg1"/>
                </a:solidFill>
                <a:ea typeface="+mj-lt"/>
                <a:cs typeface="+mj-lt"/>
              </a:rPr>
              <a:t>Order Status</a:t>
            </a:r>
            <a:endParaRPr lang="en-US">
              <a:solidFill>
                <a:schemeClr val="bg1"/>
              </a:solidFill>
            </a:endParaRPr>
          </a:p>
        </p:txBody>
      </p:sp>
      <p:sp>
        <p:nvSpPr>
          <p:cNvPr id="3" name="Content Placeholder 2">
            <a:extLst>
              <a:ext uri="{FF2B5EF4-FFF2-40B4-BE49-F238E27FC236}">
                <a16:creationId xmlns:a16="http://schemas.microsoft.com/office/drawing/2014/main" id="{36969375-3E38-CA8E-CCDF-C24BDC44B611}"/>
              </a:ext>
            </a:extLst>
          </p:cNvPr>
          <p:cNvSpPr>
            <a:spLocks noGrp="1"/>
          </p:cNvSpPr>
          <p:nvPr>
            <p:ph sz="half" idx="1"/>
          </p:nvPr>
        </p:nvSpPr>
        <p:spPr>
          <a:xfrm>
            <a:off x="262633" y="1223425"/>
            <a:ext cx="6280880" cy="4301370"/>
          </a:xfrm>
        </p:spPr>
        <p:txBody>
          <a:bodyPr vert="horz" lIns="91440" tIns="45720" rIns="91440" bIns="45720" rtlCol="0" anchor="t">
            <a:noAutofit/>
          </a:bodyPr>
          <a:lstStyle/>
          <a:p>
            <a:pPr marL="0" indent="0">
              <a:buNone/>
            </a:pPr>
            <a:r>
              <a:rPr lang="en-US" sz="2100" b="1" dirty="0">
                <a:solidFill>
                  <a:schemeClr val="bg1"/>
                </a:solidFill>
                <a:ea typeface="+mn-lt"/>
                <a:cs typeface="+mn-lt"/>
              </a:rPr>
              <a:t>Data Represented: </a:t>
            </a:r>
          </a:p>
          <a:p>
            <a:pPr marL="0" indent="0">
              <a:buNone/>
            </a:pPr>
            <a:r>
              <a:rPr lang="en-US" sz="2100" dirty="0">
                <a:solidFill>
                  <a:schemeClr val="bg1"/>
                </a:solidFill>
                <a:ea typeface="+mn-lt"/>
                <a:cs typeface="+mn-lt"/>
              </a:rPr>
              <a:t>Status of orders (delivered, cancelled, refunded, returned).</a:t>
            </a:r>
          </a:p>
          <a:p>
            <a:pPr marL="0" indent="0">
              <a:buNone/>
            </a:pPr>
            <a:endParaRPr lang="en-US" sz="2100" dirty="0">
              <a:solidFill>
                <a:schemeClr val="bg1"/>
              </a:solidFill>
              <a:ea typeface="+mn-lt"/>
              <a:cs typeface="+mn-lt"/>
            </a:endParaRPr>
          </a:p>
          <a:p>
            <a:pPr marL="0" indent="0">
              <a:buNone/>
            </a:pPr>
            <a:r>
              <a:rPr lang="en-US" sz="2100" b="1" dirty="0">
                <a:solidFill>
                  <a:schemeClr val="bg1"/>
                </a:solidFill>
                <a:ea typeface="+mn-lt"/>
                <a:cs typeface="+mn-lt"/>
              </a:rPr>
              <a:t>Numbers Presented: </a:t>
            </a:r>
          </a:p>
          <a:p>
            <a:pPr marL="0" indent="0">
              <a:buNone/>
            </a:pPr>
            <a:r>
              <a:rPr lang="en-US" sz="2100" dirty="0">
                <a:solidFill>
                  <a:schemeClr val="bg1"/>
                </a:solidFill>
                <a:ea typeface="+mn-lt"/>
                <a:cs typeface="+mn-lt"/>
              </a:rPr>
              <a:t>92% of orders are delivered, 3% are cancelled, 2% are refunded, and 3% are returned.</a:t>
            </a:r>
          </a:p>
          <a:p>
            <a:pPr marL="0" indent="0">
              <a:buNone/>
            </a:pPr>
            <a:endParaRPr lang="en-US" sz="2100" dirty="0">
              <a:solidFill>
                <a:schemeClr val="bg1"/>
              </a:solidFill>
              <a:ea typeface="+mn-lt"/>
              <a:cs typeface="+mn-lt"/>
            </a:endParaRPr>
          </a:p>
          <a:p>
            <a:pPr marL="0" indent="0">
              <a:buNone/>
            </a:pPr>
            <a:r>
              <a:rPr lang="en-US" sz="2100" b="1" dirty="0">
                <a:solidFill>
                  <a:schemeClr val="bg1"/>
                </a:solidFill>
                <a:ea typeface="+mn-lt"/>
                <a:cs typeface="+mn-lt"/>
              </a:rPr>
              <a:t>Conclusion: </a:t>
            </a:r>
          </a:p>
          <a:p>
            <a:pPr marL="0" indent="0">
              <a:buNone/>
            </a:pPr>
            <a:r>
              <a:rPr lang="en-US" sz="2100" dirty="0">
                <a:solidFill>
                  <a:schemeClr val="bg1"/>
                </a:solidFill>
                <a:ea typeface="+mn-lt"/>
                <a:cs typeface="+mn-lt"/>
              </a:rPr>
              <a:t>The majority of orders are successfully delivered, with a small percentage facing issues.</a:t>
            </a:r>
          </a:p>
        </p:txBody>
      </p:sp>
      <p:pic>
        <p:nvPicPr>
          <p:cNvPr id="5" name="Content Placeholder 4" descr="A green pie chart with white text&#10;&#10;Description automatically generated">
            <a:extLst>
              <a:ext uri="{FF2B5EF4-FFF2-40B4-BE49-F238E27FC236}">
                <a16:creationId xmlns:a16="http://schemas.microsoft.com/office/drawing/2014/main" id="{09D5F070-E0D7-999E-677F-AEC957DDE4F7}"/>
              </a:ext>
            </a:extLst>
          </p:cNvPr>
          <p:cNvPicPr>
            <a:picLocks noGrp="1" noChangeAspect="1"/>
          </p:cNvPicPr>
          <p:nvPr>
            <p:ph sz="half" idx="2"/>
          </p:nvPr>
        </p:nvPicPr>
        <p:blipFill>
          <a:blip r:embed="rId3"/>
          <a:stretch>
            <a:fillRect/>
          </a:stretch>
        </p:blipFill>
        <p:spPr>
          <a:xfrm>
            <a:off x="6764932" y="1337942"/>
            <a:ext cx="5172075" cy="3360527"/>
          </a:xfrm>
        </p:spPr>
      </p:pic>
      <p:sp>
        <p:nvSpPr>
          <p:cNvPr id="6" name="TextBox 5">
            <a:extLst>
              <a:ext uri="{FF2B5EF4-FFF2-40B4-BE49-F238E27FC236}">
                <a16:creationId xmlns:a16="http://schemas.microsoft.com/office/drawing/2014/main" id="{3D16E51A-81A2-9C3F-13BB-9046BDAF2EA4}"/>
              </a:ext>
            </a:extLst>
          </p:cNvPr>
          <p:cNvSpPr txBox="1"/>
          <p:nvPr/>
        </p:nvSpPr>
        <p:spPr>
          <a:xfrm>
            <a:off x="259621" y="5521719"/>
            <a:ext cx="11338041" cy="10515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000" b="1" dirty="0">
                <a:solidFill>
                  <a:schemeClr val="bg1"/>
                </a:solidFill>
                <a:latin typeface="Segoe UI"/>
                <a:cs typeface="Segoe UI"/>
              </a:rPr>
              <a:t>Business Decision:</a:t>
            </a:r>
            <a:r>
              <a:rPr lang="en-US" sz="2000" dirty="0">
                <a:solidFill>
                  <a:schemeClr val="bg1"/>
                </a:solidFill>
                <a:latin typeface="Segoe UI"/>
                <a:cs typeface="Segoe UI"/>
              </a:rPr>
              <a:t> </a:t>
            </a:r>
          </a:p>
          <a:p>
            <a:pPr>
              <a:lnSpc>
                <a:spcPct val="90000"/>
              </a:lnSpc>
              <a:spcBef>
                <a:spcPts val="1000"/>
              </a:spcBef>
            </a:pPr>
            <a:r>
              <a:rPr lang="en-US" sz="2000" dirty="0">
                <a:solidFill>
                  <a:schemeClr val="bg1"/>
                </a:solidFill>
                <a:latin typeface="Segoe UI"/>
                <a:cs typeface="Segoe UI"/>
              </a:rPr>
              <a:t>Focus on improving the return and refund processes to enhance customer satisfaction and reduce cancellations.</a:t>
            </a:r>
          </a:p>
        </p:txBody>
      </p:sp>
    </p:spTree>
    <p:extLst>
      <p:ext uri="{BB962C8B-B14F-4D97-AF65-F5344CB8AC3E}">
        <p14:creationId xmlns:p14="http://schemas.microsoft.com/office/powerpoint/2010/main" val="2132923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ark green background with black spots&#10;&#10;Description automatically generated">
            <a:extLst>
              <a:ext uri="{FF2B5EF4-FFF2-40B4-BE49-F238E27FC236}">
                <a16:creationId xmlns:a16="http://schemas.microsoft.com/office/drawing/2014/main" id="{916C303F-6EC2-4283-5492-67E4B292F7A4}"/>
              </a:ext>
            </a:extLst>
          </p:cNvPr>
          <p:cNvPicPr>
            <a:picLocks noChangeAspect="1"/>
          </p:cNvPicPr>
          <p:nvPr/>
        </p:nvPicPr>
        <p:blipFill>
          <a:blip r:embed="rId2"/>
          <a:stretch>
            <a:fillRect/>
          </a:stretch>
        </p:blipFill>
        <p:spPr>
          <a:xfrm rot="16200000">
            <a:off x="2809201" y="-2864223"/>
            <a:ext cx="6988213" cy="12642477"/>
          </a:xfrm>
          <a:prstGeom prst="rect">
            <a:avLst/>
          </a:prstGeom>
        </p:spPr>
      </p:pic>
      <p:sp>
        <p:nvSpPr>
          <p:cNvPr id="2" name="Title 1">
            <a:extLst>
              <a:ext uri="{FF2B5EF4-FFF2-40B4-BE49-F238E27FC236}">
                <a16:creationId xmlns:a16="http://schemas.microsoft.com/office/drawing/2014/main" id="{3524EF2D-F078-DA7D-FC98-B593AA9AA253}"/>
              </a:ext>
            </a:extLst>
          </p:cNvPr>
          <p:cNvSpPr>
            <a:spLocks noGrp="1"/>
          </p:cNvSpPr>
          <p:nvPr>
            <p:ph type="title"/>
          </p:nvPr>
        </p:nvSpPr>
        <p:spPr>
          <a:xfrm>
            <a:off x="838200" y="5691"/>
            <a:ext cx="10515600" cy="1325563"/>
          </a:xfrm>
        </p:spPr>
        <p:txBody>
          <a:bodyPr/>
          <a:lstStyle/>
          <a:p>
            <a:pPr algn="ctr"/>
            <a:r>
              <a:rPr lang="en-US" dirty="0">
                <a:solidFill>
                  <a:schemeClr val="bg1"/>
                </a:solidFill>
                <a:ea typeface="+mj-lt"/>
                <a:cs typeface="+mj-lt"/>
              </a:rPr>
              <a:t>Regional Sales</a:t>
            </a:r>
            <a:endParaRPr lang="en-US" dirty="0">
              <a:solidFill>
                <a:schemeClr val="bg1"/>
              </a:solidFill>
            </a:endParaRPr>
          </a:p>
        </p:txBody>
      </p:sp>
      <p:sp>
        <p:nvSpPr>
          <p:cNvPr id="3" name="Content Placeholder 2">
            <a:extLst>
              <a:ext uri="{FF2B5EF4-FFF2-40B4-BE49-F238E27FC236}">
                <a16:creationId xmlns:a16="http://schemas.microsoft.com/office/drawing/2014/main" id="{F058A421-A9BD-90CF-8E56-EA44CED7D23A}"/>
              </a:ext>
            </a:extLst>
          </p:cNvPr>
          <p:cNvSpPr>
            <a:spLocks noGrp="1"/>
          </p:cNvSpPr>
          <p:nvPr>
            <p:ph sz="half" idx="1"/>
          </p:nvPr>
        </p:nvSpPr>
        <p:spPr>
          <a:xfrm>
            <a:off x="278293" y="1122148"/>
            <a:ext cx="4909847" cy="4433348"/>
          </a:xfrm>
        </p:spPr>
        <p:txBody>
          <a:bodyPr vert="horz" lIns="91440" tIns="45720" rIns="91440" bIns="45720" rtlCol="0" anchor="t">
            <a:normAutofit/>
          </a:bodyPr>
          <a:lstStyle/>
          <a:p>
            <a:pPr marL="0" indent="0">
              <a:buNone/>
            </a:pPr>
            <a:r>
              <a:rPr lang="en-US" sz="2000" b="1" dirty="0">
                <a:solidFill>
                  <a:schemeClr val="bg1"/>
                </a:solidFill>
                <a:ea typeface="+mn-lt"/>
                <a:cs typeface="+mn-lt"/>
              </a:rPr>
              <a:t>Data Represented: </a:t>
            </a:r>
          </a:p>
          <a:p>
            <a:pPr marL="0" indent="0">
              <a:buNone/>
            </a:pPr>
            <a:r>
              <a:rPr lang="en-US" sz="2000" dirty="0">
                <a:solidFill>
                  <a:schemeClr val="bg1"/>
                </a:solidFill>
                <a:ea typeface="+mn-lt"/>
                <a:cs typeface="+mn-lt"/>
              </a:rPr>
              <a:t>Sales by state.</a:t>
            </a:r>
            <a:endParaRPr lang="en-US" sz="2000" dirty="0">
              <a:solidFill>
                <a:schemeClr val="bg1"/>
              </a:solidFill>
            </a:endParaRPr>
          </a:p>
          <a:p>
            <a:pPr marL="0" indent="0">
              <a:buNone/>
            </a:pPr>
            <a:endParaRPr lang="en-US" sz="2000" b="1" dirty="0">
              <a:solidFill>
                <a:schemeClr val="bg1"/>
              </a:solidFill>
              <a:ea typeface="+mn-lt"/>
              <a:cs typeface="+mn-lt"/>
            </a:endParaRPr>
          </a:p>
          <a:p>
            <a:pPr marL="0" indent="0">
              <a:buNone/>
            </a:pPr>
            <a:r>
              <a:rPr lang="en-US" sz="2000" b="1" dirty="0">
                <a:solidFill>
                  <a:schemeClr val="bg1"/>
                </a:solidFill>
                <a:ea typeface="+mn-lt"/>
                <a:cs typeface="+mn-lt"/>
              </a:rPr>
              <a:t>Numbers Presented: </a:t>
            </a:r>
          </a:p>
          <a:p>
            <a:pPr marL="0" indent="0">
              <a:buNone/>
            </a:pPr>
            <a:r>
              <a:rPr lang="en-US" sz="2000" dirty="0">
                <a:solidFill>
                  <a:schemeClr val="bg1"/>
                </a:solidFill>
                <a:ea typeface="+mn-lt"/>
                <a:cs typeface="+mn-lt"/>
              </a:rPr>
              <a:t>Maharashtra leads with $2.99M in sales, followed by Karnataka ($2.64M), Uttar Pradesh ($2.10M), Telangana ($1.71M), and Tamil Nadu (~$1.68M).</a:t>
            </a:r>
            <a:endParaRPr lang="en-US" sz="2000">
              <a:solidFill>
                <a:schemeClr val="bg1"/>
              </a:solidFill>
            </a:endParaRPr>
          </a:p>
          <a:p>
            <a:pPr marL="0" indent="0">
              <a:buNone/>
            </a:pPr>
            <a:endParaRPr lang="en-US" sz="2000" dirty="0">
              <a:solidFill>
                <a:schemeClr val="bg1"/>
              </a:solidFill>
              <a:ea typeface="+mn-lt"/>
              <a:cs typeface="+mn-lt"/>
            </a:endParaRPr>
          </a:p>
          <a:p>
            <a:pPr marL="0" indent="0">
              <a:buNone/>
            </a:pPr>
            <a:r>
              <a:rPr lang="en-US" sz="2000" b="1" dirty="0">
                <a:solidFill>
                  <a:schemeClr val="bg1"/>
                </a:solidFill>
                <a:ea typeface="+mn-lt"/>
                <a:cs typeface="+mn-lt"/>
              </a:rPr>
              <a:t>Conclusion:</a:t>
            </a:r>
          </a:p>
          <a:p>
            <a:pPr marL="0" indent="0">
              <a:buNone/>
            </a:pPr>
            <a:r>
              <a:rPr lang="en-US" sz="2000" dirty="0">
                <a:solidFill>
                  <a:schemeClr val="bg1"/>
                </a:solidFill>
                <a:ea typeface="+mn-lt"/>
                <a:cs typeface="+mn-lt"/>
              </a:rPr>
              <a:t>Maharashtra and Karnataka are the top-performing states.</a:t>
            </a:r>
            <a:endParaRPr lang="en-US" sz="2000">
              <a:solidFill>
                <a:schemeClr val="bg1"/>
              </a:solidFill>
            </a:endParaRPr>
          </a:p>
          <a:p>
            <a:pPr marL="0" indent="0">
              <a:buNone/>
            </a:pPr>
            <a:endParaRPr lang="en-US">
              <a:solidFill>
                <a:schemeClr val="bg1"/>
              </a:solidFill>
            </a:endParaRPr>
          </a:p>
        </p:txBody>
      </p:sp>
      <p:pic>
        <p:nvPicPr>
          <p:cNvPr id="5" name="Content Placeholder 4">
            <a:extLst>
              <a:ext uri="{FF2B5EF4-FFF2-40B4-BE49-F238E27FC236}">
                <a16:creationId xmlns:a16="http://schemas.microsoft.com/office/drawing/2014/main" id="{32AD6C1A-0426-E91B-DCF1-A2ED3CBDB1D9}"/>
              </a:ext>
            </a:extLst>
          </p:cNvPr>
          <p:cNvPicPr>
            <a:picLocks noGrp="1" noChangeAspect="1"/>
          </p:cNvPicPr>
          <p:nvPr>
            <p:ph sz="half" idx="2"/>
          </p:nvPr>
        </p:nvPicPr>
        <p:blipFill>
          <a:blip r:embed="rId3"/>
          <a:stretch>
            <a:fillRect/>
          </a:stretch>
        </p:blipFill>
        <p:spPr>
          <a:xfrm>
            <a:off x="5686245" y="1122917"/>
            <a:ext cx="6707746" cy="4110849"/>
          </a:xfrm>
        </p:spPr>
      </p:pic>
      <p:sp>
        <p:nvSpPr>
          <p:cNvPr id="7" name="TextBox 6">
            <a:extLst>
              <a:ext uri="{FF2B5EF4-FFF2-40B4-BE49-F238E27FC236}">
                <a16:creationId xmlns:a16="http://schemas.microsoft.com/office/drawing/2014/main" id="{A80C5E8C-E634-AD56-09D2-F66C26860EB9}"/>
              </a:ext>
            </a:extLst>
          </p:cNvPr>
          <p:cNvSpPr txBox="1"/>
          <p:nvPr/>
        </p:nvSpPr>
        <p:spPr>
          <a:xfrm>
            <a:off x="279292" y="5582749"/>
            <a:ext cx="11745026" cy="10515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000" b="1" dirty="0">
                <a:solidFill>
                  <a:schemeClr val="bg1"/>
                </a:solidFill>
                <a:latin typeface="Aptos"/>
                <a:cs typeface="Segoe UI"/>
              </a:rPr>
              <a:t>Business Decision: </a:t>
            </a:r>
            <a:endParaRPr lang="en-US" sz="2000" b="1">
              <a:solidFill>
                <a:schemeClr val="bg1"/>
              </a:solidFill>
              <a:latin typeface="Aptos"/>
              <a:cs typeface="Segoe UI"/>
            </a:endParaRPr>
          </a:p>
          <a:p>
            <a:pPr>
              <a:lnSpc>
                <a:spcPct val="90000"/>
              </a:lnSpc>
              <a:spcBef>
                <a:spcPts val="1000"/>
              </a:spcBef>
            </a:pPr>
            <a:r>
              <a:rPr lang="en-US" sz="2000" dirty="0">
                <a:solidFill>
                  <a:schemeClr val="bg1"/>
                </a:solidFill>
                <a:latin typeface="Aptos"/>
                <a:cs typeface="Segoe UI"/>
              </a:rPr>
              <a:t>Strengthen marketing and distribution channels in top-performing states and investigate potential growth opportunities in lower-performing regions.</a:t>
            </a:r>
            <a:endParaRPr lang="en-US" sz="2000">
              <a:solidFill>
                <a:schemeClr val="bg1"/>
              </a:solidFill>
              <a:latin typeface="Aptos"/>
            </a:endParaRPr>
          </a:p>
        </p:txBody>
      </p:sp>
    </p:spTree>
    <p:extLst>
      <p:ext uri="{BB962C8B-B14F-4D97-AF65-F5344CB8AC3E}">
        <p14:creationId xmlns:p14="http://schemas.microsoft.com/office/powerpoint/2010/main" val="3213844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Clothing E-commerce Store Data Analysis Report 2022</vt:lpstr>
      <vt:lpstr>Objective</vt:lpstr>
      <vt:lpstr>Final Dashboard</vt:lpstr>
      <vt:lpstr>Chart Insights</vt:lpstr>
      <vt:lpstr>Questions Addressed:</vt:lpstr>
      <vt:lpstr>Order vs. Sales</vt:lpstr>
      <vt:lpstr>Gender Distribution</vt:lpstr>
      <vt:lpstr>Order Status</vt:lpstr>
      <vt:lpstr>Regional Sales</vt:lpstr>
      <vt:lpstr>Sales by Gender and Age Group</vt:lpstr>
      <vt:lpstr>B2B vs. B2C Sales</vt:lpstr>
      <vt:lpstr>Orders and Sales through Channels</vt:lpstr>
      <vt:lpstr>Possible Business Decision</vt:lpstr>
      <vt:lpstr>Final Conclusion &amp; Overall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403</cp:revision>
  <dcterms:created xsi:type="dcterms:W3CDTF">2024-07-31T13:40:58Z</dcterms:created>
  <dcterms:modified xsi:type="dcterms:W3CDTF">2024-07-31T17:09:32Z</dcterms:modified>
</cp:coreProperties>
</file>