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1" r:id="rId6"/>
    <p:sldId id="262" r:id="rId7"/>
    <p:sldId id="266" r:id="rId8"/>
    <p:sldId id="269" r:id="rId9"/>
    <p:sldId id="264" r:id="rId10"/>
    <p:sldId id="268" r:id="rId11"/>
  </p:sldIdLst>
  <p:sldSz cx="18288000" cy="10287000"/>
  <p:notesSz cx="6858000" cy="9144000"/>
  <p:embeddedFontLst>
    <p:embeddedFont>
      <p:font typeface="Cubao Narrow" panose="020B0604020202020204" charset="0"/>
      <p:regular r:id="rId13"/>
    </p:embeddedFont>
    <p:embeddedFont>
      <p:font typeface="Helios" panose="020B0604020202020204" charset="0"/>
      <p:regular r:id="rId14"/>
    </p:embeddedFont>
    <p:embeddedFont>
      <p:font typeface="Helios Bold" panose="020B0604020202020204" charset="0"/>
      <p:regular r:id="rId15"/>
    </p:embeddedFont>
    <p:embeddedFont>
      <p:font typeface="Helios Bold Italics" panose="020B0604020202020204" charset="0"/>
      <p:regular r:id="rId16"/>
    </p:embeddedFont>
    <p:embeddedFont>
      <p:font typeface="Klein Bold" panose="020B0604020202020204" charset="0"/>
      <p:regular r:id="rId17"/>
    </p:embeddedFont>
    <p:embeddedFont>
      <p:font typeface="Klein Bold Italics" panose="020B060402020202020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00624-4941-4CA7-AB93-A2804234630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FF84-1A2D-48A4-8E21-19071A844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9FF84-1A2D-48A4-8E21-19071A84426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81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9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7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7126365" y="938303"/>
            <a:ext cx="2438202" cy="615526"/>
          </a:xfrm>
          <a:custGeom>
            <a:avLst/>
            <a:gdLst/>
            <a:ahLst/>
            <a:cxnLst/>
            <a:rect l="l" t="t" r="r" b="b"/>
            <a:pathLst>
              <a:path w="2438202" h="615526">
                <a:moveTo>
                  <a:pt x="0" y="0"/>
                </a:moveTo>
                <a:lnTo>
                  <a:pt x="2438202" y="0"/>
                </a:lnTo>
                <a:lnTo>
                  <a:pt x="2438202" y="615526"/>
                </a:lnTo>
                <a:lnTo>
                  <a:pt x="0" y="615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114800" y="2119312"/>
            <a:ext cx="12879709" cy="3362531"/>
            <a:chOff x="-5640888" y="493411"/>
            <a:chExt cx="17172947" cy="4483374"/>
          </a:xfrm>
        </p:grpSpPr>
        <p:sp>
          <p:nvSpPr>
            <p:cNvPr id="7" name="TextBox 7"/>
            <p:cNvSpPr txBox="1"/>
            <p:nvPr/>
          </p:nvSpPr>
          <p:spPr>
            <a:xfrm>
              <a:off x="-5640888" y="493411"/>
              <a:ext cx="11885113" cy="1874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79"/>
                </a:lnSpc>
              </a:pPr>
              <a:r>
                <a:rPr lang="en-IN" sz="7200" dirty="0"/>
                <a:t> Zomato Analytics</a:t>
              </a:r>
              <a:endParaRPr lang="en-US" sz="7200" b="1" i="1" dirty="0">
                <a:solidFill>
                  <a:srgbClr val="2A2E3A"/>
                </a:solidFill>
                <a:latin typeface="Klein Bold Italics"/>
                <a:ea typeface="Klein Bold Italics"/>
                <a:cs typeface="Klein Bold Italics"/>
                <a:sym typeface="Klein Bold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269183"/>
              <a:ext cx="1153205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resentation Photos Stock ...">
            <a:extLst>
              <a:ext uri="{FF2B5EF4-FFF2-40B4-BE49-F238E27FC236}">
                <a16:creationId xmlns:a16="http://schemas.microsoft.com/office/drawing/2014/main" id="{F21F3C50-83B7-40EF-A510-56CD3E20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9162"/>
            <a:ext cx="9658350" cy="540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1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CD0F0-EC7F-48D8-836D-5F4E3FAD3AD1}"/>
              </a:ext>
            </a:extLst>
          </p:cNvPr>
          <p:cNvSpPr/>
          <p:nvPr/>
        </p:nvSpPr>
        <p:spPr>
          <a:xfrm>
            <a:off x="6669412" y="1104900"/>
            <a:ext cx="4491976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>
                <a:latin typeface="Klein Bold"/>
                <a:ea typeface="Klein Bold"/>
                <a:cs typeface="Klein Bold"/>
                <a:sym typeface="Klein Bold"/>
              </a:rPr>
              <a:t>Index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042BFB-A478-4C87-A2F9-5C564E7E8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66835"/>
              </p:ext>
            </p:extLst>
          </p:nvPr>
        </p:nvGraphicFramePr>
        <p:xfrm>
          <a:off x="4965700" y="2628900"/>
          <a:ext cx="7899400" cy="8555685"/>
        </p:xfrm>
        <a:graphic>
          <a:graphicData uri="http://schemas.openxmlformats.org/drawingml/2006/table">
            <a:tbl>
              <a:tblPr/>
              <a:tblGrid>
                <a:gridCol w="7899400">
                  <a:extLst>
                    <a:ext uri="{9D8B030D-6E8A-4147-A177-3AD203B41FA5}">
                      <a16:colId xmlns:a16="http://schemas.microsoft.com/office/drawing/2014/main" val="3980316060"/>
                    </a:ext>
                  </a:extLst>
                </a:gridCol>
              </a:tblGrid>
              <a:tr h="93768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Project Overview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20828"/>
                  </a:ext>
                </a:extLst>
              </a:tr>
              <a:tr h="85653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Insights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93163"/>
                  </a:ext>
                </a:extLst>
              </a:tr>
              <a:tr h="856539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5432"/>
                  </a:ext>
                </a:extLst>
              </a:tr>
              <a:tr h="504838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Excel Dashboard</a:t>
                      </a:r>
                    </a:p>
                    <a:p>
                      <a:pPr marL="171450" indent="-17145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100" dirty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marL="457200" marR="0" lvl="0" indent="-45720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Power BI Dashboard</a:t>
                      </a:r>
                    </a:p>
                    <a:p>
                      <a:pPr marL="457200" indent="-45720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2599" dirty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marL="457200" marR="0" lvl="0" indent="-45720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Tableau Dashboard</a:t>
                      </a:r>
                    </a:p>
                    <a:p>
                      <a:pPr marL="457200" indent="-457200" algn="ctr">
                        <a:lnSpc>
                          <a:spcPts val="3639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2599" dirty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marL="457200" marR="0" lvl="0" indent="-45720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SQL</a:t>
                      </a:r>
                    </a:p>
                    <a:p>
                      <a:pPr marL="457200" marR="0" lvl="0" indent="-45720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5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57200" marR="0" lvl="0" indent="-45720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61742"/>
                  </a:ext>
                </a:extLst>
              </a:tr>
              <a:tr h="85653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4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62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144000" y="2476500"/>
            <a:ext cx="6148356" cy="6354148"/>
            <a:chOff x="0" y="0"/>
            <a:chExt cx="6362700" cy="6575666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350012" cy="6562979"/>
            </a:xfrm>
            <a:custGeom>
              <a:avLst/>
              <a:gdLst/>
              <a:ahLst/>
              <a:cxnLst/>
              <a:rect l="l" t="t" r="r" b="b"/>
              <a:pathLst>
                <a:path w="6350012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2" y="484594"/>
                    <a:pt x="6350012" y="1082383"/>
                  </a:cubicBezTo>
                  <a:lnTo>
                    <a:pt x="6350012" y="5480583"/>
                  </a:lnTo>
                  <a:close/>
                </a:path>
              </a:pathLst>
            </a:custGeom>
            <a:blipFill>
              <a:blip r:embed="rId2"/>
              <a:stretch>
                <a:fillRect l="-47965" r="-4796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914400" y="0"/>
            <a:ext cx="12573000" cy="6819900"/>
            <a:chOff x="-152400" y="-1730889"/>
            <a:chExt cx="16352779" cy="4171378"/>
          </a:xfrm>
        </p:grpSpPr>
        <p:sp>
          <p:nvSpPr>
            <p:cNvPr id="11" name="TextBox 11"/>
            <p:cNvSpPr txBox="1"/>
            <p:nvPr/>
          </p:nvSpPr>
          <p:spPr>
            <a:xfrm>
              <a:off x="4884441" y="-1730889"/>
              <a:ext cx="11315938" cy="7000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overview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152400" y="1865207"/>
              <a:ext cx="9667279" cy="5752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5440" lvl="1" algn="l">
                <a:lnSpc>
                  <a:spcPts val="4479"/>
                </a:lnSpc>
              </a:pPr>
              <a:endParaRPr lang="en-US" sz="31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32D6B2-3FE3-2329-0329-FA194D65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126" y="563637"/>
            <a:ext cx="9067800" cy="11506200"/>
          </a:xfrm>
        </p:spPr>
        <p:txBody>
          <a:bodyPr>
            <a:normAutofit/>
          </a:bodyPr>
          <a:lstStyle/>
          <a:p>
            <a:r>
              <a:rPr lang="en-IN" sz="3600" dirty="0">
                <a:highlight>
                  <a:srgbClr val="FFFF00"/>
                </a:highlight>
              </a:rPr>
              <a:t>Zomato Analytics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Objective: Analyze restaurant and customer data to uncover key insights.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Tools Used: SQL, Excel, Power BI / Tableau.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Key Analysis Areas: Average cost analysis, ratings &amp; reviews, popularity &amp; demand, restaurant density, service availability.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Outcomes: Identified top-performing categories and locations, highlighted customer preferences, suggested areas for expansion.</a:t>
            </a:r>
          </a:p>
          <a:p>
            <a:r>
              <a:rPr lang="en-IN" sz="2800" dirty="0">
                <a:solidFill>
                  <a:srgbClr val="002060"/>
                </a:solidFill>
              </a:rPr>
              <a:t>Dataset from Zomato (restaurants, ratings, locations, cuisines)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rgbClr val="002060"/>
                </a:solidFill>
              </a:rPr>
              <a:t>Key fields: Restaurant Name, Location, Average Cost, Rating, Votes, Cuisine</a:t>
            </a:r>
          </a:p>
          <a:p>
            <a:br>
              <a:rPr lang="en-US" sz="3600" dirty="0"/>
            </a:br>
            <a:endParaRPr lang="en-US" sz="3600" dirty="0"/>
          </a:p>
          <a:p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9677400" y="1558926"/>
            <a:ext cx="10875080" cy="7313669"/>
            <a:chOff x="3159696" y="-4768931"/>
            <a:chExt cx="14500107" cy="3556945"/>
          </a:xfrm>
        </p:grpSpPr>
        <p:sp>
          <p:nvSpPr>
            <p:cNvPr id="5" name="TextBox 5"/>
            <p:cNvSpPr txBox="1"/>
            <p:nvPr/>
          </p:nvSpPr>
          <p:spPr>
            <a:xfrm>
              <a:off x="3159696" y="-4248557"/>
              <a:ext cx="14500107" cy="784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endParaRPr lang="en-US" sz="3799" b="1" u="none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82096" y="-4768931"/>
              <a:ext cx="6807200" cy="35569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ctr"/>
              <a:r>
                <a:rPr lang="en-US" sz="3200" b="1" dirty="0"/>
                <a:t>Market Trends:</a:t>
              </a:r>
              <a:r>
                <a:rPr lang="en-US" sz="3200" dirty="0"/>
                <a:t> Identifying the overall trends in the food delivery and restaurant industry. </a:t>
              </a:r>
            </a:p>
            <a:p>
              <a:pPr fontAlgn="ctr"/>
              <a:endParaRPr lang="en-US" sz="3200" dirty="0"/>
            </a:p>
            <a:p>
              <a:pPr fontAlgn="ctr"/>
              <a:r>
                <a:rPr lang="en-US" sz="3200" b="1" dirty="0"/>
                <a:t>Competitor Analysis:</a:t>
              </a:r>
              <a:r>
                <a:rPr lang="en-US" sz="3200" dirty="0"/>
                <a:t> Analyzing the strategies and performance of Zomato's competitors. </a:t>
              </a:r>
            </a:p>
            <a:p>
              <a:pPr fontAlgn="ctr"/>
              <a:endParaRPr lang="en-US" sz="3200" dirty="0"/>
            </a:p>
            <a:p>
              <a:r>
                <a:rPr lang="en-US" sz="3200" b="1" dirty="0"/>
                <a:t>SWOT Analysis:</a:t>
              </a:r>
              <a:r>
                <a:rPr lang="en-US" sz="3200" dirty="0"/>
                <a:t> Assessing Zomato's strengths, weaknesses, opportunities, and threats. 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144538" y="230809"/>
            <a:ext cx="3998923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Insights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0" y="419101"/>
            <a:ext cx="11128221" cy="10056503"/>
            <a:chOff x="-9806114" y="699800"/>
            <a:chExt cx="14175739" cy="7742478"/>
          </a:xfrm>
        </p:grpSpPr>
        <p:sp>
          <p:nvSpPr>
            <p:cNvPr id="12" name="TextBox 12"/>
            <p:cNvSpPr txBox="1"/>
            <p:nvPr/>
          </p:nvSpPr>
          <p:spPr>
            <a:xfrm>
              <a:off x="-9806114" y="699800"/>
              <a:ext cx="14175739" cy="784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endParaRPr lang="en-US" sz="3799" b="1" u="none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8932504" y="1484545"/>
              <a:ext cx="8523928" cy="69577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ctr"/>
              <a:r>
                <a:rPr lang="en-US" sz="2800" dirty="0"/>
                <a:t>Zomato </a:t>
              </a:r>
              <a:r>
                <a:rPr lang="en-IN" sz="2800" dirty="0"/>
                <a:t>analytics data </a:t>
              </a:r>
              <a:endParaRPr lang="en-US" sz="2800" dirty="0"/>
            </a:p>
            <a:p>
              <a:pPr fontAlgn="ctr"/>
              <a:endParaRPr lang="en-US" sz="2800" dirty="0"/>
            </a:p>
            <a:p>
              <a:pPr marL="457200" indent="-457200" fontAlgn="ctr">
                <a:buFont typeface="Arial" panose="020B0604020202020204" pitchFamily="34" charset="0"/>
                <a:buChar char="•"/>
              </a:pPr>
              <a:r>
                <a:rPr lang="en-US" sz="2800" dirty="0"/>
                <a:t>A Zomato data analysis project in Bengaluru showed that couples preferred restaurants with an average cost of ₹300 for two, indicating a preference for budget-friendly dining options. </a:t>
              </a:r>
            </a:p>
            <a:p>
              <a:pPr marL="457200" indent="-457200" fontAlgn="ctr">
                <a:buFont typeface="Arial" panose="020B0604020202020204" pitchFamily="34" charset="0"/>
                <a:buChar char="•"/>
              </a:pPr>
              <a:r>
                <a:rPr lang="en-US" sz="2800" dirty="0"/>
                <a:t>The analysis might reveal that restaurants with online ordering options tend to receive higher ratings than those that don't. </a:t>
              </a:r>
            </a:p>
            <a:p>
              <a:pPr marL="457200" indent="-457200" fontAlgn="ctr">
                <a:buFont typeface="Arial" panose="020B0604020202020204" pitchFamily="34" charset="0"/>
                <a:buChar char="•"/>
              </a:pPr>
              <a:r>
                <a:rPr lang="en-US" sz="2800" dirty="0"/>
                <a:t>A visualization might show the most popular cuisines in a specific area, allowing restaurants to optimize their offerings. 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The analysis could also highlight the importance of location, suggesting that restaurants in certain areas may have a higher chance of success</a:t>
              </a:r>
            </a:p>
            <a:p>
              <a:pPr algn="just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488495" y="-8868"/>
            <a:ext cx="9799505" cy="10295868"/>
            <a:chOff x="0" y="0"/>
            <a:chExt cx="2580940" cy="2711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80940" cy="2711669"/>
            </a:xfrm>
            <a:custGeom>
              <a:avLst/>
              <a:gdLst/>
              <a:ahLst/>
              <a:cxnLst/>
              <a:rect l="l" t="t" r="r" b="b"/>
              <a:pathLst>
                <a:path w="2580940" h="2711669">
                  <a:moveTo>
                    <a:pt x="0" y="0"/>
                  </a:moveTo>
                  <a:lnTo>
                    <a:pt x="2580940" y="0"/>
                  </a:lnTo>
                  <a:lnTo>
                    <a:pt x="2580940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580940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23218" y="8933499"/>
            <a:ext cx="887353" cy="988694"/>
          </a:xfrm>
          <a:custGeom>
            <a:avLst/>
            <a:gdLst/>
            <a:ahLst/>
            <a:cxnLst/>
            <a:rect l="l" t="t" r="r" b="b"/>
            <a:pathLst>
              <a:path w="887353" h="988694">
                <a:moveTo>
                  <a:pt x="0" y="0"/>
                </a:moveTo>
                <a:lnTo>
                  <a:pt x="887354" y="0"/>
                </a:lnTo>
                <a:lnTo>
                  <a:pt x="887354" y="988694"/>
                </a:lnTo>
                <a:lnTo>
                  <a:pt x="0" y="98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20000" y="8854440"/>
            <a:ext cx="3423047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 i="1" dirty="0">
                <a:solidFill>
                  <a:srgbClr val="000000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Excel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E73FA9-F8F2-0AAA-D3E7-6337192D1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81" y="1104900"/>
            <a:ext cx="14244638" cy="6988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7264066" y="9024995"/>
            <a:ext cx="1037023" cy="851655"/>
          </a:xfrm>
          <a:custGeom>
            <a:avLst/>
            <a:gdLst/>
            <a:ahLst/>
            <a:cxnLst/>
            <a:rect l="l" t="t" r="r" b="b"/>
            <a:pathLst>
              <a:path w="1037023" h="851655">
                <a:moveTo>
                  <a:pt x="0" y="0"/>
                </a:moveTo>
                <a:lnTo>
                  <a:pt x="1037023" y="0"/>
                </a:lnTo>
                <a:lnTo>
                  <a:pt x="1037023" y="851655"/>
                </a:lnTo>
                <a:lnTo>
                  <a:pt x="0" y="8516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775509" y="9147634"/>
            <a:ext cx="1981676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i="1" dirty="0">
                <a:solidFill>
                  <a:srgbClr val="000000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Power BI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EBABBD-0C11-BDB0-C896-6A6A1DD11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8001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08FFCAF-FF31-8628-4BD9-9BFE8D139D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3EA3165-C0C4-FD0A-1FBA-3B5F4A0F2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9C731E-19B1-8422-0CF1-E3DCBA302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BE894-F471-3CAE-E1E2-41CD2E1CD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800100"/>
            <a:ext cx="140208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7239000" y="8877300"/>
            <a:ext cx="1166327" cy="1143000"/>
          </a:xfrm>
          <a:custGeom>
            <a:avLst/>
            <a:gdLst/>
            <a:ahLst/>
            <a:cxnLst/>
            <a:rect l="l" t="t" r="r" b="b"/>
            <a:pathLst>
              <a:path w="1166327" h="1143000">
                <a:moveTo>
                  <a:pt x="0" y="0"/>
                </a:moveTo>
                <a:lnTo>
                  <a:pt x="1166327" y="0"/>
                </a:lnTo>
                <a:lnTo>
                  <a:pt x="1166327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10600" y="9153911"/>
            <a:ext cx="2036509" cy="589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i="1" dirty="0">
                <a:solidFill>
                  <a:srgbClr val="000000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Tableau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5BABD3-D526-DDE4-3A97-5198A798C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028700"/>
            <a:ext cx="14706601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5D16F2-8CC6-2303-8057-71A7BF09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728"/>
            <a:ext cx="7010400" cy="4138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95CE4-34D8-0AB8-0B2C-308727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722" y="242729"/>
            <a:ext cx="7348269" cy="452798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B41E1D-FF56-BF97-FF8A-77F7B45D5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91100"/>
            <a:ext cx="7415019" cy="474821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B511DD-1D53-B9BE-9F2E-07811555A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22" y="4991100"/>
            <a:ext cx="7415019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3000" y="2147573"/>
            <a:ext cx="16230600" cy="857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This project utilized Zomato data to extract meaningful insights into Order performance and customer transactions using Excel, SQL, Tableau, and Power BI.</a:t>
            </a:r>
          </a:p>
          <a:p>
            <a:pPr algn="l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r>
              <a:rPr lang="en-US" sz="29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Order Analysis revealed:</a:t>
            </a:r>
          </a:p>
          <a:p>
            <a:pPr algn="l">
              <a:lnSpc>
                <a:spcPts val="4199"/>
              </a:lnSpc>
            </a:pPr>
            <a:endParaRPr lang="en-US" sz="2999" b="1" dirty="0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r>
              <a:rPr lang="en-US" sz="2800" dirty="0"/>
              <a:t>Zomato can personalize user experience through analytics.</a:t>
            </a:r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r>
              <a:rPr lang="en-US" sz="2800" dirty="0"/>
              <a:t>Data-driven decisions reduce churn and boost engagement</a:t>
            </a:r>
            <a:r>
              <a:rPr lang="en-IN" sz="2800" dirty="0"/>
              <a:t>. </a:t>
            </a:r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endParaRPr lang="en-IN" sz="2800" dirty="0"/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>
              <a:lnSpc>
                <a:spcPts val="4199"/>
              </a:lnSpc>
            </a:pPr>
            <a:r>
              <a:rPr lang="en-US" sz="29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Restaurant Id Analysis showed:</a:t>
            </a:r>
          </a:p>
          <a:p>
            <a:pPr algn="l">
              <a:lnSpc>
                <a:spcPts val="4199"/>
              </a:lnSpc>
            </a:pPr>
            <a:endParaRPr lang="en-US" sz="2999" b="1" dirty="0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positive net cash flow (credit &gt; debit) across branches.</a:t>
            </a:r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Certain Restaurant  and Restaurant id  flagged for unusually high activity, suggesting risk.</a:t>
            </a:r>
          </a:p>
          <a:p>
            <a:pPr algn="l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dashboards built allow real-time KPI tracking and support data-driven decisions.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Overall, the project highlights how analytics can enhance financial performance, mitigate risk, and improve operational focus.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51117" y="723900"/>
            <a:ext cx="3985766" cy="1385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 dirty="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369</Words>
  <Application>Microsoft Office PowerPoint</Application>
  <PresentationFormat>Custom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Helios Bold</vt:lpstr>
      <vt:lpstr>Klein Bold Italics</vt:lpstr>
      <vt:lpstr>Helios</vt:lpstr>
      <vt:lpstr>Klein Bold</vt:lpstr>
      <vt:lpstr>Arial</vt:lpstr>
      <vt:lpstr>Trebuchet MS</vt:lpstr>
      <vt:lpstr>Wingdings 3</vt:lpstr>
      <vt:lpstr>Calibri</vt:lpstr>
      <vt:lpstr>Helios Bold Italics</vt:lpstr>
      <vt:lpstr>Cubao Narrow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dc:creator>swapnil kulkarni</dc:creator>
  <cp:lastModifiedBy>sakshi bandale</cp:lastModifiedBy>
  <cp:revision>18</cp:revision>
  <dcterms:created xsi:type="dcterms:W3CDTF">2006-08-16T00:00:00Z</dcterms:created>
  <dcterms:modified xsi:type="dcterms:W3CDTF">2025-06-27T05:49:27Z</dcterms:modified>
  <dc:identifier>DAGmv8jpXE8</dc:identifier>
</cp:coreProperties>
</file>