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FF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9800" y="1902121"/>
            <a:ext cx="8825658" cy="3329581"/>
          </a:xfrm>
        </p:spPr>
        <p:txBody>
          <a:bodyPr/>
          <a:lstStyle/>
          <a:p>
            <a:r>
              <a:rPr lang="en-US" sz="9600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WELCOME</a:t>
            </a:r>
            <a:endParaRPr lang="en-IN" sz="9600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07355" y="492978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IN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459755" y="508218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01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1331241" cy="2767000"/>
          </a:xfrm>
        </p:spPr>
        <p:txBody>
          <a:bodyPr/>
          <a:lstStyle/>
          <a:p>
            <a:r>
              <a:rPr lang="en-US" sz="5400" b="1" dirty="0" smtClean="0">
                <a:solidFill>
                  <a:srgbClr val="FFFF00"/>
                </a:solidFill>
                <a:latin typeface="Blackadder ITC" panose="04020505051007020D02" pitchFamily="82" charset="0"/>
              </a:rPr>
              <a:t>Presentation On</a:t>
            </a:r>
            <a:r>
              <a:rPr lang="en-US" sz="5400" b="1" dirty="0" smtClean="0">
                <a:solidFill>
                  <a:srgbClr val="FFFF00"/>
                </a:solidFill>
                <a:latin typeface="Blackadder ITC" panose="04020505051007020D02" pitchFamily="82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FFFF"/>
                </a:solidFill>
              </a:rPr>
              <a:t>~ </a:t>
            </a:r>
            <a:r>
              <a:rPr lang="en-US" sz="4400" dirty="0" smtClean="0">
                <a:solidFill>
                  <a:srgbClr val="00FFFF"/>
                </a:solidFill>
                <a:latin typeface="Copperplate Gothic Bold" panose="020E0705020206020404" pitchFamily="34" charset="0"/>
              </a:rPr>
              <a:t>Introduction &amp; History of </a:t>
            </a:r>
            <a:r>
              <a:rPr lang="en-US" sz="4400" dirty="0" smtClean="0">
                <a:solidFill>
                  <a:srgbClr val="00FFFF"/>
                </a:solidFill>
                <a:latin typeface="Copperplate Gothic Bold" panose="020E0705020206020404" pitchFamily="34" charset="0"/>
              </a:rPr>
              <a:t>Python</a:t>
            </a:r>
            <a:r>
              <a:rPr lang="en-US" sz="4400" dirty="0" smtClean="0">
                <a:solidFill>
                  <a:srgbClr val="00FFFF"/>
                </a:solidFill>
                <a:latin typeface="Copperplate Gothic Bold" panose="020E0705020206020404" pitchFamily="34" charset="0"/>
              </a:rPr>
              <a:t/>
            </a:r>
            <a:br>
              <a:rPr lang="en-US" sz="4400" dirty="0" smtClean="0">
                <a:solidFill>
                  <a:srgbClr val="00FFFF"/>
                </a:solidFill>
                <a:latin typeface="Copperplate Gothic Bold" panose="020E0705020206020404" pitchFamily="34" charset="0"/>
              </a:rPr>
            </a:br>
            <a:r>
              <a:rPr lang="en-US" sz="4400" dirty="0" smtClean="0">
                <a:solidFill>
                  <a:srgbClr val="00FFFF"/>
                </a:solidFill>
                <a:latin typeface="Copperplate Gothic Bold" panose="020E0705020206020404" pitchFamily="34" charset="0"/>
              </a:rPr>
              <a:t>~	</a:t>
            </a:r>
            <a:r>
              <a:rPr lang="en-IN" sz="4400" dirty="0">
                <a:solidFill>
                  <a:srgbClr val="00FFFF"/>
                </a:solidFill>
                <a:latin typeface="Copperplate Gothic Bold" panose="020E0705020206020404" pitchFamily="34" charset="0"/>
              </a:rPr>
              <a:t>Functions &amp; Modules</a:t>
            </a:r>
            <a:r>
              <a:rPr lang="en-US" sz="4400" dirty="0" smtClean="0">
                <a:solidFill>
                  <a:srgbClr val="FFC000"/>
                </a:solidFill>
                <a:latin typeface="Copperplate Gothic Bold" panose="020E0705020206020404" pitchFamily="34" charset="0"/>
              </a:rPr>
              <a:t/>
            </a:r>
            <a:br>
              <a:rPr lang="en-US" sz="4400" dirty="0" smtClean="0">
                <a:solidFill>
                  <a:srgbClr val="FFC000"/>
                </a:solidFill>
                <a:latin typeface="Copperplate Gothic Bold" panose="020E0705020206020404" pitchFamily="34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3636136"/>
            <a:ext cx="9927444" cy="3131712"/>
          </a:xfrm>
        </p:spPr>
        <p:txBody>
          <a:bodyPr/>
          <a:lstStyle/>
          <a:p>
            <a:pPr marL="0" indent="0">
              <a:buNone/>
            </a:pPr>
            <a:r>
              <a:rPr lang="en-US" sz="5400" b="1" dirty="0" smtClean="0">
                <a:solidFill>
                  <a:srgbClr val="FFFF00"/>
                </a:solidFill>
                <a:latin typeface="Blackadder ITC" panose="04020505051007020D02" pitchFamily="82" charset="0"/>
              </a:rPr>
              <a:t>Presentation By: </a:t>
            </a:r>
          </a:p>
          <a:p>
            <a:pPr marL="457200" lvl="1" indent="0">
              <a:buNone/>
            </a:pPr>
            <a:r>
              <a:rPr lang="en-US" dirty="0" smtClean="0"/>
              <a:t>                                    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 smtClean="0"/>
              <a:t>			</a:t>
            </a:r>
            <a:r>
              <a:rPr lang="en-US" sz="2800" dirty="0" smtClean="0">
                <a:solidFill>
                  <a:srgbClr val="66FFFF"/>
                </a:solidFill>
                <a:latin typeface="Copperplate Gothic Bold" panose="020E0705020206020404" pitchFamily="34" charset="0"/>
              </a:rPr>
              <a:t>~  Miss. </a:t>
            </a:r>
            <a:r>
              <a:rPr lang="en-US" sz="2800" dirty="0" err="1" smtClean="0">
                <a:solidFill>
                  <a:srgbClr val="66FFFF"/>
                </a:solidFill>
                <a:latin typeface="Copperplate Gothic Bold" panose="020E0705020206020404" pitchFamily="34" charset="0"/>
              </a:rPr>
              <a:t>Sakshi</a:t>
            </a:r>
            <a:r>
              <a:rPr lang="en-US" sz="2800" dirty="0" smtClean="0">
                <a:solidFill>
                  <a:srgbClr val="66FFFF"/>
                </a:solidFill>
                <a:latin typeface="Copperplate Gothic Bold" panose="020E0705020206020404" pitchFamily="34" charset="0"/>
              </a:rPr>
              <a:t> </a:t>
            </a:r>
            <a:r>
              <a:rPr lang="en-US" sz="2800" dirty="0" err="1" smtClean="0">
                <a:solidFill>
                  <a:srgbClr val="66FFFF"/>
                </a:solidFill>
                <a:latin typeface="Copperplate Gothic Bold" panose="020E0705020206020404" pitchFamily="34" charset="0"/>
              </a:rPr>
              <a:t>Sambhaji</a:t>
            </a:r>
            <a:r>
              <a:rPr lang="en-US" sz="2800" dirty="0" smtClean="0">
                <a:solidFill>
                  <a:srgbClr val="66FFFF"/>
                </a:solidFill>
                <a:latin typeface="Copperplate Gothic Bold" panose="020E0705020206020404" pitchFamily="34" charset="0"/>
              </a:rPr>
              <a:t> </a:t>
            </a:r>
            <a:r>
              <a:rPr lang="en-US" sz="2800" dirty="0" err="1" smtClean="0">
                <a:solidFill>
                  <a:srgbClr val="66FFFF"/>
                </a:solidFill>
                <a:latin typeface="Copperplate Gothic Bold" panose="020E0705020206020404" pitchFamily="34" charset="0"/>
              </a:rPr>
              <a:t>Bhanuse</a:t>
            </a:r>
            <a:endParaRPr lang="en-IN" dirty="0">
              <a:solidFill>
                <a:srgbClr val="66FFFF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35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335" y="334851"/>
            <a:ext cx="9404723" cy="1400530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Introduction Of </a:t>
            </a:r>
            <a:r>
              <a:rPr lang="en-US" b="1" dirty="0" smtClean="0">
                <a:solidFill>
                  <a:srgbClr val="FFFF00"/>
                </a:solidFill>
              </a:rPr>
              <a:t>Python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83335" y="1502625"/>
            <a:ext cx="11758411" cy="5221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is a high-level, interpreted programming language known for its simplicity and readability.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was created by Guido van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Rossum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first released in 1991, emphasizing code readability and allowing programmers to express concepts in fewer lines of code compared to other languages.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Easy-to-learn: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Python's syntax is straightforward and emphasizes readability, making it a great language for beginners.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Versatile: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supports multiple programming paradigms (procedural, object-oriented, functional) and is used in various domains such as web development, scientific computing, data analysis, artificial intelligence, and more.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Standard Library: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comes with a broad range of modules and libraries, providing ready-to-use functions and tools for different tasks without reinventing the wheel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endParaRPr lang="en-US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425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646111" y="-682580"/>
            <a:ext cx="9404723" cy="30909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731" y="1459606"/>
            <a:ext cx="10818252" cy="5398394"/>
          </a:xfrm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Python?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Popularity: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has become one of the fastest-growing programming languages due to its simplicity, versatility, and strong community support.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has a large and active community of developers who contribute to its growth and provide extensive resources, tutorials, and support.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Career Opportunities: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 Python opens up numerous career opportunities across various industries, from tech giants to startups, due to its widespread adoption and demand in the job market.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6968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History of </a:t>
            </a:r>
            <a:r>
              <a:rPr lang="en-US" b="1" dirty="0" smtClean="0">
                <a:solidFill>
                  <a:srgbClr val="FFFF00"/>
                </a:solidFill>
              </a:rPr>
              <a:t>Python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13" y="1544154"/>
            <a:ext cx="11397803" cy="54683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was created by Guido van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Rossum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first released in February 1991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conceived as a successor to the ABC programming language, aiming for simplicity and readability in code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2.0 was released in 2000 and gained widespread adoption over the years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3.0, a major overhaul of the language, was released in December 2008, with a focus on fixing inconsistencies and improving the language design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transition from Python 2.x to Python 3.x caused some compatibility issues but ultimately led to a more modern and consistent language ecosystem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became the language of choice for web development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Flask), scientific computing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data analysis (Pandas), artificial intelligence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and automation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remains one of the most popular programming languages globally, known for its simplicity, readability, and extensive community support.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703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Function</a:t>
            </a:r>
            <a:r>
              <a:rPr lang="en-US" b="1" dirty="0" smtClean="0">
                <a:solidFill>
                  <a:srgbClr val="FFFF00"/>
                </a:solidFill>
              </a:rPr>
              <a:t> &amp; Modules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smtClean="0">
                <a:solidFill>
                  <a:srgbClr val="FFFF00"/>
                </a:solidFill>
              </a:rPr>
              <a:t>in java 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698" y="1313645"/>
            <a:ext cx="12088969" cy="4997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b="1" dirty="0" smtClean="0">
                <a:solidFill>
                  <a:srgbClr val="00FF00"/>
                </a:solidFill>
                <a:latin typeface="Blackadder ITC" panose="04020505051007020D02" pitchFamily="82" charset="0"/>
                <a:cs typeface="Times New Roman" panose="02020603050405020304" pitchFamily="18" charset="0"/>
              </a:rPr>
              <a:t>Function</a:t>
            </a:r>
            <a:r>
              <a:rPr lang="en-IN" sz="3600" b="1" dirty="0" smtClean="0">
                <a:solidFill>
                  <a:srgbClr val="00FF00"/>
                </a:solidFill>
                <a:latin typeface="Blackadder ITC" panose="04020505051007020D02" pitchFamily="82" charset="0"/>
                <a:cs typeface="Times New Roman" panose="02020603050405020304" pitchFamily="18" charset="0"/>
              </a:rPr>
              <a:t> </a:t>
            </a:r>
            <a:r>
              <a:rPr lang="en-IN" sz="3600" b="1" dirty="0" smtClean="0">
                <a:solidFill>
                  <a:srgbClr val="00FF00"/>
                </a:solidFill>
                <a:latin typeface="Blackadder ITC" panose="04020505051007020D02" pitchFamily="82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in Python are blocks of code that carry out a specific task when called. They help in modularizing code, making it more readable, maintainable, and reusable.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Here’s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basic structure of a function in Python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714500" lvl="4" indent="0">
              <a:buNone/>
            </a:pPr>
            <a:r>
              <a:rPr lang="en-US" sz="18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function_name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(parameters):</a:t>
            </a:r>
          </a:p>
          <a:p>
            <a:pPr marL="1714500" lvl="4" indent="0">
              <a:buNone/>
            </a:pP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# Code block</a:t>
            </a:r>
          </a:p>
          <a:p>
            <a:pPr marL="1714500" lvl="4" indent="0">
              <a:buNone/>
            </a:pP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# Perform operations</a:t>
            </a:r>
          </a:p>
          <a:p>
            <a:pPr marL="1714500" lvl="4" indent="0">
              <a:buNone/>
            </a:pP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result  # Optional return statement</a:t>
            </a: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4698" y="4642009"/>
            <a:ext cx="11867351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Points: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Declared using the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keyword followed by the function name and parentheses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Parameters: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Inputs to the function, specified within the parentheses.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Optional statement that returns a value from the function back to the caller.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025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751" y="283336"/>
            <a:ext cx="11230357" cy="6574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00FF00"/>
                </a:solidFill>
                <a:latin typeface="Blackadder ITC" panose="04020505051007020D02" pitchFamily="82" charset="0"/>
              </a:rPr>
              <a:t>Modules:</a:t>
            </a:r>
            <a:endParaRPr lang="en-US" sz="3200" b="1" dirty="0">
              <a:solidFill>
                <a:srgbClr val="00FF00"/>
              </a:solidFill>
              <a:latin typeface="Blackadder ITC" panose="04020505051007020D02" pitchFamily="82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Modules in Python are files containing Python definitions and statements. They serve as containers for organizing related functions, classes, and variables. Python standard library modules and third-party modules extend Python's functionality beyond built-in functions. Here's how you define and use a module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3300" lvl="8" indent="0">
              <a:buNone/>
            </a:pPr>
            <a:r>
              <a:rPr lang="en-US" sz="16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File: </a:t>
            </a:r>
            <a:r>
              <a:rPr lang="en-US" sz="16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my_module.py</a:t>
            </a:r>
            <a:endParaRPr lang="en-US" sz="16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3300" lvl="8" indent="0">
              <a:buNone/>
            </a:pPr>
            <a:r>
              <a:rPr lang="en-US" sz="16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sz="16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greet(name):</a:t>
            </a:r>
          </a:p>
          <a:p>
            <a:pPr marL="3543300" lvl="8" indent="0">
              <a:buNone/>
            </a:pPr>
            <a:r>
              <a:rPr lang="en-US" sz="16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return </a:t>
            </a:r>
            <a:r>
              <a:rPr lang="en-US" sz="16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f"Hello</a:t>
            </a:r>
            <a:r>
              <a:rPr lang="en-US" sz="16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{name</a:t>
            </a:r>
            <a:r>
              <a:rPr lang="en-US" sz="16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}!"</a:t>
            </a:r>
            <a:endParaRPr lang="en-US" sz="16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3300" lvl="8" indent="0">
              <a:buNone/>
            </a:pPr>
            <a:r>
              <a:rPr lang="en-US" sz="16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sz="16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farewell(name):</a:t>
            </a:r>
          </a:p>
          <a:p>
            <a:pPr marL="3543300" lvl="8" indent="0">
              <a:buNone/>
            </a:pPr>
            <a:r>
              <a:rPr lang="en-US" sz="16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return </a:t>
            </a:r>
            <a:r>
              <a:rPr lang="en-US" sz="16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f"Goodbye</a:t>
            </a:r>
            <a:r>
              <a:rPr lang="en-US" sz="16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{name</a:t>
            </a:r>
            <a:r>
              <a:rPr lang="en-US" sz="16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}!”</a:t>
            </a:r>
            <a:endParaRPr lang="en-US" dirty="0" smtClean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2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86100" lvl="7" indent="0">
              <a:buNone/>
            </a:pPr>
            <a:r>
              <a:rPr lang="en-US" sz="1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8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my_module</a:t>
            </a:r>
            <a:endParaRPr lang="en-US" sz="18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86100" lvl="7" indent="0">
              <a:buNone/>
            </a:pP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message1 = </a:t>
            </a:r>
            <a:r>
              <a:rPr lang="en-US" sz="18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my_module.greet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("Bob")</a:t>
            </a:r>
          </a:p>
          <a:p>
            <a:pPr marL="3086100" lvl="7" indent="0">
              <a:buNone/>
            </a:pP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print(message1)  # Output: Hello, Bob</a:t>
            </a:r>
            <a:r>
              <a:rPr lang="en-US" sz="1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sz="18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86100" lvl="7" indent="0">
              <a:buNone/>
            </a:pP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message2 = </a:t>
            </a:r>
            <a:r>
              <a:rPr lang="en-US" sz="18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my_module.farewell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("Alice")</a:t>
            </a:r>
          </a:p>
          <a:p>
            <a:pPr marL="3086100" lvl="7" indent="0">
              <a:buNone/>
            </a:pP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print(message2)  # Output: Goodbye, Alice!</a:t>
            </a:r>
          </a:p>
          <a:p>
            <a:pPr marL="400050" lvl="1" indent="0">
              <a:buNone/>
            </a:pPr>
            <a:endParaRPr lang="en-US" sz="1600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98511" y="6051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47751" y="2004264"/>
            <a:ext cx="91487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Creating a Module: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module is simply 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file containing Python code. For example,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you create a file named my_module.py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47751" y="4431132"/>
            <a:ext cx="11829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a Module: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You can use functions from a module in another Python script by importing the module using the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import statement: </a:t>
            </a:r>
          </a:p>
        </p:txBody>
      </p:sp>
    </p:spTree>
    <p:extLst>
      <p:ext uri="{BB962C8B-B14F-4D97-AF65-F5344CB8AC3E}">
        <p14:creationId xmlns:p14="http://schemas.microsoft.com/office/powerpoint/2010/main" val="1825429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Conclusion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10661539" cy="27058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With a solid understanding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Python and its function and modules,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you are able to tackle a wide range of programming challenges and build sophisticated applications.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concludes our presentation 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Python introduction, History as well function and modulus.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 for attention and happy coding!!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348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119</TotalTime>
  <Words>715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Algerian</vt:lpstr>
      <vt:lpstr>Arial</vt:lpstr>
      <vt:lpstr>Blackadder ITC</vt:lpstr>
      <vt:lpstr>Century Gothic</vt:lpstr>
      <vt:lpstr>Copperplate Gothic Bold</vt:lpstr>
      <vt:lpstr>Times New Roman</vt:lpstr>
      <vt:lpstr>Wingdings</vt:lpstr>
      <vt:lpstr>Wingdings 3</vt:lpstr>
      <vt:lpstr>Ion</vt:lpstr>
      <vt:lpstr>WELCOME</vt:lpstr>
      <vt:lpstr>Presentation On:  ~ Introduction &amp; History of Python ~ Functions &amp; Modules  </vt:lpstr>
      <vt:lpstr>Introduction Of Python</vt:lpstr>
      <vt:lpstr>PowerPoint Presentation</vt:lpstr>
      <vt:lpstr>History of Python</vt:lpstr>
      <vt:lpstr>Function &amp; Modules in java 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Microsoft account</dc:creator>
  <cp:lastModifiedBy>Microsoft account</cp:lastModifiedBy>
  <cp:revision>14</cp:revision>
  <dcterms:created xsi:type="dcterms:W3CDTF">2024-06-13T08:36:40Z</dcterms:created>
  <dcterms:modified xsi:type="dcterms:W3CDTF">2024-07-07T09:56:30Z</dcterms:modified>
</cp:coreProperties>
</file>