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60" r:id="rId4"/>
    <p:sldId id="261" r:id="rId5"/>
    <p:sldId id="265" r:id="rId6"/>
    <p:sldId id="262" r:id="rId7"/>
    <p:sldId id="263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9050" y="2514599"/>
            <a:ext cx="8396466" cy="2262781"/>
          </a:xfrm>
        </p:spPr>
        <p:txBody>
          <a:bodyPr>
            <a:normAutofit/>
          </a:bodyPr>
          <a:lstStyle/>
          <a:p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Goudy Stout" panose="0202090407030B020401" pitchFamily="18" charset="0"/>
              </a:rPr>
              <a:t>WELCOME</a:t>
            </a:r>
            <a:endParaRPr lang="en-IN" sz="6600" dirty="0">
              <a:solidFill>
                <a:schemeClr val="accent1">
                  <a:lumMod val="50000"/>
                </a:schemeClr>
              </a:solidFill>
              <a:latin typeface="Goudy Stout" panose="0202090407030B020401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07355" y="4929780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IN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459755" y="5082180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6986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668" y="851963"/>
            <a:ext cx="11410681" cy="2767000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Presentation On: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4400" dirty="0" smtClean="0">
                <a:solidFill>
                  <a:srgbClr val="FFC000"/>
                </a:solidFill>
                <a:latin typeface="Copperplate Gothic Bold" panose="020E0705020206020404" pitchFamily="34" charset="0"/>
              </a:rPr>
              <a:t/>
            </a:r>
            <a:br>
              <a:rPr lang="en-US" sz="4400" dirty="0" smtClean="0">
                <a:solidFill>
                  <a:srgbClr val="FFC000"/>
                </a:solidFill>
                <a:latin typeface="Copperplate Gothic Bold" panose="020E0705020206020404" pitchFamily="34" charset="0"/>
              </a:rPr>
            </a:br>
            <a:r>
              <a:rPr lang="en-US" sz="4400" dirty="0" smtClean="0">
                <a:solidFill>
                  <a:srgbClr val="002060"/>
                </a:solidFill>
                <a:latin typeface="Copperplate Gothic Bold" panose="020E0705020206020404" pitchFamily="34" charset="0"/>
              </a:rPr>
              <a:t>Java Language Features </a:t>
            </a:r>
            <a:r>
              <a:rPr lang="en-US" sz="4400" dirty="0">
                <a:solidFill>
                  <a:srgbClr val="002060"/>
                </a:solidFill>
                <a:latin typeface="Copperplate Gothic Bold" panose="020E0705020206020404" pitchFamily="34" charset="0"/>
              </a:rPr>
              <a:t>&amp;</a:t>
            </a:r>
            <a:r>
              <a:rPr lang="en-US" sz="4400" dirty="0" smtClean="0">
                <a:solidFill>
                  <a:srgbClr val="002060"/>
                </a:solidFill>
                <a:latin typeface="Copperplate Gothic Bold" panose="020E0705020206020404" pitchFamily="34" charset="0"/>
              </a:rPr>
              <a:t> Syntax</a:t>
            </a:r>
            <a:r>
              <a:rPr lang="en-US" sz="4400" dirty="0" smtClean="0">
                <a:solidFill>
                  <a:srgbClr val="FFC000"/>
                </a:solidFill>
                <a:latin typeface="Copperplate Gothic Bold" panose="020E0705020206020404" pitchFamily="34" charset="0"/>
              </a:rPr>
              <a:t/>
            </a:r>
            <a:br>
              <a:rPr lang="en-US" sz="4400" dirty="0" smtClean="0">
                <a:solidFill>
                  <a:srgbClr val="FFC000"/>
                </a:solidFill>
                <a:latin typeface="Copperplate Gothic Bold" panose="020E0705020206020404" pitchFamily="34" charset="0"/>
              </a:rPr>
            </a:b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668" y="3361386"/>
            <a:ext cx="11011436" cy="3724140"/>
          </a:xfrm>
        </p:spPr>
        <p:txBody>
          <a:bodyPr/>
          <a:lstStyle/>
          <a:p>
            <a:pPr marL="0" indent="0">
              <a:buNone/>
            </a:pPr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Presentation By: </a:t>
            </a:r>
          </a:p>
          <a:p>
            <a:pPr marL="457200" lvl="1" indent="0">
              <a:buNone/>
            </a:pPr>
            <a:r>
              <a:rPr lang="en-US" dirty="0" smtClean="0"/>
              <a:t>                                   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002060"/>
                </a:solidFill>
              </a:rPr>
              <a:t>	</a:t>
            </a:r>
            <a:r>
              <a:rPr lang="en-US" sz="3200" b="1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~  Miss. </a:t>
            </a:r>
            <a:r>
              <a:rPr lang="en-US" sz="3200" b="1" dirty="0" err="1" smtClean="0">
                <a:solidFill>
                  <a:srgbClr val="002060"/>
                </a:solidFill>
                <a:latin typeface="Constantia" panose="02030602050306030303" pitchFamily="18" charset="0"/>
              </a:rPr>
              <a:t>Sakshi</a:t>
            </a:r>
            <a:r>
              <a:rPr lang="en-US" sz="3200" b="1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latin typeface="Constantia" panose="02030602050306030303" pitchFamily="18" charset="0"/>
              </a:rPr>
              <a:t>Sambhaji</a:t>
            </a:r>
            <a:r>
              <a:rPr lang="en-US" sz="3200" b="1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latin typeface="Constantia" panose="02030602050306030303" pitchFamily="18" charset="0"/>
              </a:rPr>
              <a:t>Bhanuse</a:t>
            </a:r>
            <a:endParaRPr lang="en-IN" b="1" dirty="0">
              <a:solidFill>
                <a:srgbClr val="002060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544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27249"/>
            <a:ext cx="6246015" cy="712154"/>
          </a:xfrm>
        </p:spPr>
        <p:txBody>
          <a:bodyPr/>
          <a:lstStyle/>
          <a:p>
            <a:r>
              <a:rPr lang="en-US" sz="4800" dirty="0">
                <a:latin typeface="Arial Rounded MT Bold" panose="020F0704030504030204" pitchFamily="34" charset="0"/>
              </a:rPr>
              <a:t>Features of Java : </a:t>
            </a:r>
            <a:endParaRPr lang="en-IN" sz="4800" dirty="0">
              <a:latin typeface="Arial Rounded MT Bold" panose="020F07040305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45237" y="1609859"/>
            <a:ext cx="6001555" cy="4198511"/>
          </a:xfrm>
        </p:spPr>
        <p:txBody>
          <a:bodyPr>
            <a:noAutofit/>
          </a:bodyPr>
          <a:lstStyle/>
          <a:p>
            <a:pPr algn="l"/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Compiled 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Interpreted 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Platform Independent and Portable 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Object Oriented </a:t>
            </a:r>
            <a:endParaRPr lang="en-IN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Robust &amp; Secure </a:t>
            </a:r>
            <a:endParaRPr lang="en-IN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Distributed </a:t>
            </a:r>
            <a:endParaRPr lang="en-IN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Simple, Small and Familiar 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Multi-threaded and Interactive </a:t>
            </a:r>
            <a:endParaRPr lang="en-IN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High Performance </a:t>
            </a:r>
            <a:endParaRPr lang="en-IN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Dynamic &amp; Extensible</a:t>
            </a:r>
          </a:p>
        </p:txBody>
      </p:sp>
    </p:spTree>
    <p:extLst>
      <p:ext uri="{BB962C8B-B14F-4D97-AF65-F5344CB8AC3E}">
        <p14:creationId xmlns:p14="http://schemas.microsoft.com/office/powerpoint/2010/main" val="201185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6822" y="240882"/>
            <a:ext cx="6246015" cy="712154"/>
          </a:xfrm>
        </p:spPr>
        <p:txBody>
          <a:bodyPr/>
          <a:lstStyle/>
          <a:p>
            <a:r>
              <a:rPr lang="en-US" sz="4800" dirty="0" smtClean="0">
                <a:latin typeface="Arial Rounded MT Bold" panose="020F0704030504030204" pitchFamily="34" charset="0"/>
              </a:rPr>
              <a:t>Data Types in Java </a:t>
            </a:r>
            <a:r>
              <a:rPr lang="en-US" sz="4800" dirty="0">
                <a:latin typeface="Arial Rounded MT Bold" panose="020F0704030504030204" pitchFamily="34" charset="0"/>
              </a:rPr>
              <a:t>: </a:t>
            </a:r>
            <a:endParaRPr lang="en-IN" sz="4800" dirty="0">
              <a:latin typeface="Arial Rounded MT Bold" panose="020F07040305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1820" y="1275010"/>
            <a:ext cx="10264462" cy="5370490"/>
          </a:xfrm>
        </p:spPr>
        <p:txBody>
          <a:bodyPr>
            <a:noAutofit/>
          </a:bodyPr>
          <a:lstStyle/>
          <a:p>
            <a:pPr algn="l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- Data type decides type and size of variable.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       Data Types</a:t>
            </a:r>
          </a:p>
          <a:p>
            <a:pPr algn="l"/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	Primitive data types 				       Non-Primitive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types</a:t>
            </a:r>
          </a:p>
          <a:p>
            <a:pPr algn="l"/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Numeric                  Non-Numeric            Classes            Interface        Arrays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			          		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        Float        Character     Boolean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4938929" y="2228045"/>
            <a:ext cx="0" cy="252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524259" y="2480045"/>
            <a:ext cx="466215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524259" y="2480045"/>
            <a:ext cx="0" cy="252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186411" y="2480045"/>
            <a:ext cx="0" cy="252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511001" y="3427504"/>
            <a:ext cx="226882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524259" y="3175504"/>
            <a:ext cx="0" cy="252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190585" y="3209205"/>
            <a:ext cx="0" cy="252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511001" y="3427504"/>
            <a:ext cx="0" cy="252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051997" y="3461205"/>
            <a:ext cx="347836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768976" y="3424293"/>
            <a:ext cx="0" cy="252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051997" y="3461205"/>
            <a:ext cx="0" cy="252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806086" y="3461205"/>
            <a:ext cx="0" cy="252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9532392" y="3461205"/>
            <a:ext cx="0" cy="252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119388" y="4238858"/>
            <a:ext cx="0" cy="252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779829" y="4216546"/>
            <a:ext cx="0" cy="252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519449" y="4490858"/>
            <a:ext cx="1521853" cy="2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138153" y="4462734"/>
            <a:ext cx="2013396" cy="2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19449" y="4490858"/>
            <a:ext cx="0" cy="252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041302" y="4490858"/>
            <a:ext cx="0" cy="252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138153" y="4490858"/>
            <a:ext cx="0" cy="252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151549" y="4462734"/>
            <a:ext cx="0" cy="252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828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573" y="364902"/>
            <a:ext cx="8596668" cy="1013138"/>
          </a:xfrm>
        </p:spPr>
        <p:txBody>
          <a:bodyPr/>
          <a:lstStyle/>
          <a:p>
            <a:r>
              <a:rPr lang="en-US" sz="4400" dirty="0" smtClean="0">
                <a:latin typeface="Arial Rounded MT Bold" panose="020F0704030504030204" pitchFamily="34" charset="0"/>
              </a:rPr>
              <a:t>Basic Syntax in Java: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4005" y="1632555"/>
            <a:ext cx="8596668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java.util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.*;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Example 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main(String[]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(“Hello World!!”);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734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816" y="171717"/>
            <a:ext cx="8596668" cy="987381"/>
          </a:xfrm>
        </p:spPr>
        <p:txBody>
          <a:bodyPr>
            <a:normAutofit fontScale="90000"/>
          </a:bodyPr>
          <a:lstStyle/>
          <a:p>
            <a:r>
              <a:rPr lang="en-IN" sz="4900" dirty="0" smtClean="0">
                <a:latin typeface="Arial Rounded MT Bold" panose="020F0704030504030204" pitchFamily="34" charset="0"/>
              </a:rPr>
              <a:t>Control Flow Structures :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272" y="1497327"/>
            <a:ext cx="11570475" cy="5360673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structures are programming blocks that can change the path we take through those instructions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three kinds of control structures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Conditional Branches: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- Which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use for choosing between two or more paths. 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- There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three types in Java: if/else/else if, ternary operator and switch.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Loops: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- That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used to iterate through multiple values/objects and repeatedly run specific code blocks. 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- The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loop types in Java are for, while and do while.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Branching Statements: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which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used to alter the flow of control in loops. 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- There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two types in Java: break and continue.</a:t>
            </a:r>
          </a:p>
          <a:p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248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79" y="107324"/>
            <a:ext cx="8596668" cy="935865"/>
          </a:xfrm>
        </p:spPr>
        <p:txBody>
          <a:bodyPr>
            <a:normAutofit/>
          </a:bodyPr>
          <a:lstStyle/>
          <a:p>
            <a:r>
              <a:rPr lang="en-IN" sz="4400" dirty="0" smtClean="0">
                <a:latin typeface="Arial Rounded MT Bold" panose="020F0704030504030204" pitchFamily="34" charset="0"/>
              </a:rPr>
              <a:t>Exception Handling</a:t>
            </a:r>
            <a:endParaRPr lang="en-IN" sz="44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966" y="1043189"/>
            <a:ext cx="11737901" cy="5615188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 Handling is a mechanism to handle the runtime errors. 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exception occurs, which has not been handled by programmer then program execution gets terminated and a system generated error message is shown to the user. 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look at the system generated exception below: 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 is not user friendly so a user will not be able to understand. 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using Exception handling mechanism, we handle an Exception and then print a user friendly warning message to user. 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idea of exception handling mechanism is to find the exception, Throws the exception, Catch the exception and handle the exception. 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5 keywords used in java exception handling. 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1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try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2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catch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3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finally    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throw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5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throws 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578854" y="2704563"/>
            <a:ext cx="8028786" cy="669701"/>
          </a:xfrm>
          <a:prstGeom prst="round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 in thread "main" java.lang.ArithmeticException: / by zero at ExceptionDemo.main(ExceptionDemo.java:7)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481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634" y="409062"/>
            <a:ext cx="10153799" cy="6043253"/>
          </a:xfrm>
        </p:spPr>
        <p:txBody>
          <a:bodyPr>
            <a:noAutofit/>
          </a:bodyPr>
          <a:lstStyle/>
          <a:p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Following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 shows the exception handling mechanism: 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0" lvl="8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 object creator</a:t>
            </a:r>
          </a:p>
          <a:p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Throws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0" lvl="8" indent="0">
              <a:buNone/>
            </a:pP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0" lvl="8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 handler </a:t>
            </a:r>
          </a:p>
          <a:p>
            <a:pPr marL="3657600" lvl="8" indent="0">
              <a:buNone/>
            </a:pP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4365938" y="1779788"/>
            <a:ext cx="3786389" cy="137804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                                                         </a:t>
            </a: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Try Block								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causes an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exception </a:t>
            </a:r>
            <a:r>
              <a:rPr lang="en-US" dirty="0" smtClean="0"/>
              <a:t>														</a:t>
            </a:r>
            <a:endParaRPr lang="en-IN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378817" y="2237347"/>
            <a:ext cx="3799268" cy="0"/>
          </a:xfrm>
          <a:prstGeom prst="line">
            <a:avLst/>
          </a:prstGeom>
          <a:ln w="28575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378817" y="4175616"/>
            <a:ext cx="3786389" cy="144136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                                                         </a:t>
            </a:r>
          </a:p>
          <a:p>
            <a:pPr algn="ctr"/>
            <a:r>
              <a:rPr lang="en-US" dirty="0" smtClean="0"/>
              <a:t> 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Catch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	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Handle an 	exception </a:t>
            </a:r>
            <a:r>
              <a:rPr lang="en-US" dirty="0" smtClean="0"/>
              <a:t>														</a:t>
            </a:r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378817" y="4604912"/>
            <a:ext cx="3799268" cy="0"/>
          </a:xfrm>
          <a:prstGeom prst="line">
            <a:avLst/>
          </a:prstGeom>
          <a:ln w="28575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Arc 10"/>
          <p:cNvSpPr/>
          <p:nvPr/>
        </p:nvSpPr>
        <p:spPr>
          <a:xfrm rot="15184628">
            <a:off x="2523327" y="3421128"/>
            <a:ext cx="4378817" cy="1635617"/>
          </a:xfrm>
          <a:prstGeom prst="arc">
            <a:avLst>
              <a:gd name="adj1" fmla="val 12774744"/>
              <a:gd name="adj2" fmla="val 458285"/>
            </a:avLst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2010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033" y="2451279"/>
            <a:ext cx="8596668" cy="1320800"/>
          </a:xfrm>
        </p:spPr>
        <p:txBody>
          <a:bodyPr>
            <a:noAutofit/>
          </a:bodyPr>
          <a:lstStyle/>
          <a:p>
            <a:r>
              <a:rPr lang="en-US" sz="9600" dirty="0" smtClean="0">
                <a:latin typeface="Arial Rounded MT Bold" panose="020F0704030504030204" pitchFamily="34" charset="0"/>
              </a:rPr>
              <a:t>Thanks You !!</a:t>
            </a:r>
            <a:endParaRPr lang="en-IN" sz="96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74409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89</TotalTime>
  <Words>348</Words>
  <Application>Microsoft Office PowerPoint</Application>
  <PresentationFormat>Widescreen</PresentationFormat>
  <Paragraphs>79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Algerian</vt:lpstr>
      <vt:lpstr>Arial</vt:lpstr>
      <vt:lpstr>Arial Rounded MT Bold</vt:lpstr>
      <vt:lpstr>Constantia</vt:lpstr>
      <vt:lpstr>Copperplate Gothic Bold</vt:lpstr>
      <vt:lpstr>Goudy Stout</vt:lpstr>
      <vt:lpstr>Times New Roman</vt:lpstr>
      <vt:lpstr>Trebuchet MS</vt:lpstr>
      <vt:lpstr>Wingdings 3</vt:lpstr>
      <vt:lpstr>Facet</vt:lpstr>
      <vt:lpstr>WELCOME</vt:lpstr>
      <vt:lpstr>Presentation On:   Java Language Features &amp; Syntax  </vt:lpstr>
      <vt:lpstr>Features of Java : </vt:lpstr>
      <vt:lpstr>Data Types in Java : </vt:lpstr>
      <vt:lpstr>Basic Syntax in Java:</vt:lpstr>
      <vt:lpstr>Control Flow Structures : </vt:lpstr>
      <vt:lpstr>Exception Handling</vt:lpstr>
      <vt:lpstr>PowerPoint Presentation</vt:lpstr>
      <vt:lpstr>Thanks You 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Microsoft account</dc:creator>
  <cp:lastModifiedBy>Microsoft account</cp:lastModifiedBy>
  <cp:revision>10</cp:revision>
  <dcterms:created xsi:type="dcterms:W3CDTF">2024-06-18T05:15:17Z</dcterms:created>
  <dcterms:modified xsi:type="dcterms:W3CDTF">2024-06-18T06:44:18Z</dcterms:modified>
</cp:coreProperties>
</file>