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5726" y="3097709"/>
            <a:ext cx="8396466" cy="2262781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tx2">
                    <a:lumMod val="50000"/>
                  </a:schemeClr>
                </a:solidFill>
                <a:latin typeface="Goudy Stout" panose="0202090407030B020401" pitchFamily="18" charset="0"/>
              </a:rPr>
              <a:t>WELCOME</a:t>
            </a:r>
            <a:endParaRPr lang="en-IN" sz="6600" dirty="0">
              <a:solidFill>
                <a:schemeClr val="tx2">
                  <a:lumMod val="50000"/>
                </a:schemeClr>
              </a:solidFill>
              <a:latin typeface="Goudy Stout" panose="0202090407030B020401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07355" y="492978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IN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59755" y="508218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2269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5347" y="2697607"/>
            <a:ext cx="8911687" cy="1681209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2">
                    <a:lumMod val="50000"/>
                  </a:schemeClr>
                </a:solidFill>
                <a:latin typeface="Goudy Stout" panose="0202090407030B020401" pitchFamily="18" charset="0"/>
              </a:rPr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833783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648" y="452718"/>
            <a:ext cx="9710670" cy="2767000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Presentation 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4400" dirty="0" smtClean="0">
                <a:solidFill>
                  <a:srgbClr val="FFC000"/>
                </a:solidFill>
                <a:latin typeface="Copperplate Gothic Bold" panose="020E0705020206020404" pitchFamily="34" charset="0"/>
              </a:rPr>
              <a:t/>
            </a:r>
            <a:br>
              <a:rPr lang="en-US" sz="4400" dirty="0" smtClean="0">
                <a:solidFill>
                  <a:srgbClr val="FFC000"/>
                </a:solidFill>
                <a:latin typeface="Copperplate Gothic Bold" panose="020E0705020206020404" pitchFamily="34" charset="0"/>
              </a:rPr>
            </a:br>
            <a:r>
              <a:rPr lang="en-US" sz="4400" dirty="0" smtClean="0">
                <a:solidFill>
                  <a:srgbClr val="FFC000"/>
                </a:solidFill>
                <a:latin typeface="Copperplate Gothic Bold" panose="020E0705020206020404" pitchFamily="34" charset="0"/>
              </a:rPr>
              <a:t>				</a:t>
            </a:r>
            <a:r>
              <a:rPr lang="en-US" sz="4400" dirty="0" smtClean="0">
                <a:solidFill>
                  <a:srgbClr val="FFC000"/>
                </a:solidFill>
                <a:latin typeface="Copperplate Gothic Bold" panose="020E0705020206020404" pitchFamily="34" charset="0"/>
              </a:rPr>
              <a:t>	</a:t>
            </a:r>
            <a:r>
              <a:rPr lang="en-US" sz="4900" dirty="0" smtClean="0">
                <a:solidFill>
                  <a:srgbClr val="FF0000"/>
                </a:solidFill>
                <a:latin typeface="Copperplate Gothic Bold" panose="020E0705020206020404" pitchFamily="34" charset="0"/>
              </a:rPr>
              <a:t>File Handling </a:t>
            </a:r>
            <a:r>
              <a:rPr lang="en-US" sz="4900" dirty="0">
                <a:solidFill>
                  <a:srgbClr val="FF0000"/>
                </a:solidFill>
                <a:latin typeface="Copperplate Gothic Bold" panose="020E0705020206020404" pitchFamily="34" charset="0"/>
              </a:rPr>
              <a:t>I</a:t>
            </a:r>
            <a:r>
              <a:rPr lang="en-US" sz="4900" dirty="0" smtClean="0">
                <a:solidFill>
                  <a:srgbClr val="FF0000"/>
                </a:solidFill>
                <a:latin typeface="Copperplate Gothic Bold" panose="020E0705020206020404" pitchFamily="34" charset="0"/>
              </a:rPr>
              <a:t>n </a:t>
            </a:r>
            <a:r>
              <a:rPr lang="en-US" sz="4900" dirty="0">
                <a:solidFill>
                  <a:srgbClr val="FF0000"/>
                </a:solidFill>
                <a:latin typeface="Copperplate Gothic Bold" panose="020E0705020206020404" pitchFamily="34" charset="0"/>
              </a:rPr>
              <a:t>J</a:t>
            </a:r>
            <a:r>
              <a:rPr lang="en-US" sz="4900" dirty="0" smtClean="0">
                <a:solidFill>
                  <a:srgbClr val="FF0000"/>
                </a:solidFill>
                <a:latin typeface="Copperplate Gothic Bold" panose="020E0705020206020404" pitchFamily="34" charset="0"/>
              </a:rPr>
              <a:t>ava</a:t>
            </a:r>
            <a:r>
              <a:rPr lang="en-US" sz="4400" dirty="0" smtClean="0">
                <a:solidFill>
                  <a:srgbClr val="FFC000"/>
                </a:solidFill>
                <a:latin typeface="Copperplate Gothic Bold" panose="020E0705020206020404" pitchFamily="34" charset="0"/>
              </a:rPr>
              <a:t/>
            </a:r>
            <a:br>
              <a:rPr lang="en-US" sz="4400" dirty="0" smtClean="0">
                <a:solidFill>
                  <a:srgbClr val="FFC000"/>
                </a:solidFill>
                <a:latin typeface="Copperplate Gothic Bold" panose="020E0705020206020404" pitchFamily="34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1831" y="2936383"/>
            <a:ext cx="9053848" cy="3724140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Presentation By: </a:t>
            </a:r>
          </a:p>
          <a:p>
            <a:pPr marL="457200" lvl="1" indent="0">
              <a:buNone/>
            </a:pPr>
            <a:r>
              <a:rPr lang="en-US" dirty="0" smtClean="0"/>
              <a:t>                                   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			</a:t>
            </a:r>
            <a:r>
              <a:rPr lang="en-US" sz="3200" b="1" dirty="0" smtClean="0">
                <a:solidFill>
                  <a:srgbClr val="FF0000"/>
                </a:solidFill>
                <a:latin typeface="Constantia" panose="02030602050306030303" pitchFamily="18" charset="0"/>
              </a:rPr>
              <a:t>~  Miss. </a:t>
            </a:r>
            <a:r>
              <a:rPr lang="en-US" sz="3200" b="1" dirty="0" err="1" smtClean="0">
                <a:solidFill>
                  <a:srgbClr val="FF0000"/>
                </a:solidFill>
                <a:latin typeface="Constantia" panose="02030602050306030303" pitchFamily="18" charset="0"/>
              </a:rPr>
              <a:t>Sakshi</a:t>
            </a:r>
            <a:r>
              <a:rPr lang="en-US" sz="3200" b="1" dirty="0" smtClean="0">
                <a:solidFill>
                  <a:srgbClr val="FF0000"/>
                </a:solidFill>
                <a:latin typeface="Constantia" panose="02030602050306030303" pitchFamily="18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Constantia" panose="02030602050306030303" pitchFamily="18" charset="0"/>
              </a:rPr>
              <a:t>Sambhaji</a:t>
            </a:r>
            <a:r>
              <a:rPr lang="en-US" sz="3200" b="1" dirty="0" smtClean="0">
                <a:solidFill>
                  <a:srgbClr val="FF0000"/>
                </a:solidFill>
                <a:latin typeface="Constantia" panose="02030602050306030303" pitchFamily="18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Constantia" panose="02030602050306030303" pitchFamily="18" charset="0"/>
              </a:rPr>
              <a:t>Bhanuse</a:t>
            </a:r>
            <a:endParaRPr lang="en-IN" b="1" dirty="0">
              <a:solidFill>
                <a:srgbClr val="FF000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43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163" y="418048"/>
            <a:ext cx="9714449" cy="1280890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File handling in java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465" y="2009104"/>
            <a:ext cx="9959147" cy="390211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Java, with the help of File Class, we can work with files.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Class is inside the java.io package.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class can be used by creating an object of the class and then specifying the name of the file.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002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1252" y="497673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Why File Handling is Required?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188" y="1442435"/>
            <a:ext cx="10985679" cy="5254580"/>
          </a:xfrm>
        </p:spPr>
        <p:txBody>
          <a:bodyPr>
            <a:noAutofit/>
          </a:bodyPr>
          <a:lstStyle/>
          <a:p>
            <a:pPr fontAlgn="base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is an integral part of any programming language as file handling enables us to store the output of any particular program in a file and allows us to perform certain operations on it.</a:t>
            </a:r>
          </a:p>
          <a:p>
            <a:pPr fontAlgn="base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simple words, file handling means reading and writing data to a file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:</a:t>
            </a:r>
          </a:p>
          <a:p>
            <a:pPr fontAlgn="base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File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Created!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9091"/>
            <a:ext cx="38472" cy="259017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97630"/>
            <a:ext cx="65" cy="36673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67167" y="2929387"/>
            <a:ext cx="7439717" cy="32138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Importing File Class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java.io.File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GFG {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public static void main(String[]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// File name specified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File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File("myfile.txt");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("File Created!");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15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7132" y="366532"/>
            <a:ext cx="9817480" cy="869839"/>
          </a:xfrm>
        </p:spPr>
        <p:txBody>
          <a:bodyPr/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Streams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616" y="1120461"/>
            <a:ext cx="11010878" cy="535761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Java, a sequence of data is known as a stream.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concept is used to perform I/O operations on a file.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streams :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Input Stream: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 abstract class, and because of this, it is not useful by itself. 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several subclasses of the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class, which are as follows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Output Stream:</a:t>
            </a:r>
          </a:p>
          <a:p>
            <a:pPr fontAlgn="base"/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 abstract class and because of this, it is not useful by itself. </a:t>
            </a:r>
          </a:p>
          <a:p>
            <a:pPr fontAlgn="base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several subclasses of the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which are as follows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fontAlgn="base"/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950767"/>
              </p:ext>
            </p:extLst>
          </p:nvPr>
        </p:nvGraphicFramePr>
        <p:xfrm>
          <a:off x="1890331" y="3424230"/>
          <a:ext cx="8128000" cy="10189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1018981"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FilterInputStream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StringBufferInputStream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ObjectInputStream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AudioInputStream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ByteArrayInputStream</a:t>
                      </a:r>
                      <a:endParaRPr lang="en-US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FileInputStream</a:t>
                      </a:r>
                      <a:endParaRPr lang="en-US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038401"/>
              </p:ext>
            </p:extLst>
          </p:nvPr>
        </p:nvGraphicFramePr>
        <p:xfrm>
          <a:off x="1901064" y="5585734"/>
          <a:ext cx="8128000" cy="10189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1018981"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ByteArrayOutputStream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FileOutputStream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StringBufferOutputStream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ObjectOutputStream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DataOutputStream</a:t>
                      </a:r>
                      <a:endParaRPr lang="en-US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PrintStream</a:t>
                      </a:r>
                      <a:endParaRPr lang="en-US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920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253" y="598352"/>
            <a:ext cx="9817480" cy="61226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Java File Class Methods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3168073"/>
              </p:ext>
            </p:extLst>
          </p:nvPr>
        </p:nvGraphicFramePr>
        <p:xfrm>
          <a:off x="678488" y="1404085"/>
          <a:ext cx="11324621" cy="5215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188"/>
                <a:gridCol w="2524491"/>
                <a:gridCol w="8061942"/>
              </a:tblGrid>
              <a:tr h="664109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S.No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7"/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524392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canRead</a:t>
                      </a:r>
                      <a:r>
                        <a:rPr lang="en-IN" dirty="0" smtClean="0"/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tests whether the file is readable or not.</a:t>
                      </a:r>
                      <a:endParaRPr lang="en-IN" dirty="0"/>
                    </a:p>
                  </a:txBody>
                  <a:tcPr/>
                </a:tc>
              </a:tr>
              <a:tr h="52439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canWrite</a:t>
                      </a:r>
                      <a:r>
                        <a:rPr lang="en-IN" dirty="0" smtClean="0"/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tests whether the file is writable or not.</a:t>
                      </a:r>
                      <a:endParaRPr lang="en-IN" dirty="0"/>
                    </a:p>
                  </a:txBody>
                  <a:tcPr/>
                </a:tc>
              </a:tr>
              <a:tr h="524392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createNewFile</a:t>
                      </a:r>
                      <a:r>
                        <a:rPr lang="en-IN" dirty="0" smtClean="0"/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creates an empty file.</a:t>
                      </a:r>
                      <a:endParaRPr lang="en-IN" dirty="0"/>
                    </a:p>
                  </a:txBody>
                  <a:tcPr/>
                </a:tc>
              </a:tr>
              <a:tr h="524392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delete()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It deletes a file.</a:t>
                      </a:r>
                      <a:endParaRPr lang="en-IN" dirty="0"/>
                    </a:p>
                  </a:txBody>
                  <a:tcPr/>
                </a:tc>
              </a:tr>
              <a:tr h="702597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exists()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tests whether the file exists or not.</a:t>
                      </a:r>
                      <a:endParaRPr lang="en-IN" dirty="0"/>
                    </a:p>
                  </a:txBody>
                  <a:tcPr/>
                </a:tc>
              </a:tr>
              <a:tr h="702597">
                <a:tc>
                  <a:txBody>
                    <a:bodyPr/>
                    <a:lstStyle/>
                    <a:p>
                      <a:r>
                        <a:rPr lang="en-US" dirty="0" smtClean="0"/>
                        <a:t>6.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length()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size of the file in bytes.</a:t>
                      </a:r>
                      <a:endParaRPr lang="en-IN" dirty="0"/>
                    </a:p>
                  </a:txBody>
                  <a:tcPr/>
                </a:tc>
              </a:tr>
              <a:tr h="524392">
                <a:tc>
                  <a:txBody>
                    <a:bodyPr/>
                    <a:lstStyle/>
                    <a:p>
                      <a:r>
                        <a:rPr lang="en-US" dirty="0" smtClean="0"/>
                        <a:t>7.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getName</a:t>
                      </a:r>
                      <a:r>
                        <a:rPr lang="en-IN" dirty="0" smtClean="0"/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name of the file.</a:t>
                      </a:r>
                      <a:endParaRPr lang="en-IN" dirty="0"/>
                    </a:p>
                  </a:txBody>
                  <a:tcPr/>
                </a:tc>
              </a:tr>
              <a:tr h="524392">
                <a:tc>
                  <a:txBody>
                    <a:bodyPr/>
                    <a:lstStyle/>
                    <a:p>
                      <a:r>
                        <a:rPr lang="en-US" dirty="0" smtClean="0"/>
                        <a:t>8.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mkdir</a:t>
                      </a:r>
                      <a:r>
                        <a:rPr lang="en-IN" dirty="0" smtClean="0"/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Creates a new directory.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093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528" y="443806"/>
            <a:ext cx="9534144" cy="77968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File operations in Java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5262" y="1528293"/>
            <a:ext cx="10482845" cy="377762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 are the several operations that can be performed on a file in Java :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File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from a File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to a File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a File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32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8829" y="263501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chemeClr val="accent6">
                    <a:lumMod val="50000"/>
                  </a:schemeClr>
                </a:solidFill>
              </a:rPr>
              <a:t>Create File</a:t>
            </a:r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40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5"/>
                </a:solidFill>
              </a:rPr>
              <a:t>Example</a:t>
            </a:r>
            <a:endParaRPr lang="en-IN" sz="3200" dirty="0">
              <a:solidFill>
                <a:schemeClr val="accent5"/>
              </a:solidFill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216271"/>
              </p:ext>
            </p:extLst>
          </p:nvPr>
        </p:nvGraphicFramePr>
        <p:xfrm>
          <a:off x="2614412" y="1638157"/>
          <a:ext cx="8834906" cy="4752975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8834906"/>
              </a:tblGrid>
              <a:tr h="475297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 </a:t>
                      </a:r>
                      <a:r>
                        <a:rPr lang="en-IN" sz="14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java.io.File</a:t>
                      </a:r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algn="l" rtl="0" fontAlgn="base"/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 </a:t>
                      </a:r>
                      <a:r>
                        <a:rPr lang="en-IN" sz="14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java.io.IOException</a:t>
                      </a:r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algn="l" rtl="0" fontAlgn="base"/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class GFG {</a:t>
                      </a:r>
                    </a:p>
                    <a:p>
                      <a:pPr algn="l" rtl="0" fontAlgn="base"/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public static void main(String[] </a:t>
                      </a:r>
                      <a:r>
                        <a:rPr lang="en-IN" sz="14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args</a:t>
                      </a:r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l" rtl="0" fontAlgn="base"/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en-IN" sz="1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 fontAlgn="base"/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try {</a:t>
                      </a:r>
                    </a:p>
                    <a:p>
                      <a:pPr algn="l" rtl="0" fontAlgn="base"/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    File </a:t>
                      </a:r>
                      <a:r>
                        <a:rPr lang="en-IN" sz="14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</a:t>
                      </a:r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new File("myfile.txt");</a:t>
                      </a:r>
                    </a:p>
                    <a:p>
                      <a:pPr algn="l" rtl="0" fontAlgn="base"/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    if (</a:t>
                      </a:r>
                      <a:r>
                        <a:rPr lang="en-IN" sz="14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Obj.createNewFile</a:t>
                      </a:r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()) {</a:t>
                      </a:r>
                    </a:p>
                    <a:p>
                      <a:pPr algn="l" rtl="0" fontAlgn="base"/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        </a:t>
                      </a:r>
                      <a:r>
                        <a:rPr lang="en-IN" sz="14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System.out.println</a:t>
                      </a:r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("File created: </a:t>
                      </a:r>
                      <a:r>
                        <a:rPr lang="en-IN" sz="1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+ </a:t>
                      </a:r>
                      <a:r>
                        <a:rPr lang="en-IN" sz="14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Obj.getName</a:t>
                      </a:r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());</a:t>
                      </a:r>
                    </a:p>
                    <a:p>
                      <a:pPr algn="l" rtl="0" fontAlgn="base"/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    }</a:t>
                      </a:r>
                    </a:p>
                    <a:p>
                      <a:pPr algn="l" rtl="0" fontAlgn="base"/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    else {</a:t>
                      </a:r>
                    </a:p>
                    <a:p>
                      <a:pPr algn="l" rtl="0" fontAlgn="base"/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        </a:t>
                      </a:r>
                      <a:r>
                        <a:rPr lang="en-IN" sz="14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System.out.println</a:t>
                      </a:r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("File already exists.");</a:t>
                      </a:r>
                    </a:p>
                    <a:p>
                      <a:pPr algn="l" rtl="0" fontAlgn="base"/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    }</a:t>
                      </a:r>
                    </a:p>
                    <a:p>
                      <a:pPr algn="l" rtl="0" fontAlgn="base"/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}</a:t>
                      </a:r>
                    </a:p>
                    <a:p>
                      <a:pPr algn="l" rtl="0" fontAlgn="base"/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catch (</a:t>
                      </a:r>
                      <a:r>
                        <a:rPr lang="en-IN" sz="14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IOException</a:t>
                      </a:r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e) {</a:t>
                      </a:r>
                    </a:p>
                    <a:p>
                      <a:pPr algn="l" rtl="0" fontAlgn="base"/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    </a:t>
                      </a:r>
                      <a:r>
                        <a:rPr lang="en-IN" sz="14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System.out.println</a:t>
                      </a:r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("An error has occurred.");</a:t>
                      </a:r>
                    </a:p>
                    <a:p>
                      <a:pPr algn="l" rtl="0" fontAlgn="base"/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    </a:t>
                      </a:r>
                      <a:r>
                        <a:rPr lang="en-IN" sz="14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e.printStackTrace</a:t>
                      </a:r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</a:p>
                    <a:p>
                      <a:pPr algn="l" rtl="0" fontAlgn="base"/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}</a:t>
                      </a:r>
                    </a:p>
                    <a:p>
                      <a:pPr algn="l" rtl="0" fontAlgn="base"/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}</a:t>
                      </a:r>
                    </a:p>
                    <a:p>
                      <a:pPr algn="l" rtl="0" fontAlgn="base"/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IN" sz="1400" b="1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18" marR="90018" marT="126026" marB="126026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86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8829" y="263501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6">
                    <a:lumMod val="50000"/>
                  </a:schemeClr>
                </a:solidFill>
              </a:rPr>
              <a:t>Delete </a:t>
            </a:r>
            <a:r>
              <a:rPr lang="en-US" sz="4400" b="1" dirty="0" smtClean="0">
                <a:solidFill>
                  <a:schemeClr val="accent6">
                    <a:lumMod val="50000"/>
                  </a:schemeClr>
                </a:solidFill>
              </a:rPr>
              <a:t>File</a:t>
            </a:r>
            <a:r>
              <a:rPr lang="en-US" sz="4400" b="1" dirty="0">
                <a:solidFill>
                  <a:schemeClr val="accent6">
                    <a:lumMod val="50000"/>
                  </a:schemeClr>
                </a:solidFill>
              </a:rPr>
              <a:t>:</a:t>
            </a:r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40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5"/>
                </a:solidFill>
              </a:rPr>
              <a:t>Example</a:t>
            </a:r>
            <a:endParaRPr lang="en-IN" sz="3200" dirty="0">
              <a:solidFill>
                <a:schemeClr val="accent5"/>
              </a:solidFill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4927077"/>
              </p:ext>
            </p:extLst>
          </p:nvPr>
        </p:nvGraphicFramePr>
        <p:xfrm>
          <a:off x="2614412" y="1638157"/>
          <a:ext cx="8834906" cy="4752975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8834906"/>
              </a:tblGrid>
              <a:tr h="475297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800" b="1" i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 </a:t>
                      </a:r>
                      <a:r>
                        <a:rPr lang="en-IN" sz="1800" b="1" i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java.io.File</a:t>
                      </a:r>
                      <a:r>
                        <a:rPr lang="en-IN" sz="1800" b="1" i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</a:p>
                    <a:p>
                      <a:pPr algn="l" rtl="0" fontAlgn="base"/>
                      <a:r>
                        <a:rPr lang="en-IN" sz="1800" b="1" i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l" rtl="0" fontAlgn="base"/>
                      <a:r>
                        <a:rPr lang="en-IN" sz="1800" b="1" i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class GFG {</a:t>
                      </a:r>
                    </a:p>
                    <a:p>
                      <a:pPr algn="l" rtl="0" fontAlgn="base"/>
                      <a:r>
                        <a:rPr lang="en-IN" sz="1800" b="1" i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public static void main(String[] </a:t>
                      </a:r>
                      <a:r>
                        <a:rPr lang="en-IN" sz="1800" b="1" i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args</a:t>
                      </a:r>
                      <a:r>
                        <a:rPr lang="en-IN" sz="1800" b="1" i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l" rtl="0" fontAlgn="base"/>
                      <a:r>
                        <a:rPr lang="en-IN" sz="1800" b="1" i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{</a:t>
                      </a:r>
                    </a:p>
                    <a:p>
                      <a:pPr algn="l" rtl="0" fontAlgn="base"/>
                      <a:r>
                        <a:rPr lang="en-IN" sz="1800" b="1" i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File </a:t>
                      </a:r>
                      <a:r>
                        <a:rPr lang="en-IN" sz="1800" b="1" i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</a:t>
                      </a:r>
                      <a:r>
                        <a:rPr lang="en-IN" sz="1800" b="1" i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new File("myfile.txt");</a:t>
                      </a:r>
                    </a:p>
                    <a:p>
                      <a:pPr algn="l" rtl="0" fontAlgn="base"/>
                      <a:r>
                        <a:rPr lang="en-IN" sz="1800" b="1" i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if (</a:t>
                      </a:r>
                      <a:r>
                        <a:rPr lang="en-IN" sz="1800" b="1" i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Obj.delete</a:t>
                      </a:r>
                      <a:r>
                        <a:rPr lang="en-IN" sz="1800" b="1" i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()) {</a:t>
                      </a:r>
                    </a:p>
                    <a:p>
                      <a:pPr algn="l" rtl="0" fontAlgn="base"/>
                      <a:r>
                        <a:rPr lang="en-IN" sz="1800" b="1" i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IN" sz="1800" b="1" i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System.out.println</a:t>
                      </a:r>
                      <a:r>
                        <a:rPr lang="en-IN" sz="1800" b="1" i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("The deleted file is : "</a:t>
                      </a:r>
                    </a:p>
                    <a:p>
                      <a:pPr algn="l" rtl="0" fontAlgn="base"/>
                      <a:r>
                        <a:rPr lang="en-IN" sz="1800" b="1" i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+ </a:t>
                      </a:r>
                      <a:r>
                        <a:rPr lang="en-IN" sz="1800" b="1" i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Obj.getName</a:t>
                      </a:r>
                      <a:r>
                        <a:rPr lang="en-IN" sz="1800" b="1" i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());</a:t>
                      </a:r>
                    </a:p>
                    <a:p>
                      <a:pPr algn="l" rtl="0" fontAlgn="base"/>
                      <a:r>
                        <a:rPr lang="en-IN" sz="1800" b="1" i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}</a:t>
                      </a:r>
                    </a:p>
                    <a:p>
                      <a:pPr algn="l" rtl="0" fontAlgn="base"/>
                      <a:r>
                        <a:rPr lang="en-IN" sz="1800" b="1" i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else {</a:t>
                      </a:r>
                    </a:p>
                    <a:p>
                      <a:pPr algn="l" rtl="0" fontAlgn="base"/>
                      <a:r>
                        <a:rPr lang="en-IN" sz="1800" b="1" i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IN" sz="1800" b="1" i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System.out.println</a:t>
                      </a:r>
                      <a:r>
                        <a:rPr lang="en-IN" sz="1800" b="1" i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</a:p>
                    <a:p>
                      <a:pPr algn="l" rtl="0" fontAlgn="base"/>
                      <a:r>
                        <a:rPr lang="en-IN" sz="1800" b="1" i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"Failed in deleting the file.");</a:t>
                      </a:r>
                    </a:p>
                    <a:p>
                      <a:pPr algn="l" rtl="0" fontAlgn="base"/>
                      <a:r>
                        <a:rPr lang="en-IN" sz="1800" b="1" i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}</a:t>
                      </a:r>
                    </a:p>
                    <a:p>
                      <a:pPr algn="l" rtl="0" fontAlgn="base"/>
                      <a:r>
                        <a:rPr lang="en-IN" sz="1800" b="1" i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algn="l" rtl="0" fontAlgn="base"/>
                      <a:r>
                        <a:rPr lang="en-IN" sz="1800" b="1" i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IN" sz="1800" b="1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18" marR="90018" marT="126026" marB="126026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30916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70</TotalTime>
  <Words>462</Words>
  <Application>Microsoft Office PowerPoint</Application>
  <PresentationFormat>Widescreen</PresentationFormat>
  <Paragraphs>136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Algerian</vt:lpstr>
      <vt:lpstr>Arial</vt:lpstr>
      <vt:lpstr>Century Gothic</vt:lpstr>
      <vt:lpstr>Constantia</vt:lpstr>
      <vt:lpstr>Copperplate Gothic Bold</vt:lpstr>
      <vt:lpstr>Courier New</vt:lpstr>
      <vt:lpstr>Goudy Stout</vt:lpstr>
      <vt:lpstr>Times New Roman</vt:lpstr>
      <vt:lpstr>Wingdings 3</vt:lpstr>
      <vt:lpstr>Wisp</vt:lpstr>
      <vt:lpstr>WELCOME</vt:lpstr>
      <vt:lpstr>Presentation On:        File Handling In Java  </vt:lpstr>
      <vt:lpstr>File handling in java</vt:lpstr>
      <vt:lpstr>Why File Handling is Required?</vt:lpstr>
      <vt:lpstr>Streams in Java</vt:lpstr>
      <vt:lpstr>Java File Class Methods </vt:lpstr>
      <vt:lpstr>File operations in Java </vt:lpstr>
      <vt:lpstr>Create File  Example</vt:lpstr>
      <vt:lpstr>Delete File:  Example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Microsoft account</dc:creator>
  <cp:lastModifiedBy>Microsoft account</cp:lastModifiedBy>
  <cp:revision>8</cp:revision>
  <dcterms:created xsi:type="dcterms:W3CDTF">2024-06-17T05:26:26Z</dcterms:created>
  <dcterms:modified xsi:type="dcterms:W3CDTF">2024-06-17T06:37:15Z</dcterms:modified>
</cp:coreProperties>
</file>