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8" r:id="rId1"/>
  </p:sldMasterIdLst>
  <p:sldIdLst>
    <p:sldId id="256" r:id="rId2"/>
    <p:sldId id="276" r:id="rId3"/>
    <p:sldId id="257" r:id="rId4"/>
    <p:sldId id="263" r:id="rId5"/>
    <p:sldId id="258" r:id="rId6"/>
    <p:sldId id="264" r:id="rId7"/>
    <p:sldId id="277" r:id="rId8"/>
    <p:sldId id="265" r:id="rId9"/>
    <p:sldId id="266" r:id="rId10"/>
    <p:sldId id="269" r:id="rId11"/>
    <p:sldId id="270" r:id="rId12"/>
    <p:sldId id="271" r:id="rId13"/>
    <p:sldId id="272" r:id="rId14"/>
    <p:sldId id="274" r:id="rId15"/>
    <p:sldId id="273" r:id="rId16"/>
    <p:sldId id="278" r:id="rId17"/>
    <p:sldId id="275" r:id="rId18"/>
    <p:sldId id="259" r:id="rId19"/>
    <p:sldId id="260" r:id="rId20"/>
    <p:sldId id="261" r:id="rId21"/>
    <p:sldId id="262"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9" d="100"/>
          <a:sy n="79" d="100"/>
        </p:scale>
        <p:origin x="-1546"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BC2B8F1-4466-4212-8330-33634A2509B2}" type="datetimeFigureOut">
              <a:rPr lang="en-IN" smtClean="0"/>
              <a:t>08-11-2021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E6C742E-E0F6-42BF-A63C-A880CB02A3B8}"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BC2B8F1-4466-4212-8330-33634A2509B2}" type="datetimeFigureOut">
              <a:rPr lang="en-IN" smtClean="0"/>
              <a:t>08-11-2021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E6C742E-E0F6-42BF-A63C-A880CB02A3B8}"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BC2B8F1-4466-4212-8330-33634A2509B2}" type="datetimeFigureOut">
              <a:rPr lang="en-IN" smtClean="0"/>
              <a:t>08-11-2021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E6C742E-E0F6-42BF-A63C-A880CB02A3B8}"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BC2B8F1-4466-4212-8330-33634A2509B2}" type="datetimeFigureOut">
              <a:rPr lang="en-IN" smtClean="0"/>
              <a:t>08-11-2021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E6C742E-E0F6-42BF-A63C-A880CB02A3B8}"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BC2B8F1-4466-4212-8330-33634A2509B2}" type="datetimeFigureOut">
              <a:rPr lang="en-IN" smtClean="0"/>
              <a:t>08-11-2021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E6C742E-E0F6-42BF-A63C-A880CB02A3B8}"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BC2B8F1-4466-4212-8330-33634A2509B2}" type="datetimeFigureOut">
              <a:rPr lang="en-IN" smtClean="0"/>
              <a:t>08-11-2021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E6C742E-E0F6-42BF-A63C-A880CB02A3B8}"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BC2B8F1-4466-4212-8330-33634A2509B2}" type="datetimeFigureOut">
              <a:rPr lang="en-IN" smtClean="0"/>
              <a:t>08-11-2021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E6C742E-E0F6-42BF-A63C-A880CB02A3B8}"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BC2B8F1-4466-4212-8330-33634A2509B2}" type="datetimeFigureOut">
              <a:rPr lang="en-IN" smtClean="0"/>
              <a:t>08-11-2021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E6C742E-E0F6-42BF-A63C-A880CB02A3B8}"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BC2B8F1-4466-4212-8330-33634A2509B2}" type="datetimeFigureOut">
              <a:rPr lang="en-IN" smtClean="0"/>
              <a:t>08-11-2021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E6C742E-E0F6-42BF-A63C-A880CB02A3B8}"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BC2B8F1-4466-4212-8330-33634A2509B2}" type="datetimeFigureOut">
              <a:rPr lang="en-IN" smtClean="0"/>
              <a:t>08-11-2021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E6C742E-E0F6-42BF-A63C-A880CB02A3B8}" type="slidenum">
              <a:rPr lang="en-IN" smtClean="0"/>
              <a:t>‹#›</a:t>
            </a:fld>
            <a:endParaRPr lang="en-IN"/>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ABC2B8F1-4466-4212-8330-33634A2509B2}" type="datetimeFigureOut">
              <a:rPr lang="en-IN" smtClean="0"/>
              <a:t>08-11-2021</a:t>
            </a:fld>
            <a:endParaRPr lang="en-IN"/>
          </a:p>
        </p:txBody>
      </p:sp>
      <p:sp>
        <p:nvSpPr>
          <p:cNvPr id="9" name="Slide Number Placeholder 8"/>
          <p:cNvSpPr>
            <a:spLocks noGrp="1"/>
          </p:cNvSpPr>
          <p:nvPr>
            <p:ph type="sldNum" sz="quarter" idx="11"/>
          </p:nvPr>
        </p:nvSpPr>
        <p:spPr/>
        <p:txBody>
          <a:bodyPr/>
          <a:lstStyle/>
          <a:p>
            <a:fld id="{FE6C742E-E0F6-42BF-A63C-A880CB02A3B8}" type="slidenum">
              <a:rPr lang="en-IN" smtClean="0"/>
              <a:t>‹#›</a:t>
            </a:fld>
            <a:endParaRPr lang="en-IN"/>
          </a:p>
        </p:txBody>
      </p:sp>
      <p:sp>
        <p:nvSpPr>
          <p:cNvPr id="10" name="Footer Placeholder 9"/>
          <p:cNvSpPr>
            <a:spLocks noGrp="1"/>
          </p:cNvSpPr>
          <p:nvPr>
            <p:ph type="ftr" sz="quarter" idx="12"/>
          </p:nvPr>
        </p:nvSpPr>
        <p:spPr/>
        <p:txBody>
          <a:bodyPr/>
          <a:lstStyle/>
          <a:p>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FE6C742E-E0F6-42BF-A63C-A880CB02A3B8}" type="slidenum">
              <a:rPr lang="en-IN" smtClean="0"/>
              <a:t>‹#›</a:t>
            </a:fld>
            <a:endParaRPr lang="en-IN"/>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IN"/>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ABC2B8F1-4466-4212-8330-33634A2509B2}" type="datetimeFigureOut">
              <a:rPr lang="en-IN" smtClean="0"/>
              <a:t>08-11-2021</a:t>
            </a:fld>
            <a:endParaRPr lang="en-IN"/>
          </a:p>
        </p:txBody>
      </p:sp>
    </p:spTree>
  </p:cSld>
  <p:clrMap bg1="lt1" tx1="dk1" bg2="lt2" tx2="dk2" accent1="accent1" accent2="accent2" accent3="accent3" accent4="accent4" accent5="accent5" accent6="accent6" hlink="hlink" folHlink="folHlink"/>
  <p:sldLayoutIdLst>
    <p:sldLayoutId id="2147483889" r:id="rId1"/>
    <p:sldLayoutId id="2147483890" r:id="rId2"/>
    <p:sldLayoutId id="2147483891" r:id="rId3"/>
    <p:sldLayoutId id="2147483892" r:id="rId4"/>
    <p:sldLayoutId id="2147483893" r:id="rId5"/>
    <p:sldLayoutId id="2147483894" r:id="rId6"/>
    <p:sldLayoutId id="2147483895" r:id="rId7"/>
    <p:sldLayoutId id="2147483896" r:id="rId8"/>
    <p:sldLayoutId id="2147483897" r:id="rId9"/>
    <p:sldLayoutId id="2147483898" r:id="rId10"/>
    <p:sldLayoutId id="2147483899"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latin typeface="Times New Roman" pitchFamily="18" charset="0"/>
                <a:cs typeface="Times New Roman" pitchFamily="18" charset="0"/>
              </a:rPr>
              <a:t>IML-House Pricing</a:t>
            </a:r>
            <a:endParaRPr lang="en-IN" dirty="0">
              <a:latin typeface="Times New Roman" pitchFamily="18" charset="0"/>
              <a:cs typeface="Times New Roman" pitchFamily="18" charset="0"/>
            </a:endParaRPr>
          </a:p>
        </p:txBody>
      </p:sp>
      <p:sp>
        <p:nvSpPr>
          <p:cNvPr id="3" name="Subtitle 2"/>
          <p:cNvSpPr>
            <a:spLocks noGrp="1"/>
          </p:cNvSpPr>
          <p:nvPr>
            <p:ph type="subTitle" idx="1"/>
          </p:nvPr>
        </p:nvSpPr>
        <p:spPr/>
        <p:txBody>
          <a:bodyPr>
            <a:normAutofit/>
          </a:bodyPr>
          <a:lstStyle/>
          <a:p>
            <a:pPr algn="r"/>
            <a:r>
              <a:rPr lang="en-IN" b="1" dirty="0" smtClean="0">
                <a:solidFill>
                  <a:schemeClr val="tx1"/>
                </a:solidFill>
                <a:latin typeface="Times New Roman" pitchFamily="18" charset="0"/>
                <a:cs typeface="Times New Roman" pitchFamily="18" charset="0"/>
              </a:rPr>
              <a:t>D21027-Priyanka G</a:t>
            </a:r>
          </a:p>
          <a:p>
            <a:pPr algn="r"/>
            <a:r>
              <a:rPr lang="en-IN" b="1" dirty="0" smtClean="0">
                <a:solidFill>
                  <a:schemeClr val="tx1"/>
                </a:solidFill>
                <a:latin typeface="Times New Roman" pitchFamily="18" charset="0"/>
                <a:cs typeface="Times New Roman" pitchFamily="18" charset="0"/>
              </a:rPr>
              <a:t>D21031-Sakshi </a:t>
            </a:r>
            <a:r>
              <a:rPr lang="en-IN" b="1" dirty="0" err="1" smtClean="0">
                <a:solidFill>
                  <a:schemeClr val="tx1"/>
                </a:solidFill>
                <a:latin typeface="Times New Roman" pitchFamily="18" charset="0"/>
                <a:cs typeface="Times New Roman" pitchFamily="18" charset="0"/>
              </a:rPr>
              <a:t>Bhoir</a:t>
            </a:r>
            <a:endParaRPr lang="en-IN" b="1" dirty="0" smtClean="0">
              <a:solidFill>
                <a:schemeClr val="tx1"/>
              </a:solidFill>
              <a:latin typeface="Times New Roman" pitchFamily="18" charset="0"/>
              <a:cs typeface="Times New Roman" pitchFamily="18" charset="0"/>
            </a:endParaRPr>
          </a:p>
          <a:p>
            <a:endParaRPr lang="en-IN" b="1" dirty="0">
              <a:latin typeface="Times New Roman" pitchFamily="18" charset="0"/>
              <a:cs typeface="Times New Roman" pitchFamily="18" charset="0"/>
            </a:endParaRPr>
          </a:p>
        </p:txBody>
      </p:sp>
    </p:spTree>
    <p:extLst>
      <p:ext uri="{BB962C8B-B14F-4D97-AF65-F5344CB8AC3E}">
        <p14:creationId xmlns:p14="http://schemas.microsoft.com/office/powerpoint/2010/main" val="14442445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Comparing Results</a:t>
            </a:r>
            <a:endParaRPr lang="en-IN" dirty="0"/>
          </a:p>
        </p:txBody>
      </p:sp>
      <p:sp>
        <p:nvSpPr>
          <p:cNvPr id="3" name="Content Placeholder 2"/>
          <p:cNvSpPr>
            <a:spLocks noGrp="1"/>
          </p:cNvSpPr>
          <p:nvPr>
            <p:ph idx="1"/>
          </p:nvPr>
        </p:nvSpPr>
        <p:spPr>
          <a:xfrm>
            <a:off x="539552" y="1484784"/>
            <a:ext cx="7344816" cy="4525963"/>
          </a:xfrm>
        </p:spPr>
        <p:txBody>
          <a:bodyPr>
            <a:normAutofit/>
          </a:bodyPr>
          <a:lstStyle/>
          <a:p>
            <a:r>
              <a:rPr lang="en-IN" sz="2800" b="1" dirty="0" smtClean="0">
                <a:latin typeface="Times New Roman" pitchFamily="18" charset="0"/>
                <a:cs typeface="Times New Roman" pitchFamily="18" charset="0"/>
              </a:rPr>
              <a:t>Model 1</a:t>
            </a:r>
          </a:p>
          <a:p>
            <a:pPr lvl="1">
              <a:buFont typeface="Wingdings" pitchFamily="2" charset="2"/>
              <a:buChar char="ü"/>
            </a:pPr>
            <a:r>
              <a:rPr lang="en-IN" sz="2400" dirty="0" smtClean="0">
                <a:latin typeface="Times New Roman" pitchFamily="18" charset="0"/>
                <a:cs typeface="Times New Roman" pitchFamily="18" charset="0"/>
              </a:rPr>
              <a:t>RMSE - 256664.407473297 </a:t>
            </a:r>
          </a:p>
          <a:p>
            <a:pPr lvl="1">
              <a:buFont typeface="Wingdings" pitchFamily="2" charset="2"/>
              <a:buChar char="ü"/>
            </a:pPr>
            <a:r>
              <a:rPr lang="en-IN" sz="2400" dirty="0" smtClean="0">
                <a:latin typeface="Times New Roman" pitchFamily="18" charset="0"/>
                <a:cs typeface="Times New Roman" pitchFamily="18" charset="0"/>
              </a:rPr>
              <a:t>R2 - 0.5350072220902847</a:t>
            </a:r>
          </a:p>
          <a:p>
            <a:r>
              <a:rPr lang="en-IN" sz="2800" b="1" dirty="0" smtClean="0">
                <a:latin typeface="Times New Roman" pitchFamily="18" charset="0"/>
                <a:cs typeface="Times New Roman" pitchFamily="18" charset="0"/>
              </a:rPr>
              <a:t>Model 2</a:t>
            </a:r>
          </a:p>
          <a:p>
            <a:pPr lvl="1">
              <a:buFont typeface="Wingdings" pitchFamily="2" charset="2"/>
              <a:buChar char="ü"/>
            </a:pPr>
            <a:r>
              <a:rPr lang="en-IN" sz="2400" dirty="0" smtClean="0">
                <a:latin typeface="Times New Roman" pitchFamily="18" charset="0"/>
                <a:cs typeface="Times New Roman" pitchFamily="18" charset="0"/>
              </a:rPr>
              <a:t>RMSE - 282841.33104509866</a:t>
            </a:r>
          </a:p>
          <a:p>
            <a:pPr lvl="1">
              <a:buFont typeface="Wingdings" pitchFamily="2" charset="2"/>
              <a:buChar char="ü"/>
            </a:pPr>
            <a:r>
              <a:rPr lang="en-IN" sz="2400" dirty="0" smtClean="0">
                <a:latin typeface="Times New Roman" pitchFamily="18" charset="0"/>
                <a:cs typeface="Times New Roman" pitchFamily="18" charset="0"/>
              </a:rPr>
              <a:t>R2 - 0.43556167597779927</a:t>
            </a:r>
          </a:p>
          <a:p>
            <a:r>
              <a:rPr lang="en-IN" sz="2800" b="1" dirty="0" smtClean="0">
                <a:latin typeface="Times New Roman" pitchFamily="18" charset="0"/>
                <a:cs typeface="Times New Roman" pitchFamily="18" charset="0"/>
              </a:rPr>
              <a:t>Model 3</a:t>
            </a:r>
          </a:p>
          <a:p>
            <a:pPr lvl="1">
              <a:buFont typeface="Wingdings" pitchFamily="2" charset="2"/>
              <a:buChar char="ü"/>
            </a:pPr>
            <a:r>
              <a:rPr lang="en-IN" sz="2400" dirty="0">
                <a:latin typeface="Times New Roman" pitchFamily="18" charset="0"/>
                <a:cs typeface="Times New Roman" pitchFamily="18" charset="0"/>
              </a:rPr>
              <a:t>RMSE </a:t>
            </a:r>
            <a:r>
              <a:rPr lang="en-IN" sz="2400" dirty="0" smtClean="0">
                <a:latin typeface="Times New Roman" pitchFamily="18" charset="0"/>
                <a:cs typeface="Times New Roman" pitchFamily="18" charset="0"/>
              </a:rPr>
              <a:t>- 236514.15003446126 </a:t>
            </a:r>
          </a:p>
          <a:p>
            <a:pPr lvl="1">
              <a:buFont typeface="Wingdings" pitchFamily="2" charset="2"/>
              <a:buChar char="ü"/>
            </a:pPr>
            <a:r>
              <a:rPr lang="en-IN" sz="2400" dirty="0" smtClean="0">
                <a:latin typeface="Times New Roman" pitchFamily="18" charset="0"/>
                <a:cs typeface="Times New Roman" pitchFamily="18" charset="0"/>
              </a:rPr>
              <a:t>R2 - 0.6058832440681394</a:t>
            </a:r>
            <a:endParaRPr lang="en-IN" sz="2400" dirty="0">
              <a:latin typeface="Times New Roman" pitchFamily="18" charset="0"/>
              <a:cs typeface="Times New Roman" pitchFamily="18" charset="0"/>
            </a:endParaRPr>
          </a:p>
        </p:txBody>
      </p:sp>
    </p:spTree>
    <p:extLst>
      <p:ext uri="{BB962C8B-B14F-4D97-AF65-F5344CB8AC3E}">
        <p14:creationId xmlns:p14="http://schemas.microsoft.com/office/powerpoint/2010/main" val="109904868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Feature Engineering</a:t>
            </a:r>
            <a:endParaRPr lang="en-IN" dirty="0"/>
          </a:p>
        </p:txBody>
      </p:sp>
      <p:sp>
        <p:nvSpPr>
          <p:cNvPr id="3" name="Content Placeholder 2"/>
          <p:cNvSpPr>
            <a:spLocks noGrp="1"/>
          </p:cNvSpPr>
          <p:nvPr>
            <p:ph idx="1"/>
          </p:nvPr>
        </p:nvSpPr>
        <p:spPr/>
        <p:txBody>
          <a:bodyPr>
            <a:normAutofit/>
          </a:bodyPr>
          <a:lstStyle/>
          <a:p>
            <a:pPr marL="114300" indent="0">
              <a:buNone/>
            </a:pPr>
            <a:r>
              <a:rPr lang="en-IN" sz="2800" b="1" dirty="0" smtClean="0">
                <a:latin typeface="Times New Roman" pitchFamily="18" charset="0"/>
                <a:cs typeface="Times New Roman" pitchFamily="18" charset="0"/>
              </a:rPr>
              <a:t>Log Transformation:</a:t>
            </a:r>
          </a:p>
          <a:p>
            <a:pPr algn="just"/>
            <a:r>
              <a:rPr lang="en-IN" dirty="0" smtClean="0">
                <a:latin typeface="Times New Roman" pitchFamily="18" charset="0"/>
                <a:cs typeface="Times New Roman" pitchFamily="18" charset="0"/>
              </a:rPr>
              <a:t>It is </a:t>
            </a:r>
            <a:r>
              <a:rPr lang="en-IN" dirty="0">
                <a:latin typeface="Times New Roman" pitchFamily="18" charset="0"/>
                <a:cs typeface="Times New Roman" pitchFamily="18" charset="0"/>
              </a:rPr>
              <a:t>a data transformation method in which it replaces each variable x with a log(x). </a:t>
            </a:r>
            <a:endParaRPr lang="en-IN" dirty="0" smtClean="0">
              <a:latin typeface="Times New Roman" pitchFamily="18" charset="0"/>
              <a:cs typeface="Times New Roman" pitchFamily="18" charset="0"/>
            </a:endParaRPr>
          </a:p>
          <a:p>
            <a:pPr algn="just"/>
            <a:r>
              <a:rPr lang="en-IN" dirty="0">
                <a:latin typeface="Times New Roman" pitchFamily="18" charset="0"/>
                <a:cs typeface="Times New Roman" pitchFamily="18" charset="0"/>
              </a:rPr>
              <a:t>When our original continuous data do not follow the bell curve, we can log transform this data to make it as “normal” as possible so that the statistical analysis results from this data become more valid</a:t>
            </a:r>
            <a:r>
              <a:rPr lang="en-IN" dirty="0" smtClean="0">
                <a:latin typeface="Times New Roman" pitchFamily="18" charset="0"/>
                <a:cs typeface="Times New Roman" pitchFamily="18" charset="0"/>
              </a:rPr>
              <a:t>.</a:t>
            </a:r>
          </a:p>
          <a:p>
            <a:pPr algn="just"/>
            <a:r>
              <a:rPr lang="en-IN" dirty="0">
                <a:latin typeface="Times New Roman" pitchFamily="18" charset="0"/>
                <a:cs typeface="Times New Roman" pitchFamily="18" charset="0"/>
              </a:rPr>
              <a:t>It improves linearity between our dependent and independent variables. </a:t>
            </a:r>
          </a:p>
          <a:p>
            <a:endParaRPr lang="en-IN" dirty="0"/>
          </a:p>
        </p:txBody>
      </p:sp>
    </p:spTree>
    <p:extLst>
      <p:ext uri="{BB962C8B-B14F-4D97-AF65-F5344CB8AC3E}">
        <p14:creationId xmlns:p14="http://schemas.microsoft.com/office/powerpoint/2010/main" val="203276027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512" y="332656"/>
            <a:ext cx="8568952" cy="6048672"/>
          </a:xfrm>
        </p:spPr>
        <p:txBody>
          <a:bodyPr>
            <a:normAutofit/>
          </a:bodyPr>
          <a:lstStyle/>
          <a:p>
            <a:pPr marL="114300" indent="0">
              <a:buNone/>
            </a:pPr>
            <a:r>
              <a:rPr lang="en-IN" sz="2800" b="1" dirty="0" smtClean="0">
                <a:latin typeface="Times New Roman" pitchFamily="18" charset="0"/>
                <a:cs typeface="Times New Roman" pitchFamily="18" charset="0"/>
              </a:rPr>
              <a:t>Square Root transformation</a:t>
            </a:r>
          </a:p>
          <a:p>
            <a:pPr fontAlgn="base"/>
            <a:r>
              <a:rPr lang="en-IN" dirty="0" smtClean="0">
                <a:latin typeface="Times New Roman" pitchFamily="18" charset="0"/>
                <a:cs typeface="Times New Roman" pitchFamily="18" charset="0"/>
              </a:rPr>
              <a:t>It can be useful for:</a:t>
            </a:r>
          </a:p>
          <a:p>
            <a:pPr lvl="0" fontAlgn="base">
              <a:buFont typeface="Wingdings" pitchFamily="2" charset="2"/>
              <a:buChar char="ü"/>
            </a:pPr>
            <a:r>
              <a:rPr lang="en-IN" dirty="0" smtClean="0">
                <a:latin typeface="Times New Roman" pitchFamily="18" charset="0"/>
                <a:cs typeface="Times New Roman" pitchFamily="18" charset="0"/>
              </a:rPr>
              <a:t>Normalizing a skewed distribution</a:t>
            </a:r>
          </a:p>
          <a:p>
            <a:pPr lvl="0" fontAlgn="base">
              <a:buFont typeface="Wingdings" pitchFamily="2" charset="2"/>
              <a:buChar char="ü"/>
            </a:pPr>
            <a:r>
              <a:rPr lang="en-IN" dirty="0" smtClean="0">
                <a:latin typeface="Times New Roman" pitchFamily="18" charset="0"/>
                <a:cs typeface="Times New Roman" pitchFamily="18" charset="0"/>
              </a:rPr>
              <a:t>Transforming a non-linear relationship between 2 variables into a </a:t>
            </a:r>
          </a:p>
          <a:p>
            <a:pPr marL="114300" lvl="0" indent="0" fontAlgn="base">
              <a:buNone/>
            </a:pPr>
            <a:r>
              <a:rPr lang="en-IN" dirty="0" smtClean="0">
                <a:latin typeface="Times New Roman" pitchFamily="18" charset="0"/>
                <a:cs typeface="Times New Roman" pitchFamily="18" charset="0"/>
              </a:rPr>
              <a:t>   linear one.</a:t>
            </a:r>
          </a:p>
          <a:p>
            <a:pPr lvl="0" fontAlgn="base">
              <a:buFont typeface="Wingdings" pitchFamily="2" charset="2"/>
              <a:buChar char="ü"/>
            </a:pPr>
            <a:r>
              <a:rPr lang="en-IN" dirty="0" smtClean="0">
                <a:latin typeface="Times New Roman" pitchFamily="18" charset="0"/>
                <a:cs typeface="Times New Roman" pitchFamily="18" charset="0"/>
              </a:rPr>
              <a:t>Focusing on visualizing certain parts of your data</a:t>
            </a:r>
          </a:p>
          <a:p>
            <a:pPr fontAlgn="base">
              <a:buFont typeface="Wingdings" pitchFamily="2" charset="2"/>
              <a:buChar char="ü"/>
            </a:pPr>
            <a:r>
              <a:rPr lang="en-IN" dirty="0" smtClean="0">
                <a:latin typeface="Times New Roman" pitchFamily="18" charset="0"/>
                <a:cs typeface="Times New Roman" pitchFamily="18" charset="0"/>
              </a:rPr>
              <a:t>When you apply a square root transformation to a variable, high </a:t>
            </a:r>
          </a:p>
          <a:p>
            <a:pPr marL="114300" indent="0" fontAlgn="base">
              <a:buNone/>
            </a:pPr>
            <a:r>
              <a:rPr lang="en-IN" dirty="0">
                <a:latin typeface="Times New Roman" pitchFamily="18" charset="0"/>
                <a:cs typeface="Times New Roman" pitchFamily="18" charset="0"/>
              </a:rPr>
              <a:t> </a:t>
            </a:r>
            <a:r>
              <a:rPr lang="en-IN" dirty="0" smtClean="0">
                <a:latin typeface="Times New Roman" pitchFamily="18" charset="0"/>
                <a:cs typeface="Times New Roman" pitchFamily="18" charset="0"/>
              </a:rPr>
              <a:t>   values get compressed and low values become more spread out. </a:t>
            </a:r>
          </a:p>
          <a:p>
            <a:pPr marL="0" indent="0" fontAlgn="base">
              <a:buNone/>
            </a:pPr>
            <a:endParaRPr lang="en-IN" dirty="0"/>
          </a:p>
        </p:txBody>
      </p:sp>
    </p:spTree>
    <p:extLst>
      <p:ext uri="{BB962C8B-B14F-4D97-AF65-F5344CB8AC3E}">
        <p14:creationId xmlns:p14="http://schemas.microsoft.com/office/powerpoint/2010/main" val="276290143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752"/>
            <a:ext cx="7620000" cy="1143000"/>
          </a:xfrm>
        </p:spPr>
        <p:txBody>
          <a:bodyPr>
            <a:normAutofit fontScale="90000"/>
          </a:bodyPr>
          <a:lstStyle/>
          <a:p>
            <a:r>
              <a:rPr lang="en-IN" dirty="0"/>
              <a:t/>
            </a:r>
            <a:br>
              <a:rPr lang="en-IN" dirty="0"/>
            </a:br>
            <a:r>
              <a:rPr lang="en-US" sz="3100" b="1" dirty="0">
                <a:latin typeface="Times New Roman" pitchFamily="18" charset="0"/>
                <a:cs typeface="Times New Roman" pitchFamily="18" charset="0"/>
              </a:rPr>
              <a:t>T</a:t>
            </a:r>
            <a:r>
              <a:rPr lang="en-US" sz="3100" b="1" dirty="0" smtClean="0">
                <a:latin typeface="Times New Roman" pitchFamily="18" charset="0"/>
                <a:cs typeface="Times New Roman" pitchFamily="18" charset="0"/>
              </a:rPr>
              <a:t>ransforming </a:t>
            </a:r>
            <a:r>
              <a:rPr lang="en-US" sz="3100" b="1" dirty="0">
                <a:latin typeface="Times New Roman" pitchFamily="18" charset="0"/>
                <a:cs typeface="Times New Roman" pitchFamily="18" charset="0"/>
              </a:rPr>
              <a:t>an existing feature to a new feature </a:t>
            </a:r>
            <a:endParaRPr lang="en-IN" sz="3100" b="1"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marL="0" indent="0">
              <a:buNone/>
            </a:pPr>
            <a:r>
              <a:rPr lang="en-IN" sz="2400" b="1" dirty="0">
                <a:latin typeface="Times New Roman" pitchFamily="18" charset="0"/>
                <a:cs typeface="Times New Roman" pitchFamily="18" charset="0"/>
              </a:rPr>
              <a:t>Convert column date to </a:t>
            </a:r>
            <a:r>
              <a:rPr lang="en-IN" sz="2400" b="1" dirty="0" smtClean="0">
                <a:latin typeface="Times New Roman" pitchFamily="18" charset="0"/>
                <a:cs typeface="Times New Roman" pitchFamily="18" charset="0"/>
              </a:rPr>
              <a:t>age:</a:t>
            </a:r>
          </a:p>
          <a:p>
            <a:r>
              <a:rPr lang="en-US" dirty="0" smtClean="0">
                <a:latin typeface="Times New Roman" pitchFamily="18" charset="0"/>
                <a:cs typeface="Times New Roman" pitchFamily="18" charset="0"/>
              </a:rPr>
              <a:t>houses</a:t>
            </a:r>
            <a:r>
              <a:rPr lang="en-US" dirty="0">
                <a:latin typeface="Times New Roman" pitchFamily="18" charset="0"/>
                <a:cs typeface="Times New Roman" pitchFamily="18" charset="0"/>
              </a:rPr>
              <a:t>["age"]= houses['year</a:t>
            </a:r>
            <a:r>
              <a:rPr lang="en-US" dirty="0" smtClean="0">
                <a:latin typeface="Times New Roman" pitchFamily="18" charset="0"/>
                <a:cs typeface="Times New Roman" pitchFamily="18" charset="0"/>
              </a:rPr>
              <a:t>']-houses</a:t>
            </a:r>
            <a:r>
              <a:rPr lang="en-US" dirty="0">
                <a:latin typeface="Times New Roman" pitchFamily="18" charset="0"/>
                <a:cs typeface="Times New Roman" pitchFamily="18" charset="0"/>
              </a:rPr>
              <a:t>['</a:t>
            </a:r>
            <a:r>
              <a:rPr lang="en-US" dirty="0" err="1">
                <a:latin typeface="Times New Roman" pitchFamily="18" charset="0"/>
                <a:cs typeface="Times New Roman" pitchFamily="18" charset="0"/>
              </a:rPr>
              <a:t>yr_built</a:t>
            </a:r>
            <a:r>
              <a:rPr lang="en-US" dirty="0">
                <a:latin typeface="Times New Roman" pitchFamily="18" charset="0"/>
                <a:cs typeface="Times New Roman" pitchFamily="18" charset="0"/>
              </a:rPr>
              <a:t>']</a:t>
            </a:r>
          </a:p>
          <a:p>
            <a:r>
              <a:rPr lang="en-US" dirty="0" smtClean="0">
                <a:latin typeface="Times New Roman" pitchFamily="18" charset="0"/>
                <a:cs typeface="Times New Roman" pitchFamily="18" charset="0"/>
              </a:rPr>
              <a:t>New column age is created by subtracting year(generated by splitting date column) by  </a:t>
            </a:r>
            <a:r>
              <a:rPr lang="en-US" dirty="0" err="1" smtClean="0">
                <a:latin typeface="Times New Roman" pitchFamily="18" charset="0"/>
                <a:cs typeface="Times New Roman" pitchFamily="18" charset="0"/>
              </a:rPr>
              <a:t>year_built</a:t>
            </a:r>
            <a:r>
              <a:rPr lang="en-US" dirty="0" smtClean="0">
                <a:latin typeface="Times New Roman" pitchFamily="18" charset="0"/>
                <a:cs typeface="Times New Roman" pitchFamily="18" charset="0"/>
              </a:rPr>
              <a:t>.  </a:t>
            </a: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258906555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1354162"/>
          </a:xfrm>
        </p:spPr>
        <p:txBody>
          <a:bodyPr/>
          <a:lstStyle/>
          <a:p>
            <a:pPr algn="ctr"/>
            <a:r>
              <a:rPr lang="en-IN" dirty="0" smtClean="0"/>
              <a:t>Result of models for  new feature</a:t>
            </a:r>
            <a:endParaRPr lang="en-IN" dirty="0"/>
          </a:p>
        </p:txBody>
      </p:sp>
      <p:sp>
        <p:nvSpPr>
          <p:cNvPr id="3" name="Content Placeholder 2"/>
          <p:cNvSpPr>
            <a:spLocks noGrp="1"/>
          </p:cNvSpPr>
          <p:nvPr>
            <p:ph idx="1"/>
          </p:nvPr>
        </p:nvSpPr>
        <p:spPr/>
        <p:txBody>
          <a:bodyPr>
            <a:normAutofit/>
          </a:bodyPr>
          <a:lstStyle/>
          <a:p>
            <a:r>
              <a:rPr lang="en-IN" dirty="0" smtClean="0"/>
              <a:t>Model 1:</a:t>
            </a:r>
          </a:p>
          <a:p>
            <a:pPr lvl="1">
              <a:buFont typeface="Wingdings" pitchFamily="2" charset="2"/>
              <a:buChar char="ü"/>
            </a:pPr>
            <a:r>
              <a:rPr lang="en-IN" sz="2200" dirty="0" smtClean="0">
                <a:latin typeface="Times New Roman" pitchFamily="18" charset="0"/>
                <a:cs typeface="Times New Roman" pitchFamily="18" charset="0"/>
              </a:rPr>
              <a:t>RMSE 238316.2872438939</a:t>
            </a:r>
          </a:p>
          <a:p>
            <a:pPr lvl="1">
              <a:buFont typeface="Wingdings" pitchFamily="2" charset="2"/>
              <a:buChar char="ü"/>
            </a:pPr>
            <a:r>
              <a:rPr lang="en-IN" sz="2200" dirty="0" smtClean="0">
                <a:latin typeface="Times New Roman" pitchFamily="18" charset="0"/>
                <a:cs typeface="Times New Roman" pitchFamily="18" charset="0"/>
              </a:rPr>
              <a:t> </a:t>
            </a:r>
            <a:r>
              <a:rPr lang="en-IN" sz="2200" dirty="0">
                <a:latin typeface="Times New Roman" pitchFamily="18" charset="0"/>
                <a:cs typeface="Times New Roman" pitchFamily="18" charset="0"/>
              </a:rPr>
              <a:t>R2 </a:t>
            </a:r>
            <a:r>
              <a:rPr lang="en-IN" sz="2200" dirty="0" smtClean="0">
                <a:latin typeface="Times New Roman" pitchFamily="18" charset="0"/>
                <a:cs typeface="Times New Roman" pitchFamily="18" charset="0"/>
              </a:rPr>
              <a:t>0.5991381428832557</a:t>
            </a:r>
          </a:p>
          <a:p>
            <a:pPr marL="114300" indent="0">
              <a:buNone/>
            </a:pPr>
            <a:endParaRPr lang="en-IN" dirty="0" smtClean="0">
              <a:latin typeface="Times New Roman" pitchFamily="18" charset="0"/>
              <a:cs typeface="Times New Roman" pitchFamily="18" charset="0"/>
            </a:endParaRPr>
          </a:p>
          <a:p>
            <a:r>
              <a:rPr lang="en-IN" dirty="0" smtClean="0"/>
              <a:t>Model 2:</a:t>
            </a:r>
          </a:p>
          <a:p>
            <a:pPr lvl="1">
              <a:buFont typeface="Wingdings" pitchFamily="2" charset="2"/>
              <a:buChar char="ü"/>
            </a:pPr>
            <a:r>
              <a:rPr lang="en-IN" sz="2200" dirty="0" smtClean="0">
                <a:latin typeface="Times New Roman" pitchFamily="18" charset="0"/>
                <a:cs typeface="Times New Roman" pitchFamily="18" charset="0"/>
              </a:rPr>
              <a:t>RMSE 282038.09891034785</a:t>
            </a:r>
          </a:p>
          <a:p>
            <a:pPr lvl="1">
              <a:buFont typeface="Wingdings" pitchFamily="2" charset="2"/>
              <a:buChar char="ü"/>
            </a:pPr>
            <a:r>
              <a:rPr lang="en-IN" sz="2200" dirty="0" smtClean="0">
                <a:latin typeface="Times New Roman" pitchFamily="18" charset="0"/>
                <a:cs typeface="Times New Roman" pitchFamily="18" charset="0"/>
              </a:rPr>
              <a:t>R2 0.4371462396889948</a:t>
            </a:r>
          </a:p>
          <a:p>
            <a:pPr marL="114300" indent="0">
              <a:buNone/>
            </a:pPr>
            <a:endParaRPr lang="en-IN" dirty="0" smtClean="0">
              <a:latin typeface="Times New Roman" pitchFamily="18" charset="0"/>
              <a:cs typeface="Times New Roman" pitchFamily="18" charset="0"/>
            </a:endParaRPr>
          </a:p>
          <a:p>
            <a:r>
              <a:rPr lang="en-IN" dirty="0" smtClean="0"/>
              <a:t>Model 3:</a:t>
            </a:r>
          </a:p>
          <a:p>
            <a:pPr lvl="1">
              <a:buFont typeface="Wingdings" pitchFamily="2" charset="2"/>
              <a:buChar char="ü"/>
            </a:pPr>
            <a:r>
              <a:rPr lang="en-IN" sz="2200" dirty="0">
                <a:latin typeface="Times New Roman" pitchFamily="18" charset="0"/>
                <a:cs typeface="Times New Roman" pitchFamily="18" charset="0"/>
              </a:rPr>
              <a:t>RMSE 226026.1058566554 </a:t>
            </a:r>
            <a:endParaRPr lang="en-IN" sz="2200" dirty="0" smtClean="0">
              <a:latin typeface="Times New Roman" pitchFamily="18" charset="0"/>
              <a:cs typeface="Times New Roman" pitchFamily="18" charset="0"/>
            </a:endParaRPr>
          </a:p>
          <a:p>
            <a:pPr lvl="1">
              <a:buFont typeface="Wingdings" pitchFamily="2" charset="2"/>
              <a:buChar char="ü"/>
            </a:pPr>
            <a:r>
              <a:rPr lang="en-IN" sz="2200" dirty="0" smtClean="0">
                <a:latin typeface="Times New Roman" pitchFamily="18" charset="0"/>
                <a:cs typeface="Times New Roman" pitchFamily="18" charset="0"/>
              </a:rPr>
              <a:t>R2 0.6401366434310699</a:t>
            </a:r>
            <a:endParaRPr lang="en-IN" sz="2200" dirty="0">
              <a:latin typeface="Times New Roman" pitchFamily="18" charset="0"/>
              <a:cs typeface="Times New Roman" pitchFamily="18" charset="0"/>
            </a:endParaRPr>
          </a:p>
        </p:txBody>
      </p:sp>
    </p:spTree>
    <p:extLst>
      <p:ext uri="{BB962C8B-B14F-4D97-AF65-F5344CB8AC3E}">
        <p14:creationId xmlns:p14="http://schemas.microsoft.com/office/powerpoint/2010/main" val="270497797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One-Hot encoding</a:t>
            </a:r>
            <a:endParaRPr lang="en-IN" dirty="0"/>
          </a:p>
        </p:txBody>
      </p:sp>
      <p:sp>
        <p:nvSpPr>
          <p:cNvPr id="3" name="Content Placeholder 2"/>
          <p:cNvSpPr>
            <a:spLocks noGrp="1"/>
          </p:cNvSpPr>
          <p:nvPr>
            <p:ph idx="1"/>
          </p:nvPr>
        </p:nvSpPr>
        <p:spPr/>
        <p:txBody>
          <a:bodyPr>
            <a:normAutofit/>
          </a:bodyPr>
          <a:lstStyle/>
          <a:p>
            <a:endParaRPr lang="en-IN" dirty="0" smtClean="0"/>
          </a:p>
          <a:p>
            <a:pPr algn="just"/>
            <a:r>
              <a:rPr lang="en-IN" dirty="0" smtClean="0">
                <a:latin typeface="Times New Roman" pitchFamily="18" charset="0"/>
                <a:cs typeface="Times New Roman" pitchFamily="18" charset="0"/>
              </a:rPr>
              <a:t>For </a:t>
            </a:r>
            <a:r>
              <a:rPr lang="en-IN" dirty="0">
                <a:latin typeface="Times New Roman" pitchFamily="18" charset="0"/>
                <a:cs typeface="Times New Roman" pitchFamily="18" charset="0"/>
              </a:rPr>
              <a:t>a categorical feature having many categories or levels, one-hot encoding is not a great choice from a machine learning perspective, most apparently due to a large number of dimensionality it adds up to. For example, pin code has a large number of levels or categories. Creating a one-hot </a:t>
            </a:r>
            <a:r>
              <a:rPr lang="en-IN" dirty="0" smtClean="0">
                <a:latin typeface="Times New Roman" pitchFamily="18" charset="0"/>
                <a:cs typeface="Times New Roman" pitchFamily="18" charset="0"/>
              </a:rPr>
              <a:t>encoding  </a:t>
            </a:r>
            <a:r>
              <a:rPr lang="en-IN" dirty="0">
                <a:latin typeface="Times New Roman" pitchFamily="18" charset="0"/>
                <a:cs typeface="Times New Roman" pitchFamily="18" charset="0"/>
              </a:rPr>
              <a:t>of </a:t>
            </a:r>
            <a:r>
              <a:rPr lang="en-IN" b="1" dirty="0" smtClean="0">
                <a:latin typeface="Times New Roman" pitchFamily="18" charset="0"/>
                <a:cs typeface="Times New Roman" pitchFamily="18" charset="0"/>
              </a:rPr>
              <a:t>zip-code </a:t>
            </a:r>
            <a:r>
              <a:rPr lang="en-IN" dirty="0">
                <a:latin typeface="Times New Roman" pitchFamily="18" charset="0"/>
                <a:cs typeface="Times New Roman" pitchFamily="18" charset="0"/>
              </a:rPr>
              <a:t>column will add up to massive dimensions with all the values as zero except just 1 column. This numerical vector will not contain much information, just an ocean of 0's</a:t>
            </a:r>
            <a:r>
              <a:rPr lang="en-IN" dirty="0" smtClean="0">
                <a:latin typeface="Times New Roman" pitchFamily="18" charset="0"/>
                <a:cs typeface="Times New Roman" pitchFamily="18" charset="0"/>
              </a:rPr>
              <a:t>.</a:t>
            </a:r>
          </a:p>
          <a:p>
            <a:pPr algn="just"/>
            <a:r>
              <a:rPr lang="en-IN" dirty="0">
                <a:latin typeface="Times New Roman" pitchFamily="18" charset="0"/>
                <a:cs typeface="Times New Roman" pitchFamily="18" charset="0"/>
              </a:rPr>
              <a:t>An increase in the dimensionality of the dataset causes curses of dimensionality, which leads to the problem of parallelism and </a:t>
            </a:r>
            <a:r>
              <a:rPr lang="en-IN" dirty="0" smtClean="0">
                <a:latin typeface="Times New Roman" pitchFamily="18" charset="0"/>
                <a:cs typeface="Times New Roman" pitchFamily="18" charset="0"/>
              </a:rPr>
              <a:t>multi </a:t>
            </a:r>
            <a:r>
              <a:rPr lang="en-IN" dirty="0" err="1" smtClean="0">
                <a:latin typeface="Times New Roman" pitchFamily="18" charset="0"/>
                <a:cs typeface="Times New Roman" pitchFamily="18" charset="0"/>
              </a:rPr>
              <a:t>collinearity</a:t>
            </a:r>
            <a:r>
              <a:rPr lang="en-IN" dirty="0">
                <a:latin typeface="Times New Roman" pitchFamily="18" charset="0"/>
                <a:cs typeface="Times New Roman" pitchFamily="18" charset="0"/>
              </a:rPr>
              <a:t>.</a:t>
            </a:r>
          </a:p>
          <a:p>
            <a:endParaRPr lang="en-IN" dirty="0" smtClean="0"/>
          </a:p>
          <a:p>
            <a:endParaRPr lang="en-IN" dirty="0"/>
          </a:p>
        </p:txBody>
      </p:sp>
    </p:spTree>
    <p:extLst>
      <p:ext uri="{BB962C8B-B14F-4D97-AF65-F5344CB8AC3E}">
        <p14:creationId xmlns:p14="http://schemas.microsoft.com/office/powerpoint/2010/main" val="119776907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Forward Selection Mechanism</a:t>
            </a:r>
            <a:endParaRPr lang="en-IN" dirty="0"/>
          </a:p>
        </p:txBody>
      </p:sp>
      <p:sp>
        <p:nvSpPr>
          <p:cNvPr id="3" name="Content Placeholder 2"/>
          <p:cNvSpPr>
            <a:spLocks noGrp="1"/>
          </p:cNvSpPr>
          <p:nvPr>
            <p:ph idx="1"/>
          </p:nvPr>
        </p:nvSpPr>
        <p:spPr>
          <a:xfrm>
            <a:off x="457200" y="4365104"/>
            <a:ext cx="7620000" cy="1944216"/>
          </a:xfrm>
        </p:spPr>
        <p:txBody>
          <a:bodyPr>
            <a:normAutofit fontScale="85000" lnSpcReduction="20000"/>
          </a:bodyPr>
          <a:lstStyle/>
          <a:p>
            <a:endParaRPr lang="en-US" sz="2400" dirty="0" smtClean="0">
              <a:latin typeface="Times New Roman" pitchFamily="18" charset="0"/>
              <a:cs typeface="Times New Roman" pitchFamily="18" charset="0"/>
            </a:endParaRPr>
          </a:p>
          <a:p>
            <a:pPr marL="114300" indent="0">
              <a:buNone/>
            </a:pPr>
            <a:r>
              <a:rPr lang="en-US" sz="2400" dirty="0" err="1" smtClean="0">
                <a:latin typeface="Times New Roman" pitchFamily="18" charset="0"/>
                <a:cs typeface="Times New Roman" pitchFamily="18" charset="0"/>
              </a:rPr>
              <a:t>fs</a:t>
            </a: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sfs</a:t>
            </a:r>
            <a:r>
              <a:rPr lang="en-US" sz="2400" dirty="0">
                <a:latin typeface="Times New Roman" pitchFamily="18" charset="0"/>
                <a:cs typeface="Times New Roman" pitchFamily="18" charset="0"/>
              </a:rPr>
              <a:t>(LR, </a:t>
            </a:r>
            <a:r>
              <a:rPr lang="en-US" sz="2400" dirty="0" err="1">
                <a:latin typeface="Times New Roman" pitchFamily="18" charset="0"/>
                <a:cs typeface="Times New Roman" pitchFamily="18" charset="0"/>
              </a:rPr>
              <a:t>k_features</a:t>
            </a:r>
            <a:r>
              <a:rPr lang="en-US" sz="2400" dirty="0">
                <a:latin typeface="Times New Roman" pitchFamily="18" charset="0"/>
                <a:cs typeface="Times New Roman" pitchFamily="18" charset="0"/>
              </a:rPr>
              <a:t>=8, forward=True, </a:t>
            </a:r>
            <a:r>
              <a:rPr lang="en-US" sz="2400" dirty="0" smtClean="0">
                <a:latin typeface="Times New Roman" pitchFamily="18" charset="0"/>
                <a:cs typeface="Times New Roman" pitchFamily="18" charset="0"/>
              </a:rPr>
              <a:t>verbose=2,scoring</a:t>
            </a:r>
            <a:r>
              <a:rPr lang="en-US" sz="2400" dirty="0">
                <a:latin typeface="Times New Roman" pitchFamily="18" charset="0"/>
                <a:cs typeface="Times New Roman" pitchFamily="18" charset="0"/>
              </a:rPr>
              <a:t>='</a:t>
            </a:r>
            <a:r>
              <a:rPr lang="en-US" sz="2400" dirty="0" err="1">
                <a:latin typeface="Times New Roman" pitchFamily="18" charset="0"/>
                <a:cs typeface="Times New Roman" pitchFamily="18" charset="0"/>
              </a:rPr>
              <a:t>neg_mean_squared_error',cv</a:t>
            </a:r>
            <a:r>
              <a:rPr lang="en-US" sz="2400" dirty="0">
                <a:latin typeface="Times New Roman" pitchFamily="18" charset="0"/>
                <a:cs typeface="Times New Roman" pitchFamily="18" charset="0"/>
              </a:rPr>
              <a:t>=10</a:t>
            </a:r>
            <a:r>
              <a:rPr lang="en-US" sz="2400" dirty="0" smtClean="0">
                <a:latin typeface="Times New Roman" pitchFamily="18" charset="0"/>
                <a:cs typeface="Times New Roman" pitchFamily="18" charset="0"/>
              </a:rPr>
              <a:t>)</a:t>
            </a:r>
          </a:p>
          <a:p>
            <a:pPr marL="114300" indent="0">
              <a:buNone/>
            </a:pPr>
            <a:endParaRPr lang="en-US" sz="2400" dirty="0">
              <a:latin typeface="Times New Roman" pitchFamily="18" charset="0"/>
              <a:cs typeface="Times New Roman" pitchFamily="18" charset="0"/>
            </a:endParaRPr>
          </a:p>
          <a:p>
            <a:pPr>
              <a:buFont typeface="Wingdings" pitchFamily="2" charset="2"/>
              <a:buChar char="ü"/>
            </a:pPr>
            <a:r>
              <a:rPr lang="it-IT" sz="2400" dirty="0">
                <a:latin typeface="Times New Roman" pitchFamily="18" charset="0"/>
                <a:cs typeface="Times New Roman" pitchFamily="18" charset="0"/>
              </a:rPr>
              <a:t>RMSE : </a:t>
            </a:r>
            <a:r>
              <a:rPr lang="it-IT" sz="2400" dirty="0" smtClean="0">
                <a:latin typeface="Times New Roman" pitchFamily="18" charset="0"/>
                <a:cs typeface="Times New Roman" pitchFamily="18" charset="0"/>
              </a:rPr>
              <a:t>45031917251.46213</a:t>
            </a:r>
            <a:endParaRPr lang="it-IT" sz="2400" dirty="0">
              <a:latin typeface="Times New Roman" pitchFamily="18" charset="0"/>
              <a:cs typeface="Times New Roman" pitchFamily="18" charset="0"/>
            </a:endParaRPr>
          </a:p>
          <a:p>
            <a:pPr>
              <a:buFont typeface="Wingdings" pitchFamily="2" charset="2"/>
              <a:buChar char="ü"/>
            </a:pPr>
            <a:r>
              <a:rPr lang="it-IT" sz="2400" dirty="0">
                <a:latin typeface="Times New Roman" pitchFamily="18" charset="0"/>
                <a:cs typeface="Times New Roman" pitchFamily="18" charset="0"/>
              </a:rPr>
              <a:t>r2 score : 0.6846460109606568</a:t>
            </a:r>
          </a:p>
          <a:p>
            <a:pPr marL="114300" indent="0">
              <a:buNone/>
            </a:pPr>
            <a:endParaRPr lang="en-US" sz="2400" dirty="0" smtClean="0">
              <a:latin typeface="Times New Roman" pitchFamily="18" charset="0"/>
              <a:cs typeface="Times New Roman" pitchFamily="18" charset="0"/>
            </a:endParaRPr>
          </a:p>
          <a:p>
            <a:pPr marL="114300" indent="0">
              <a:buNone/>
            </a:pPr>
            <a:endParaRPr lang="en-US" sz="6800" dirty="0" smtClean="0">
              <a:latin typeface="Times New Roman" pitchFamily="18" charset="0"/>
              <a:cs typeface="Times New Roman"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520" y="1412776"/>
            <a:ext cx="7712108" cy="2834886"/>
          </a:xfrm>
          <a:prstGeom prst="rect">
            <a:avLst/>
          </a:prstGeom>
        </p:spPr>
      </p:pic>
    </p:spTree>
    <p:extLst>
      <p:ext uri="{BB962C8B-B14F-4D97-AF65-F5344CB8AC3E}">
        <p14:creationId xmlns:p14="http://schemas.microsoft.com/office/powerpoint/2010/main" val="247578191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Decision Tree</a:t>
            </a:r>
            <a:endParaRPr lang="en-IN" dirty="0"/>
          </a:p>
        </p:txBody>
      </p:sp>
      <p:sp>
        <p:nvSpPr>
          <p:cNvPr id="3" name="Content Placeholder 2"/>
          <p:cNvSpPr>
            <a:spLocks noGrp="1"/>
          </p:cNvSpPr>
          <p:nvPr>
            <p:ph idx="1"/>
          </p:nvPr>
        </p:nvSpPr>
        <p:spPr/>
        <p:txBody>
          <a:bodyPr>
            <a:normAutofit/>
          </a:bodyPr>
          <a:lstStyle/>
          <a:p>
            <a:r>
              <a:rPr lang="en-IN" dirty="0" smtClean="0"/>
              <a:t>Model 1:</a:t>
            </a:r>
          </a:p>
          <a:p>
            <a:pPr lvl="1">
              <a:buFont typeface="Wingdings" pitchFamily="2" charset="2"/>
              <a:buChar char="ü"/>
            </a:pPr>
            <a:r>
              <a:rPr lang="en-IN" sz="2200" dirty="0">
                <a:latin typeface="Times New Roman" pitchFamily="18" charset="0"/>
                <a:cs typeface="Times New Roman" pitchFamily="18" charset="0"/>
              </a:rPr>
              <a:t>RMSE 251655.27961763568 </a:t>
            </a:r>
            <a:endParaRPr lang="en-IN" sz="2200" dirty="0" smtClean="0">
              <a:latin typeface="Times New Roman" pitchFamily="18" charset="0"/>
              <a:cs typeface="Times New Roman" pitchFamily="18" charset="0"/>
            </a:endParaRPr>
          </a:p>
          <a:p>
            <a:pPr lvl="1">
              <a:buFont typeface="Wingdings" pitchFamily="2" charset="2"/>
              <a:buChar char="ü"/>
            </a:pPr>
            <a:r>
              <a:rPr lang="en-IN" sz="2200" dirty="0" smtClean="0">
                <a:latin typeface="Times New Roman" pitchFamily="18" charset="0"/>
                <a:cs typeface="Times New Roman" pitchFamily="18" charset="0"/>
              </a:rPr>
              <a:t>R2 0.5502802617167384</a:t>
            </a:r>
          </a:p>
          <a:p>
            <a:r>
              <a:rPr lang="en-IN" dirty="0" smtClean="0"/>
              <a:t>Model 2:</a:t>
            </a:r>
          </a:p>
          <a:p>
            <a:pPr lvl="1">
              <a:buFont typeface="Wingdings" pitchFamily="2" charset="2"/>
              <a:buChar char="ü"/>
            </a:pPr>
            <a:r>
              <a:rPr lang="en-IN" sz="2200" dirty="0">
                <a:latin typeface="Times New Roman" pitchFamily="18" charset="0"/>
                <a:cs typeface="Times New Roman" pitchFamily="18" charset="0"/>
              </a:rPr>
              <a:t>RMSE </a:t>
            </a:r>
            <a:r>
              <a:rPr lang="en-IN" sz="2200" dirty="0" smtClean="0">
                <a:latin typeface="Times New Roman" pitchFamily="18" charset="0"/>
                <a:cs typeface="Times New Roman" pitchFamily="18" charset="0"/>
              </a:rPr>
              <a:t>289185.96255501476</a:t>
            </a:r>
          </a:p>
          <a:p>
            <a:pPr lvl="1">
              <a:buFont typeface="Wingdings" pitchFamily="2" charset="2"/>
              <a:buChar char="ü"/>
            </a:pPr>
            <a:r>
              <a:rPr lang="en-IN" sz="2200" dirty="0" smtClean="0">
                <a:latin typeface="Times New Roman" pitchFamily="18" charset="0"/>
                <a:cs typeface="Times New Roman" pitchFamily="18" charset="0"/>
              </a:rPr>
              <a:t> </a:t>
            </a:r>
            <a:r>
              <a:rPr lang="en-IN" sz="2200" dirty="0">
                <a:latin typeface="Times New Roman" pitchFamily="18" charset="0"/>
                <a:cs typeface="Times New Roman" pitchFamily="18" charset="0"/>
              </a:rPr>
              <a:t>R2 </a:t>
            </a:r>
            <a:r>
              <a:rPr lang="en-IN" sz="2200" dirty="0" smtClean="0">
                <a:latin typeface="Times New Roman" pitchFamily="18" charset="0"/>
                <a:cs typeface="Times New Roman" pitchFamily="18" charset="0"/>
              </a:rPr>
              <a:t>0.4128049608344907</a:t>
            </a:r>
          </a:p>
          <a:p>
            <a:r>
              <a:rPr lang="en-IN" dirty="0" smtClean="0"/>
              <a:t>Model 3:</a:t>
            </a:r>
          </a:p>
          <a:p>
            <a:pPr lvl="1">
              <a:buFont typeface="Wingdings" pitchFamily="2" charset="2"/>
              <a:buChar char="ü"/>
            </a:pPr>
            <a:r>
              <a:rPr lang="en-IN" sz="2200" dirty="0">
                <a:latin typeface="Times New Roman" pitchFamily="18" charset="0"/>
                <a:cs typeface="Times New Roman" pitchFamily="18" charset="0"/>
              </a:rPr>
              <a:t>RMSE </a:t>
            </a:r>
            <a:r>
              <a:rPr lang="en-IN" sz="2400" dirty="0"/>
              <a:t>224772.52648529876</a:t>
            </a:r>
            <a:r>
              <a:rPr lang="en-IN" sz="2200" dirty="0" smtClean="0">
                <a:latin typeface="Times New Roman" pitchFamily="18" charset="0"/>
                <a:cs typeface="Times New Roman" pitchFamily="18" charset="0"/>
              </a:rPr>
              <a:t> </a:t>
            </a:r>
          </a:p>
          <a:p>
            <a:pPr lvl="1">
              <a:buFont typeface="Wingdings" pitchFamily="2" charset="2"/>
              <a:buChar char="ü"/>
            </a:pPr>
            <a:r>
              <a:rPr lang="en-IN" sz="2200" dirty="0" smtClean="0">
                <a:latin typeface="Times New Roman" pitchFamily="18" charset="0"/>
                <a:cs typeface="Times New Roman" pitchFamily="18" charset="0"/>
              </a:rPr>
              <a:t>R2 </a:t>
            </a:r>
            <a:r>
              <a:rPr lang="en-IN" sz="2400" dirty="0"/>
              <a:t>0.6414994622469785</a:t>
            </a:r>
            <a:endParaRPr lang="en-IN" sz="2200" dirty="0">
              <a:latin typeface="Times New Roman" pitchFamily="18" charset="0"/>
              <a:cs typeface="Times New Roman" pitchFamily="18" charset="0"/>
            </a:endParaRPr>
          </a:p>
        </p:txBody>
      </p:sp>
    </p:spTree>
    <p:extLst>
      <p:ext uri="{BB962C8B-B14F-4D97-AF65-F5344CB8AC3E}">
        <p14:creationId xmlns:p14="http://schemas.microsoft.com/office/powerpoint/2010/main" val="419539892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sz="2800" b="1" dirty="0" smtClean="0">
                <a:latin typeface="Times New Roman" pitchFamily="18" charset="0"/>
                <a:cs typeface="Times New Roman" pitchFamily="18" charset="0"/>
              </a:rPr>
              <a:t>Square </a:t>
            </a:r>
            <a:r>
              <a:rPr lang="en-IN" sz="2800" b="1" dirty="0">
                <a:latin typeface="Times New Roman" pitchFamily="18" charset="0"/>
                <a:cs typeface="Times New Roman" pitchFamily="18" charset="0"/>
              </a:rPr>
              <a:t>Root </a:t>
            </a:r>
            <a:r>
              <a:rPr lang="en-IN" sz="2800" b="1" dirty="0" smtClean="0">
                <a:latin typeface="Times New Roman" pitchFamily="18" charset="0"/>
                <a:cs typeface="Times New Roman" pitchFamily="18" charset="0"/>
              </a:rPr>
              <a:t>transformation with Decision Tree</a:t>
            </a:r>
            <a:endParaRPr lang="en-IN" sz="2800" dirty="0"/>
          </a:p>
        </p:txBody>
      </p:sp>
      <p:sp>
        <p:nvSpPr>
          <p:cNvPr id="3" name="Content Placeholder 2"/>
          <p:cNvSpPr>
            <a:spLocks noGrp="1"/>
          </p:cNvSpPr>
          <p:nvPr>
            <p:ph idx="1"/>
          </p:nvPr>
        </p:nvSpPr>
        <p:spPr/>
        <p:txBody>
          <a:bodyPr/>
          <a:lstStyle/>
          <a:p>
            <a:r>
              <a:rPr lang="en-IN" dirty="0"/>
              <a:t>Model 1:</a:t>
            </a:r>
          </a:p>
          <a:p>
            <a:pPr lvl="1">
              <a:buFont typeface="Wingdings" pitchFamily="2" charset="2"/>
              <a:buChar char="ü"/>
            </a:pPr>
            <a:r>
              <a:rPr lang="en-IN" sz="2200" dirty="0" smtClean="0">
                <a:latin typeface="Times New Roman" pitchFamily="18" charset="0"/>
                <a:cs typeface="Times New Roman" pitchFamily="18" charset="0"/>
              </a:rPr>
              <a:t>RMSE </a:t>
            </a:r>
            <a:r>
              <a:rPr lang="en-IN" sz="2400" dirty="0"/>
              <a:t>250593.9225601086</a:t>
            </a:r>
            <a:r>
              <a:rPr lang="en-IN" sz="2200" dirty="0" smtClean="0">
                <a:latin typeface="Times New Roman" pitchFamily="18" charset="0"/>
                <a:cs typeface="Times New Roman" pitchFamily="18" charset="0"/>
              </a:rPr>
              <a:t> </a:t>
            </a:r>
          </a:p>
          <a:p>
            <a:pPr lvl="1">
              <a:buFont typeface="Wingdings" pitchFamily="2" charset="2"/>
              <a:buChar char="ü"/>
            </a:pPr>
            <a:r>
              <a:rPr lang="en-IN" sz="2200" dirty="0" smtClean="0">
                <a:latin typeface="Times New Roman" pitchFamily="18" charset="0"/>
                <a:cs typeface="Times New Roman" pitchFamily="18" charset="0"/>
              </a:rPr>
              <a:t>R2 </a:t>
            </a:r>
            <a:r>
              <a:rPr lang="en-IN" sz="2400" dirty="0" smtClean="0"/>
              <a:t>0.554123265231866</a:t>
            </a:r>
          </a:p>
          <a:p>
            <a:r>
              <a:rPr lang="en-IN" dirty="0" smtClean="0"/>
              <a:t>Model 2:</a:t>
            </a:r>
            <a:endParaRPr lang="en-IN" dirty="0"/>
          </a:p>
          <a:p>
            <a:pPr lvl="1">
              <a:buFont typeface="Wingdings" pitchFamily="2" charset="2"/>
              <a:buChar char="ü"/>
            </a:pPr>
            <a:r>
              <a:rPr lang="en-IN" sz="2200" dirty="0">
                <a:latin typeface="Times New Roman" pitchFamily="18" charset="0"/>
                <a:cs typeface="Times New Roman" pitchFamily="18" charset="0"/>
              </a:rPr>
              <a:t>RMSE 225533.76673347587 </a:t>
            </a:r>
          </a:p>
          <a:p>
            <a:pPr lvl="1">
              <a:buFont typeface="Wingdings" pitchFamily="2" charset="2"/>
              <a:buChar char="ü"/>
            </a:pPr>
            <a:r>
              <a:rPr lang="en-IN" sz="2200" dirty="0">
                <a:latin typeface="Times New Roman" pitchFamily="18" charset="0"/>
                <a:cs typeface="Times New Roman" pitchFamily="18" charset="0"/>
              </a:rPr>
              <a:t>R2 0.6390512318573426</a:t>
            </a:r>
          </a:p>
          <a:p>
            <a:endParaRPr lang="en-IN" dirty="0"/>
          </a:p>
        </p:txBody>
      </p:sp>
    </p:spTree>
    <p:extLst>
      <p:ext uri="{BB962C8B-B14F-4D97-AF65-F5344CB8AC3E}">
        <p14:creationId xmlns:p14="http://schemas.microsoft.com/office/powerpoint/2010/main" val="45076091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2400" b="1" dirty="0">
                <a:latin typeface="Times New Roman" pitchFamily="18" charset="0"/>
                <a:cs typeface="Times New Roman" pitchFamily="18" charset="0"/>
              </a:rPr>
              <a:t> </a:t>
            </a:r>
            <a:r>
              <a:rPr lang="en-US" sz="2800" b="1" dirty="0" smtClean="0">
                <a:latin typeface="Times New Roman" pitchFamily="18" charset="0"/>
                <a:cs typeface="Times New Roman" pitchFamily="18" charset="0"/>
              </a:rPr>
              <a:t>Transforming </a:t>
            </a:r>
            <a:r>
              <a:rPr lang="en-US" sz="2800" b="1" dirty="0">
                <a:latin typeface="Times New Roman" pitchFamily="18" charset="0"/>
                <a:cs typeface="Times New Roman" pitchFamily="18" charset="0"/>
              </a:rPr>
              <a:t>an existing feature to a new feature with </a:t>
            </a:r>
            <a:r>
              <a:rPr lang="en-US" sz="2800" b="1" dirty="0" smtClean="0">
                <a:latin typeface="Times New Roman" pitchFamily="18" charset="0"/>
                <a:cs typeface="Times New Roman" pitchFamily="18" charset="0"/>
              </a:rPr>
              <a:t>Decision Tree</a:t>
            </a:r>
            <a:endParaRPr lang="en-IN" sz="2800" b="1"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IN" dirty="0" smtClean="0"/>
              <a:t>Model 1 :</a:t>
            </a:r>
          </a:p>
          <a:p>
            <a:pPr lvl="1">
              <a:buFont typeface="Wingdings" pitchFamily="2" charset="2"/>
              <a:buChar char="ü"/>
            </a:pPr>
            <a:r>
              <a:rPr lang="en-IN" dirty="0"/>
              <a:t>RMSE 241596.88917635102 </a:t>
            </a:r>
            <a:endParaRPr lang="en-IN" dirty="0" smtClean="0"/>
          </a:p>
          <a:p>
            <a:pPr lvl="1">
              <a:buFont typeface="Wingdings" pitchFamily="2" charset="2"/>
              <a:buChar char="ü"/>
            </a:pPr>
            <a:r>
              <a:rPr lang="en-IN" dirty="0" smtClean="0"/>
              <a:t>R2 0.6095968507289543</a:t>
            </a:r>
          </a:p>
          <a:p>
            <a:r>
              <a:rPr lang="en-IN" dirty="0" smtClean="0"/>
              <a:t>Model 2 :</a:t>
            </a:r>
          </a:p>
          <a:p>
            <a:pPr lvl="1">
              <a:buFont typeface="Wingdings" pitchFamily="2" charset="2"/>
              <a:buChar char="ü"/>
            </a:pPr>
            <a:r>
              <a:rPr lang="en-IN" dirty="0" smtClean="0"/>
              <a:t>RMSE </a:t>
            </a:r>
            <a:r>
              <a:rPr lang="en-IN" dirty="0"/>
              <a:t>285343.1873959967 </a:t>
            </a:r>
            <a:endParaRPr lang="en-IN" dirty="0" smtClean="0"/>
          </a:p>
          <a:p>
            <a:pPr lvl="1">
              <a:buFont typeface="Wingdings" pitchFamily="2" charset="2"/>
              <a:buChar char="ü"/>
            </a:pPr>
            <a:r>
              <a:rPr lang="en-IN" dirty="0" smtClean="0"/>
              <a:t>R2 0.4257010345039742</a:t>
            </a:r>
          </a:p>
          <a:p>
            <a:r>
              <a:rPr lang="en-IN" dirty="0" smtClean="0"/>
              <a:t>Model 3 :</a:t>
            </a:r>
          </a:p>
          <a:p>
            <a:pPr lvl="1">
              <a:buFont typeface="Wingdings" pitchFamily="2" charset="2"/>
              <a:buChar char="ü"/>
            </a:pPr>
            <a:r>
              <a:rPr lang="en-IN" dirty="0"/>
              <a:t>RMSE 224227.89860029012 </a:t>
            </a:r>
            <a:endParaRPr lang="en-IN" dirty="0" smtClean="0"/>
          </a:p>
          <a:p>
            <a:pPr lvl="1">
              <a:buFont typeface="Wingdings" pitchFamily="2" charset="2"/>
              <a:buChar char="ü"/>
            </a:pPr>
            <a:r>
              <a:rPr lang="en-IN" dirty="0" smtClean="0"/>
              <a:t>R2 </a:t>
            </a:r>
            <a:r>
              <a:rPr lang="en-IN" dirty="0"/>
              <a:t>0.6431361591158263</a:t>
            </a:r>
            <a:endParaRPr lang="en-IN" dirty="0"/>
          </a:p>
        </p:txBody>
      </p:sp>
    </p:spTree>
    <p:extLst>
      <p:ext uri="{BB962C8B-B14F-4D97-AF65-F5344CB8AC3E}">
        <p14:creationId xmlns:p14="http://schemas.microsoft.com/office/powerpoint/2010/main" val="39411719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Attributes</a:t>
            </a:r>
            <a:endParaRPr lang="en-IN" dirty="0"/>
          </a:p>
        </p:txBody>
      </p:sp>
      <p:sp>
        <p:nvSpPr>
          <p:cNvPr id="3" name="Content Placeholder 2"/>
          <p:cNvSpPr>
            <a:spLocks noGrp="1"/>
          </p:cNvSpPr>
          <p:nvPr>
            <p:ph idx="1"/>
          </p:nvPr>
        </p:nvSpPr>
        <p:spPr/>
        <p:txBody>
          <a:bodyPr>
            <a:normAutofit/>
          </a:bodyPr>
          <a:lstStyle/>
          <a:p>
            <a:r>
              <a:rPr lang="en-IN" sz="2400" dirty="0" smtClean="0">
                <a:latin typeface="Times New Roman" pitchFamily="18" charset="0"/>
                <a:cs typeface="Times New Roman" pitchFamily="18" charset="0"/>
              </a:rPr>
              <a:t>The dataset contains categorical and numerical columns.</a:t>
            </a:r>
          </a:p>
          <a:p>
            <a:r>
              <a:rPr lang="en-IN" sz="2400" dirty="0" smtClean="0">
                <a:latin typeface="Times New Roman" pitchFamily="18" charset="0"/>
                <a:cs typeface="Times New Roman" pitchFamily="18" charset="0"/>
              </a:rPr>
              <a:t>Under categorical (nominal, ordinal data) </a:t>
            </a:r>
          </a:p>
          <a:p>
            <a:r>
              <a:rPr lang="en-IN" sz="2400" dirty="0" err="1" smtClean="0">
                <a:latin typeface="Times New Roman" pitchFamily="18" charset="0"/>
                <a:cs typeface="Times New Roman" pitchFamily="18" charset="0"/>
              </a:rPr>
              <a:t>Id,date,bedroom,bathroom,floors</a:t>
            </a:r>
            <a:r>
              <a:rPr lang="en-IN" sz="2400" dirty="0" smtClean="0">
                <a:latin typeface="Times New Roman" pitchFamily="18" charset="0"/>
                <a:cs typeface="Times New Roman" pitchFamily="18" charset="0"/>
              </a:rPr>
              <a:t> </a:t>
            </a:r>
            <a:r>
              <a:rPr lang="en-IN" sz="2400" dirty="0" err="1" smtClean="0">
                <a:latin typeface="Times New Roman" pitchFamily="18" charset="0"/>
                <a:cs typeface="Times New Roman" pitchFamily="18" charset="0"/>
              </a:rPr>
              <a:t>waterfront,view,grade</a:t>
            </a:r>
            <a:r>
              <a:rPr lang="en-IN" sz="2400" dirty="0" smtClean="0">
                <a:latin typeface="Times New Roman" pitchFamily="18" charset="0"/>
                <a:cs typeface="Times New Roman" pitchFamily="18" charset="0"/>
              </a:rPr>
              <a:t> </a:t>
            </a:r>
          </a:p>
          <a:p>
            <a:r>
              <a:rPr lang="en-IN" sz="2400" dirty="0" smtClean="0">
                <a:latin typeface="Times New Roman" pitchFamily="18" charset="0"/>
                <a:cs typeface="Times New Roman" pitchFamily="18" charset="0"/>
              </a:rPr>
              <a:t>Under numerical</a:t>
            </a:r>
          </a:p>
          <a:p>
            <a:r>
              <a:rPr lang="en-US" sz="2400" dirty="0">
                <a:latin typeface="Times New Roman" pitchFamily="18" charset="0"/>
                <a:cs typeface="Times New Roman" pitchFamily="18" charset="0"/>
              </a:rPr>
              <a:t>Price, </a:t>
            </a:r>
            <a:r>
              <a:rPr lang="en-US" sz="2400" dirty="0" err="1">
                <a:latin typeface="Times New Roman" pitchFamily="18" charset="0"/>
                <a:cs typeface="Times New Roman" pitchFamily="18" charset="0"/>
              </a:rPr>
              <a:t>sqft_living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sqft_lot</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sqft_above</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sqft_basement</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sqft_living_above</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sqft_lot_below</a:t>
            </a:r>
            <a:r>
              <a:rPr lang="en-US" sz="2400" dirty="0">
                <a:latin typeface="Times New Roman" pitchFamily="18" charset="0"/>
                <a:cs typeface="Times New Roman" pitchFamily="18" charset="0"/>
              </a:rPr>
              <a:t>.</a:t>
            </a:r>
            <a:endParaRPr lang="en-IN" sz="24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65203421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Testing  the model</a:t>
            </a:r>
            <a:endParaRPr lang="en-IN" dirty="0"/>
          </a:p>
        </p:txBody>
      </p:sp>
      <p:sp>
        <p:nvSpPr>
          <p:cNvPr id="3" name="Content Placeholder 2"/>
          <p:cNvSpPr>
            <a:spLocks noGrp="1"/>
          </p:cNvSpPr>
          <p:nvPr>
            <p:ph idx="1"/>
          </p:nvPr>
        </p:nvSpPr>
        <p:spPr/>
        <p:txBody>
          <a:bodyPr/>
          <a:lstStyle/>
          <a:p>
            <a:r>
              <a:rPr lang="en-IN" dirty="0" smtClean="0"/>
              <a:t>When compared the decision tree model and decision tree with new feature model yielded  almost the same result for</a:t>
            </a:r>
            <a:r>
              <a:rPr lang="en-IN" dirty="0"/>
              <a:t> </a:t>
            </a:r>
            <a:r>
              <a:rPr lang="en-IN" dirty="0" smtClean="0"/>
              <a:t>RMSE and R2 .</a:t>
            </a:r>
          </a:p>
          <a:p>
            <a:r>
              <a:rPr lang="en-IN" dirty="0" smtClean="0"/>
              <a:t>So we ran the test data using both the models and found that the decision tree model yielded the highest R2 and least RMSE for the predictors of model 3.</a:t>
            </a:r>
          </a:p>
          <a:p>
            <a:pPr>
              <a:buFont typeface="Wingdings" pitchFamily="2" charset="2"/>
              <a:buChar char="ü"/>
            </a:pPr>
            <a:r>
              <a:rPr lang="en-IN" dirty="0">
                <a:latin typeface="Times New Roman" pitchFamily="18" charset="0"/>
                <a:cs typeface="Times New Roman" pitchFamily="18" charset="0"/>
              </a:rPr>
              <a:t>RMSE 208432.13720424936 </a:t>
            </a:r>
            <a:endParaRPr lang="en-IN" dirty="0" smtClean="0">
              <a:latin typeface="Times New Roman" pitchFamily="18" charset="0"/>
              <a:cs typeface="Times New Roman" pitchFamily="18" charset="0"/>
            </a:endParaRPr>
          </a:p>
          <a:p>
            <a:pPr>
              <a:buFont typeface="Wingdings" pitchFamily="2" charset="2"/>
              <a:buChar char="ü"/>
            </a:pPr>
            <a:r>
              <a:rPr lang="en-IN" dirty="0" smtClean="0">
                <a:latin typeface="Times New Roman" pitchFamily="18" charset="0"/>
                <a:cs typeface="Times New Roman" pitchFamily="18" charset="0"/>
              </a:rPr>
              <a:t>R2 </a:t>
            </a:r>
            <a:r>
              <a:rPr lang="en-IN" dirty="0">
                <a:latin typeface="Times New Roman" pitchFamily="18" charset="0"/>
                <a:cs typeface="Times New Roman" pitchFamily="18" charset="0"/>
              </a:rPr>
              <a:t>0.6503966661021955</a:t>
            </a:r>
          </a:p>
        </p:txBody>
      </p:sp>
    </p:spTree>
    <p:extLst>
      <p:ext uri="{BB962C8B-B14F-4D97-AF65-F5344CB8AC3E}">
        <p14:creationId xmlns:p14="http://schemas.microsoft.com/office/powerpoint/2010/main" val="101810098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18048"/>
            <a:ext cx="7620000" cy="1143000"/>
          </a:xfrm>
        </p:spPr>
        <p:txBody>
          <a:bodyPr/>
          <a:lstStyle/>
          <a:p>
            <a:pPr algn="ctr"/>
            <a:r>
              <a:rPr lang="en-IN" dirty="0" smtClean="0"/>
              <a:t>Thank You</a:t>
            </a:r>
            <a:endParaRPr lang="en-IN" dirty="0"/>
          </a:p>
        </p:txBody>
      </p:sp>
    </p:spTree>
    <p:extLst>
      <p:ext uri="{BB962C8B-B14F-4D97-AF65-F5344CB8AC3E}">
        <p14:creationId xmlns:p14="http://schemas.microsoft.com/office/powerpoint/2010/main" val="338038455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Hypothesis</a:t>
            </a:r>
            <a:endParaRPr lang="en-IN" dirty="0"/>
          </a:p>
        </p:txBody>
      </p:sp>
      <p:sp>
        <p:nvSpPr>
          <p:cNvPr id="3" name="Content Placeholder 2"/>
          <p:cNvSpPr>
            <a:spLocks noGrp="1"/>
          </p:cNvSpPr>
          <p:nvPr>
            <p:ph idx="1"/>
          </p:nvPr>
        </p:nvSpPr>
        <p:spPr/>
        <p:txBody>
          <a:bodyPr>
            <a:normAutofit/>
          </a:bodyPr>
          <a:lstStyle/>
          <a:p>
            <a:r>
              <a:rPr lang="en-IN" sz="2400" dirty="0" smtClean="0">
                <a:latin typeface="Times New Roman" pitchFamily="18" charset="0"/>
                <a:cs typeface="Times New Roman" pitchFamily="18" charset="0"/>
              </a:rPr>
              <a:t>The house price increases with increase in square feet living and grade.</a:t>
            </a:r>
          </a:p>
          <a:p>
            <a:r>
              <a:rPr lang="en-IN" sz="2400" dirty="0" smtClean="0">
                <a:latin typeface="Times New Roman" pitchFamily="18" charset="0"/>
                <a:cs typeface="Times New Roman" pitchFamily="18" charset="0"/>
              </a:rPr>
              <a:t>The house price increases with the view and waterfront. </a:t>
            </a:r>
          </a:p>
          <a:p>
            <a:r>
              <a:rPr lang="en-IN" sz="2400" dirty="0" smtClean="0">
                <a:latin typeface="Times New Roman" pitchFamily="18" charset="0"/>
                <a:cs typeface="Times New Roman" pitchFamily="18" charset="0"/>
              </a:rPr>
              <a:t>The house price might even increase based on the year it was built.</a:t>
            </a:r>
            <a:endParaRPr lang="en-IN" sz="2400" dirty="0" smtClean="0">
              <a:latin typeface="Times New Roman" pitchFamily="18" charset="0"/>
              <a:cs typeface="Times New Roman" pitchFamily="18" charset="0"/>
            </a:endParaRPr>
          </a:p>
          <a:p>
            <a:pPr marL="114300" indent="0">
              <a:buNone/>
            </a:pPr>
            <a:endParaRPr lang="en-IN" sz="2400" dirty="0">
              <a:latin typeface="Times New Roman" pitchFamily="18" charset="0"/>
              <a:cs typeface="Times New Roman" pitchFamily="18" charset="0"/>
            </a:endParaRPr>
          </a:p>
          <a:p>
            <a:endParaRPr lang="en-IN" sz="2400" dirty="0">
              <a:latin typeface="Times New Roman" pitchFamily="18" charset="0"/>
              <a:cs typeface="Times New Roman" pitchFamily="18" charset="0"/>
            </a:endParaRPr>
          </a:p>
        </p:txBody>
      </p:sp>
    </p:spTree>
    <p:extLst>
      <p:ext uri="{BB962C8B-B14F-4D97-AF65-F5344CB8AC3E}">
        <p14:creationId xmlns:p14="http://schemas.microsoft.com/office/powerpoint/2010/main" val="217049708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74032"/>
            <a:ext cx="8229600" cy="1143000"/>
          </a:xfrm>
        </p:spPr>
        <p:txBody>
          <a:bodyPr/>
          <a:lstStyle/>
          <a:p>
            <a:pPr algn="ctr"/>
            <a:r>
              <a:rPr lang="en-IN" dirty="0" smtClean="0"/>
              <a:t>EDA Conclusions</a:t>
            </a:r>
            <a:endParaRPr lang="en-IN" dirty="0"/>
          </a:p>
        </p:txBody>
      </p:sp>
    </p:spTree>
    <p:extLst>
      <p:ext uri="{BB962C8B-B14F-4D97-AF65-F5344CB8AC3E}">
        <p14:creationId xmlns:p14="http://schemas.microsoft.com/office/powerpoint/2010/main" val="55109474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116632"/>
            <a:ext cx="8229600" cy="1143000"/>
          </a:xfrm>
        </p:spPr>
        <p:txBody>
          <a:bodyPr/>
          <a:lstStyle/>
          <a:p>
            <a:r>
              <a:rPr lang="en-IN" dirty="0" err="1" smtClean="0"/>
              <a:t>Univariate</a:t>
            </a:r>
            <a:r>
              <a:rPr lang="en-IN" dirty="0" smtClean="0"/>
              <a:t> Analysis</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5776" y="2823205"/>
            <a:ext cx="8352928" cy="2115288"/>
          </a:xfrm>
        </p:spPr>
      </p:pic>
      <p:sp>
        <p:nvSpPr>
          <p:cNvPr id="6" name="TextBox 5"/>
          <p:cNvSpPr txBox="1"/>
          <p:nvPr/>
        </p:nvSpPr>
        <p:spPr>
          <a:xfrm>
            <a:off x="251520" y="1124744"/>
            <a:ext cx="8064896" cy="1569660"/>
          </a:xfrm>
          <a:prstGeom prst="rect">
            <a:avLst/>
          </a:prstGeom>
          <a:noFill/>
        </p:spPr>
        <p:txBody>
          <a:bodyPr wrap="square" rtlCol="0">
            <a:spAutoFit/>
          </a:bodyPr>
          <a:lstStyle/>
          <a:p>
            <a:pPr algn="just"/>
            <a:r>
              <a:rPr lang="en-IN" sz="2400" dirty="0" smtClean="0">
                <a:latin typeface="Times New Roman" pitchFamily="18" charset="0"/>
                <a:cs typeface="Times New Roman" pitchFamily="18" charset="0"/>
              </a:rPr>
              <a:t>As we can observe from the </a:t>
            </a:r>
            <a:r>
              <a:rPr lang="en-IN" sz="2400" dirty="0" err="1" smtClean="0">
                <a:latin typeface="Times New Roman" pitchFamily="18" charset="0"/>
                <a:cs typeface="Times New Roman" pitchFamily="18" charset="0"/>
              </a:rPr>
              <a:t>univariate</a:t>
            </a:r>
            <a:r>
              <a:rPr lang="en-IN" sz="2400" dirty="0" smtClean="0">
                <a:latin typeface="Times New Roman" pitchFamily="18" charset="0"/>
                <a:cs typeface="Times New Roman" pitchFamily="18" charset="0"/>
              </a:rPr>
              <a:t> analysis of bedrooms and </a:t>
            </a:r>
            <a:r>
              <a:rPr lang="en-IN" sz="2400" dirty="0" err="1" smtClean="0">
                <a:latin typeface="Times New Roman" pitchFamily="18" charset="0"/>
                <a:cs typeface="Times New Roman" pitchFamily="18" charset="0"/>
              </a:rPr>
              <a:t>sft_living</a:t>
            </a:r>
            <a:r>
              <a:rPr lang="en-IN" sz="2400" dirty="0" smtClean="0">
                <a:latin typeface="Times New Roman" pitchFamily="18" charset="0"/>
                <a:cs typeface="Times New Roman" pitchFamily="18" charset="0"/>
              </a:rPr>
              <a:t> in the graph below there are quite a few values which above  the range of upper threshold and even below the range lower threshold which are nothing but  the outliers .</a:t>
            </a:r>
            <a:endParaRPr lang="en-IN" sz="2400" dirty="0">
              <a:latin typeface="Times New Roman" pitchFamily="18" charset="0"/>
              <a:cs typeface="Times New Roman" pitchFamily="18" charset="0"/>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3528" y="4938493"/>
            <a:ext cx="8136904" cy="1896320"/>
          </a:xfrm>
          <a:prstGeom prst="rect">
            <a:avLst/>
          </a:prstGeom>
        </p:spPr>
      </p:pic>
    </p:spTree>
    <p:extLst>
      <p:ext uri="{BB962C8B-B14F-4D97-AF65-F5344CB8AC3E}">
        <p14:creationId xmlns:p14="http://schemas.microsoft.com/office/powerpoint/2010/main" val="401684144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188640"/>
            <a:ext cx="7620000" cy="1143000"/>
          </a:xfrm>
        </p:spPr>
        <p:txBody>
          <a:bodyPr/>
          <a:lstStyle/>
          <a:p>
            <a:r>
              <a:rPr lang="en-IN" dirty="0" smtClean="0"/>
              <a:t>Bivariate Analysis</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66692" y="2132856"/>
            <a:ext cx="4801016" cy="2941575"/>
          </a:xfrm>
        </p:spPr>
      </p:pic>
      <p:sp>
        <p:nvSpPr>
          <p:cNvPr id="5" name="TextBox 4"/>
          <p:cNvSpPr txBox="1"/>
          <p:nvPr/>
        </p:nvSpPr>
        <p:spPr>
          <a:xfrm>
            <a:off x="251520" y="1209526"/>
            <a:ext cx="8352928" cy="1107996"/>
          </a:xfrm>
          <a:prstGeom prst="rect">
            <a:avLst/>
          </a:prstGeom>
          <a:noFill/>
        </p:spPr>
        <p:txBody>
          <a:bodyPr wrap="square" rtlCol="0">
            <a:spAutoFit/>
          </a:bodyPr>
          <a:lstStyle/>
          <a:p>
            <a:r>
              <a:rPr lang="en-IN" sz="2400" dirty="0" smtClean="0">
                <a:latin typeface="Times New Roman" pitchFamily="18" charset="0"/>
                <a:cs typeface="Times New Roman" pitchFamily="18" charset="0"/>
              </a:rPr>
              <a:t>As we can observe from the below scatter plot as the </a:t>
            </a:r>
            <a:r>
              <a:rPr lang="en-IN" sz="2400" dirty="0" err="1" smtClean="0">
                <a:latin typeface="Times New Roman" pitchFamily="18" charset="0"/>
                <a:cs typeface="Times New Roman" pitchFamily="18" charset="0"/>
              </a:rPr>
              <a:t>sqft_living</a:t>
            </a:r>
            <a:r>
              <a:rPr lang="en-IN" sz="2400" dirty="0" smtClean="0">
                <a:latin typeface="Times New Roman" pitchFamily="18" charset="0"/>
                <a:cs typeface="Times New Roman" pitchFamily="18" charset="0"/>
              </a:rPr>
              <a:t> increases price also increases linearly. </a:t>
            </a:r>
          </a:p>
          <a:p>
            <a:endParaRPr lang="en-IN" dirty="0"/>
          </a:p>
        </p:txBody>
      </p:sp>
      <p:sp>
        <p:nvSpPr>
          <p:cNvPr id="6" name="TextBox 5"/>
          <p:cNvSpPr txBox="1"/>
          <p:nvPr/>
        </p:nvSpPr>
        <p:spPr>
          <a:xfrm>
            <a:off x="323528" y="5602014"/>
            <a:ext cx="8352928" cy="830997"/>
          </a:xfrm>
          <a:prstGeom prst="rect">
            <a:avLst/>
          </a:prstGeom>
          <a:noFill/>
        </p:spPr>
        <p:txBody>
          <a:bodyPr wrap="square" rtlCol="0">
            <a:spAutoFit/>
          </a:bodyPr>
          <a:lstStyle/>
          <a:p>
            <a:r>
              <a:rPr lang="en-IN" sz="2400" dirty="0" smtClean="0">
                <a:latin typeface="Times New Roman" pitchFamily="18" charset="0"/>
                <a:cs typeface="Times New Roman" pitchFamily="18" charset="0"/>
              </a:rPr>
              <a:t>The year the house was built has  almost no  relation to  its  price</a:t>
            </a:r>
          </a:p>
          <a:p>
            <a:endParaRPr lang="en-IN" sz="2400" dirty="0">
              <a:latin typeface="Times New Roman" pitchFamily="18" charset="0"/>
              <a:cs typeface="Times New Roman" pitchFamily="18" charset="0"/>
            </a:endParaRPr>
          </a:p>
        </p:txBody>
      </p:sp>
    </p:spTree>
    <p:extLst>
      <p:ext uri="{BB962C8B-B14F-4D97-AF65-F5344CB8AC3E}">
        <p14:creationId xmlns:p14="http://schemas.microsoft.com/office/powerpoint/2010/main" val="174483755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just"/>
            <a:r>
              <a:rPr lang="en-IN" sz="2400" dirty="0" smtClean="0">
                <a:latin typeface="Times New Roman" pitchFamily="18" charset="0"/>
                <a:ea typeface="Tahoma" pitchFamily="34" charset="0"/>
                <a:cs typeface="Times New Roman" pitchFamily="18" charset="0"/>
              </a:rPr>
              <a:t>The </a:t>
            </a:r>
            <a:r>
              <a:rPr lang="en-IN" sz="2400" dirty="0" err="1" smtClean="0">
                <a:latin typeface="Times New Roman" pitchFamily="18" charset="0"/>
                <a:ea typeface="Tahoma" pitchFamily="34" charset="0"/>
                <a:cs typeface="Times New Roman" pitchFamily="18" charset="0"/>
              </a:rPr>
              <a:t>heatmap</a:t>
            </a:r>
            <a:r>
              <a:rPr lang="en-IN" sz="2400" dirty="0" smtClean="0">
                <a:latin typeface="Times New Roman" pitchFamily="18" charset="0"/>
                <a:ea typeface="Tahoma" pitchFamily="34" charset="0"/>
                <a:cs typeface="Times New Roman" pitchFamily="18" charset="0"/>
              </a:rPr>
              <a:t> represents the correlation between the price and others elements using which we can change the </a:t>
            </a:r>
            <a:r>
              <a:rPr lang="en-IN" sz="2400" dirty="0" err="1" smtClean="0">
                <a:latin typeface="Times New Roman" pitchFamily="18" charset="0"/>
                <a:ea typeface="Tahoma" pitchFamily="34" charset="0"/>
                <a:cs typeface="Times New Roman" pitchFamily="18" charset="0"/>
              </a:rPr>
              <a:t>skewness</a:t>
            </a:r>
            <a:r>
              <a:rPr lang="en-IN" sz="2400" dirty="0" smtClean="0">
                <a:latin typeface="Times New Roman" pitchFamily="18" charset="0"/>
                <a:ea typeface="Tahoma" pitchFamily="34" charset="0"/>
                <a:cs typeface="Times New Roman" pitchFamily="18" charset="0"/>
              </a:rPr>
              <a:t> for the attributes. </a:t>
            </a:r>
            <a:endParaRPr lang="en-IN" sz="2400" dirty="0">
              <a:latin typeface="Times New Roman" pitchFamily="18" charset="0"/>
              <a:ea typeface="Tahoma" pitchFamily="34" charset="0"/>
              <a:cs typeface="Times New Roman"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45073" y="1772816"/>
            <a:ext cx="6003191" cy="4169145"/>
          </a:xfrm>
        </p:spPr>
      </p:pic>
    </p:spTree>
    <p:extLst>
      <p:ext uri="{BB962C8B-B14F-4D97-AF65-F5344CB8AC3E}">
        <p14:creationId xmlns:p14="http://schemas.microsoft.com/office/powerpoint/2010/main" val="371384593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74638"/>
            <a:ext cx="7620000" cy="1143000"/>
          </a:xfrm>
        </p:spPr>
        <p:txBody>
          <a:bodyPr/>
          <a:lstStyle/>
          <a:p>
            <a:r>
              <a:rPr lang="en-IN" dirty="0" err="1" smtClean="0"/>
              <a:t>Suprising</a:t>
            </a:r>
            <a:r>
              <a:rPr lang="en-IN" dirty="0" smtClean="0"/>
              <a:t>  results</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87624" y="2204864"/>
            <a:ext cx="6075127" cy="3984201"/>
          </a:xfrm>
        </p:spPr>
      </p:pic>
      <p:sp>
        <p:nvSpPr>
          <p:cNvPr id="5" name="TextBox 4"/>
          <p:cNvSpPr txBox="1"/>
          <p:nvPr/>
        </p:nvSpPr>
        <p:spPr>
          <a:xfrm>
            <a:off x="323528" y="1301859"/>
            <a:ext cx="7920880" cy="830997"/>
          </a:xfrm>
          <a:prstGeom prst="rect">
            <a:avLst/>
          </a:prstGeom>
          <a:noFill/>
        </p:spPr>
        <p:txBody>
          <a:bodyPr wrap="square" rtlCol="0">
            <a:spAutoFit/>
          </a:bodyPr>
          <a:lstStyle/>
          <a:p>
            <a:r>
              <a:rPr lang="en-IN" sz="2400" dirty="0" smtClean="0">
                <a:latin typeface="Times New Roman" pitchFamily="18" charset="0"/>
                <a:cs typeface="Times New Roman" pitchFamily="18" charset="0"/>
              </a:rPr>
              <a:t>From the scatter plot below we can observe that the year the house was built has almost no relation to its price.</a:t>
            </a:r>
            <a:endParaRPr lang="en-IN" sz="2400" dirty="0">
              <a:latin typeface="Times New Roman" pitchFamily="18" charset="0"/>
              <a:cs typeface="Times New Roman" pitchFamily="18" charset="0"/>
            </a:endParaRPr>
          </a:p>
        </p:txBody>
      </p:sp>
    </p:spTree>
    <p:extLst>
      <p:ext uri="{BB962C8B-B14F-4D97-AF65-F5344CB8AC3E}">
        <p14:creationId xmlns:p14="http://schemas.microsoft.com/office/powerpoint/2010/main" val="397631655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Initial Model Fitting</a:t>
            </a:r>
            <a:endParaRPr lang="en-IN" dirty="0"/>
          </a:p>
        </p:txBody>
      </p:sp>
      <p:sp>
        <p:nvSpPr>
          <p:cNvPr id="3" name="Content Placeholder 2"/>
          <p:cNvSpPr>
            <a:spLocks noGrp="1"/>
          </p:cNvSpPr>
          <p:nvPr>
            <p:ph idx="1"/>
          </p:nvPr>
        </p:nvSpPr>
        <p:spPr>
          <a:xfrm>
            <a:off x="395536" y="1412776"/>
            <a:ext cx="7620000" cy="4800600"/>
          </a:xfrm>
        </p:spPr>
        <p:txBody>
          <a:bodyPr>
            <a:normAutofit fontScale="92500" lnSpcReduction="10000"/>
          </a:bodyPr>
          <a:lstStyle/>
          <a:p>
            <a:r>
              <a:rPr lang="en-IN" sz="2800" b="1" dirty="0" smtClean="0">
                <a:latin typeface="Times New Roman" pitchFamily="18" charset="0"/>
                <a:cs typeface="Times New Roman" pitchFamily="18" charset="0"/>
              </a:rPr>
              <a:t>Model 1</a:t>
            </a:r>
          </a:p>
          <a:p>
            <a:pPr marL="411480" lvl="1" indent="0">
              <a:buNone/>
            </a:pPr>
            <a:r>
              <a:rPr lang="en-IN" dirty="0">
                <a:latin typeface="Times New Roman" pitchFamily="18" charset="0"/>
                <a:cs typeface="Times New Roman" pitchFamily="18" charset="0"/>
              </a:rPr>
              <a:t>Predictors list </a:t>
            </a:r>
            <a:r>
              <a:rPr lang="en-IN" dirty="0" smtClean="0">
                <a:latin typeface="Times New Roman" pitchFamily="18" charset="0"/>
                <a:cs typeface="Times New Roman" pitchFamily="18" charset="0"/>
              </a:rPr>
              <a:t>=[["</a:t>
            </a:r>
            <a:r>
              <a:rPr lang="en-IN" dirty="0">
                <a:latin typeface="Times New Roman" pitchFamily="18" charset="0"/>
                <a:cs typeface="Times New Roman" pitchFamily="18" charset="0"/>
              </a:rPr>
              <a:t>sqft_living","grade","</a:t>
            </a:r>
            <a:r>
              <a:rPr lang="en-IN" dirty="0" err="1" smtClean="0">
                <a:latin typeface="Times New Roman" pitchFamily="18" charset="0"/>
                <a:cs typeface="Times New Roman" pitchFamily="18" charset="0"/>
              </a:rPr>
              <a:t>sqft_above</a:t>
            </a:r>
            <a:r>
              <a:rPr lang="en-IN" dirty="0" smtClean="0">
                <a:latin typeface="Times New Roman" pitchFamily="18" charset="0"/>
                <a:cs typeface="Times New Roman" pitchFamily="18" charset="0"/>
              </a:rPr>
              <a:t>“]]</a:t>
            </a:r>
          </a:p>
          <a:p>
            <a:pPr marL="411480" lvl="1" indent="0">
              <a:buNone/>
            </a:pPr>
            <a:r>
              <a:rPr lang="en-IN" b="1" dirty="0" smtClean="0">
                <a:latin typeface="Times New Roman" pitchFamily="18" charset="0"/>
                <a:cs typeface="Times New Roman" pitchFamily="18" charset="0"/>
              </a:rPr>
              <a:t>Reason</a:t>
            </a:r>
            <a:r>
              <a:rPr lang="en-IN" dirty="0" smtClean="0">
                <a:latin typeface="Times New Roman" pitchFamily="18" charset="0"/>
                <a:cs typeface="Times New Roman" pitchFamily="18" charset="0"/>
              </a:rPr>
              <a:t> – the predictors have a high correlation with the target variable price.</a:t>
            </a:r>
          </a:p>
          <a:p>
            <a:pPr marL="411480" lvl="1" indent="0">
              <a:buNone/>
            </a:pPr>
            <a:endParaRPr lang="en-IN" dirty="0" smtClean="0">
              <a:latin typeface="Times New Roman" pitchFamily="18" charset="0"/>
              <a:cs typeface="Times New Roman" pitchFamily="18" charset="0"/>
            </a:endParaRPr>
          </a:p>
          <a:p>
            <a:r>
              <a:rPr lang="en-IN" sz="2800" b="1" dirty="0">
                <a:latin typeface="Times New Roman" pitchFamily="18" charset="0"/>
                <a:cs typeface="Times New Roman" pitchFamily="18" charset="0"/>
              </a:rPr>
              <a:t>Model 2</a:t>
            </a:r>
          </a:p>
          <a:p>
            <a:pPr marL="411480" lvl="1" indent="0">
              <a:buNone/>
            </a:pPr>
            <a:r>
              <a:rPr lang="en-IN" dirty="0">
                <a:latin typeface="Times New Roman" pitchFamily="18" charset="0"/>
                <a:cs typeface="Times New Roman" pitchFamily="18" charset="0"/>
              </a:rPr>
              <a:t>Predictors list = [["view","waterfront","sqft_basement","sqft_living15"]] </a:t>
            </a:r>
          </a:p>
          <a:p>
            <a:pPr marL="411480" lvl="1" indent="0">
              <a:buNone/>
            </a:pPr>
            <a:r>
              <a:rPr lang="en-IN" b="1" dirty="0">
                <a:latin typeface="Times New Roman" pitchFamily="18" charset="0"/>
                <a:cs typeface="Times New Roman" pitchFamily="18" charset="0"/>
              </a:rPr>
              <a:t>Reason</a:t>
            </a:r>
            <a:r>
              <a:rPr lang="en-IN" dirty="0">
                <a:latin typeface="Times New Roman" pitchFamily="18" charset="0"/>
                <a:cs typeface="Times New Roman" pitchFamily="18" charset="0"/>
              </a:rPr>
              <a:t> : next list having the </a:t>
            </a:r>
            <a:r>
              <a:rPr lang="en-IN" dirty="0" smtClean="0">
                <a:latin typeface="Times New Roman" pitchFamily="18" charset="0"/>
                <a:cs typeface="Times New Roman" pitchFamily="18" charset="0"/>
              </a:rPr>
              <a:t>highest correlation in ascending order.</a:t>
            </a:r>
          </a:p>
          <a:p>
            <a:pPr marL="411480" lvl="1" indent="0">
              <a:buNone/>
            </a:pPr>
            <a:endParaRPr lang="en-IN" dirty="0">
              <a:latin typeface="Times New Roman" pitchFamily="18" charset="0"/>
              <a:cs typeface="Times New Roman" pitchFamily="18" charset="0"/>
            </a:endParaRPr>
          </a:p>
          <a:p>
            <a:r>
              <a:rPr lang="en-IN" sz="3000" b="1" dirty="0">
                <a:latin typeface="Times New Roman" pitchFamily="18" charset="0"/>
                <a:cs typeface="Times New Roman" pitchFamily="18" charset="0"/>
              </a:rPr>
              <a:t>Model 3</a:t>
            </a:r>
          </a:p>
          <a:p>
            <a:pPr marL="411480" lvl="1" indent="0">
              <a:buNone/>
            </a:pPr>
            <a:r>
              <a:rPr lang="en-IN" dirty="0">
                <a:latin typeface="Times New Roman" pitchFamily="18" charset="0"/>
                <a:cs typeface="Times New Roman" pitchFamily="18" charset="0"/>
              </a:rPr>
              <a:t>Predictors list = </a:t>
            </a:r>
            <a:r>
              <a:rPr lang="en-US" dirty="0">
                <a:latin typeface="Times New Roman" pitchFamily="18" charset="0"/>
                <a:cs typeface="Times New Roman" pitchFamily="18" charset="0"/>
              </a:rPr>
              <a:t>[["sqft_living","sqft_lot15","grade","lat","bathrooms","long"]]</a:t>
            </a:r>
          </a:p>
          <a:p>
            <a:pPr marL="411480" lvl="1" indent="0">
              <a:buNone/>
            </a:pPr>
            <a:r>
              <a:rPr lang="en-IN" b="1" dirty="0">
                <a:latin typeface="Times New Roman" pitchFamily="18" charset="0"/>
                <a:cs typeface="Times New Roman" pitchFamily="18" charset="0"/>
              </a:rPr>
              <a:t>Reason</a:t>
            </a:r>
            <a:r>
              <a:rPr lang="en-IN" dirty="0">
                <a:latin typeface="Times New Roman" pitchFamily="18" charset="0"/>
                <a:cs typeface="Times New Roman" pitchFamily="18" charset="0"/>
              </a:rPr>
              <a:t> : </a:t>
            </a:r>
            <a:r>
              <a:rPr lang="en-IN" dirty="0" smtClean="0">
                <a:latin typeface="Times New Roman" pitchFamily="18" charset="0"/>
                <a:cs typeface="Times New Roman" pitchFamily="18" charset="0"/>
              </a:rPr>
              <a:t>a combination of the best values</a:t>
            </a:r>
            <a:endParaRPr lang="en-IN" dirty="0">
              <a:latin typeface="Times New Roman" pitchFamily="18" charset="0"/>
              <a:cs typeface="Times New Roman" pitchFamily="18" charset="0"/>
            </a:endParaRPr>
          </a:p>
          <a:p>
            <a:pPr marL="411480" lvl="1" indent="0">
              <a:buNone/>
            </a:pPr>
            <a:endParaRPr lang="en-IN" dirty="0" smtClean="0">
              <a:latin typeface="Times New Roman" pitchFamily="18" charset="0"/>
              <a:cs typeface="Times New Roman" pitchFamily="18" charset="0"/>
            </a:endParaRPr>
          </a:p>
          <a:p>
            <a:pPr marL="411480" lvl="1" indent="0">
              <a:buNone/>
            </a:pPr>
            <a:endParaRPr lang="en-IN" dirty="0">
              <a:latin typeface="Times New Roman" pitchFamily="18" charset="0"/>
              <a:cs typeface="Times New Roman" pitchFamily="18" charset="0"/>
            </a:endParaRPr>
          </a:p>
          <a:p>
            <a:endParaRPr lang="en-IN"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263263786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744</TotalTime>
  <Words>784</Words>
  <Application>Microsoft Office PowerPoint</Application>
  <PresentationFormat>On-screen Show (4:3)</PresentationFormat>
  <Paragraphs>117</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Adjacency</vt:lpstr>
      <vt:lpstr>IML-House Pricing</vt:lpstr>
      <vt:lpstr>Attributes</vt:lpstr>
      <vt:lpstr>Hypothesis</vt:lpstr>
      <vt:lpstr>EDA Conclusions</vt:lpstr>
      <vt:lpstr>Univariate Analysis</vt:lpstr>
      <vt:lpstr>Bivariate Analysis</vt:lpstr>
      <vt:lpstr>The heatmap represents the correlation between the price and others elements using which we can change the skewness for the attributes. </vt:lpstr>
      <vt:lpstr>Suprising  results</vt:lpstr>
      <vt:lpstr>Initial Model Fitting</vt:lpstr>
      <vt:lpstr>Comparing Results</vt:lpstr>
      <vt:lpstr>Feature Engineering</vt:lpstr>
      <vt:lpstr>PowerPoint Presentation</vt:lpstr>
      <vt:lpstr> Transforming an existing feature to a new feature </vt:lpstr>
      <vt:lpstr>Result of models for  new feature</vt:lpstr>
      <vt:lpstr>One-Hot encoding</vt:lpstr>
      <vt:lpstr>Forward Selection Mechanism</vt:lpstr>
      <vt:lpstr>Decision Tree</vt:lpstr>
      <vt:lpstr>Square Root transformation with Decision Tree</vt:lpstr>
      <vt:lpstr> Transforming an existing feature to a new feature with Decision Tree</vt:lpstr>
      <vt:lpstr>Testing  the model</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Priyanka G</dc:creator>
  <cp:lastModifiedBy>Priyanka G</cp:lastModifiedBy>
  <cp:revision>30</cp:revision>
  <dcterms:created xsi:type="dcterms:W3CDTF">2021-11-06T11:51:05Z</dcterms:created>
  <dcterms:modified xsi:type="dcterms:W3CDTF">2021-11-08T17:31:49Z</dcterms:modified>
</cp:coreProperties>
</file>