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6"/>
    </p:embeddedFont>
    <p:embeddedFont>
      <p:font typeface="Audiowide" panose="020B0604020202020204" charset="0"/>
      <p:regular r:id="rId7"/>
    </p:embeddedFont>
    <p:embeddedFont>
      <p:font typeface="Mulish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538AE9-5BD2-498E-9F07-DE0C091BE24F}">
  <a:tblStyle styleId="{6F538AE9-5BD2-498E-9F07-DE0C091B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3267cbb3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3267cbb3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858202" y="223471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333198" y="35729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33475" y="-2536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34342" y="963550"/>
            <a:ext cx="4074300" cy="2642100"/>
          </a:xfrm>
          <a:prstGeom prst="rect">
            <a:avLst/>
          </a:prstGeom>
          <a:effectLst>
            <a:outerShdw blurRad="142875" dist="76200" dir="288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34342" y="3696350"/>
            <a:ext cx="40743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1838400" y="295200"/>
            <a:ext cx="7000800" cy="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304725" y="4848225"/>
            <a:ext cx="778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685550" y="852950"/>
            <a:ext cx="4083300" cy="40836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397975" y="-2181250"/>
            <a:ext cx="4247100" cy="42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152350" y="2504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715125" y="1322825"/>
            <a:ext cx="171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152350" y="33463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3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1431850" y="3964325"/>
            <a:ext cx="4247100" cy="42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4219800" cy="11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19675" y="1722650"/>
            <a:ext cx="3781500" cy="25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7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-1122827" y="-17373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338350" y="-67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2849948" y="26341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-2858200" y="-8451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-534127" y="3838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939748" y="-150213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4071086-5D8D-232C-B5ED-77D952B3ABE0}"/>
              </a:ext>
            </a:extLst>
          </p:cNvPr>
          <p:cNvSpPr txBox="1"/>
          <p:nvPr/>
        </p:nvSpPr>
        <p:spPr>
          <a:xfrm>
            <a:off x="2105468" y="5212"/>
            <a:ext cx="5798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Unlocking Hidden Patterns: A Deep Dive into Data Analysis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251158-619F-C63D-082D-8A4D6D6D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8" y="307777"/>
            <a:ext cx="2782762" cy="1615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2AC3DB-C805-A5A7-2B4B-EE6B4F4A4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611" y="306508"/>
            <a:ext cx="2947029" cy="16163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8B6D7B-8F85-F081-A8EE-A31AD9D46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9" y="2024186"/>
            <a:ext cx="2782762" cy="1478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D97C3E-8CE1-A042-3057-FB7075256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093" y="2024186"/>
            <a:ext cx="2936556" cy="15096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5A984E-C564-5D31-AC15-EA6DAAC9B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610" y="2024187"/>
            <a:ext cx="2947029" cy="15096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943667-E9A6-D153-F276-75EBEDA66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6093" y="306508"/>
            <a:ext cx="2927351" cy="16051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2C922F-B0D0-9366-BE16-F26BECF6E6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58" y="3604382"/>
            <a:ext cx="4922520" cy="1064545"/>
          </a:xfrm>
          <a:prstGeom prst="rect">
            <a:avLst/>
          </a:prstGeom>
        </p:spPr>
      </p:pic>
      <p:sp>
        <p:nvSpPr>
          <p:cNvPr id="26" name="Rectangle 1">
            <a:extLst>
              <a:ext uri="{FF2B5EF4-FFF2-40B4-BE49-F238E27FC236}">
                <a16:creationId xmlns:a16="http://schemas.microsoft.com/office/drawing/2014/main" id="{9EC6C58D-E639-5F18-3407-1B282500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038" y="3584016"/>
            <a:ext cx="3826702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050" b="1" dirty="0">
                <a:solidFill>
                  <a:schemeClr val="bg1"/>
                </a:solidFill>
              </a:rPr>
              <a:t>Key Data Analysis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Peak Traffic Hours: 7-10 AM and 5-8 PM experience the highest congestion due to IT commuter flow.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Signal Timing Impact: Long red lights cause bottlenecks, while longer green lights improve traffic movement.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Intersection Congestion: Certain intersections handle significantly higher traffic, requiring adaptive signal control.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295045" y="3156155"/>
            <a:ext cx="2722500" cy="27225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499110" y="841875"/>
            <a:ext cx="8351520" cy="370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/>
            <a:r>
              <a:rPr lang="en-US" sz="1100" b="1" dirty="0">
                <a:solidFill>
                  <a:srgbClr val="FFFF00"/>
                </a:solidFill>
              </a:rPr>
              <a:t>1. Solar-Powered Smart Roads </a:t>
            </a:r>
            <a:r>
              <a:rPr lang="en-US" sz="1100" b="1" dirty="0"/>
              <a:t>: </a:t>
            </a:r>
            <a:r>
              <a:rPr lang="en-US" sz="1100" dirty="0"/>
              <a:t>Roads embedded with </a:t>
            </a:r>
            <a:r>
              <a:rPr lang="en-US" sz="1100" b="1" dirty="0"/>
              <a:t>solar panels</a:t>
            </a:r>
            <a:r>
              <a:rPr lang="en-US" sz="1100" dirty="0"/>
              <a:t> could generate electricity to </a:t>
            </a:r>
            <a:r>
              <a:rPr lang="en-US" sz="1100" b="1" dirty="0"/>
              <a:t>power traffic lights, streetlights, and EV charging stations</a:t>
            </a:r>
            <a:r>
              <a:rPr lang="en-US" sz="1100" dirty="0"/>
              <a:t>, reducing dependence on traditional power grids while promoting </a:t>
            </a:r>
            <a:r>
              <a:rPr lang="en-US" sz="1100" dirty="0" err="1"/>
              <a:t>sustainabiliy</a:t>
            </a:r>
            <a:r>
              <a:rPr lang="en-US" sz="1100" dirty="0"/>
              <a:t>.</a:t>
            </a:r>
          </a:p>
          <a:p>
            <a:pPr marL="368300" indent="-228600" algn="just">
              <a:buAutoNum type="arabicPeriod"/>
            </a:pPr>
            <a:endParaRPr lang="en-US" sz="1100" dirty="0"/>
          </a:p>
          <a:p>
            <a:pPr marL="139700" indent="0" algn="just"/>
            <a:r>
              <a:rPr lang="en-US" sz="1100" b="1" dirty="0">
                <a:solidFill>
                  <a:srgbClr val="FFFF00"/>
                </a:solidFill>
              </a:rPr>
              <a:t>2. AI-Guided Smart Traffic Signals </a:t>
            </a:r>
            <a:r>
              <a:rPr lang="en-US" sz="1100" b="1" dirty="0"/>
              <a:t>: </a:t>
            </a:r>
            <a:r>
              <a:rPr lang="en-US" sz="1100" dirty="0"/>
              <a:t>Traffic lights should </a:t>
            </a:r>
            <a:r>
              <a:rPr lang="en-US" sz="1100" b="1" dirty="0"/>
              <a:t>adjust dynamically</a:t>
            </a:r>
            <a:r>
              <a:rPr lang="en-US" sz="1100" dirty="0"/>
              <a:t> based on real-time congestion, weather, and pedestrian activity. AI-driven signals can </a:t>
            </a:r>
            <a:r>
              <a:rPr lang="en-US" sz="1100" b="1" dirty="0"/>
              <a:t>sync multiple intersections</a:t>
            </a:r>
            <a:r>
              <a:rPr lang="en-US" sz="1100" dirty="0"/>
              <a:t> to create “green corridors” for smoother travel, reducing stop-and-go delays. </a:t>
            </a:r>
            <a:r>
              <a:rPr lang="en-US" sz="1100" b="1" dirty="0"/>
              <a:t>Example: Singapore’s AI traffic system reduced congestion by 30%.</a:t>
            </a:r>
          </a:p>
          <a:p>
            <a:pPr marL="139700" indent="0" algn="just"/>
            <a:endParaRPr lang="en-US" sz="1100" dirty="0"/>
          </a:p>
          <a:p>
            <a:pPr marL="139700" indent="0" algn="just"/>
            <a:r>
              <a:rPr lang="en-US" sz="1100" b="1" dirty="0">
                <a:solidFill>
                  <a:srgbClr val="FFFF00"/>
                </a:solidFill>
              </a:rPr>
              <a:t>3. AI-Powered Traffic Waves </a:t>
            </a:r>
            <a:r>
              <a:rPr lang="en-US" sz="1100" b="1" dirty="0"/>
              <a:t>: </a:t>
            </a:r>
            <a:r>
              <a:rPr lang="en-US" sz="1100" dirty="0"/>
              <a:t>Rather than stopping at every red light, AI could coordinate </a:t>
            </a:r>
            <a:r>
              <a:rPr lang="en-US" sz="1100" b="1" dirty="0"/>
              <a:t>platoons of vehicles</a:t>
            </a:r>
            <a:r>
              <a:rPr lang="en-US" sz="1100" dirty="0"/>
              <a:t> that move together at optimal speeds, reducing unnecessary braking and acceleration, leading to better fuel efficiency and traffic flow.</a:t>
            </a:r>
          </a:p>
          <a:p>
            <a:pPr marL="139700" indent="0" algn="just"/>
            <a:endParaRPr lang="en-US" sz="1100" dirty="0"/>
          </a:p>
          <a:p>
            <a:pPr marL="139700" indent="0" algn="just"/>
            <a:r>
              <a:rPr lang="en-US" sz="1100" b="1" dirty="0">
                <a:solidFill>
                  <a:srgbClr val="FFFF00"/>
                </a:solidFill>
              </a:rPr>
              <a:t>4. Silent Zones with Noise-Absorbing Roads </a:t>
            </a:r>
            <a:r>
              <a:rPr lang="en-US" sz="1100" b="1" dirty="0"/>
              <a:t>: </a:t>
            </a:r>
            <a:r>
              <a:rPr lang="en-US" sz="1100" dirty="0"/>
              <a:t>Traffic congestion often leads to noise pollution. Introducing </a:t>
            </a:r>
            <a:r>
              <a:rPr lang="en-US" sz="1100" b="1" dirty="0"/>
              <a:t>noise-absorbing road materials and barriers</a:t>
            </a:r>
            <a:r>
              <a:rPr lang="en-US" sz="1100" dirty="0"/>
              <a:t> can help </a:t>
            </a:r>
            <a:r>
              <a:rPr lang="en-US" sz="1100" b="1" dirty="0"/>
              <a:t>reduce urban noise levels</a:t>
            </a:r>
            <a:r>
              <a:rPr lang="en-US" sz="1100" dirty="0"/>
              <a:t> while making travel more comfortable in high-traffic zones.</a:t>
            </a:r>
          </a:p>
          <a:p>
            <a:pPr marL="139700" indent="0" algn="just"/>
            <a:endParaRPr lang="en-US" sz="1100" dirty="0"/>
          </a:p>
          <a:p>
            <a:pPr marL="139700" indent="0" algn="just"/>
            <a:r>
              <a:rPr lang="en-US" sz="1100" b="1" dirty="0">
                <a:solidFill>
                  <a:srgbClr val="FFFF00"/>
                </a:solidFill>
              </a:rPr>
              <a:t>5. Floating Express Lanes </a:t>
            </a:r>
            <a:r>
              <a:rPr lang="en-US" sz="1100" b="1" dirty="0"/>
              <a:t>: </a:t>
            </a:r>
            <a:r>
              <a:rPr lang="en-US" sz="1100" dirty="0"/>
              <a:t>For IT hubs and commercial districts, </a:t>
            </a:r>
            <a:r>
              <a:rPr lang="en-US" sz="1100" b="1" dirty="0"/>
              <a:t>temporary elevated express lanes</a:t>
            </a:r>
            <a:r>
              <a:rPr lang="en-US" sz="1100" dirty="0"/>
              <a:t> can be installed during peak hours and removed during off-peak times. This creates </a:t>
            </a:r>
            <a:r>
              <a:rPr lang="en-US" sz="1100" b="1" dirty="0"/>
              <a:t>additional road space when needed</a:t>
            </a:r>
            <a:r>
              <a:rPr lang="en-US" sz="1100" dirty="0"/>
              <a:t> without permanent infrastructure expansion. </a:t>
            </a:r>
            <a:r>
              <a:rPr lang="en-US" sz="1100" b="1" dirty="0"/>
              <a:t>Example: Some Asian cities use elevated BRT (Bus Rapid Transit) lanes to ease congestion.</a:t>
            </a:r>
          </a:p>
          <a:p>
            <a:pPr marL="139700" indent="0" algn="just"/>
            <a:endParaRPr lang="en-US" sz="1100" b="1" dirty="0"/>
          </a:p>
          <a:p>
            <a:pPr marL="139700" indent="0" algn="just"/>
            <a:r>
              <a:rPr lang="en-US" sz="1100" b="1" dirty="0">
                <a:solidFill>
                  <a:srgbClr val="FFFF00"/>
                </a:solidFill>
              </a:rPr>
              <a:t>6. Shape-Shifting Roads </a:t>
            </a:r>
            <a:r>
              <a:rPr lang="en-US" sz="1100" b="1" dirty="0"/>
              <a:t>: </a:t>
            </a:r>
            <a:r>
              <a:rPr lang="en-US" sz="1100" dirty="0"/>
              <a:t>Instead of fixed lanes, </a:t>
            </a:r>
            <a:r>
              <a:rPr lang="en-US" sz="1100" b="1" dirty="0"/>
              <a:t>modular lane dividers</a:t>
            </a:r>
            <a:r>
              <a:rPr lang="en-US" sz="1100" dirty="0"/>
              <a:t> can shift throughout the day to accommodate traffic patterns. In the morning, more lanes can be </a:t>
            </a:r>
            <a:r>
              <a:rPr lang="en-US" sz="1100" b="1" dirty="0"/>
              <a:t>dedicated to inbound traffic</a:t>
            </a:r>
            <a:r>
              <a:rPr lang="en-US" sz="1100" dirty="0"/>
              <a:t>, and in the evening, they can switch for outbound commuters. </a:t>
            </a:r>
            <a:r>
              <a:rPr lang="en-US" sz="1100" b="1" dirty="0"/>
              <a:t>Example: Some highways in Canada use reversible lanes to reduce peak-hour congestion.</a:t>
            </a:r>
            <a:endParaRPr lang="en-US" sz="1100" dirty="0"/>
          </a:p>
          <a:p>
            <a:pPr marL="139700" indent="0" algn="just"/>
            <a:endParaRPr lang="en-US" sz="1100" dirty="0"/>
          </a:p>
          <a:p>
            <a:pPr marL="139700" indent="0" algn="just"/>
            <a:endParaRPr lang="en-US" sz="11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sz="11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2BE918-F84A-CF77-3AE4-5A5B727F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-246245"/>
            <a:ext cx="8221980" cy="841800"/>
          </a:xfrm>
        </p:spPr>
        <p:txBody>
          <a:bodyPr/>
          <a:lstStyle/>
          <a:p>
            <a:r>
              <a:rPr lang="en-IN" sz="1600" dirty="0">
                <a:latin typeface="Algerian" panose="04020705040A02060702" pitchFamily="82" charset="0"/>
              </a:rPr>
              <a:t>Recommendations for Traffic Optimization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5108" y="1417320"/>
            <a:ext cx="749702" cy="18821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34FAD0-B672-623C-BCD0-B35B68E108C4}"/>
              </a:ext>
            </a:extLst>
          </p:cNvPr>
          <p:cNvSpPr txBox="1"/>
          <p:nvPr/>
        </p:nvSpPr>
        <p:spPr>
          <a:xfrm>
            <a:off x="2075180" y="0"/>
            <a:ext cx="5288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Additional Forward Thinking Insights &amp; Strategies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5B2C6-68AC-B478-C0C2-E1E6E5D8A518}"/>
              </a:ext>
            </a:extLst>
          </p:cNvPr>
          <p:cNvSpPr txBox="1"/>
          <p:nvPr/>
        </p:nvSpPr>
        <p:spPr>
          <a:xfrm>
            <a:off x="169190" y="568591"/>
            <a:ext cx="781657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1. AI-Controlled Traffic Swarm Management </a:t>
            </a:r>
            <a:r>
              <a:rPr lang="en-US" sz="1100" b="1" dirty="0">
                <a:solidFill>
                  <a:schemeClr val="bg1"/>
                </a:solidFill>
              </a:rPr>
              <a:t>: </a:t>
            </a:r>
            <a:r>
              <a:rPr lang="en-US" sz="1100" dirty="0">
                <a:solidFill>
                  <a:schemeClr val="bg1"/>
                </a:solidFill>
              </a:rPr>
              <a:t>Instead of traditional stop-and-go traffic signals, AI can </a:t>
            </a:r>
            <a:r>
              <a:rPr lang="en-US" sz="1100" b="1" dirty="0">
                <a:solidFill>
                  <a:schemeClr val="bg1"/>
                </a:solidFill>
              </a:rPr>
              <a:t>synchronize the movement of multiple vehicles</a:t>
            </a:r>
            <a:r>
              <a:rPr lang="en-US" sz="1100" dirty="0">
                <a:solidFill>
                  <a:schemeClr val="bg1"/>
                </a:solidFill>
              </a:rPr>
              <a:t> like a coordinated swarm. This system would allow groups of cars to pass through intersections simultaneously without stopping, reducing idle time and congestion.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algn="just"/>
            <a:r>
              <a:rPr lang="en-US" sz="1100" b="1" dirty="0">
                <a:solidFill>
                  <a:srgbClr val="FFFF00"/>
                </a:solidFill>
              </a:rPr>
              <a:t>2. Self-Charging Roads for Electric Vehicles </a:t>
            </a:r>
            <a:r>
              <a:rPr lang="en-US" sz="1100" b="1" dirty="0">
                <a:solidFill>
                  <a:schemeClr val="bg1"/>
                </a:solidFill>
              </a:rPr>
              <a:t>:</a:t>
            </a:r>
            <a:r>
              <a:rPr lang="en-US" sz="1100" b="1" dirty="0">
                <a:solidFill>
                  <a:srgbClr val="FFFF0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Roads embedded with </a:t>
            </a:r>
            <a:r>
              <a:rPr lang="en-US" sz="1100" b="1" dirty="0">
                <a:solidFill>
                  <a:schemeClr val="bg1"/>
                </a:solidFill>
              </a:rPr>
              <a:t>wireless charging strips</a:t>
            </a:r>
            <a:r>
              <a:rPr lang="en-US" sz="1100" dirty="0">
                <a:solidFill>
                  <a:schemeClr val="bg1"/>
                </a:solidFill>
              </a:rPr>
              <a:t> can </a:t>
            </a:r>
            <a:r>
              <a:rPr lang="en-US" sz="1100" b="1" dirty="0">
                <a:solidFill>
                  <a:schemeClr val="bg1"/>
                </a:solidFill>
              </a:rPr>
              <a:t>charge electric vehicles while they are moving</a:t>
            </a:r>
            <a:r>
              <a:rPr lang="en-US" sz="1100" dirty="0">
                <a:solidFill>
                  <a:schemeClr val="bg1"/>
                </a:solidFill>
              </a:rPr>
              <a:t>, eliminating the need for long stops at charging stations. This would encourage EV adoption and reduce unnecessary congestion caused by parked vehicles.</a:t>
            </a:r>
          </a:p>
          <a:p>
            <a:pPr algn="just"/>
            <a:endParaRPr lang="en-US" sz="1100" dirty="0">
              <a:solidFill>
                <a:srgbClr val="FFFF00"/>
              </a:solidFill>
            </a:endParaRPr>
          </a:p>
          <a:p>
            <a:pPr algn="just"/>
            <a:r>
              <a:rPr lang="en-US" sz="1100" b="1" dirty="0">
                <a:solidFill>
                  <a:srgbClr val="FFFF00"/>
                </a:solidFill>
              </a:rPr>
              <a:t>3. Augmented Reality (AR) Navigation for Traffic Flow </a:t>
            </a:r>
            <a:r>
              <a:rPr lang="en-US" sz="1100" b="1" dirty="0">
                <a:solidFill>
                  <a:schemeClr val="bg1"/>
                </a:solidFill>
              </a:rPr>
              <a:t>: </a:t>
            </a:r>
            <a:r>
              <a:rPr lang="en-US" sz="1100" dirty="0">
                <a:solidFill>
                  <a:schemeClr val="bg1"/>
                </a:solidFill>
              </a:rPr>
              <a:t>Instead of relying on traditional road signs and navigation apps, AR-enabled windshields and smart glasses could provide </a:t>
            </a:r>
            <a:r>
              <a:rPr lang="en-US" sz="1100" b="1" dirty="0">
                <a:solidFill>
                  <a:schemeClr val="bg1"/>
                </a:solidFill>
              </a:rPr>
              <a:t>real-time traffic updates, rerouting suggestions, and speed limit adjustments</a:t>
            </a:r>
            <a:r>
              <a:rPr lang="en-US" sz="1100" dirty="0">
                <a:solidFill>
                  <a:schemeClr val="bg1"/>
                </a:solidFill>
              </a:rPr>
              <a:t> directly on the driver’s field of view, reducing distractions and improving response time.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algn="just"/>
            <a:r>
              <a:rPr lang="en-US" sz="1100" b="1" dirty="0">
                <a:solidFill>
                  <a:srgbClr val="FFFF00"/>
                </a:solidFill>
              </a:rPr>
              <a:t>4. Floating Traffic Corridors </a:t>
            </a:r>
            <a:r>
              <a:rPr lang="en-US" sz="1100" b="1" dirty="0">
                <a:solidFill>
                  <a:schemeClr val="bg1"/>
                </a:solidFill>
              </a:rPr>
              <a:t>: </a:t>
            </a:r>
            <a:r>
              <a:rPr lang="en-US" sz="1100" dirty="0">
                <a:solidFill>
                  <a:schemeClr val="bg1"/>
                </a:solidFill>
              </a:rPr>
              <a:t>Modular </a:t>
            </a:r>
            <a:r>
              <a:rPr lang="en-US" sz="1100" b="1" dirty="0">
                <a:solidFill>
                  <a:schemeClr val="bg1"/>
                </a:solidFill>
              </a:rPr>
              <a:t>elevated roads that can be installed temporarily</a:t>
            </a:r>
            <a:r>
              <a:rPr lang="en-US" sz="1100" dirty="0">
                <a:solidFill>
                  <a:schemeClr val="bg1"/>
                </a:solidFill>
              </a:rPr>
              <a:t> over congested streets can be deployed when needed and removed once traffic stabilizes. These floating corridors can expand capacity during peak hours without requiring permanent road expansion. </a:t>
            </a:r>
          </a:p>
          <a:p>
            <a:pPr algn="just"/>
            <a:endParaRPr lang="en-US" sz="1100" dirty="0">
              <a:solidFill>
                <a:srgbClr val="FFFF00"/>
              </a:solidFill>
            </a:endParaRPr>
          </a:p>
          <a:p>
            <a:pPr algn="just"/>
            <a:r>
              <a:rPr lang="en-US" sz="1100" b="1" dirty="0">
                <a:solidFill>
                  <a:srgbClr val="FFFF00"/>
                </a:solidFill>
              </a:rPr>
              <a:t>5. Underground Cargo Transport Tunnels </a:t>
            </a:r>
            <a:r>
              <a:rPr lang="en-US" sz="1100" b="1" dirty="0">
                <a:solidFill>
                  <a:schemeClr val="bg1"/>
                </a:solidFill>
              </a:rPr>
              <a:t>: </a:t>
            </a:r>
            <a:r>
              <a:rPr lang="en-US" sz="1100" dirty="0">
                <a:solidFill>
                  <a:schemeClr val="bg1"/>
                </a:solidFill>
              </a:rPr>
              <a:t>To reduce congestion caused by delivery trucks and cargo vehicles, cities could develop </a:t>
            </a:r>
            <a:r>
              <a:rPr lang="en-US" sz="1100" b="1" dirty="0">
                <a:solidFill>
                  <a:schemeClr val="bg1"/>
                </a:solidFill>
              </a:rPr>
              <a:t>automated underground tunnels for logistics transport</a:t>
            </a:r>
            <a:r>
              <a:rPr lang="en-US" sz="1100" dirty="0">
                <a:solidFill>
                  <a:schemeClr val="bg1"/>
                </a:solidFill>
              </a:rPr>
              <a:t>. Drones, conveyor belts, or autonomous delivery vehicles could transport goods without impacting main roads.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algn="just"/>
            <a:r>
              <a:rPr lang="en-US" sz="1100" b="1" dirty="0">
                <a:solidFill>
                  <a:srgbClr val="FFFF00"/>
                </a:solidFill>
              </a:rPr>
              <a:t>6. Personalized Traffic Routing Based on Individual Schedules </a:t>
            </a:r>
            <a:r>
              <a:rPr lang="en-US" sz="1100" b="1" dirty="0">
                <a:solidFill>
                  <a:schemeClr val="bg1"/>
                </a:solidFill>
              </a:rPr>
              <a:t>: </a:t>
            </a:r>
            <a:r>
              <a:rPr lang="en-US" sz="1100" dirty="0">
                <a:solidFill>
                  <a:schemeClr val="bg1"/>
                </a:solidFill>
              </a:rPr>
              <a:t>Navigation apps could integrate </a:t>
            </a:r>
            <a:r>
              <a:rPr lang="en-US" sz="1100" b="1" dirty="0">
                <a:solidFill>
                  <a:schemeClr val="bg1"/>
                </a:solidFill>
              </a:rPr>
              <a:t>personalized traffic data</a:t>
            </a:r>
            <a:r>
              <a:rPr lang="en-US" sz="1100" dirty="0">
                <a:solidFill>
                  <a:schemeClr val="bg1"/>
                </a:solidFill>
              </a:rPr>
              <a:t> to optimize each driver’s commute based on their daily routines, preferred routes, and past travel patterns. AI would provide </a:t>
            </a:r>
            <a:r>
              <a:rPr lang="en-US" sz="1100" b="1" dirty="0">
                <a:solidFill>
                  <a:schemeClr val="bg1"/>
                </a:solidFill>
              </a:rPr>
              <a:t>customized traffic recommendations</a:t>
            </a:r>
            <a:r>
              <a:rPr lang="en-US" sz="1100" dirty="0">
                <a:solidFill>
                  <a:schemeClr val="bg1"/>
                </a:solidFill>
              </a:rPr>
              <a:t> to spread out peak congestion naturally.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Traffic Light Day Minitheme by Slidesgo">
  <a:themeElements>
    <a:clrScheme name="Simple Light">
      <a:dk1>
        <a:srgbClr val="191919"/>
      </a:dk1>
      <a:lt1>
        <a:srgbClr val="FFFFFF"/>
      </a:lt1>
      <a:dk2>
        <a:srgbClr val="F60000"/>
      </a:dk2>
      <a:lt2>
        <a:srgbClr val="FFBA00"/>
      </a:lt2>
      <a:accent1>
        <a:srgbClr val="00E76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On-screen Show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Mulish</vt:lpstr>
      <vt:lpstr>Audiowide</vt:lpstr>
      <vt:lpstr>Darker Grotesque SemiBold</vt:lpstr>
      <vt:lpstr>Algerian</vt:lpstr>
      <vt:lpstr>Arial</vt:lpstr>
      <vt:lpstr>International Traffic Light Day Minitheme by Slidesgo</vt:lpstr>
      <vt:lpstr>PowerPoint Presentation</vt:lpstr>
      <vt:lpstr>Recommendations for Traffic Optimization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SAKSHI</dc:creator>
  <cp:lastModifiedBy>Pucha Sakshi</cp:lastModifiedBy>
  <cp:revision>1</cp:revision>
  <dcterms:modified xsi:type="dcterms:W3CDTF">2025-02-11T16:02:56Z</dcterms:modified>
</cp:coreProperties>
</file>