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8"/>
  </p:notesMasterIdLst>
  <p:sldIdLst>
    <p:sldId id="265" r:id="rId2"/>
    <p:sldId id="258" r:id="rId3"/>
    <p:sldId id="257" r:id="rId4"/>
    <p:sldId id="259" r:id="rId5"/>
    <p:sldId id="275" r:id="rId6"/>
    <p:sldId id="260" r:id="rId7"/>
    <p:sldId id="261" r:id="rId8"/>
    <p:sldId id="277" r:id="rId9"/>
    <p:sldId id="281" r:id="rId10"/>
    <p:sldId id="282" r:id="rId11"/>
    <p:sldId id="283" r:id="rId12"/>
    <p:sldId id="284" r:id="rId13"/>
    <p:sldId id="262" r:id="rId14"/>
    <p:sldId id="263" r:id="rId15"/>
    <p:sldId id="264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1139" autoAdjust="0"/>
  </p:normalViewPr>
  <p:slideViewPr>
    <p:cSldViewPr snapToGrid="0">
      <p:cViewPr varScale="1">
        <p:scale>
          <a:sx n="66" d="100"/>
          <a:sy n="66" d="100"/>
        </p:scale>
        <p:origin x="-8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5/8/2022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04" y="188640"/>
            <a:ext cx="8928992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Presentation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2000" dirty="0"/>
              <a:t> </a:t>
            </a: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Healthcare Solutions using Harris Benedict equations on Basal metabolic rates(BMR)</a:t>
            </a:r>
            <a:endParaRPr lang="en-IN" sz="2800" dirty="0">
              <a:latin typeface="Algerian" pitchFamily="82" charset="0"/>
            </a:endParaRPr>
          </a:p>
          <a:p>
            <a:pPr algn="ctr"/>
            <a:endParaRPr lang="en-IN" dirty="0">
              <a:latin typeface="Algerian" pitchFamily="82" charset="0"/>
            </a:endParaRP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Mrs Vandana salve</a:t>
            </a:r>
          </a:p>
          <a:p>
            <a:pPr algn="ctr"/>
            <a:endParaRPr lang="en-I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Mahatma Gandhi Mission’s College of Engineering &amp; Technology</a:t>
            </a:r>
          </a:p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Kamothe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Mumbai – 400 209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Mumbai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: 2021-2022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A picture containing ic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834" y="3573016"/>
            <a:ext cx="1732329" cy="141866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7999" y="2708920"/>
          <a:ext cx="6096000" cy="828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20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Bhagyashri </a:t>
                      </a:r>
                      <a:r>
                        <a:rPr lang="en-IN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Sunil Chaudhari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118CP1293B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166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Sakshi Jagdish Bole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118CP1321B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\OneDrive\Pictures\Screenshots\Screenshot (29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1" t="8876" r="9605" b="6473"/>
          <a:stretch/>
        </p:blipFill>
        <p:spPr bwMode="auto">
          <a:xfrm>
            <a:off x="304800" y="400050"/>
            <a:ext cx="5109029" cy="3028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C:\Users\Admin\OneDrive\Pictures\Screenshots\Screenshot (30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45821" r="10226" b="12956"/>
          <a:stretch/>
        </p:blipFill>
        <p:spPr bwMode="auto">
          <a:xfrm>
            <a:off x="326571" y="3429000"/>
            <a:ext cx="5065486" cy="1571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"/>
          <a:stretch/>
        </p:blipFill>
        <p:spPr bwMode="auto">
          <a:xfrm>
            <a:off x="5958114" y="400050"/>
            <a:ext cx="5243738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Admin\OneDrive\Pictures\Screenshots\Screenshot (11)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16603" r="10994" b="6768"/>
          <a:stretch/>
        </p:blipFill>
        <p:spPr bwMode="auto">
          <a:xfrm>
            <a:off x="5958114" y="3267075"/>
            <a:ext cx="5243738" cy="26853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11087" y="5414484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Profile Page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7772" y="5974089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Blog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\OneDrive\Pictures\Screenshots\Screenshot (15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" t="10059" r="10572" b="7360"/>
          <a:stretch/>
        </p:blipFill>
        <p:spPr bwMode="auto">
          <a:xfrm>
            <a:off x="203200" y="3427639"/>
            <a:ext cx="5257346" cy="2933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/>
          <a:stretch/>
        </p:blipFill>
        <p:spPr bwMode="auto">
          <a:xfrm>
            <a:off x="333828" y="208189"/>
            <a:ext cx="5257346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/>
          <a:stretch/>
        </p:blipFill>
        <p:spPr bwMode="auto">
          <a:xfrm>
            <a:off x="5936342" y="208189"/>
            <a:ext cx="521788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dmin\OneDrive\Pictures\Screenshots\Screenshot (13)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0" t="50500" r="9489" b="7714"/>
          <a:stretch/>
        </p:blipFill>
        <p:spPr bwMode="auto">
          <a:xfrm>
            <a:off x="5976256" y="4094389"/>
            <a:ext cx="5138058" cy="1771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7707087" y="6176673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BMI Calculator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5073" y="6361339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BMR Calculator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\OneDrive\Pictures\Screenshots\Screenshot (33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" t="12048" r="8975" b="15876"/>
          <a:stretch/>
        </p:blipFill>
        <p:spPr bwMode="auto">
          <a:xfrm>
            <a:off x="5646059" y="2837543"/>
            <a:ext cx="5544457" cy="320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Users\Admin\OneDrive\Pictures\Screenshots\Screenshot (32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t="10245" r="9481" b="8669"/>
          <a:stretch/>
        </p:blipFill>
        <p:spPr bwMode="auto">
          <a:xfrm>
            <a:off x="0" y="500742"/>
            <a:ext cx="5646059" cy="32076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320802" y="3854326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Payment Method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7487" y="6212770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Payment Process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u="sng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This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website will definitely save the time and money of the </a:t>
            </a:r>
            <a:r>
              <a:rPr lang="en-IN" altLang="en-US" sz="1900" dirty="0" err="1">
                <a:latin typeface="+mj-lt"/>
                <a:cs typeface="Times New Roman" panose="02020603050405020304" pitchFamily="18" charset="0"/>
              </a:rPr>
              <a:t>user,addition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 to this it is very user-friendly and easy to use.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It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lead the people to become conscious and aware about importance of  health and fitness.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It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provide budget free solutions from best health &amp; fitness expertise.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This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application helps in contributing to a disease free and healthy </a:t>
            </a:r>
            <a:r>
              <a:rPr lang="en-IN" altLang="en-US" sz="1900" b="1" u="sng" dirty="0">
                <a:latin typeface="+mj-lt"/>
                <a:cs typeface="Times New Roman" panose="02020603050405020304" pitchFamily="18" charset="0"/>
              </a:rPr>
              <a:t>India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without taking efforts just by sitting at home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u="sng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+mj-lt"/>
                <a:cs typeface="Times New Roman" panose="02020603050405020304" pitchFamily="18" charset="0"/>
              </a:rPr>
              <a:t>System will automatically send </a:t>
            </a:r>
            <a:r>
              <a:rPr lang="en-US" sz="1900" dirty="0" err="1">
                <a:latin typeface="+mj-lt"/>
                <a:cs typeface="Times New Roman" panose="02020603050405020304" pitchFamily="18" charset="0"/>
              </a:rPr>
              <a:t>sms</a:t>
            </a:r>
            <a:r>
              <a:rPr lang="en-US" sz="1900" dirty="0">
                <a:latin typeface="+mj-lt"/>
                <a:cs typeface="Times New Roman" panose="02020603050405020304" pitchFamily="18" charset="0"/>
              </a:rPr>
              <a:t> notification on users mobile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Notification with alert mechanism for system.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Package based subscription method for free consultancy for as long as your package    limit.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Providing platform for users so they can share their improvement &amp; experience. 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External login using various more social platform like </a:t>
            </a:r>
            <a:r>
              <a:rPr lang="en-IN" altLang="en-US" sz="1900" dirty="0" err="1" smtClean="0">
                <a:latin typeface="+mj-lt"/>
                <a:cs typeface="Times New Roman" panose="02020603050405020304" pitchFamily="18" charset="0"/>
              </a:rPr>
              <a:t>facebook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 , twitter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System can become multi-lingual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Use of 3D authentication in Payment.</a:t>
            </a:r>
            <a:endParaRPr lang="en-IN" altLang="en-US" sz="19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u="sng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69571"/>
            <a:ext cx="10160000" cy="4800600"/>
          </a:xfrm>
        </p:spPr>
        <p:txBody>
          <a:bodyPr>
            <a:noAutofit/>
          </a:bodyPr>
          <a:lstStyle/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As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per the present scenario of covid-19 pandemic maintaining health and fitness become very 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important . Due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to this pandemic mental illness has arouse to such an extent that it results in severe depression leading to suicides.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According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to WHO </a:t>
            </a:r>
            <a:r>
              <a:rPr lang="en-IN" altLang="en-US" sz="1900" dirty="0" err="1" smtClean="0">
                <a:latin typeface="+mj-lt"/>
                <a:cs typeface="Times New Roman" panose="02020603050405020304" pitchFamily="18" charset="0"/>
              </a:rPr>
              <a:t>covid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is never ending disease which will give various health problems for 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lifetime , this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application will help to solve this social issues in 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people . It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provide easy track of health along with its solution for user just by sitting at home.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It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is a future need of country as according to IBEF(India Brand 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Equity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Foundation) the government of 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India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plan to spend 3% of GDP to improve healthcare by 2022.Also the 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healthcare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sector is going to reach about 372 billion US$ by 2022 driven by increase in healthcare awareness and good lifestyle.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</a:rPr>
              <a:t>This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</a:rPr>
              <a:t>web application provides all fitness and healthcare tips, rising awareness and importance in people about so by combining it with technology ,providing flexibility of time and space.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u="sng" dirty="0" smtClean="0"/>
              <a:t>REFERENCES</a:t>
            </a:r>
            <a:endParaRPr lang="en-IN" sz="4000" u="sng" dirty="0"/>
          </a:p>
        </p:txBody>
      </p:sp>
      <p:sp>
        <p:nvSpPr>
          <p:cNvPr id="3" name="Rectangle 2"/>
          <p:cNvSpPr/>
          <p:nvPr/>
        </p:nvSpPr>
        <p:spPr>
          <a:xfrm>
            <a:off x="609599" y="1308303"/>
            <a:ext cx="94197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IN" sz="1900" b="1" u="sng" dirty="0">
                <a:latin typeface="+mj-lt"/>
              </a:rPr>
              <a:t>IEEE standards</a:t>
            </a:r>
            <a:r>
              <a:rPr lang="en-IN" sz="1900" u="sng" dirty="0">
                <a:latin typeface="+mj-lt"/>
              </a:rPr>
              <a:t>,</a:t>
            </a:r>
            <a:endParaRPr lang="en-IN" sz="1900" dirty="0">
              <a:latin typeface="+mj-lt"/>
            </a:endParaRPr>
          </a:p>
          <a:p>
            <a:pPr lvl="0" algn="just"/>
            <a:r>
              <a:rPr lang="en-IN" sz="1900" dirty="0">
                <a:latin typeface="+mj-lt"/>
              </a:rPr>
              <a:t>1-Yuanyuan Du, Yu Chen, Dan Wang, </a:t>
            </a:r>
            <a:r>
              <a:rPr lang="en-IN" sz="1900" dirty="0" err="1">
                <a:latin typeface="+mj-lt"/>
              </a:rPr>
              <a:t>Jinzhao</a:t>
            </a:r>
            <a:r>
              <a:rPr lang="en-IN" sz="1900" dirty="0">
                <a:latin typeface="+mj-lt"/>
              </a:rPr>
              <a:t> </a:t>
            </a:r>
            <a:r>
              <a:rPr lang="en-IN" sz="1900" dirty="0" err="1">
                <a:latin typeface="+mj-lt"/>
              </a:rPr>
              <a:t>Liu,Yongqiang</a:t>
            </a:r>
            <a:r>
              <a:rPr lang="en-IN" sz="1900" dirty="0">
                <a:latin typeface="+mj-lt"/>
              </a:rPr>
              <a:t> Lu. ”An Android-Based Emergency Alarm and Healthcare Management </a:t>
            </a:r>
            <a:r>
              <a:rPr lang="en-IN" sz="1900" dirty="0" err="1">
                <a:latin typeface="+mj-lt"/>
              </a:rPr>
              <a:t>System.”in</a:t>
            </a:r>
            <a:r>
              <a:rPr lang="en-IN" sz="1900" dirty="0">
                <a:latin typeface="+mj-lt"/>
              </a:rPr>
              <a:t> 2011 IEEE International Symposium on IT in Medicine and Education</a:t>
            </a:r>
          </a:p>
          <a:p>
            <a:pPr lvl="0" algn="just"/>
            <a:r>
              <a:rPr lang="en-IN" sz="1900" dirty="0">
                <a:latin typeface="+mj-lt"/>
              </a:rPr>
              <a:t>2-Fletcher </a:t>
            </a:r>
            <a:r>
              <a:rPr lang="en-IN" sz="1900" dirty="0" err="1">
                <a:latin typeface="+mj-lt"/>
              </a:rPr>
              <a:t>Lu,Manon</a:t>
            </a:r>
            <a:r>
              <a:rPr lang="en-IN" sz="1900" dirty="0">
                <a:latin typeface="+mj-lt"/>
              </a:rPr>
              <a:t> </a:t>
            </a:r>
            <a:r>
              <a:rPr lang="en-IN" sz="1900" dirty="0" err="1">
                <a:latin typeface="+mj-lt"/>
              </a:rPr>
              <a:t>Lemonde</a:t>
            </a:r>
            <a:r>
              <a:rPr lang="en-IN" sz="1900" dirty="0">
                <a:latin typeface="+mj-lt"/>
              </a:rPr>
              <a:t>. ”Reducing Adolescent Obesity with a Social Networking Mobile Fitness Application.” in 2014 IEEE 16th Inter-national Conference on e-Health Networking, Applications and Services (</a:t>
            </a:r>
            <a:r>
              <a:rPr lang="en-IN" sz="1900" dirty="0" err="1">
                <a:latin typeface="+mj-lt"/>
              </a:rPr>
              <a:t>Healthcom</a:t>
            </a:r>
            <a:r>
              <a:rPr lang="en-IN" sz="1900" dirty="0" smtClean="0">
                <a:latin typeface="+mj-lt"/>
              </a:rPr>
              <a:t>)</a:t>
            </a:r>
          </a:p>
          <a:p>
            <a:pPr lvl="0" algn="just"/>
            <a:endParaRPr lang="en-IN" sz="1900" dirty="0">
              <a:latin typeface="+mj-lt"/>
            </a:endParaRPr>
          </a:p>
          <a:p>
            <a:pPr lvl="0" algn="just"/>
            <a:r>
              <a:rPr lang="en-IN" sz="1900" b="1" u="sng" dirty="0">
                <a:latin typeface="+mj-lt"/>
              </a:rPr>
              <a:t>IJRES standards</a:t>
            </a:r>
            <a:endParaRPr lang="en-IN" sz="1900" dirty="0">
              <a:latin typeface="+mj-lt"/>
            </a:endParaRPr>
          </a:p>
          <a:p>
            <a:pPr lvl="0" algn="just"/>
            <a:r>
              <a:rPr lang="en-IN" sz="1900" dirty="0">
                <a:latin typeface="+mj-lt"/>
              </a:rPr>
              <a:t> [2]. </a:t>
            </a:r>
            <a:r>
              <a:rPr lang="en-IN" sz="1900" dirty="0" err="1">
                <a:latin typeface="+mj-lt"/>
              </a:rPr>
              <a:t>Alqahtani</a:t>
            </a:r>
            <a:r>
              <a:rPr lang="en-IN" sz="1900" dirty="0">
                <a:latin typeface="+mj-lt"/>
              </a:rPr>
              <a:t>, A., &amp; Goodwin, R. (2012). E-commerce smartphone application. International Journal of Advanced Computer Science and Applications, 3(8), 54-59</a:t>
            </a:r>
          </a:p>
          <a:p>
            <a:pPr lvl="0" algn="just"/>
            <a:r>
              <a:rPr lang="en-IN" sz="1900" dirty="0">
                <a:latin typeface="+mj-lt"/>
              </a:rPr>
              <a:t> [3]. </a:t>
            </a:r>
            <a:r>
              <a:rPr lang="en-IN" sz="1900" dirty="0" err="1">
                <a:latin typeface="+mj-lt"/>
              </a:rPr>
              <a:t>Berson</a:t>
            </a:r>
            <a:r>
              <a:rPr lang="en-IN" sz="1900" dirty="0">
                <a:latin typeface="+mj-lt"/>
              </a:rPr>
              <a:t>, Thomas A. "Differential Cryptanalysis Mod 232 with Applications to MD5". EUROCRYPT. pp. 71–80. ISBN 3-540- 564136. , 1992.</a:t>
            </a:r>
          </a:p>
          <a:p>
            <a:pPr lvl="0" algn="just"/>
            <a:r>
              <a:rPr lang="en-IN" sz="1900" dirty="0">
                <a:latin typeface="+mj-lt"/>
              </a:rPr>
              <a:t> [4]. </a:t>
            </a:r>
            <a:r>
              <a:rPr lang="en-IN" sz="1900" dirty="0" err="1">
                <a:latin typeface="+mj-lt"/>
              </a:rPr>
              <a:t>Xiaoyun</a:t>
            </a:r>
            <a:r>
              <a:rPr lang="en-IN" sz="1900" dirty="0">
                <a:latin typeface="+mj-lt"/>
              </a:rPr>
              <a:t> Wang; </a:t>
            </a:r>
            <a:r>
              <a:rPr lang="en-IN" sz="1900" dirty="0" err="1">
                <a:latin typeface="+mj-lt"/>
              </a:rPr>
              <a:t>Hongbo</a:t>
            </a:r>
            <a:r>
              <a:rPr lang="en-IN" sz="1900" dirty="0">
                <a:latin typeface="+mj-lt"/>
              </a:rPr>
              <a:t> Yu. "How to Break MD5 and Other Hash Functions". EUROCRYPT. ISBN 3-540-25910-4, 2005. </a:t>
            </a:r>
          </a:p>
          <a:p>
            <a:pPr lvl="0" algn="just"/>
            <a:r>
              <a:rPr lang="en-IN" sz="1900" dirty="0">
                <a:latin typeface="+mj-lt"/>
              </a:rPr>
              <a:t>[5]. Baker, S. (2014). Making it work for everyone: HTML5 and CSS level 3 for responsive, accessible design on your library's web site. Journal of Library &amp; Information Services in Distance </a:t>
            </a:r>
            <a:r>
              <a:rPr lang="en-IN" sz="1900" dirty="0" smtClean="0">
                <a:latin typeface="+mj-lt"/>
              </a:rPr>
              <a:t>Learning.</a:t>
            </a:r>
            <a:endParaRPr lang="en-IN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0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u="sng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 algn="just">
              <a:buFont typeface="Wingdings" pitchFamily="2" charset="2"/>
              <a:buChar char="Ø"/>
            </a:pP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This project deals with</a:t>
            </a:r>
            <a:r>
              <a:rPr lang="en-US" sz="1900" u="sng" dirty="0"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Complete Healthcare </a:t>
            </a:r>
            <a:r>
              <a:rPr lang="en-IN" alt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Solution </a:t>
            </a:r>
            <a:r>
              <a:rPr 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web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application </a:t>
            </a:r>
            <a:r>
              <a:rPr lang="en-US" sz="1900" dirty="0" smtClean="0">
                <a:latin typeface="+mj-lt"/>
                <a:cs typeface="Times New Roman" panose="02020603050405020304" pitchFamily="18" charset="0"/>
                <a:sym typeface="+mn-ea"/>
              </a:rPr>
              <a:t>framework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and responsive web design which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work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on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desktop, MAC and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mobile devices.</a:t>
            </a:r>
            <a:endParaRPr 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  <a:sym typeface="+mn-ea"/>
            </a:endParaRP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  <a:sym typeface="+mn-ea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  <a:sym typeface="+mn-ea"/>
              </a:rPr>
              <a:t> This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application aim at providing fitness and healthcare precautions and tips along with providing solutions to the users.Also keep the user updated about mental health through 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  <a:sym typeface="+mn-ea"/>
              </a:rPr>
              <a:t>questionnaire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survey tests related to 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  <a:sym typeface="+mn-ea"/>
              </a:rPr>
              <a:t>anxiety , depression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and fitness.</a:t>
            </a:r>
            <a:endParaRPr lang="en-IN" altLang="en-US" sz="1900" dirty="0">
              <a:latin typeface="+mj-lt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IN" altLang="en-US" sz="1900" dirty="0">
              <a:latin typeface="+mj-lt"/>
              <a:cs typeface="Times New Roman" panose="02020603050405020304" pitchFamily="18" charset="0"/>
              <a:sym typeface="+mn-ea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  <a:sym typeface="+mn-ea"/>
              </a:rPr>
              <a:t> It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is a very responsive web application saving peoples money and time by cutting their frequent  visits to the doctors for regular check ups &amp; healthcare,fitness updates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buFont typeface="Wingdings" pitchFamily="2" charset="2"/>
              <a:buChar char="Ø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IN" alt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814705"/>
          </a:xfrm>
        </p:spPr>
        <p:txBody>
          <a:bodyPr/>
          <a:lstStyle/>
          <a:p>
            <a:pPr algn="just"/>
            <a:r>
              <a:rPr lang="en-IN" altLang="en-US" sz="4000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970280"/>
            <a:ext cx="10515600" cy="5887720"/>
          </a:xfrm>
        </p:spPr>
        <p:txBody>
          <a:bodyPr>
            <a:noAutofit/>
          </a:bodyPr>
          <a:lstStyle/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  <a:sym typeface="+mn-ea"/>
              </a:rPr>
              <a:t>Nowadays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healthcare and fitness has become a very common social issue which need to be taken into light especially after 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  <a:sym typeface="+mn-ea"/>
              </a:rPr>
              <a:t>the COVID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pandemic situation.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  <a:sym typeface="+mn-ea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US" sz="1900" dirty="0" smtClean="0">
                <a:latin typeface="+mj-lt"/>
                <a:cs typeface="Times New Roman" panose="02020603050405020304" pitchFamily="18" charset="0"/>
                <a:sym typeface="+mn-ea"/>
              </a:rPr>
              <a:t>To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solve this issue we came with a service provider client user interaction website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‘</a:t>
            </a:r>
            <a:r>
              <a:rPr 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Complete</a:t>
            </a:r>
            <a:r>
              <a:rPr lang="en-IN" alt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H</a:t>
            </a:r>
            <a:r>
              <a:rPr 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ealthcare Solution'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w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hich w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ill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work as a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guide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for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user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whenever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they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 need help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 related to health and fitness from tracking their common health to taking advice from expertise.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  <a:sym typeface="+mn-ea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  <a:sym typeface="+mn-ea"/>
              </a:rPr>
              <a:t>It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has features like fitness calculators ike BMI,calorie meter,BP tracker etc. In addition to this application also provide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health tip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dirty="0" err="1">
                <a:latin typeface="+mj-lt"/>
                <a:cs typeface="Times New Roman" panose="02020603050405020304" pitchFamily="18" charset="0"/>
                <a:sym typeface="+mn-ea"/>
              </a:rPr>
              <a:t>ab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out </a:t>
            </a:r>
            <a:r>
              <a:rPr lang="en-US" sz="1900" b="1" u="sng" dirty="0" smtClean="0">
                <a:latin typeface="+mj-lt"/>
                <a:cs typeface="Times New Roman" panose="02020603050405020304" pitchFamily="18" charset="0"/>
                <a:sym typeface="+mn-ea"/>
              </a:rPr>
              <a:t>exercise</a:t>
            </a:r>
            <a:r>
              <a:rPr lang="en-IN" sz="1900" b="1" u="sng" dirty="0"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b="1" u="sng" dirty="0" err="1" smtClean="0">
                <a:latin typeface="+mj-lt"/>
                <a:cs typeface="Times New Roman" panose="02020603050405020304" pitchFamily="18" charset="0"/>
                <a:sym typeface="+mn-ea"/>
              </a:rPr>
              <a:t>routine,mental</a:t>
            </a:r>
            <a:r>
              <a:rPr lang="en-US" sz="1900" b="1" u="sng" dirty="0" smtClean="0"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b="1" u="sng" dirty="0" err="1">
                <a:latin typeface="+mj-lt"/>
                <a:cs typeface="Times New Roman" panose="02020603050405020304" pitchFamily="18" charset="0"/>
                <a:sym typeface="+mn-ea"/>
              </a:rPr>
              <a:t>health,yoga,meditation,nutrition,pre</a:t>
            </a:r>
            <a:r>
              <a:rPr 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 and post </a:t>
            </a:r>
            <a:r>
              <a:rPr lang="en-US" sz="1900" b="1" u="sng" dirty="0" err="1">
                <a:latin typeface="+mj-lt"/>
                <a:cs typeface="Times New Roman" panose="02020603050405020304" pitchFamily="18" charset="0"/>
                <a:sym typeface="+mn-ea"/>
              </a:rPr>
              <a:t>covid</a:t>
            </a:r>
            <a:r>
              <a:rPr 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 tips and women health</a:t>
            </a:r>
            <a:r>
              <a:rPr lang="en-IN" alt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 issues.</a:t>
            </a:r>
            <a:endParaRPr lang="en-IN" altLang="en-US" sz="1900" dirty="0">
              <a:latin typeface="+mj-lt"/>
              <a:cs typeface="Times New Roman" panose="02020603050405020304" pitchFamily="18" charset="0"/>
              <a:sym typeface="+mn-ea"/>
            </a:endParaRP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  <a:sym typeface="+mn-ea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W</a:t>
            </a:r>
            <a:r>
              <a:rPr lang="en-IN" altLang="en-US" sz="1900" dirty="0" smtClean="0">
                <a:latin typeface="+mj-lt"/>
                <a:cs typeface="Times New Roman" panose="02020603050405020304" pitchFamily="18" charset="0"/>
                <a:sym typeface="+mn-ea"/>
              </a:rPr>
              <a:t>e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provide a platform to user where they can contact us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anytime from anywhere </a:t>
            </a:r>
            <a:r>
              <a:rPr lang="en-US" sz="1900" dirty="0">
                <a:latin typeface="+mj-lt"/>
                <a:cs typeface="Times New Roman" panose="02020603050405020304" pitchFamily="18" charset="0"/>
                <a:sym typeface="+mn-ea"/>
              </a:rPr>
              <a:t>through</a:t>
            </a:r>
            <a:r>
              <a:rPr 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 mails</a:t>
            </a:r>
            <a:r>
              <a:rPr lang="en-IN" alt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 online chat </a:t>
            </a:r>
            <a:r>
              <a:rPr lang="en-IN" altLang="en-US" sz="1900" b="1" u="sng" dirty="0">
                <a:latin typeface="+mj-lt"/>
                <a:cs typeface="Times New Roman" panose="02020603050405020304" pitchFamily="18" charset="0"/>
                <a:sym typeface="+mn-ea"/>
              </a:rPr>
              <a:t>and paid video call consultation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with our health expertise.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  <a:cs typeface="Times New Roman" panose="02020603050405020304" pitchFamily="18" charset="0"/>
              <a:sym typeface="+mn-ea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  <a:cs typeface="Times New Roman" panose="02020603050405020304" pitchFamily="18" charset="0"/>
                <a:sym typeface="+mn-ea"/>
              </a:rPr>
              <a:t>Beside </a:t>
            </a:r>
            <a:r>
              <a:rPr lang="en-IN" altLang="en-US" sz="1900" dirty="0">
                <a:latin typeface="+mj-lt"/>
                <a:cs typeface="Times New Roman" panose="02020603050405020304" pitchFamily="18" charset="0"/>
                <a:sym typeface="+mn-ea"/>
              </a:rPr>
              <a:t>this,application has feature of maintaining the past,present &amp; future records,reports of the users fitness and health.</a:t>
            </a:r>
            <a:endParaRPr lang="en-US" altLang="en-US" sz="1900" dirty="0">
              <a:latin typeface="+mj-lt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355" y="0"/>
            <a:ext cx="10972800" cy="474345"/>
          </a:xfrm>
        </p:spPr>
        <p:txBody>
          <a:bodyPr/>
          <a:lstStyle/>
          <a:p>
            <a:r>
              <a:rPr lang="en-IN" altLang="en-US" sz="4000" u="sng" dirty="0"/>
              <a:t>LITERATURE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130608"/>
              </p:ext>
            </p:extLst>
          </p:nvPr>
        </p:nvGraphicFramePr>
        <p:xfrm>
          <a:off x="127181" y="487680"/>
          <a:ext cx="10961733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9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2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2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090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3133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3879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          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3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Rohan V. Vaidya</a:t>
                      </a:r>
                      <a:r>
                        <a:rPr lang="en-IN" altLang="en-US"/>
                        <a:t>,Darshan K. Trivedi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</a:t>
                      </a:r>
                      <a:r>
                        <a:rPr lang="en-US" sz="1200" dirty="0"/>
                        <a:t>IEEE 2017 International Conference on Computing Methodologies and Communication</a:t>
                      </a:r>
                    </a:p>
                    <a:p>
                      <a:pPr>
                        <a:buNone/>
                      </a:pPr>
                      <a:r>
                        <a:rPr lang="en-US" sz="1200" dirty="0"/>
                        <a:t> (ICCMC)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M-Health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/>
                        <a:t>smart android base web application using firebase,php,MySql,HTML ,Firebase Cloud Messaging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/>
                        <a:t>Track the fitness ,Schedule offline appointments with Doctor ,Set reminder for medicines and Can request blood from a nearby donor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/>
                        <a:t>provide no solution for mental health </a:t>
                      </a:r>
                      <a:r>
                        <a:rPr lang="en-IN" altLang="en-US" sz="1600" dirty="0" err="1"/>
                        <a:t>issues,unableto</a:t>
                      </a:r>
                      <a:r>
                        <a:rPr lang="en-IN" altLang="en-US" sz="1600" dirty="0"/>
                        <a:t> provide chats and video call </a:t>
                      </a:r>
                      <a:r>
                        <a:rPr lang="en-IN" altLang="en-US" sz="1600" dirty="0" err="1"/>
                        <a:t>feature.Only</a:t>
                      </a:r>
                      <a:r>
                        <a:rPr lang="en-IN" altLang="en-US" sz="1600" dirty="0"/>
                        <a:t> works on android device only.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39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Sofia Evaristo</a:t>
                      </a:r>
                      <a:r>
                        <a:rPr lang="en-IN" altLang="en-US" sz="1600"/>
                        <a:t>,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Carla Moreira</a:t>
                      </a:r>
                      <a:r>
                        <a:rPr lang="en-IN" altLang="en-US" sz="1600"/>
                        <a:t>,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 Luís Lopes</a:t>
                      </a:r>
                      <a:r>
                        <a:rPr lang="en-IN" altLang="en-US" sz="1600"/>
                        <a:t>,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Andre Oliveira</a:t>
                      </a:r>
                      <a:r>
                        <a:rPr lang="en-IN" altLang="en-US" sz="1600"/>
                        <a:t>,</a:t>
                      </a:r>
                      <a:r>
                        <a:rPr lang="en-US" sz="1600"/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en-US" sz="1600"/>
                        <a:t>Sandra Abreu , Cesar Agostinis-Sobrinho , </a:t>
                      </a:r>
                    </a:p>
                    <a:p>
                      <a:pPr>
                        <a:buNone/>
                      </a:pPr>
                      <a:r>
                        <a:rPr lang="en-US" sz="1600"/>
                        <a:t>, Jose Oliveira-Santos </a:t>
                      </a:r>
                    </a:p>
                    <a:p>
                      <a:pPr>
                        <a:buNone/>
                      </a:pPr>
                      <a:r>
                        <a:rPr lang="en-US" sz="1600"/>
                        <a:t>, Susana Povoas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Journal of Exercise Science &amp; Fitness 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Muscular fitness and cardiorespi</a:t>
                      </a:r>
                      <a:r>
                        <a:rPr lang="en-IN" altLang="en-US" sz="1600"/>
                        <a:t>-</a:t>
                      </a:r>
                      <a:r>
                        <a:rPr lang="en-US" sz="1600"/>
                        <a:t>ratory fitness</a:t>
                      </a:r>
                      <a:r>
                        <a:rPr lang="en-US" sz="14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/>
                        <a:t> concept of cardiorespiratory and fitness with balanced quality of lifestyle includes diet,nutrients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ym typeface="+mn-ea"/>
                        </a:rPr>
                        <a:t>Muscular fitness and cardiorespiratory fitness associated with</a:t>
                      </a:r>
                      <a:r>
                        <a:rPr lang="en-IN" altLang="en-US" sz="1600" dirty="0">
                          <a:sym typeface="+mn-ea"/>
                        </a:rPr>
                        <a:t> </a:t>
                      </a:r>
                      <a:r>
                        <a:rPr lang="en-US" sz="1600" dirty="0">
                          <a:sym typeface="+mn-ea"/>
                        </a:rPr>
                        <a:t>health-related quality of life</a:t>
                      </a:r>
                      <a:r>
                        <a:rPr lang="en-IN" altLang="en-US" sz="1600" dirty="0">
                          <a:sym typeface="+mn-ea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o</a:t>
                      </a:r>
                      <a:r>
                        <a:rPr lang="en-IN" altLang="en-US" sz="1600" dirty="0"/>
                        <a:t>nly related to muscular and cardiorespiratory issues &amp; not others like mental </a:t>
                      </a:r>
                      <a:r>
                        <a:rPr lang="en-IN" altLang="en-US" sz="1600" dirty="0" err="1"/>
                        <a:t>illness,obesity</a:t>
                      </a:r>
                      <a:r>
                        <a:rPr lang="en-IN" altLang="en-US" sz="1600" dirty="0"/>
                        <a:t>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050825"/>
              </p:ext>
            </p:extLst>
          </p:nvPr>
        </p:nvGraphicFramePr>
        <p:xfrm>
          <a:off x="186055" y="182880"/>
          <a:ext cx="10974705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6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20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57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1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60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0046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 err="1"/>
                        <a:t>S.No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Year of Publication</a:t>
                      </a:r>
                      <a:endParaRPr lang="en-IN" alt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Title/</a:t>
                      </a:r>
                    </a:p>
                    <a:p>
                      <a:pPr>
                        <a:buNone/>
                      </a:pPr>
                      <a:r>
                        <a:rPr lang="en-IN" altLang="en-US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  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3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P.Ajitha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/>
                        <a:t>International Journal of Research in Engineering and Science (IJRES)-</a:t>
                      </a:r>
                      <a:r>
                        <a:rPr lang="en-IN" altLang="en-US" dirty="0"/>
                        <a:t>2020-21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>
                          <a:sym typeface="+mn-ea"/>
                        </a:rPr>
                        <a:t>Responsive Design in Web Development with Security Using </a:t>
                      </a:r>
                      <a:endParaRPr lang="en-IN" altLang="en-US" sz="1400"/>
                    </a:p>
                    <a:p>
                      <a:pPr>
                        <a:buNone/>
                      </a:pPr>
                      <a:r>
                        <a:rPr lang="en-IN" altLang="en-US" sz="1400">
                          <a:sym typeface="+mn-ea"/>
                        </a:rPr>
                        <a:t>Optimization Algorithms</a:t>
                      </a:r>
                      <a:endParaRPr lang="en-IN" altLang="en-US" sz="1400"/>
                    </a:p>
                    <a:p>
                      <a:pPr>
                        <a:buNone/>
                      </a:pP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MD5, Web development; Responsive design; Web designing; User experience ,Hash Function, 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Security Standards</a:t>
                      </a:r>
                      <a:r>
                        <a:rPr lang="en-US" sz="1800">
                          <a:sym typeface="+mn-ea"/>
                        </a:rPr>
                        <a:t>.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/>
                        <a:t>paper analyses the security risks of the hashing algorithm MD5 in password storage to enhance security storage and different solutions, such as salts and iterative hashing</a:t>
                      </a:r>
                      <a:r>
                        <a:rPr lang="en-IN" alt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/>
                        <a:t>websites are prone to security </a:t>
                      </a:r>
                      <a:r>
                        <a:rPr lang="en-IN" altLang="en-US" sz="1600" dirty="0" err="1"/>
                        <a:t>attacks,hence</a:t>
                      </a:r>
                      <a:r>
                        <a:rPr lang="en-IN" altLang="en-US" sz="1600" dirty="0"/>
                        <a:t> nowadays every web application needs its app version for more secure and easy access.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42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Megha Saloni</a:t>
                      </a:r>
                      <a:r>
                        <a:rPr lang="en-IN" altLang="en-US" sz="1600"/>
                        <a:t>(Dept. of Information Technology),</a:t>
                      </a:r>
                    </a:p>
                    <a:p>
                      <a:pPr>
                        <a:buNone/>
                      </a:pPr>
                      <a:r>
                        <a:rPr lang="en-IN" altLang="en-US" sz="1600"/>
                        <a:t>Dayanand(Dept. of Computer Science Engineering</a:t>
                      </a:r>
                      <a:r>
                        <a:rPr lang="en-IN" alt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International Journal of Engineering Research &amp; Technology (IJERT)</a:t>
                      </a:r>
                      <a:r>
                        <a:rPr lang="en-IN" altLang="en-US" sz="1600"/>
                        <a:t>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Security Issues in </a:t>
                      </a:r>
                    </a:p>
                    <a:p>
                      <a:pPr>
                        <a:buNone/>
                      </a:pPr>
                      <a:r>
                        <a:rPr lang="en-US" sz="1600"/>
                        <a:t>E-Commerce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/>
                        <a:t>security issues like DDos,Dos etc.Prevention using firewall,encryption VPNs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loopholes of E-commerce </a:t>
                      </a:r>
                      <a:r>
                        <a:rPr lang="en-IN" altLang="en-US" sz="1600"/>
                        <a:t>and any business to consumer issues and preventive </a:t>
                      </a:r>
                    </a:p>
                    <a:p>
                      <a:pPr>
                        <a:buNone/>
                      </a:pPr>
                      <a:r>
                        <a:rPr lang="en-IN" altLang="en-US" sz="1600"/>
                        <a:t>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/>
                        <a:t>Instead of having various strategies there is always a hack to destroy any type of security.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u="sng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</a:rPr>
              <a:t>Main </a:t>
            </a:r>
            <a:r>
              <a:rPr lang="en-IN" altLang="en-US" sz="1900" dirty="0">
                <a:latin typeface="+mj-lt"/>
              </a:rPr>
              <a:t>aim is to make a user friendly responsive healthcare &amp; fitness web application.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</a:rPr>
              <a:t>It </a:t>
            </a:r>
            <a:r>
              <a:rPr lang="en-IN" altLang="en-US" sz="1900" dirty="0">
                <a:latin typeface="+mj-lt"/>
              </a:rPr>
              <a:t>helps the users to stay updated about their physical &amp; mental health with the help of some fitness calculators</a:t>
            </a:r>
            <a:r>
              <a:rPr lang="en-IN" altLang="en-US" sz="1900" dirty="0" smtClean="0">
                <a:latin typeface="+mj-lt"/>
              </a:rPr>
              <a:t>, questionnaire </a:t>
            </a:r>
            <a:r>
              <a:rPr lang="en-IN" altLang="en-US" sz="1900" dirty="0">
                <a:latin typeface="+mj-lt"/>
              </a:rPr>
              <a:t>quiz &amp; </a:t>
            </a:r>
            <a:r>
              <a:rPr lang="en-IN" altLang="en-US" sz="1900" dirty="0" smtClean="0">
                <a:latin typeface="+mj-lt"/>
              </a:rPr>
              <a:t>latest , updated </a:t>
            </a:r>
            <a:r>
              <a:rPr lang="en-IN" altLang="en-US" sz="1900" dirty="0">
                <a:latin typeface="+mj-lt"/>
              </a:rPr>
              <a:t>tips.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 smtClean="0">
                <a:latin typeface="+mj-lt"/>
              </a:rPr>
              <a:t>Prevention </a:t>
            </a:r>
            <a:r>
              <a:rPr lang="en-IN" altLang="en-US" sz="1900" dirty="0">
                <a:latin typeface="+mj-lt"/>
              </a:rPr>
              <a:t>is better than </a:t>
            </a:r>
            <a:r>
              <a:rPr lang="en-IN" altLang="en-US" sz="1900" dirty="0" smtClean="0">
                <a:latin typeface="+mj-lt"/>
              </a:rPr>
              <a:t>cure , hence </a:t>
            </a:r>
            <a:r>
              <a:rPr lang="en-IN" altLang="en-US" sz="1900" dirty="0">
                <a:latin typeface="+mj-lt"/>
              </a:rPr>
              <a:t>it provides platform for users to interact with fitness and healthcare expertise for further advices. </a:t>
            </a:r>
          </a:p>
          <a:p>
            <a:pPr indent="-342900" algn="just">
              <a:buFont typeface="Wingdings" pitchFamily="2" charset="2"/>
              <a:buChar char="Ø"/>
            </a:pPr>
            <a:endParaRPr lang="en-IN" altLang="en-US" sz="1900" dirty="0">
              <a:latin typeface="+mj-lt"/>
            </a:endParaRPr>
          </a:p>
          <a:p>
            <a:pPr indent="-342900" algn="just">
              <a:buFont typeface="Wingdings" pitchFamily="2" charset="2"/>
              <a:buChar char="Ø"/>
            </a:pPr>
            <a:r>
              <a:rPr lang="en-IN" altLang="en-US" sz="1900" dirty="0">
                <a:latin typeface="+mj-lt"/>
              </a:rPr>
              <a:t> </a:t>
            </a:r>
            <a:r>
              <a:rPr lang="en-IN" altLang="en-US" sz="1900" dirty="0" smtClean="0">
                <a:latin typeface="+mj-lt"/>
              </a:rPr>
              <a:t>The </a:t>
            </a:r>
            <a:r>
              <a:rPr lang="en-IN" altLang="en-US" sz="1900" dirty="0">
                <a:latin typeface="+mj-lt"/>
              </a:rPr>
              <a:t>users can operate the application from anywhere at anytime &amp; it helps in preventing their </a:t>
            </a:r>
            <a:r>
              <a:rPr lang="en-IN" altLang="en-US" sz="1900" dirty="0" smtClean="0">
                <a:latin typeface="+mj-lt"/>
              </a:rPr>
              <a:t>frequent </a:t>
            </a:r>
            <a:r>
              <a:rPr lang="en-IN" altLang="en-US" sz="1900" dirty="0">
                <a:latin typeface="+mj-lt"/>
              </a:rPr>
              <a:t>visits to doctor for small check ups or issues saving time &amp; money.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2710"/>
            <a:ext cx="10515600" cy="813435"/>
          </a:xfrm>
        </p:spPr>
        <p:txBody>
          <a:bodyPr/>
          <a:lstStyle/>
          <a:p>
            <a:r>
              <a:rPr lang="en-IN" altLang="en-US" sz="4000" u="sng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C645AF6E-8ECB-484F-9433-6D00B3723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515374"/>
              </p:ext>
            </p:extLst>
          </p:nvPr>
        </p:nvGraphicFramePr>
        <p:xfrm>
          <a:off x="101600" y="1135017"/>
          <a:ext cx="10972800" cy="559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355384909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464100151"/>
                    </a:ext>
                  </a:extLst>
                </a:gridCol>
              </a:tblGrid>
              <a:tr h="559243">
                <a:tc>
                  <a:txBody>
                    <a:bodyPr/>
                    <a:lstStyle/>
                    <a:p>
                      <a:r>
                        <a:rPr lang="en-US" dirty="0"/>
                        <a:t>             EXISTING 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PROPOSED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1674566"/>
                  </a:ext>
                </a:extLst>
              </a:tr>
              <a:tr h="1074097">
                <a:tc>
                  <a:txBody>
                    <a:bodyPr/>
                    <a:lstStyle/>
                    <a:p>
                      <a:r>
                        <a:rPr lang="en-US" dirty="0"/>
                        <a:t>*Use of Cameron et al(2004) proposed algorithms for the main purpose of application that is for calculating basal metabolic rates.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Use of Harris Benedict equations globally proposed by WHO for calculating Basal metabolic rates.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5001600"/>
                  </a:ext>
                </a:extLst>
              </a:tr>
              <a:tr h="1074097">
                <a:tc>
                  <a:txBody>
                    <a:bodyPr/>
                    <a:lstStyle/>
                    <a:p>
                      <a:r>
                        <a:rPr lang="en-US" dirty="0"/>
                        <a:t>*Developed using android written in JAVA language, firebase for web development, php, MySQL RDBMS,HTML.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*Developed using microsoft </a:t>
                      </a:r>
                      <a:r>
                        <a:rPr lang="en-US" dirty="0" err="1"/>
                        <a:t>C#,microsoft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.Net</a:t>
                      </a:r>
                      <a:r>
                        <a:rPr lang="en-US" dirty="0"/>
                        <a:t> core     3.1,SQL server,HTML5,Bootstrap 3,AJAX,javascript,jquery,bootstrap sweet alerts.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8892031"/>
                  </a:ext>
                </a:extLst>
              </a:tr>
              <a:tr h="1074097">
                <a:tc>
                  <a:txBody>
                    <a:bodyPr/>
                    <a:lstStyle/>
                    <a:p>
                      <a:r>
                        <a:rPr lang="en-US" dirty="0"/>
                        <a:t>*use of PHP using </a:t>
                      </a:r>
                      <a:r>
                        <a:rPr lang="en-US" dirty="0" err="1"/>
                        <a:t>haveshine</a:t>
                      </a:r>
                      <a:r>
                        <a:rPr lang="en-US" dirty="0"/>
                        <a:t> formula for alerts.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*HTML5 for web </a:t>
                      </a:r>
                      <a:r>
                        <a:rPr lang="en-US" dirty="0" err="1"/>
                        <a:t>notifications,TAWK.IO</a:t>
                      </a:r>
                      <a:r>
                        <a:rPr lang="en-US" dirty="0"/>
                        <a:t> plugins for </a:t>
                      </a:r>
                      <a:r>
                        <a:rPr lang="en-US" dirty="0" err="1"/>
                        <a:t>chats,microsoft</a:t>
                      </a:r>
                      <a:r>
                        <a:rPr lang="en-US" dirty="0"/>
                        <a:t> 2 factor authentication.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4048191"/>
                  </a:ext>
                </a:extLst>
              </a:tr>
              <a:tr h="1074097">
                <a:tc>
                  <a:txBody>
                    <a:bodyPr/>
                    <a:lstStyle/>
                    <a:p>
                      <a:r>
                        <a:rPr lang="en-US" dirty="0"/>
                        <a:t>* No such features are present.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*Third party use for zoom video </a:t>
                      </a:r>
                      <a:r>
                        <a:rPr lang="en-US" dirty="0" err="1"/>
                        <a:t>calls,stripe</a:t>
                      </a:r>
                      <a:r>
                        <a:rPr lang="en-US" dirty="0"/>
                        <a:t> for payment gateway, SMTP for email, </a:t>
                      </a:r>
                      <a:r>
                        <a:rPr lang="en-US" dirty="0" err="1"/>
                        <a:t>calendly</a:t>
                      </a:r>
                      <a:r>
                        <a:rPr lang="en-US" dirty="0"/>
                        <a:t> scheduler for taking appointments.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7345472"/>
                  </a:ext>
                </a:extLst>
              </a:tr>
              <a:tr h="738084">
                <a:tc>
                  <a:txBody>
                    <a:bodyPr/>
                    <a:lstStyle/>
                    <a:p>
                      <a:r>
                        <a:rPr lang="en-US" dirty="0"/>
                        <a:t>*Android based app.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*Dynamic web application applicable on devices like </a:t>
                      </a:r>
                      <a:r>
                        <a:rPr lang="en-US" dirty="0" err="1"/>
                        <a:t>windows,MAC</a:t>
                      </a:r>
                      <a:r>
                        <a:rPr lang="en-US" dirty="0"/>
                        <a:t> and mobile phones.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03648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FC2DBE-F944-40F0-B4F5-D682EDAF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0"/>
            <a:ext cx="10160000" cy="1143000"/>
          </a:xfrm>
        </p:spPr>
        <p:txBody>
          <a:bodyPr/>
          <a:lstStyle/>
          <a:p>
            <a:r>
              <a:rPr lang="en-US" sz="4000" u="sng" dirty="0"/>
              <a:t>System architecture</a:t>
            </a:r>
            <a:endParaRPr lang="en-IN" sz="4000" u="sng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" r="12007" b="6576"/>
          <a:stretch/>
        </p:blipFill>
        <p:spPr bwMode="auto">
          <a:xfrm>
            <a:off x="522513" y="909638"/>
            <a:ext cx="7895773" cy="5948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0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286" y="406400"/>
            <a:ext cx="40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RESULTS</a:t>
            </a:r>
            <a:endParaRPr lang="en-IN" sz="4000" u="sng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73" y="238704"/>
            <a:ext cx="55149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Admin\OneDrive\Pictures\Screenshots\Screenshot (28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8" t="9764" r="8754" b="6769"/>
          <a:stretch/>
        </p:blipFill>
        <p:spPr bwMode="auto">
          <a:xfrm>
            <a:off x="6244091" y="3361415"/>
            <a:ext cx="4956629" cy="28647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Admin\OneDrive\Pictures\Screenshots\Screenshot (34)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t="9172" r="9942" b="7952"/>
          <a:stretch/>
        </p:blipFill>
        <p:spPr bwMode="auto">
          <a:xfrm>
            <a:off x="413431" y="3323317"/>
            <a:ext cx="5268684" cy="30670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18744" y="2801913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 Page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5773" y="6390367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 Up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55605" y="6263304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449</TotalTime>
  <Words>1459</Words>
  <Application>Microsoft Office PowerPoint</Application>
  <PresentationFormat>Custom</PresentationFormat>
  <Paragraphs>173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PowerPoint Presentation</vt:lpstr>
      <vt:lpstr>ABSTRACT</vt:lpstr>
      <vt:lpstr>INTRODUCTION</vt:lpstr>
      <vt:lpstr>LITERATURE SURVEY</vt:lpstr>
      <vt:lpstr>PowerPoint Presentation</vt:lpstr>
      <vt:lpstr>OBJECTIVES</vt:lpstr>
      <vt:lpstr>METHODOLOGY</vt:lpstr>
      <vt:lpstr>System architecture</vt:lpstr>
      <vt:lpstr>PowerPoint Presentation</vt:lpstr>
      <vt:lpstr>PowerPoint Presentation</vt:lpstr>
      <vt:lpstr>PowerPoint Presentation</vt:lpstr>
      <vt:lpstr>PowerPoint Presentation</vt:lpstr>
      <vt:lpstr>APPLICATION</vt:lpstr>
      <vt:lpstr>FUTURE SCOPE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 complete healthcare solution</dc:title>
  <dc:creator>Dell</dc:creator>
  <cp:lastModifiedBy>Admin</cp:lastModifiedBy>
  <cp:revision>112</cp:revision>
  <dcterms:created xsi:type="dcterms:W3CDTF">2021-08-14T08:30:00Z</dcterms:created>
  <dcterms:modified xsi:type="dcterms:W3CDTF">2022-05-08T18:55:28Z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1033-11.2.0.10265</vt:lpwstr>
  </property>
  <property fmtid="{D5CDD505-2E9C-101B-9397-08002B2CF9AE}" pid="3" name="ICV">
    <vt:lpwstr>BCBF743B1095401F92CE2841DD057F08</vt:lpwstr>
  </property>
</Properties>
</file>