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3295"/>
            <a:ext cx="7772400" cy="1470025"/>
          </a:xfrm>
        </p:spPr>
        <p:txBody>
          <a:bodyPr/>
          <a:lstStyle/>
          <a:p>
            <a:r>
              <a:t>SuperStore Sales Analysis &amp; Forecast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2425"/>
            <a:ext cx="6400800" cy="1752600"/>
          </a:xfrm>
        </p:spPr>
        <p:txBody>
          <a:bodyPr/>
          <a:lstStyle/>
          <a:p>
            <a:r>
              <a:t>Interactive Dashboard &amp; Insights Report</a:t>
            </a:r>
          </a:p>
          <a:p>
            <a:r>
              <a:t>Sakshi Dangade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15" y="1002030"/>
            <a:ext cx="8229600" cy="4525963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2200"/>
              <a:t>7.</a:t>
            </a:r>
            <a:r>
              <a:rPr lang="en-US" altLang="en-US" sz="2200"/>
              <a:t>Sales by Ship Mode</a:t>
            </a:r>
            <a:endParaRPr lang="en-US" altLang="en-US" sz="2200"/>
          </a:p>
          <a:p>
            <a:pPr marL="0" indent="0">
              <a:buNone/>
            </a:pPr>
            <a:endParaRPr lang="en-US" altLang="en-US" sz="2200"/>
          </a:p>
          <a:p>
            <a:r>
              <a:rPr lang="en-US" altLang="en-US" sz="2200"/>
              <a:t>Insight: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Standard Class dominates with 0.33M in sales.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200"/>
          </a:p>
          <a:p>
            <a:r>
              <a:rPr lang="en-US" altLang="en-US" sz="2200"/>
              <a:t>Business Action: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Evaluate if customers would be willing to pay more for faster shipping options.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Improve shipping options and offer free upgrades during promotions.</a:t>
            </a:r>
            <a:endParaRPr lang="en-US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90" y="1165860"/>
            <a:ext cx="8229600" cy="4525963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2200"/>
              <a:t>8.</a:t>
            </a:r>
            <a:r>
              <a:rPr lang="en-US" altLang="en-US" sz="2200"/>
              <a:t>Sales by State (Map)</a:t>
            </a:r>
            <a:endParaRPr lang="en-US" altLang="en-US" sz="2200"/>
          </a:p>
          <a:p>
            <a:pPr marL="0" indent="0">
              <a:buNone/>
            </a:pPr>
            <a:endParaRPr lang="en-US" altLang="en-US" sz="2200"/>
          </a:p>
          <a:p>
            <a:r>
              <a:rPr lang="en-US" altLang="en-US" sz="2200"/>
              <a:t>Insight: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Sales are concentrated in the eastern and central parts of the U.S.</a:t>
            </a:r>
            <a:endParaRPr lang="en-US" altLang="en-US" sz="2200"/>
          </a:p>
          <a:p>
            <a:endParaRPr lang="en-US" altLang="en-US" sz="2200"/>
          </a:p>
          <a:p>
            <a:r>
              <a:rPr lang="en-US" altLang="en-US" sz="2200"/>
              <a:t>Business Action: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Identify high-performing states to replicate success in underperforming areas.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Consider regional promotions or warehousing closer to demand hubs.</a:t>
            </a:r>
            <a:endParaRPr lang="en-US" altLang="en-US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" y="1165860"/>
            <a:ext cx="8229600" cy="4525963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2200"/>
              <a:t>9.</a:t>
            </a:r>
            <a:r>
              <a:rPr lang="en-US" altLang="en-US" sz="2200"/>
              <a:t> Sales by Category</a:t>
            </a:r>
            <a:endParaRPr lang="en-US" altLang="en-US" sz="2200"/>
          </a:p>
          <a:p>
            <a:endParaRPr lang="en-US" altLang="en-US" sz="2200"/>
          </a:p>
          <a:p>
            <a:r>
              <a:rPr lang="en-US" altLang="en-US" sz="2200"/>
              <a:t>Insight: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Office Supplies has the highest sales (0.64M), followed by Technology (0.47M) and Furniture (0.45M).</a:t>
            </a:r>
            <a:endParaRPr lang="en-US" altLang="en-US" sz="2200"/>
          </a:p>
          <a:p>
            <a:endParaRPr lang="en-US" altLang="en-US" sz="2200"/>
          </a:p>
          <a:p>
            <a:r>
              <a:rPr lang="en-US" altLang="en-US" sz="2200"/>
              <a:t>Business Action: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Introduce bundled deals in Office Supplies.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Optimize inventory and focus on profitable products in Technology and Furniture.</a:t>
            </a:r>
            <a:endParaRPr lang="en-US" altLang="en-US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25963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IN" altLang="en-US"/>
              <a:t>10.</a:t>
            </a:r>
            <a:r>
              <a:rPr lang="en-US" altLang="en-US"/>
              <a:t>Sales by Sub-Category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Insight:</a:t>
            </a:r>
            <a:endParaRPr lang="en-US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Phones (0.20M) lead in sub-category sales, followed by Chairs (0.18M) and Binders (0.17M).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Business Action:</a:t>
            </a:r>
            <a:endParaRPr lang="en-US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Run targeted marketing campaigns around these top sub-categories.</a:t>
            </a:r>
            <a:endParaRPr lang="en-US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Ensure stock availability of top-selling items to avoid missed sales.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Dashboard 2: 15-Day Sales Forecast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en-US"/>
              <a:t>1. Historical Sales Pattern (2019–2020)</a:t>
            </a:r>
            <a:endParaRPr lang="en-US" altLang="en-US"/>
          </a:p>
          <a:p>
            <a:r>
              <a:rPr lang="en-US" altLang="en-US"/>
              <a:t>Gradual sales increase in 2020 with more volatility (frequent spikes). </a:t>
            </a:r>
            <a:r>
              <a:rPr lang="zh-CN" altLang="en-US"/>
              <a:t>📌</a:t>
            </a:r>
            <a:r>
              <a:rPr lang="en-US" altLang="en-US"/>
              <a:t> Insight: Increased market activity and possibly seasonal surges. Indicates growth in market engagement.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2. Next 15 Days Forecast (Zoomed view)</a:t>
            </a:r>
            <a:endParaRPr lang="en-US" altLang="en-US"/>
          </a:p>
          <a:p>
            <a:r>
              <a:rPr lang="en-US" altLang="en-US"/>
              <a:t>Predicted values range up to ₹10.6K with a low of ₹3.0K.</a:t>
            </a:r>
            <a:endParaRPr lang="en-US" altLang="en-US"/>
          </a:p>
          <a:p>
            <a:r>
              <a:rPr lang="en-US" altLang="en-US"/>
              <a:t>Forecast band shows moderate confidence interval.</a:t>
            </a:r>
            <a:endParaRPr lang="en-US" altLang="en-US"/>
          </a:p>
          <a:p>
            <a:pPr/>
            <a:r>
              <a:rPr lang="en-US" altLang="en-US"/>
              <a:t>Insight: Moderate volatility expected in the next 15 days; plan for promotions, inventory restocking.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3. Sales by State</a:t>
            </a:r>
            <a:endParaRPr lang="en-US" altLang="en-US"/>
          </a:p>
          <a:p>
            <a:r>
              <a:rPr lang="en-US" altLang="en-US"/>
              <a:t>Confirms California, New York, and Texas continue to be leading markets. </a:t>
            </a:r>
            <a:endParaRPr lang="en-US" altLang="en-US"/>
          </a:p>
          <a:p>
            <a:r>
              <a:rPr lang="en-US" altLang="en-US"/>
              <a:t>Insight: Ensure operational focus and logistics support in these high-sales states.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t>- Analyze historical sales data</a:t>
            </a:r>
          </a:p>
          <a:p>
            <a:pPr marL="0" indent="0">
              <a:buNone/>
            </a:pPr>
            <a:r>
              <a:t>- Identify trends, top-performing segments &amp; regions</a:t>
            </a:r>
          </a:p>
          <a:p>
            <a:pPr marL="0" indent="0">
              <a:buNone/>
            </a:pPr>
            <a:r>
              <a:t>- Forecast next 15 days of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Total Sales: ₹1.6M | Profit: ₹175K</a:t>
            </a:r>
          </a:p>
          <a:p>
            <a:r>
              <a:t> Top Region: West (33%)</a:t>
            </a:r>
          </a:p>
          <a:p>
            <a:r>
              <a:t> Most Sold Segment: Consumer (48%)</a:t>
            </a:r>
          </a:p>
          <a:p>
            <a:r>
              <a:t> Most Used Payment: Cash on Delivery (43%)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765"/>
            <a:ext cx="8229600" cy="4525963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en-US"/>
              <a:t>1. Sales by Region (Donut Chart)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Insight:</a:t>
            </a:r>
            <a:endParaRPr lang="en-US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The West region contributes the most sales (33%), followed by East (29%), Central (22%), and South (16%).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Business Action:</a:t>
            </a:r>
            <a:endParaRPr lang="en-US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Focus on improving performance in the South region by launching marketing campaigns or analyzing customer behavior.</a:t>
            </a:r>
            <a:endParaRPr lang="en-US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/>
              <a:t>Investigate what’s driving success in the West and apply those </a:t>
            </a:r>
            <a:r>
              <a:rPr lang="en-IN" altLang="en-US"/>
              <a:t>	</a:t>
            </a:r>
            <a:r>
              <a:rPr lang="en-US" altLang="en-US"/>
              <a:t>strategies in other regions.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34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/>
              <a:t> 2. Sales by Payment Mode</a:t>
            </a:r>
            <a:endParaRPr lang="en-US" altLang="en-US" sz="2200"/>
          </a:p>
          <a:p>
            <a:pPr marL="0" indent="0">
              <a:buNone/>
            </a:pPr>
            <a:endParaRPr lang="en-US" altLang="en-US" sz="2200"/>
          </a:p>
          <a:p>
            <a:r>
              <a:rPr lang="en-US" altLang="en-US" sz="2200"/>
              <a:t>Insight: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Cash on Delivery (COD) is the most used payment method </a:t>
            </a:r>
            <a:r>
              <a:rPr lang="en-IN" altLang="en-US" sz="2200"/>
              <a:t>	</a:t>
            </a:r>
            <a:r>
              <a:rPr lang="en-US" altLang="en-US" sz="2200"/>
              <a:t>(43%), followed by Online (35%) and Cards (22%).</a:t>
            </a:r>
            <a:endParaRPr lang="en-US" altLang="en-US" sz="2200"/>
          </a:p>
          <a:p>
            <a:pPr marL="0" indent="0">
              <a:buNone/>
            </a:pPr>
            <a:endParaRPr lang="en-US" altLang="en-US" sz="2200"/>
          </a:p>
          <a:p>
            <a:r>
              <a:rPr lang="en-US" altLang="en-US" sz="2200"/>
              <a:t>Business Action: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Promote online and card payments to reduce cash handling </a:t>
            </a:r>
            <a:r>
              <a:rPr lang="en-IN" altLang="en-US" sz="2200"/>
              <a:t>	</a:t>
            </a:r>
            <a:r>
              <a:rPr lang="en-US" altLang="en-US" sz="2200"/>
              <a:t>costs and encourage faster processing.</a:t>
            </a:r>
            <a:endParaRPr lang="en-US" alt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/>
              <a:t>Consider offering discounts or loyalty points for digital </a:t>
            </a:r>
            <a:r>
              <a:rPr lang="en-IN" altLang="en-US" sz="2200"/>
              <a:t>	</a:t>
            </a:r>
            <a:r>
              <a:rPr lang="en-US" altLang="en-US" sz="2200"/>
              <a:t>payments.</a:t>
            </a:r>
            <a:endParaRPr lang="en-US" alt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100"/>
              <a:t>3. Sales by Segment</a:t>
            </a:r>
            <a:endParaRPr lang="en-US" altLang="en-US" sz="2100"/>
          </a:p>
          <a:p>
            <a:pPr marL="0" indent="0">
              <a:buNone/>
            </a:pPr>
            <a:endParaRPr lang="en-US" altLang="en-US" sz="2100"/>
          </a:p>
          <a:p>
            <a:r>
              <a:rPr lang="en-US" altLang="en-US" sz="2100"/>
              <a:t>Insight:</a:t>
            </a:r>
            <a:endParaRPr lang="en-US" altLang="en-US" sz="21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/>
              <a:t>The Consumer segment dominates with 48% of total sales, </a:t>
            </a:r>
            <a:r>
              <a:rPr lang="en-IN" altLang="en-US" sz="2100"/>
              <a:t>	</a:t>
            </a:r>
            <a:r>
              <a:rPr lang="en-US" altLang="en-US" sz="2100"/>
              <a:t>followed by Corporate (33%) and Home Office (19%).</a:t>
            </a:r>
            <a:endParaRPr lang="en-US" altLang="en-US" sz="2100"/>
          </a:p>
          <a:p>
            <a:pPr marL="0" indent="0">
              <a:buNone/>
            </a:pPr>
            <a:endParaRPr lang="en-US" altLang="en-US" sz="2100"/>
          </a:p>
          <a:p>
            <a:r>
              <a:rPr lang="en-US" altLang="en-US" sz="2100"/>
              <a:t>Business Action: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Target Consumer segment with new products or loyalty programs.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Develop tailored offerings for Corporate and Home Office </a:t>
            </a:r>
            <a:r>
              <a:rPr lang="en-IN" altLang="en-US" sz="2100"/>
              <a:t>	</a:t>
            </a:r>
            <a:r>
              <a:rPr lang="en-US" altLang="en-US" sz="2100"/>
              <a:t>segments to boost their contributions.</a:t>
            </a:r>
            <a:endParaRPr lang="en-US" altLang="en-US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" y="104076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100"/>
              <a:t>4. Sales (1.6M), Profit (175K), Quantity (22K), Avg Shipping Days (4)</a:t>
            </a:r>
            <a:endParaRPr lang="en-US" altLang="en-US" sz="2100"/>
          </a:p>
          <a:p>
            <a:pPr marL="0" indent="0">
              <a:buNone/>
            </a:pPr>
            <a:endParaRPr lang="en-US" altLang="en-US" sz="2100"/>
          </a:p>
          <a:p>
            <a:r>
              <a:rPr lang="en-US" altLang="en-US" sz="2100"/>
              <a:t>Insight: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These are your key performance indicators (KPIs). Sales volume is </a:t>
            </a:r>
            <a:r>
              <a:rPr lang="en-IN" altLang="en-US" sz="2100"/>
              <a:t>	</a:t>
            </a:r>
            <a:r>
              <a:rPr lang="en-US" altLang="en-US" sz="2100"/>
              <a:t>high, but profit margin is relatively low (approx. 11%).</a:t>
            </a:r>
            <a:endParaRPr lang="en-US" altLang="en-US" sz="2100"/>
          </a:p>
          <a:p>
            <a:pPr marL="0" indent="0">
              <a:buNone/>
            </a:pPr>
            <a:endParaRPr lang="en-US" altLang="en-US" sz="2100"/>
          </a:p>
          <a:p>
            <a:r>
              <a:rPr lang="en-US" altLang="en-US" sz="2100"/>
              <a:t>Business Action: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Review cost structures and product-level profitability.</a:t>
            </a:r>
            <a:endParaRPr lang="en-US" altLang="en-US" sz="21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/>
              <a:t>Try reducing the average shipping days to improve customer satisfaction.</a:t>
            </a:r>
            <a:endParaRPr lang="en-US" altLang="en-US" sz="2100"/>
          </a:p>
          <a:p>
            <a:pPr marL="0" indent="0">
              <a:buNone/>
            </a:pPr>
            <a:endParaRPr lang="en-US" altLang="en-US" sz="2100"/>
          </a:p>
          <a:p>
            <a:pPr marL="0" indent="0"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100"/>
              <a:t>5. Monthly Profit by YoY (Line Chart)</a:t>
            </a:r>
            <a:endParaRPr lang="en-US" altLang="en-US" sz="2100"/>
          </a:p>
          <a:p>
            <a:r>
              <a:rPr lang="en-US" altLang="en-US" sz="2100"/>
              <a:t>Insight: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Profit trends vary month-to-month, but December shows a </a:t>
            </a:r>
            <a:r>
              <a:rPr lang="en-IN" altLang="en-US" sz="2100"/>
              <a:t>	</a:t>
            </a:r>
            <a:r>
              <a:rPr lang="en-US" altLang="en-US" sz="2100"/>
              <a:t>noticeable increase in 2020 vs 2019.</a:t>
            </a:r>
            <a:endParaRPr lang="en-US" altLang="en-US" sz="2100"/>
          </a:p>
          <a:p>
            <a:endParaRPr lang="en-US" altLang="en-US" sz="2100"/>
          </a:p>
          <a:p>
            <a:r>
              <a:rPr lang="en-US" altLang="en-US" sz="2100"/>
              <a:t>Business Action: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Leverage the holiday season (Q4) with promotional offers and </a:t>
            </a:r>
            <a:r>
              <a:rPr lang="en-IN" altLang="en-US" sz="2100"/>
              <a:t>	</a:t>
            </a:r>
            <a:r>
              <a:rPr lang="en-US" altLang="en-US" sz="2100"/>
              <a:t>aggressive marketing.</a:t>
            </a:r>
            <a:endParaRPr lang="en-US" altLang="en-US" sz="21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/>
              <a:t>Explore reasons behind low profit in months like May–July and </a:t>
            </a:r>
            <a:r>
              <a:rPr lang="en-IN" altLang="en-US" sz="2100"/>
              <a:t>	</a:t>
            </a:r>
            <a:r>
              <a:rPr lang="en-US" altLang="en-US" sz="2100"/>
              <a:t>improve efficiency.</a:t>
            </a:r>
            <a:endParaRPr lang="en-US" altLang="en-US" sz="2100"/>
          </a:p>
          <a:p>
            <a:endParaRPr lang="en-US" altLang="en-US" sz="2100"/>
          </a:p>
          <a:p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835"/>
            <a:ext cx="8229600" cy="4525963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2100"/>
              <a:t>6. Monthly Sales by YoY</a:t>
            </a:r>
            <a:endParaRPr lang="en-US" altLang="en-US" sz="2100"/>
          </a:p>
          <a:p>
            <a:pPr marL="0" indent="0">
              <a:buNone/>
            </a:pPr>
            <a:endParaRPr lang="en-US" altLang="en-US" sz="2100"/>
          </a:p>
          <a:p>
            <a:r>
              <a:rPr lang="en-US" altLang="en-US" sz="2100"/>
              <a:t>Insight: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Sales in December 2020 significantly outperformed December 2019.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Overall, 2020 shows an upward sales trend compared to 2019.</a:t>
            </a:r>
            <a:endParaRPr lang="en-US" altLang="en-US" sz="2100"/>
          </a:p>
          <a:p>
            <a:endParaRPr lang="en-US" altLang="en-US" sz="2100"/>
          </a:p>
          <a:p>
            <a:r>
              <a:rPr lang="en-US" altLang="en-US" sz="2100"/>
              <a:t>Business Action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Identify strategies that worked in 2020 and scale them further.</a:t>
            </a:r>
            <a:endParaRPr lang="en-US" altLang="en-US" sz="2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00"/>
              <a:t>Focus on supply chain readiness in Q4 to meet increased demand.</a:t>
            </a:r>
            <a:endParaRPr lang="en-US" altLang="en-US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4020</Words>
  <Application>WPS Slides</Application>
  <PresentationFormat>On-screen Show 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Wingdings</vt:lpstr>
      <vt:lpstr>Office Theme</vt:lpstr>
      <vt:lpstr>SuperStore Sales Analysis &amp; Forecast</vt:lpstr>
      <vt:lpstr>Objectives</vt:lpstr>
      <vt:lpstr>Key Highlights</vt:lpstr>
      <vt:lpstr>Regional Insights</vt:lpstr>
      <vt:lpstr>Category Insights</vt:lpstr>
      <vt:lpstr>Year-on-Year Trends</vt:lpstr>
      <vt:lpstr>Sales Forecast</vt:lpstr>
      <vt:lpstr>Actionable Insights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WPS_1712992125</cp:lastModifiedBy>
  <cp:revision>2</cp:revision>
  <dcterms:created xsi:type="dcterms:W3CDTF">2013-01-27T09:14:00Z</dcterms:created>
  <dcterms:modified xsi:type="dcterms:W3CDTF">2025-04-11T11:50:42Z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FFED0C3A58BD45EBA80628F2D19FD154_12</vt:lpwstr>
  </property>
  <property fmtid="{D5CDD505-2E9C-101B-9397-08002B2CF9AE}" pid="3" name="KSOProductBuildVer">
    <vt:lpwstr>1033-12.2.0.20782</vt:lpwstr>
  </property>
</Properties>
</file>