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Sales Data Analysis </a:t>
            </a:r>
            <a:endParaRPr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r>
              <a:rPr b="1">
                <a:solidFill>
                  <a:schemeClr val="tx1"/>
                </a:solidFill>
              </a:rPr>
              <a:t>Prepared by: Sakshi Dangade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US" sz="2665">
                <a:sym typeface="+mn-ea"/>
              </a:rPr>
              <a:t>T</a:t>
            </a:r>
            <a:r>
              <a:rPr lang="en-US" altLang="en-US" sz="2665">
                <a:sym typeface="+mn-ea"/>
              </a:rPr>
              <a:t>op KPIs (Key Performance Indicators)</a:t>
            </a:r>
            <a:endParaRPr lang="en-US" altLang="en-US" sz="2665"/>
          </a:p>
          <a:p>
            <a:endParaRPr sz="2665"/>
          </a:p>
          <a:p>
            <a:pPr marL="0" indent="0">
              <a:buNone/>
            </a:pPr>
            <a:r>
              <a:rPr lang="en-IN" sz="2665"/>
              <a:t>1)</a:t>
            </a:r>
            <a:r>
              <a:rPr sz="2665"/>
              <a:t>Total Revenue: ₹547K</a:t>
            </a:r>
            <a:endParaRPr sz="2665"/>
          </a:p>
          <a:p>
            <a:pPr marL="0" indent="0">
              <a:buNone/>
            </a:pPr>
            <a:r>
              <a:rPr lang="en-IN" sz="2665"/>
              <a:t>2)</a:t>
            </a:r>
            <a:r>
              <a:rPr sz="2665"/>
              <a:t>Total Units Sold: 25K</a:t>
            </a:r>
            <a:endParaRPr sz="2665"/>
          </a:p>
          <a:p>
            <a:pPr marL="0" indent="0">
              <a:buNone/>
            </a:pPr>
            <a:r>
              <a:rPr lang="en-IN" sz="2665"/>
              <a:t>3)</a:t>
            </a:r>
            <a:r>
              <a:rPr sz="2665"/>
              <a:t>Total Profit: ₹153K</a:t>
            </a:r>
            <a:endParaRPr sz="2665"/>
          </a:p>
          <a:p>
            <a:pPr marL="0" indent="0">
              <a:buNone/>
            </a:pPr>
            <a:r>
              <a:rPr lang="en-IN" sz="2665"/>
              <a:t>4)</a:t>
            </a:r>
            <a:r>
              <a:rPr sz="2665"/>
              <a:t>Profit Margin: ~28%</a:t>
            </a:r>
            <a:endParaRPr sz="2665"/>
          </a:p>
          <a:p>
            <a:pPr marL="0" indent="0">
              <a:buNone/>
            </a:pPr>
            <a:endParaRPr lang="en-US" altLang="en-US" sz="2665"/>
          </a:p>
          <a:p>
            <a:r>
              <a:rPr lang="en-US" altLang="en-US" sz="2665"/>
              <a:t>Insight: The business is generating a healthy revenue with a ~28% profit margin (153K </a:t>
            </a:r>
            <a:r>
              <a:rPr lang="" altLang="en-US" sz="2665"/>
              <a:t>÷</a:t>
            </a:r>
            <a:r>
              <a:rPr lang="en-US" altLang="en-US" sz="2665"/>
              <a:t> 547K).</a:t>
            </a:r>
            <a:endParaRPr lang="en-US" altLang="en-US" sz="26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Trend &amp; Category-wise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pPr marL="0" indent="0">
              <a:buNone/>
            </a:pPr>
            <a:r>
              <a:rPr lang="en-IN" altLang="en-US" sz="8000"/>
              <a:t>-</a:t>
            </a:r>
            <a:r>
              <a:rPr lang="en-US" altLang="en-US" sz="8000"/>
              <a:t>The chart displays monthly sales revenue for the year 2023, but the months are not in calendar order.</a:t>
            </a:r>
            <a:endParaRPr lang="en-US" altLang="en-US" sz="8000"/>
          </a:p>
          <a:p>
            <a:pPr marL="0" indent="0">
              <a:buNone/>
            </a:pPr>
            <a:r>
              <a:rPr lang="en-IN" altLang="en-US" sz="8000"/>
              <a:t>-</a:t>
            </a:r>
            <a:r>
              <a:rPr lang="en-US" altLang="en-US" sz="8000"/>
              <a:t>The graph is sorted by highest to lowest sales, which creates a declining trendline.</a:t>
            </a:r>
            <a:endParaRPr lang="en-US" altLang="en-US" sz="8000"/>
          </a:p>
          <a:p>
            <a:pPr marL="0" indent="0">
              <a:buNone/>
            </a:pPr>
            <a:r>
              <a:rPr lang="en-IN" altLang="en-US" sz="8000"/>
              <a:t>-</a:t>
            </a:r>
            <a:r>
              <a:rPr lang="en-US" altLang="en-US" sz="8000"/>
              <a:t>August 2023 recorded the highest revenue, followed by December and February.</a:t>
            </a:r>
            <a:endParaRPr lang="en-US" altLang="en-US" sz="8000"/>
          </a:p>
          <a:p>
            <a:pPr marL="0" indent="0">
              <a:buNone/>
            </a:pPr>
            <a:endParaRPr lang="en-US" altLang="en-US" sz="8000"/>
          </a:p>
          <a:p>
            <a:r>
              <a:rPr lang="en-IN" altLang="en-US" sz="8000"/>
              <a:t>Insight:</a:t>
            </a:r>
            <a:endParaRPr lang="en-IN" altLang="en-US" sz="8000"/>
          </a:p>
          <a:p>
            <a:pPr marL="0" indent="0">
              <a:buNone/>
            </a:pPr>
            <a:endParaRPr lang="en-US" altLang="en-US" sz="8000"/>
          </a:p>
          <a:p>
            <a:pPr marL="0" indent="0">
              <a:buNone/>
            </a:pPr>
            <a:r>
              <a:rPr lang="en-IN" altLang="en-US" sz="8000"/>
              <a:t>1)</a:t>
            </a:r>
            <a:r>
              <a:rPr lang="en-US" altLang="en-US" sz="8000"/>
              <a:t>Analyze sales strategy in August to understand what drove the high revenue – campaigns, product launches, discounts, etc.</a:t>
            </a:r>
            <a:endParaRPr lang="en-US" altLang="en-US" sz="8000"/>
          </a:p>
          <a:p>
            <a:pPr marL="0" indent="0">
              <a:buNone/>
            </a:pPr>
            <a:r>
              <a:rPr lang="en-IN" altLang="en-US" sz="8000"/>
              <a:t>2)</a:t>
            </a:r>
            <a:r>
              <a:rPr lang="en-US" altLang="en-US" sz="8000"/>
              <a:t>Investigate potential issues in later months (especially Oct–Nov) – were there product shortages, fewer campaigns, or less customer engagement?</a:t>
            </a:r>
            <a:endParaRPr lang="en-US" altLang="en-US" sz="8000"/>
          </a:p>
          <a:p>
            <a:pPr marL="0" indent="0">
              <a:buNone/>
            </a:pPr>
            <a:r>
              <a:rPr lang="en-IN" altLang="en-US" sz="8000"/>
              <a:t>3)</a:t>
            </a:r>
            <a:r>
              <a:rPr lang="en-US" altLang="en-US" sz="8000"/>
              <a:t>Plan for seasonal campaigns in low-performing months to balance revenue throughout the year</a:t>
            </a:r>
            <a:r>
              <a:rPr lang="en-US" altLang="en-US" sz="5340"/>
              <a:t>.</a:t>
            </a:r>
            <a:endParaRPr lang="en-US" altLang="en-US" sz="5340"/>
          </a:p>
          <a:p>
            <a:endParaRPr lang="en-US" altLang="en-US" sz="2000"/>
          </a:p>
          <a:p>
            <a:endParaRPr lang="en-US" altLang="en-US" sz="2000"/>
          </a:p>
          <a:p>
            <a:pPr marL="0" indent="0"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ym typeface="+mn-ea"/>
              </a:rPr>
              <a:t>Sales Revenue by Product Category (Donut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/>
              <a:t>-</a:t>
            </a:r>
            <a:r>
              <a:rPr lang="en-US" altLang="en-US"/>
              <a:t>Books (21.21%) and Beauty (20.72%) are top revenue contributors.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-</a:t>
            </a:r>
            <a:r>
              <a:rPr lang="en-US" altLang="en-US"/>
              <a:t>Clothing has the lowest revenue share (18.01%).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Insight: Focus marketing or bundle offers on high-performing categories like Books &amp; Beauty, and re-evaluate Clothing product strategy.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Region and Sales Revenue (Map)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-</a:t>
            </a:r>
            <a:r>
              <a:rPr lang="en-US" altLang="en-US"/>
              <a:t>Sales are spread across North America, Europe, Asia, Africa, etc.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Insight: Your market has international reach. Consider targeting growing markets with more regional campaigns.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Sales Revenue by Region (Bar Chart)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-</a:t>
            </a:r>
            <a:r>
              <a:rPr lang="en-US" altLang="en-US"/>
              <a:t>West and South regions are top contributors (both close to ₹200K).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-</a:t>
            </a:r>
            <a:r>
              <a:rPr lang="en-US" altLang="en-US"/>
              <a:t>East has the lowest revenue.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Insight: Consider expanding marketing or improving logistics in the East region.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Total Profit by Product Category </a:t>
            </a:r>
            <a:br>
              <a:rPr lang="en-US" altLang="en-US">
                <a:sym typeface="+mn-ea"/>
              </a:rPr>
            </a:br>
            <a:r>
              <a:rPr lang="en-US" altLang="en-US">
                <a:sym typeface="+mn-ea"/>
              </a:rPr>
              <a:t>(</a:t>
            </a:r>
            <a:r>
              <a:rPr lang="en-IN" altLang="en-US">
                <a:sym typeface="+mn-ea"/>
              </a:rPr>
              <a:t>Pie</a:t>
            </a:r>
            <a:r>
              <a:rPr lang="en-US" altLang="en-US">
                <a:sym typeface="+mn-ea"/>
              </a:rPr>
              <a:t> Chart)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IN" altLang="en-US"/>
              <a:t>-</a:t>
            </a:r>
            <a:r>
              <a:rPr lang="en-US" altLang="en-US"/>
              <a:t>Books again have the highest profit (20.88%)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-</a:t>
            </a:r>
            <a:r>
              <a:rPr lang="en-US" altLang="en-US"/>
              <a:t>Clothing and Beauty have similar profit margins (~19-20%)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Insight: Books are not only the top in revenue but also in profit — a key driver! Clothing, despite low revenue, maintains decent profit.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WPS Slides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Sales Data Analysis – Executive Summary</vt:lpstr>
      <vt:lpstr>Overall Performance Metrics</vt:lpstr>
      <vt:lpstr>Monthly Trend &amp; Category-wise Analysis</vt:lpstr>
      <vt:lpstr>Sales by Region – Revenue Breakdown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WPS_1712992125</cp:lastModifiedBy>
  <cp:revision>2</cp:revision>
  <dcterms:created xsi:type="dcterms:W3CDTF">2013-01-27T09:14:00Z</dcterms:created>
  <dcterms:modified xsi:type="dcterms:W3CDTF">2025-04-18T19:43:13Z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429EC1B70ED3439C9DEB10A7314C8EA7_13</vt:lpwstr>
  </property>
  <property fmtid="{D5CDD505-2E9C-101B-9397-08002B2CF9AE}" pid="3" name="KSOProductBuildVer">
    <vt:lpwstr>1033-12.2.0.20795</vt:lpwstr>
  </property>
</Properties>
</file>