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lice" charset="1" panose="00000500000000000000"/>
      <p:regular r:id="rId18"/>
    </p:embeddedFont>
    <p:embeddedFont>
      <p:font typeface="Trebuchet MS" charset="1" panose="020B0603020202020204"/>
      <p:regular r:id="rId19"/>
    </p:embeddedFont>
    <p:embeddedFont>
      <p:font typeface="Lato" charset="1" panose="020F0502020204030203"/>
      <p:regular r:id="rId20"/>
    </p:embeddedFont>
    <p:embeddedFont>
      <p:font typeface="Arial" charset="1" panose="020B0502020202020204"/>
      <p:regular r:id="rId22"/>
    </p:embeddedFont>
    <p:embeddedFont>
      <p:font typeface="Arial Bold" charset="1" panose="020B0802020202020204"/>
      <p:regular r:id="rId29"/>
    </p:embeddedFont>
    <p:embeddedFont>
      <p:font typeface="Arial Bold Italics" charset="1" panose="020B0802020202090204"/>
      <p:regular r:id="rId30"/>
    </p:embeddedFont>
    <p:embeddedFont>
      <p:font typeface="Arimo" charset="1" panose="020B0604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notesSlides/notesSlide9.xml" Type="http://schemas.openxmlformats.org/officeDocument/2006/relationships/notesSlide"/><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263953" y="2461350"/>
            <a:ext cx="10772697" cy="857250"/>
          </a:xfrm>
          <a:prstGeom prst="rect">
            <a:avLst/>
          </a:prstGeom>
        </p:spPr>
        <p:txBody>
          <a:bodyPr anchor="t" rtlCol="false" tIns="0" lIns="0" bIns="0" rIns="0">
            <a:spAutoFit/>
          </a:bodyPr>
          <a:lstStyle/>
          <a:p>
            <a:pPr algn="l">
              <a:lnSpc>
                <a:spcPts val="6720"/>
              </a:lnSpc>
            </a:pPr>
            <a:r>
              <a:rPr lang="en-US" sz="5600">
                <a:solidFill>
                  <a:srgbClr val="FFFFFF"/>
                </a:solidFill>
                <a:latin typeface="Alice"/>
              </a:rPr>
              <a:t>Bank of Baroda Hackathon - 2024                       </a:t>
            </a:r>
          </a:p>
        </p:txBody>
      </p:sp>
      <p:sp>
        <p:nvSpPr>
          <p:cNvPr name="TextBox 4" id="4"/>
          <p:cNvSpPr txBox="true"/>
          <p:nvPr/>
        </p:nvSpPr>
        <p:spPr>
          <a:xfrm rot="0">
            <a:off x="408549" y="4090484"/>
            <a:ext cx="6616146" cy="647700"/>
          </a:xfrm>
          <a:prstGeom prst="rect">
            <a:avLst/>
          </a:prstGeom>
        </p:spPr>
        <p:txBody>
          <a:bodyPr anchor="t" rtlCol="false" tIns="0" lIns="0" bIns="0" rIns="0">
            <a:spAutoFit/>
          </a:bodyPr>
          <a:lstStyle/>
          <a:p>
            <a:pPr algn="l">
              <a:lnSpc>
                <a:spcPts val="5160"/>
              </a:lnSpc>
            </a:pPr>
            <a:r>
              <a:rPr lang="en-US" sz="4300">
                <a:solidFill>
                  <a:srgbClr val="FFFFFF"/>
                </a:solidFill>
                <a:latin typeface="Alice"/>
              </a:rPr>
              <a:t>Your Team Name: Fire Exit </a:t>
            </a:r>
          </a:p>
        </p:txBody>
      </p:sp>
      <p:sp>
        <p:nvSpPr>
          <p:cNvPr name="TextBox 5" id="5"/>
          <p:cNvSpPr txBox="true"/>
          <p:nvPr/>
        </p:nvSpPr>
        <p:spPr>
          <a:xfrm rot="0">
            <a:off x="408549" y="5435554"/>
            <a:ext cx="8935350" cy="3011805"/>
          </a:xfrm>
          <a:prstGeom prst="rect">
            <a:avLst/>
          </a:prstGeom>
        </p:spPr>
        <p:txBody>
          <a:bodyPr anchor="t" rtlCol="false" tIns="0" lIns="0" bIns="0" rIns="0">
            <a:spAutoFit/>
          </a:bodyPr>
          <a:lstStyle/>
          <a:p>
            <a:pPr algn="l">
              <a:lnSpc>
                <a:spcPts val="6120"/>
              </a:lnSpc>
            </a:pPr>
            <a:r>
              <a:rPr lang="en-US" sz="3400">
                <a:solidFill>
                  <a:srgbClr val="FFFFFF"/>
                </a:solidFill>
                <a:latin typeface="Trebuchet MS"/>
              </a:rPr>
              <a:t>Your team bio :</a:t>
            </a:r>
          </a:p>
          <a:p>
            <a:pPr algn="l">
              <a:lnSpc>
                <a:spcPts val="4320"/>
              </a:lnSpc>
            </a:pPr>
            <a:r>
              <a:rPr lang="en-US" sz="2400">
                <a:solidFill>
                  <a:srgbClr val="FFFFFF"/>
                </a:solidFill>
                <a:latin typeface="Trebuchet MS"/>
              </a:rPr>
              <a:t>We are a team of highly motivated developers, aiming on creating projects that would benefit the society as a whole.</a:t>
            </a:r>
          </a:p>
          <a:p>
            <a:pPr algn="l">
              <a:lnSpc>
                <a:spcPts val="4320"/>
              </a:lnSpc>
            </a:pPr>
          </a:p>
          <a:p>
            <a:pPr algn="l">
              <a:lnSpc>
                <a:spcPts val="5039"/>
              </a:lnSpc>
            </a:pPr>
            <a:r>
              <a:rPr lang="en-US" sz="2799">
                <a:solidFill>
                  <a:srgbClr val="FFFFFF"/>
                </a:solidFill>
                <a:latin typeface="Trebuchet MS"/>
              </a:rPr>
              <a:t>Date : 30/06/2024</a:t>
            </a:r>
          </a:p>
        </p:txBody>
      </p:sp>
      <p:sp>
        <p:nvSpPr>
          <p:cNvPr name="Freeform 6" id="6"/>
          <p:cNvSpPr/>
          <p:nvPr/>
        </p:nvSpPr>
        <p:spPr>
          <a:xfrm flipH="false" flipV="false" rot="0">
            <a:off x="13614900" y="540700"/>
            <a:ext cx="4470456" cy="1477800"/>
          </a:xfrm>
          <a:custGeom>
            <a:avLst/>
            <a:gdLst/>
            <a:ahLst/>
            <a:cxnLst/>
            <a:rect r="r" b="b" t="t" l="l"/>
            <a:pathLst>
              <a:path h="1477800" w="4470456">
                <a:moveTo>
                  <a:pt x="0" y="0"/>
                </a:moveTo>
                <a:lnTo>
                  <a:pt x="4470456" y="0"/>
                </a:lnTo>
                <a:lnTo>
                  <a:pt x="4470456" y="1477800"/>
                </a:lnTo>
                <a:lnTo>
                  <a:pt x="0" y="1477800"/>
                </a:lnTo>
                <a:lnTo>
                  <a:pt x="0" y="0"/>
                </a:lnTo>
                <a:close/>
              </a:path>
            </a:pathLst>
          </a:custGeom>
          <a:blipFill>
            <a:blip r:embed="rId4"/>
            <a:stretch>
              <a:fillRect l="0" t="0" r="0" b="0"/>
            </a:stretch>
          </a:blipFill>
        </p:spPr>
      </p:sp>
      <p:sp>
        <p:nvSpPr>
          <p:cNvPr name="TextBox 7" id="7"/>
          <p:cNvSpPr txBox="true"/>
          <p:nvPr/>
        </p:nvSpPr>
        <p:spPr>
          <a:xfrm rot="0">
            <a:off x="13706325" y="155125"/>
            <a:ext cx="4589550" cy="789000"/>
          </a:xfrm>
          <a:prstGeom prst="rect">
            <a:avLst/>
          </a:prstGeom>
        </p:spPr>
        <p:txBody>
          <a:bodyPr anchor="t" rtlCol="false" tIns="0" lIns="0" bIns="0" rIns="0">
            <a:spAutoFit/>
          </a:bodyPr>
          <a:lstStyle/>
          <a:p>
            <a:pPr algn="ctr">
              <a:lnSpc>
                <a:spcPts val="5039"/>
              </a:lnSpc>
            </a:pPr>
            <a:r>
              <a:rPr lang="en-US" sz="2799">
                <a:solidFill>
                  <a:srgbClr val="141414"/>
                </a:solidFill>
                <a:latin typeface="Lato"/>
              </a:rPr>
              <a:t>Technology Partner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D88B"/>
        </a:solidFill>
      </p:bgPr>
    </p:bg>
    <p:spTree>
      <p:nvGrpSpPr>
        <p:cNvPr id="1" name=""/>
        <p:cNvGrpSpPr/>
        <p:nvPr/>
      </p:nvGrpSpPr>
      <p:grpSpPr>
        <a:xfrm>
          <a:off x="0" y="0"/>
          <a:ext cx="0" cy="0"/>
          <a:chOff x="0" y="0"/>
          <a:chExt cx="0" cy="0"/>
        </a:xfrm>
      </p:grpSpPr>
      <p:sp>
        <p:nvSpPr>
          <p:cNvPr name="TextBox 2" id="2"/>
          <p:cNvSpPr txBox="true"/>
          <p:nvPr/>
        </p:nvSpPr>
        <p:spPr>
          <a:xfrm rot="0">
            <a:off x="896813" y="2329252"/>
            <a:ext cx="16294350" cy="5048250"/>
          </a:xfrm>
          <a:prstGeom prst="rect">
            <a:avLst/>
          </a:prstGeom>
        </p:spPr>
        <p:txBody>
          <a:bodyPr anchor="t" rtlCol="false" tIns="0" lIns="0" bIns="0" rIns="0">
            <a:spAutoFit/>
          </a:bodyPr>
          <a:lstStyle/>
          <a:p>
            <a:pPr algn="l">
              <a:lnSpc>
                <a:spcPts val="4439"/>
              </a:lnSpc>
            </a:pPr>
            <a:r>
              <a:rPr lang="en-US" sz="3699" spc="33">
                <a:solidFill>
                  <a:srgbClr val="141414"/>
                </a:solidFill>
                <a:latin typeface="Alice"/>
              </a:rPr>
              <a:t>Challenge: Automate the Slow and Tedious Task of Cheque Processing!</a:t>
            </a:r>
          </a:p>
          <a:p>
            <a:pPr algn="l">
              <a:lnSpc>
                <a:spcPts val="4439"/>
              </a:lnSpc>
            </a:pPr>
            <a:r>
              <a:rPr lang="en-US" sz="3699" spc="33">
                <a:solidFill>
                  <a:srgbClr val="141414"/>
                </a:solidFill>
                <a:latin typeface="Alice"/>
              </a:rPr>
              <a:t>The Problem: Banks are flooded with cheques, leading to lengthy processing and verification times. This creates a bottleneck for everyone:</a:t>
            </a:r>
          </a:p>
          <a:p>
            <a:pPr algn="l" marL="798829" indent="-399415" lvl="1">
              <a:lnSpc>
                <a:spcPts val="4439"/>
              </a:lnSpc>
              <a:buFont typeface="Arial"/>
              <a:buChar char="•"/>
            </a:pPr>
            <a:r>
              <a:rPr lang="en-US" sz="3699" spc="33">
                <a:solidFill>
                  <a:srgbClr val="141414"/>
                </a:solidFill>
                <a:latin typeface="Alice"/>
              </a:rPr>
              <a:t>Citizens: Face long wait times for their cheques to clear.</a:t>
            </a:r>
          </a:p>
          <a:p>
            <a:pPr algn="l" marL="798829" indent="-399415" lvl="1">
              <a:lnSpc>
                <a:spcPts val="4439"/>
              </a:lnSpc>
              <a:buFont typeface="Arial"/>
              <a:buChar char="•"/>
            </a:pPr>
            <a:r>
              <a:rPr lang="en-US" sz="3699" spc="33">
                <a:solidFill>
                  <a:srgbClr val="141414"/>
                </a:solidFill>
                <a:latin typeface="Alice"/>
              </a:rPr>
              <a:t>Banks: Struggle with inefficient manual processing, requiring significant resources.</a:t>
            </a:r>
          </a:p>
          <a:p>
            <a:pPr algn="l" marL="798829" indent="-399415" lvl="1">
              <a:lnSpc>
                <a:spcPts val="4439"/>
              </a:lnSpc>
              <a:buFont typeface="Arial"/>
              <a:buChar char="•"/>
            </a:pPr>
            <a:r>
              <a:rPr lang="en-US" sz="3699" spc="33">
                <a:solidFill>
                  <a:srgbClr val="141414"/>
                </a:solidFill>
                <a:latin typeface="Alice"/>
              </a:rPr>
              <a:t>Government: Encounters potential delays in overall financial transactions.</a:t>
            </a:r>
          </a:p>
          <a:p>
            <a:pPr algn="l">
              <a:lnSpc>
                <a:spcPts val="4320"/>
              </a:lnSpc>
            </a:pPr>
          </a:p>
        </p:txBody>
      </p:sp>
      <p:grpSp>
        <p:nvGrpSpPr>
          <p:cNvPr name="Group 3" id="3"/>
          <p:cNvGrpSpPr/>
          <p:nvPr/>
        </p:nvGrpSpPr>
        <p:grpSpPr>
          <a:xfrm rot="0">
            <a:off x="1792288" y="7832726"/>
            <a:ext cx="3694112" cy="1093788"/>
            <a:chOff x="0" y="0"/>
            <a:chExt cx="4925483" cy="1458384"/>
          </a:xfrm>
        </p:grpSpPr>
        <p:sp>
          <p:nvSpPr>
            <p:cNvPr name="Freeform 4" id="4"/>
            <p:cNvSpPr/>
            <p:nvPr/>
          </p:nvSpPr>
          <p:spPr>
            <a:xfrm flipH="false" flipV="false" rot="0">
              <a:off x="0" y="0"/>
              <a:ext cx="4925568" cy="1458468"/>
            </a:xfrm>
            <a:custGeom>
              <a:avLst/>
              <a:gdLst/>
              <a:ahLst/>
              <a:cxnLst/>
              <a:rect r="r" b="b" t="t" l="l"/>
              <a:pathLst>
                <a:path h="1458468" w="4925568">
                  <a:moveTo>
                    <a:pt x="33909" y="0"/>
                  </a:moveTo>
                  <a:lnTo>
                    <a:pt x="4891659" y="0"/>
                  </a:lnTo>
                  <a:cubicBezTo>
                    <a:pt x="4910328" y="0"/>
                    <a:pt x="4925568" y="15113"/>
                    <a:pt x="4925568" y="33909"/>
                  </a:cubicBezTo>
                  <a:lnTo>
                    <a:pt x="4925568" y="1424559"/>
                  </a:lnTo>
                  <a:cubicBezTo>
                    <a:pt x="4925568" y="1443228"/>
                    <a:pt x="4910455" y="1458468"/>
                    <a:pt x="4891659" y="1458468"/>
                  </a:cubicBezTo>
                  <a:lnTo>
                    <a:pt x="33909" y="1458468"/>
                  </a:lnTo>
                  <a:cubicBezTo>
                    <a:pt x="15240" y="1458468"/>
                    <a:pt x="0" y="1443355"/>
                    <a:pt x="0" y="1424559"/>
                  </a:cubicBezTo>
                  <a:lnTo>
                    <a:pt x="0" y="33909"/>
                  </a:lnTo>
                  <a:cubicBezTo>
                    <a:pt x="0" y="15113"/>
                    <a:pt x="15113" y="0"/>
                    <a:pt x="33909" y="0"/>
                  </a:cubicBezTo>
                  <a:moveTo>
                    <a:pt x="33909" y="67691"/>
                  </a:moveTo>
                  <a:lnTo>
                    <a:pt x="33909" y="33909"/>
                  </a:lnTo>
                  <a:lnTo>
                    <a:pt x="67691" y="33909"/>
                  </a:lnTo>
                  <a:lnTo>
                    <a:pt x="67691" y="1424559"/>
                  </a:lnTo>
                  <a:lnTo>
                    <a:pt x="33909" y="1424559"/>
                  </a:lnTo>
                  <a:lnTo>
                    <a:pt x="33909" y="1390650"/>
                  </a:lnTo>
                  <a:lnTo>
                    <a:pt x="4891659" y="1390650"/>
                  </a:lnTo>
                  <a:lnTo>
                    <a:pt x="4891659" y="1424559"/>
                  </a:lnTo>
                  <a:lnTo>
                    <a:pt x="4857750" y="1424559"/>
                  </a:lnTo>
                  <a:lnTo>
                    <a:pt x="4857750" y="33909"/>
                  </a:lnTo>
                  <a:lnTo>
                    <a:pt x="4891659" y="33909"/>
                  </a:lnTo>
                  <a:lnTo>
                    <a:pt x="4891659" y="67691"/>
                  </a:lnTo>
                  <a:lnTo>
                    <a:pt x="33909" y="67691"/>
                  </a:lnTo>
                  <a:close/>
                </a:path>
              </a:pathLst>
            </a:custGeom>
            <a:solidFill>
              <a:srgbClr val="00B0F0"/>
            </a:solidFill>
          </p:spPr>
        </p:sp>
        <p:sp>
          <p:nvSpPr>
            <p:cNvPr name="TextBox 5" id="5"/>
            <p:cNvSpPr txBox="true"/>
            <p:nvPr/>
          </p:nvSpPr>
          <p:spPr>
            <a:xfrm>
              <a:off x="0" y="-57150"/>
              <a:ext cx="4925483" cy="1515534"/>
            </a:xfrm>
            <a:prstGeom prst="rect">
              <a:avLst/>
            </a:prstGeom>
          </p:spPr>
          <p:txBody>
            <a:bodyPr anchor="ctr" rtlCol="false" tIns="50800" lIns="50800" bIns="50800" rIns="50800"/>
            <a:lstStyle/>
            <a:p>
              <a:pPr algn="ctr">
                <a:lnSpc>
                  <a:spcPts val="3359"/>
                </a:lnSpc>
              </a:pPr>
              <a:r>
                <a:rPr lang="en-US" sz="2799">
                  <a:solidFill>
                    <a:srgbClr val="141414"/>
                  </a:solidFill>
                  <a:latin typeface="Arial"/>
                </a:rPr>
                <a:t>Signature Verification</a:t>
              </a:r>
            </a:p>
          </p:txBody>
        </p:sp>
      </p:grpSp>
      <p:grpSp>
        <p:nvGrpSpPr>
          <p:cNvPr name="Group 6" id="6"/>
          <p:cNvGrpSpPr/>
          <p:nvPr/>
        </p:nvGrpSpPr>
        <p:grpSpPr>
          <a:xfrm rot="0">
            <a:off x="7619999" y="7832726"/>
            <a:ext cx="3694112" cy="1093788"/>
            <a:chOff x="0" y="0"/>
            <a:chExt cx="4925483" cy="1458384"/>
          </a:xfrm>
        </p:grpSpPr>
        <p:sp>
          <p:nvSpPr>
            <p:cNvPr name="Freeform 7" id="7"/>
            <p:cNvSpPr/>
            <p:nvPr/>
          </p:nvSpPr>
          <p:spPr>
            <a:xfrm flipH="false" flipV="false" rot="0">
              <a:off x="0" y="0"/>
              <a:ext cx="4925568" cy="1458468"/>
            </a:xfrm>
            <a:custGeom>
              <a:avLst/>
              <a:gdLst/>
              <a:ahLst/>
              <a:cxnLst/>
              <a:rect r="r" b="b" t="t" l="l"/>
              <a:pathLst>
                <a:path h="1458468" w="4925568">
                  <a:moveTo>
                    <a:pt x="33909" y="0"/>
                  </a:moveTo>
                  <a:lnTo>
                    <a:pt x="4891659" y="0"/>
                  </a:lnTo>
                  <a:cubicBezTo>
                    <a:pt x="4910328" y="0"/>
                    <a:pt x="4925568" y="15113"/>
                    <a:pt x="4925568" y="33909"/>
                  </a:cubicBezTo>
                  <a:lnTo>
                    <a:pt x="4925568" y="1424559"/>
                  </a:lnTo>
                  <a:cubicBezTo>
                    <a:pt x="4925568" y="1443228"/>
                    <a:pt x="4910455" y="1458468"/>
                    <a:pt x="4891659" y="1458468"/>
                  </a:cubicBezTo>
                  <a:lnTo>
                    <a:pt x="33909" y="1458468"/>
                  </a:lnTo>
                  <a:cubicBezTo>
                    <a:pt x="15240" y="1458468"/>
                    <a:pt x="0" y="1443355"/>
                    <a:pt x="0" y="1424559"/>
                  </a:cubicBezTo>
                  <a:lnTo>
                    <a:pt x="0" y="33909"/>
                  </a:lnTo>
                  <a:cubicBezTo>
                    <a:pt x="0" y="15113"/>
                    <a:pt x="15113" y="0"/>
                    <a:pt x="33909" y="0"/>
                  </a:cubicBezTo>
                  <a:moveTo>
                    <a:pt x="33909" y="67691"/>
                  </a:moveTo>
                  <a:lnTo>
                    <a:pt x="33909" y="33909"/>
                  </a:lnTo>
                  <a:lnTo>
                    <a:pt x="67691" y="33909"/>
                  </a:lnTo>
                  <a:lnTo>
                    <a:pt x="67691" y="1424559"/>
                  </a:lnTo>
                  <a:lnTo>
                    <a:pt x="33909" y="1424559"/>
                  </a:lnTo>
                  <a:lnTo>
                    <a:pt x="33909" y="1390650"/>
                  </a:lnTo>
                  <a:lnTo>
                    <a:pt x="4891659" y="1390650"/>
                  </a:lnTo>
                  <a:lnTo>
                    <a:pt x="4891659" y="1424559"/>
                  </a:lnTo>
                  <a:lnTo>
                    <a:pt x="4857750" y="1424559"/>
                  </a:lnTo>
                  <a:lnTo>
                    <a:pt x="4857750" y="33909"/>
                  </a:lnTo>
                  <a:lnTo>
                    <a:pt x="4891659" y="33909"/>
                  </a:lnTo>
                  <a:lnTo>
                    <a:pt x="4891659" y="67691"/>
                  </a:lnTo>
                  <a:lnTo>
                    <a:pt x="33909" y="67691"/>
                  </a:lnTo>
                  <a:close/>
                </a:path>
              </a:pathLst>
            </a:custGeom>
            <a:solidFill>
              <a:srgbClr val="00B0F0"/>
            </a:solidFill>
          </p:spPr>
        </p:sp>
        <p:sp>
          <p:nvSpPr>
            <p:cNvPr name="TextBox 8" id="8"/>
            <p:cNvSpPr txBox="true"/>
            <p:nvPr/>
          </p:nvSpPr>
          <p:spPr>
            <a:xfrm>
              <a:off x="0" y="-57150"/>
              <a:ext cx="4925483" cy="1515534"/>
            </a:xfrm>
            <a:prstGeom prst="rect">
              <a:avLst/>
            </a:prstGeom>
          </p:spPr>
          <p:txBody>
            <a:bodyPr anchor="ctr" rtlCol="false" tIns="50800" lIns="50800" bIns="50800" rIns="50800"/>
            <a:lstStyle/>
            <a:p>
              <a:pPr algn="ctr">
                <a:lnSpc>
                  <a:spcPts val="3359"/>
                </a:lnSpc>
              </a:pPr>
              <a:r>
                <a:rPr lang="en-US" sz="2799">
                  <a:solidFill>
                    <a:srgbClr val="141414"/>
                  </a:solidFill>
                  <a:latin typeface="Arial"/>
                </a:rPr>
                <a:t>Fraud Detection</a:t>
              </a:r>
            </a:p>
          </p:txBody>
        </p:sp>
      </p:grpSp>
      <p:sp>
        <p:nvSpPr>
          <p:cNvPr name="Freeform 9" id="9"/>
          <p:cNvSpPr/>
          <p:nvPr/>
        </p:nvSpPr>
        <p:spPr>
          <a:xfrm flipH="false" flipV="false" rot="0">
            <a:off x="10933546" y="6988510"/>
            <a:ext cx="7315200" cy="3298490"/>
          </a:xfrm>
          <a:custGeom>
            <a:avLst/>
            <a:gdLst/>
            <a:ahLst/>
            <a:cxnLst/>
            <a:rect r="r" b="b" t="t" l="l"/>
            <a:pathLst>
              <a:path h="3298490" w="7315200">
                <a:moveTo>
                  <a:pt x="0" y="0"/>
                </a:moveTo>
                <a:lnTo>
                  <a:pt x="7315200" y="0"/>
                </a:lnTo>
                <a:lnTo>
                  <a:pt x="7315200" y="3298490"/>
                </a:lnTo>
                <a:lnTo>
                  <a:pt x="0" y="3298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897915" y="767152"/>
            <a:ext cx="16377150" cy="685800"/>
          </a:xfrm>
          <a:prstGeom prst="rect">
            <a:avLst/>
          </a:prstGeom>
        </p:spPr>
        <p:txBody>
          <a:bodyPr anchor="t" rtlCol="false" tIns="0" lIns="0" bIns="0" rIns="0">
            <a:spAutoFit/>
          </a:bodyPr>
          <a:lstStyle/>
          <a:p>
            <a:pPr algn="l">
              <a:lnSpc>
                <a:spcPts val="5399"/>
              </a:lnSpc>
            </a:pPr>
            <a:r>
              <a:rPr lang="en-US" sz="4499">
                <a:solidFill>
                  <a:srgbClr val="1F1F50"/>
                </a:solidFill>
                <a:latin typeface="Alice"/>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88B"/>
        </a:solidFill>
      </p:bgPr>
    </p:bg>
    <p:spTree>
      <p:nvGrpSpPr>
        <p:cNvPr id="1" name=""/>
        <p:cNvGrpSpPr/>
        <p:nvPr/>
      </p:nvGrpSpPr>
      <p:grpSpPr>
        <a:xfrm>
          <a:off x="0" y="0"/>
          <a:ext cx="0" cy="0"/>
          <a:chOff x="0" y="0"/>
          <a:chExt cx="0" cy="0"/>
        </a:xfrm>
      </p:grpSpPr>
      <p:sp>
        <p:nvSpPr>
          <p:cNvPr name="TextBox 2" id="2"/>
          <p:cNvSpPr txBox="true"/>
          <p:nvPr/>
        </p:nvSpPr>
        <p:spPr>
          <a:xfrm rot="0">
            <a:off x="272041" y="361950"/>
            <a:ext cx="10232511" cy="666750"/>
          </a:xfrm>
          <a:prstGeom prst="rect">
            <a:avLst/>
          </a:prstGeom>
        </p:spPr>
        <p:txBody>
          <a:bodyPr anchor="t" rtlCol="false" tIns="0" lIns="0" bIns="0" rIns="0">
            <a:spAutoFit/>
          </a:bodyPr>
          <a:lstStyle/>
          <a:p>
            <a:pPr algn="l">
              <a:lnSpc>
                <a:spcPts val="5102"/>
              </a:lnSpc>
            </a:pPr>
            <a:r>
              <a:rPr lang="en-US" sz="4251">
                <a:solidFill>
                  <a:srgbClr val="000000"/>
                </a:solidFill>
                <a:latin typeface="Alice"/>
              </a:rPr>
              <a:t>User Segment &amp; Pain Points</a:t>
            </a:r>
          </a:p>
        </p:txBody>
      </p:sp>
      <p:sp>
        <p:nvSpPr>
          <p:cNvPr name="TextBox 3" id="3"/>
          <p:cNvSpPr txBox="true"/>
          <p:nvPr/>
        </p:nvSpPr>
        <p:spPr>
          <a:xfrm rot="0">
            <a:off x="272041" y="1496806"/>
            <a:ext cx="18015959" cy="6712362"/>
          </a:xfrm>
          <a:prstGeom prst="rect">
            <a:avLst/>
          </a:prstGeom>
        </p:spPr>
        <p:txBody>
          <a:bodyPr anchor="t" rtlCol="false" tIns="0" lIns="0" bIns="0" rIns="0">
            <a:spAutoFit/>
          </a:bodyPr>
          <a:lstStyle/>
          <a:p>
            <a:pPr algn="l">
              <a:lnSpc>
                <a:spcPts val="4053"/>
              </a:lnSpc>
            </a:pPr>
            <a:r>
              <a:rPr lang="en-US" sz="2937" spc="26">
                <a:solidFill>
                  <a:srgbClr val="000000"/>
                </a:solidFill>
                <a:latin typeface="Alice"/>
              </a:rPr>
              <a:t>This AI-powered solution tackles the challenges of manual cheque processing, benefiting banks, citizens, and the government. Manual processing is slow, prone to errors (bounced cheques), and vulnerable to fraud (hacked accounts, forged signatures).</a:t>
            </a:r>
          </a:p>
          <a:p>
            <a:pPr algn="l">
              <a:lnSpc>
                <a:spcPts val="4053"/>
              </a:lnSpc>
            </a:pPr>
            <a:r>
              <a:rPr lang="en-US" sz="2937" spc="26">
                <a:solidFill>
                  <a:srgbClr val="000000"/>
                </a:solidFill>
                <a:latin typeface="Alice"/>
              </a:rPr>
              <a:t>Our solution addresses these issues with superior accuracy and efficiency. It utilizes technologies like Optical Character Recognition (OCR), image acquisition, and Magnetic Ink Character Recognition (MICR) to:</a:t>
            </a:r>
          </a:p>
          <a:p>
            <a:pPr algn="l" marL="634212" indent="-317106" lvl="1">
              <a:lnSpc>
                <a:spcPts val="4053"/>
              </a:lnSpc>
              <a:buFont typeface="Arial"/>
              <a:buChar char="•"/>
            </a:pPr>
            <a:r>
              <a:rPr lang="en-US" sz="2937" spc="26">
                <a:solidFill>
                  <a:srgbClr val="000000"/>
                </a:solidFill>
                <a:latin typeface="Alice"/>
              </a:rPr>
              <a:t>Extract data flawlessly: Signatures, amounts, and other details are captured with exceptional precision.</a:t>
            </a:r>
          </a:p>
          <a:p>
            <a:pPr algn="l" marL="634212" indent="-317106" lvl="1">
              <a:lnSpc>
                <a:spcPts val="4053"/>
              </a:lnSpc>
              <a:buFont typeface="Arial"/>
              <a:buChar char="•"/>
            </a:pPr>
            <a:r>
              <a:rPr lang="en-US" sz="2937" spc="26">
                <a:solidFill>
                  <a:srgbClr val="000000"/>
                </a:solidFill>
                <a:latin typeface="Alice"/>
              </a:rPr>
              <a:t>Reduce processing time: Cheques are cleared significantly faster compared to manual methods.</a:t>
            </a:r>
          </a:p>
          <a:p>
            <a:pPr algn="l" marL="634212" indent="-317106" lvl="1">
              <a:lnSpc>
                <a:spcPts val="4053"/>
              </a:lnSpc>
              <a:buFont typeface="Arial"/>
              <a:buChar char="•"/>
            </a:pPr>
            <a:r>
              <a:rPr lang="en-US" sz="2937" spc="26">
                <a:solidFill>
                  <a:srgbClr val="000000"/>
                </a:solidFill>
                <a:latin typeface="Alice"/>
              </a:rPr>
              <a:t>Minimize errors: The risk of bounced cheques or fraudulent activity is dramatically reduced.</a:t>
            </a:r>
          </a:p>
          <a:p>
            <a:pPr algn="l" marL="634212" indent="-317106" lvl="1">
              <a:lnSpc>
                <a:spcPts val="4053"/>
              </a:lnSpc>
              <a:buFont typeface="Arial"/>
              <a:buChar char="•"/>
            </a:pPr>
            <a:r>
              <a:rPr lang="en-US" sz="2937" spc="26">
                <a:solidFill>
                  <a:srgbClr val="000000"/>
                </a:solidFill>
                <a:latin typeface="Alice"/>
              </a:rPr>
              <a:t>Maintain data integrity: Unnecessary white spaces are eliminated without compromising image quality.</a:t>
            </a:r>
          </a:p>
          <a:p>
            <a:pPr algn="l">
              <a:lnSpc>
                <a:spcPts val="4329"/>
              </a:lnSpc>
            </a:pPr>
          </a:p>
        </p:txBody>
      </p:sp>
      <p:grpSp>
        <p:nvGrpSpPr>
          <p:cNvPr name="Group 4" id="4"/>
          <p:cNvGrpSpPr/>
          <p:nvPr/>
        </p:nvGrpSpPr>
        <p:grpSpPr>
          <a:xfrm rot="0">
            <a:off x="576623" y="7791751"/>
            <a:ext cx="5068089" cy="950818"/>
            <a:chOff x="0" y="0"/>
            <a:chExt cx="6757452" cy="1267757"/>
          </a:xfrm>
        </p:grpSpPr>
        <p:sp>
          <p:nvSpPr>
            <p:cNvPr name="Freeform 5" id="5"/>
            <p:cNvSpPr/>
            <p:nvPr/>
          </p:nvSpPr>
          <p:spPr>
            <a:xfrm flipH="false" flipV="false" rot="0">
              <a:off x="0" y="0"/>
              <a:ext cx="6757536" cy="1267738"/>
            </a:xfrm>
            <a:custGeom>
              <a:avLst/>
              <a:gdLst/>
              <a:ahLst/>
              <a:cxnLst/>
              <a:rect r="r" b="b" t="t" l="l"/>
              <a:pathLst>
                <a:path h="1267738" w="6757536">
                  <a:moveTo>
                    <a:pt x="0" y="220358"/>
                  </a:moveTo>
                  <a:cubicBezTo>
                    <a:pt x="0" y="98607"/>
                    <a:pt x="378210" y="0"/>
                    <a:pt x="844163" y="0"/>
                  </a:cubicBezTo>
                  <a:lnTo>
                    <a:pt x="5913419" y="0"/>
                  </a:lnTo>
                  <a:lnTo>
                    <a:pt x="5913419" y="13641"/>
                  </a:lnTo>
                  <a:lnTo>
                    <a:pt x="5913419" y="0"/>
                  </a:lnTo>
                  <a:cubicBezTo>
                    <a:pt x="6379372" y="0"/>
                    <a:pt x="6757536" y="98607"/>
                    <a:pt x="6757536" y="220358"/>
                  </a:cubicBezTo>
                  <a:lnTo>
                    <a:pt x="6705636" y="220358"/>
                  </a:lnTo>
                  <a:lnTo>
                    <a:pt x="6757536" y="220358"/>
                  </a:lnTo>
                  <a:lnTo>
                    <a:pt x="6757536" y="1047380"/>
                  </a:lnTo>
                  <a:lnTo>
                    <a:pt x="6705636" y="1047380"/>
                  </a:lnTo>
                  <a:lnTo>
                    <a:pt x="6757536" y="1047380"/>
                  </a:lnTo>
                  <a:cubicBezTo>
                    <a:pt x="6757536" y="1169182"/>
                    <a:pt x="6379372" y="1267738"/>
                    <a:pt x="5913419" y="1267738"/>
                  </a:cubicBezTo>
                  <a:lnTo>
                    <a:pt x="5913419" y="1254097"/>
                  </a:lnTo>
                  <a:lnTo>
                    <a:pt x="5913419" y="1267738"/>
                  </a:lnTo>
                  <a:lnTo>
                    <a:pt x="844163" y="1267738"/>
                  </a:lnTo>
                  <a:lnTo>
                    <a:pt x="844163" y="1254097"/>
                  </a:lnTo>
                  <a:lnTo>
                    <a:pt x="844163" y="1267738"/>
                  </a:lnTo>
                  <a:cubicBezTo>
                    <a:pt x="378210" y="1267738"/>
                    <a:pt x="0" y="1169182"/>
                    <a:pt x="0" y="1047380"/>
                  </a:cubicBezTo>
                  <a:lnTo>
                    <a:pt x="0" y="220358"/>
                  </a:lnTo>
                  <a:lnTo>
                    <a:pt x="51945" y="220358"/>
                  </a:lnTo>
                  <a:lnTo>
                    <a:pt x="0" y="220358"/>
                  </a:lnTo>
                  <a:moveTo>
                    <a:pt x="103696" y="220358"/>
                  </a:moveTo>
                  <a:lnTo>
                    <a:pt x="103696" y="1047380"/>
                  </a:lnTo>
                  <a:lnTo>
                    <a:pt x="51945" y="1047380"/>
                  </a:lnTo>
                  <a:lnTo>
                    <a:pt x="103696" y="1047380"/>
                  </a:lnTo>
                  <a:cubicBezTo>
                    <a:pt x="103696" y="1153957"/>
                    <a:pt x="434825" y="1240506"/>
                    <a:pt x="843968" y="1240506"/>
                  </a:cubicBezTo>
                  <a:lnTo>
                    <a:pt x="5913419" y="1240506"/>
                  </a:lnTo>
                  <a:cubicBezTo>
                    <a:pt x="6322563" y="1240506"/>
                    <a:pt x="6653691" y="1153957"/>
                    <a:pt x="6653691" y="1047380"/>
                  </a:cubicBezTo>
                  <a:lnTo>
                    <a:pt x="6653691" y="220358"/>
                  </a:lnTo>
                  <a:cubicBezTo>
                    <a:pt x="6653691" y="113781"/>
                    <a:pt x="6322563" y="27232"/>
                    <a:pt x="5913419" y="27232"/>
                  </a:cubicBezTo>
                  <a:lnTo>
                    <a:pt x="844163" y="27232"/>
                  </a:lnTo>
                  <a:lnTo>
                    <a:pt x="844163" y="13641"/>
                  </a:lnTo>
                  <a:lnTo>
                    <a:pt x="844163" y="27232"/>
                  </a:lnTo>
                  <a:cubicBezTo>
                    <a:pt x="435019" y="27232"/>
                    <a:pt x="103891" y="113781"/>
                    <a:pt x="103891" y="220358"/>
                  </a:cubicBezTo>
                  <a:close/>
                </a:path>
              </a:pathLst>
            </a:custGeom>
            <a:solidFill>
              <a:srgbClr val="00B050"/>
            </a:solidFill>
          </p:spPr>
        </p:sp>
        <p:sp>
          <p:nvSpPr>
            <p:cNvPr name="TextBox 6" id="6"/>
            <p:cNvSpPr txBox="true"/>
            <p:nvPr/>
          </p:nvSpPr>
          <p:spPr>
            <a:xfrm>
              <a:off x="0" y="-57150"/>
              <a:ext cx="6757452" cy="1324907"/>
            </a:xfrm>
            <a:prstGeom prst="rect">
              <a:avLst/>
            </a:prstGeom>
          </p:spPr>
          <p:txBody>
            <a:bodyPr anchor="ctr" rtlCol="false" tIns="50800" lIns="50800" bIns="50800" rIns="50800"/>
            <a:lstStyle/>
            <a:p>
              <a:pPr algn="ctr">
                <a:lnSpc>
                  <a:spcPts val="3359"/>
                </a:lnSpc>
              </a:pPr>
              <a:r>
                <a:rPr lang="en-US" sz="2799">
                  <a:solidFill>
                    <a:srgbClr val="141414"/>
                  </a:solidFill>
                  <a:latin typeface="Arial"/>
                </a:rPr>
                <a:t>Reduces Human Labour</a:t>
              </a:r>
            </a:p>
          </p:txBody>
        </p:sp>
      </p:grpSp>
      <p:grpSp>
        <p:nvGrpSpPr>
          <p:cNvPr name="Group 7" id="7"/>
          <p:cNvGrpSpPr/>
          <p:nvPr/>
        </p:nvGrpSpPr>
        <p:grpSpPr>
          <a:xfrm rot="0">
            <a:off x="6178522" y="7791751"/>
            <a:ext cx="3295453" cy="950818"/>
            <a:chOff x="0" y="0"/>
            <a:chExt cx="4393937" cy="1267757"/>
          </a:xfrm>
        </p:grpSpPr>
        <p:sp>
          <p:nvSpPr>
            <p:cNvPr name="Freeform 8" id="8"/>
            <p:cNvSpPr/>
            <p:nvPr/>
          </p:nvSpPr>
          <p:spPr>
            <a:xfrm flipH="false" flipV="false" rot="0">
              <a:off x="0" y="0"/>
              <a:ext cx="4394022" cy="1267738"/>
            </a:xfrm>
            <a:custGeom>
              <a:avLst/>
              <a:gdLst/>
              <a:ahLst/>
              <a:cxnLst/>
              <a:rect r="r" b="b" t="t" l="l"/>
              <a:pathLst>
                <a:path h="1267738" w="4394022">
                  <a:moveTo>
                    <a:pt x="0" y="220358"/>
                  </a:moveTo>
                  <a:cubicBezTo>
                    <a:pt x="0" y="98607"/>
                    <a:pt x="245926" y="0"/>
                    <a:pt x="548905" y="0"/>
                  </a:cubicBezTo>
                  <a:lnTo>
                    <a:pt x="3845117" y="0"/>
                  </a:lnTo>
                  <a:lnTo>
                    <a:pt x="3845117" y="13641"/>
                  </a:lnTo>
                  <a:lnTo>
                    <a:pt x="3845117" y="0"/>
                  </a:lnTo>
                  <a:cubicBezTo>
                    <a:pt x="4148096" y="0"/>
                    <a:pt x="4394022" y="98607"/>
                    <a:pt x="4394022" y="220358"/>
                  </a:cubicBezTo>
                  <a:lnTo>
                    <a:pt x="4360245" y="220358"/>
                  </a:lnTo>
                  <a:lnTo>
                    <a:pt x="4394022" y="220358"/>
                  </a:lnTo>
                  <a:lnTo>
                    <a:pt x="4394022" y="1047380"/>
                  </a:lnTo>
                  <a:lnTo>
                    <a:pt x="4360245" y="1047380"/>
                  </a:lnTo>
                  <a:lnTo>
                    <a:pt x="4394022" y="1047380"/>
                  </a:lnTo>
                  <a:cubicBezTo>
                    <a:pt x="4394022" y="1169182"/>
                    <a:pt x="4148096" y="1267738"/>
                    <a:pt x="3845117" y="1267738"/>
                  </a:cubicBezTo>
                  <a:lnTo>
                    <a:pt x="3845117" y="1254097"/>
                  </a:lnTo>
                  <a:lnTo>
                    <a:pt x="3845117" y="1267738"/>
                  </a:lnTo>
                  <a:lnTo>
                    <a:pt x="548905" y="1267738"/>
                  </a:lnTo>
                  <a:lnTo>
                    <a:pt x="548905" y="1254097"/>
                  </a:lnTo>
                  <a:lnTo>
                    <a:pt x="548905" y="1267738"/>
                  </a:lnTo>
                  <a:cubicBezTo>
                    <a:pt x="245926" y="1267738"/>
                    <a:pt x="0" y="1169182"/>
                    <a:pt x="0" y="1047380"/>
                  </a:cubicBezTo>
                  <a:lnTo>
                    <a:pt x="0" y="220358"/>
                  </a:lnTo>
                  <a:lnTo>
                    <a:pt x="33777" y="220358"/>
                  </a:lnTo>
                  <a:lnTo>
                    <a:pt x="0" y="220358"/>
                  </a:lnTo>
                  <a:moveTo>
                    <a:pt x="67427" y="220358"/>
                  </a:moveTo>
                  <a:lnTo>
                    <a:pt x="67427" y="1047380"/>
                  </a:lnTo>
                  <a:lnTo>
                    <a:pt x="33777" y="1047380"/>
                  </a:lnTo>
                  <a:lnTo>
                    <a:pt x="67427" y="1047380"/>
                  </a:lnTo>
                  <a:cubicBezTo>
                    <a:pt x="67427" y="1153957"/>
                    <a:pt x="282738" y="1240506"/>
                    <a:pt x="548778" y="1240506"/>
                  </a:cubicBezTo>
                  <a:lnTo>
                    <a:pt x="3845117" y="1240506"/>
                  </a:lnTo>
                  <a:cubicBezTo>
                    <a:pt x="4111157" y="1240506"/>
                    <a:pt x="4326468" y="1153957"/>
                    <a:pt x="4326468" y="1047380"/>
                  </a:cubicBezTo>
                  <a:lnTo>
                    <a:pt x="4326468" y="220358"/>
                  </a:lnTo>
                  <a:cubicBezTo>
                    <a:pt x="4326468" y="113781"/>
                    <a:pt x="4111157" y="27232"/>
                    <a:pt x="3845117" y="27232"/>
                  </a:cubicBezTo>
                  <a:lnTo>
                    <a:pt x="548905" y="27232"/>
                  </a:lnTo>
                  <a:lnTo>
                    <a:pt x="548905" y="13641"/>
                  </a:lnTo>
                  <a:lnTo>
                    <a:pt x="548905" y="27232"/>
                  </a:lnTo>
                  <a:cubicBezTo>
                    <a:pt x="282865" y="27232"/>
                    <a:pt x="67554" y="113781"/>
                    <a:pt x="67554" y="220358"/>
                  </a:cubicBezTo>
                  <a:close/>
                </a:path>
              </a:pathLst>
            </a:custGeom>
            <a:solidFill>
              <a:srgbClr val="00B050"/>
            </a:solidFill>
          </p:spPr>
        </p:sp>
        <p:sp>
          <p:nvSpPr>
            <p:cNvPr name="TextBox 9" id="9"/>
            <p:cNvSpPr txBox="true"/>
            <p:nvPr/>
          </p:nvSpPr>
          <p:spPr>
            <a:xfrm>
              <a:off x="0" y="-57150"/>
              <a:ext cx="4393937" cy="1324907"/>
            </a:xfrm>
            <a:prstGeom prst="rect">
              <a:avLst/>
            </a:prstGeom>
          </p:spPr>
          <p:txBody>
            <a:bodyPr anchor="ctr" rtlCol="false" tIns="50800" lIns="50800" bIns="50800" rIns="50800"/>
            <a:lstStyle/>
            <a:p>
              <a:pPr algn="ctr">
                <a:lnSpc>
                  <a:spcPts val="3359"/>
                </a:lnSpc>
              </a:pPr>
              <a:r>
                <a:rPr lang="en-US" sz="2799">
                  <a:solidFill>
                    <a:srgbClr val="141414"/>
                  </a:solidFill>
                  <a:latin typeface="Arial"/>
                </a:rPr>
                <a:t>Faster Transaction</a:t>
              </a:r>
            </a:p>
          </p:txBody>
        </p:sp>
      </p:grpSp>
      <p:grpSp>
        <p:nvGrpSpPr>
          <p:cNvPr name="Group 10" id="10"/>
          <p:cNvGrpSpPr/>
          <p:nvPr/>
        </p:nvGrpSpPr>
        <p:grpSpPr>
          <a:xfrm rot="0">
            <a:off x="576623" y="8898495"/>
            <a:ext cx="3897721" cy="1030066"/>
            <a:chOff x="0" y="0"/>
            <a:chExt cx="5196961" cy="1373422"/>
          </a:xfrm>
        </p:grpSpPr>
        <p:sp>
          <p:nvSpPr>
            <p:cNvPr name="Freeform 11" id="11"/>
            <p:cNvSpPr/>
            <p:nvPr/>
          </p:nvSpPr>
          <p:spPr>
            <a:xfrm flipH="false" flipV="false" rot="0">
              <a:off x="0" y="0"/>
              <a:ext cx="5197046" cy="1373401"/>
            </a:xfrm>
            <a:custGeom>
              <a:avLst/>
              <a:gdLst/>
              <a:ahLst/>
              <a:cxnLst/>
              <a:rect r="r" b="b" t="t" l="l"/>
              <a:pathLst>
                <a:path h="1373401" w="5197046">
                  <a:moveTo>
                    <a:pt x="0" y="238725"/>
                  </a:moveTo>
                  <a:cubicBezTo>
                    <a:pt x="0" y="106826"/>
                    <a:pt x="290870" y="0"/>
                    <a:pt x="649221" y="0"/>
                  </a:cubicBezTo>
                  <a:lnTo>
                    <a:pt x="4547840" y="0"/>
                  </a:lnTo>
                  <a:lnTo>
                    <a:pt x="4547840" y="14778"/>
                  </a:lnTo>
                  <a:lnTo>
                    <a:pt x="4547840" y="0"/>
                  </a:lnTo>
                  <a:cubicBezTo>
                    <a:pt x="4906191" y="0"/>
                    <a:pt x="5197046" y="106826"/>
                    <a:pt x="5197046" y="238725"/>
                  </a:cubicBezTo>
                  <a:lnTo>
                    <a:pt x="5157111" y="238725"/>
                  </a:lnTo>
                  <a:lnTo>
                    <a:pt x="5197046" y="238725"/>
                  </a:lnTo>
                  <a:lnTo>
                    <a:pt x="5197046" y="1134676"/>
                  </a:lnTo>
                  <a:lnTo>
                    <a:pt x="5157111" y="1134676"/>
                  </a:lnTo>
                  <a:lnTo>
                    <a:pt x="5197046" y="1134676"/>
                  </a:lnTo>
                  <a:cubicBezTo>
                    <a:pt x="5197046" y="1266631"/>
                    <a:pt x="4906191" y="1373401"/>
                    <a:pt x="4547840" y="1373401"/>
                  </a:cubicBezTo>
                  <a:lnTo>
                    <a:pt x="4547840" y="1358622"/>
                  </a:lnTo>
                  <a:lnTo>
                    <a:pt x="4547840" y="1373401"/>
                  </a:lnTo>
                  <a:lnTo>
                    <a:pt x="649221" y="1373401"/>
                  </a:lnTo>
                  <a:lnTo>
                    <a:pt x="649221" y="1358622"/>
                  </a:lnTo>
                  <a:lnTo>
                    <a:pt x="649221" y="1373401"/>
                  </a:lnTo>
                  <a:cubicBezTo>
                    <a:pt x="290870" y="1373401"/>
                    <a:pt x="0" y="1266631"/>
                    <a:pt x="0" y="1134676"/>
                  </a:cubicBezTo>
                  <a:lnTo>
                    <a:pt x="0" y="238725"/>
                  </a:lnTo>
                  <a:lnTo>
                    <a:pt x="39950" y="238725"/>
                  </a:lnTo>
                  <a:lnTo>
                    <a:pt x="0" y="238725"/>
                  </a:lnTo>
                  <a:moveTo>
                    <a:pt x="79750" y="238725"/>
                  </a:moveTo>
                  <a:lnTo>
                    <a:pt x="79750" y="1134676"/>
                  </a:lnTo>
                  <a:lnTo>
                    <a:pt x="39950" y="1134676"/>
                  </a:lnTo>
                  <a:lnTo>
                    <a:pt x="79750" y="1134676"/>
                  </a:lnTo>
                  <a:cubicBezTo>
                    <a:pt x="79750" y="1250136"/>
                    <a:pt x="334411" y="1343899"/>
                    <a:pt x="649072" y="1343899"/>
                  </a:cubicBezTo>
                  <a:lnTo>
                    <a:pt x="4547840" y="1343899"/>
                  </a:lnTo>
                  <a:cubicBezTo>
                    <a:pt x="4862500" y="1343899"/>
                    <a:pt x="5117161" y="1250136"/>
                    <a:pt x="5117161" y="1134676"/>
                  </a:cubicBezTo>
                  <a:lnTo>
                    <a:pt x="5117161" y="238725"/>
                  </a:lnTo>
                  <a:cubicBezTo>
                    <a:pt x="5117161" y="123265"/>
                    <a:pt x="4862500" y="29502"/>
                    <a:pt x="4547840" y="29502"/>
                  </a:cubicBezTo>
                  <a:lnTo>
                    <a:pt x="649221" y="29502"/>
                  </a:lnTo>
                  <a:lnTo>
                    <a:pt x="649221" y="14778"/>
                  </a:lnTo>
                  <a:lnTo>
                    <a:pt x="649221" y="29502"/>
                  </a:lnTo>
                  <a:cubicBezTo>
                    <a:pt x="334561" y="29502"/>
                    <a:pt x="79900" y="123265"/>
                    <a:pt x="79900" y="238725"/>
                  </a:cubicBezTo>
                  <a:close/>
                </a:path>
              </a:pathLst>
            </a:custGeom>
            <a:solidFill>
              <a:srgbClr val="00B050"/>
            </a:solidFill>
          </p:spPr>
        </p:sp>
        <p:sp>
          <p:nvSpPr>
            <p:cNvPr name="TextBox 12" id="12"/>
            <p:cNvSpPr txBox="true"/>
            <p:nvPr/>
          </p:nvSpPr>
          <p:spPr>
            <a:xfrm>
              <a:off x="0" y="-57150"/>
              <a:ext cx="5196961" cy="1430572"/>
            </a:xfrm>
            <a:prstGeom prst="rect">
              <a:avLst/>
            </a:prstGeom>
          </p:spPr>
          <p:txBody>
            <a:bodyPr anchor="ctr" rtlCol="false" tIns="50800" lIns="50800" bIns="50800" rIns="50800"/>
            <a:lstStyle/>
            <a:p>
              <a:pPr algn="ctr">
                <a:lnSpc>
                  <a:spcPts val="3359"/>
                </a:lnSpc>
              </a:pPr>
              <a:r>
                <a:rPr lang="en-US" sz="2799">
                  <a:solidFill>
                    <a:srgbClr val="141414"/>
                  </a:solidFill>
                  <a:latin typeface="Arial"/>
                </a:rPr>
                <a:t>Secure Transaction</a:t>
              </a:r>
            </a:p>
          </p:txBody>
        </p:sp>
      </p:grpSp>
      <p:grpSp>
        <p:nvGrpSpPr>
          <p:cNvPr name="Group 13" id="13"/>
          <p:cNvGrpSpPr/>
          <p:nvPr/>
        </p:nvGrpSpPr>
        <p:grpSpPr>
          <a:xfrm rot="0">
            <a:off x="5100220" y="8898495"/>
            <a:ext cx="4604041" cy="1030066"/>
            <a:chOff x="0" y="0"/>
            <a:chExt cx="6138721" cy="1373422"/>
          </a:xfrm>
        </p:grpSpPr>
        <p:sp>
          <p:nvSpPr>
            <p:cNvPr name="Freeform 14" id="14"/>
            <p:cNvSpPr/>
            <p:nvPr/>
          </p:nvSpPr>
          <p:spPr>
            <a:xfrm flipH="false" flipV="false" rot="0">
              <a:off x="0" y="0"/>
              <a:ext cx="6138806" cy="1373401"/>
            </a:xfrm>
            <a:custGeom>
              <a:avLst/>
              <a:gdLst/>
              <a:ahLst/>
              <a:cxnLst/>
              <a:rect r="r" b="b" t="t" l="l"/>
              <a:pathLst>
                <a:path h="1373401" w="6138806">
                  <a:moveTo>
                    <a:pt x="0" y="238725"/>
                  </a:moveTo>
                  <a:cubicBezTo>
                    <a:pt x="0" y="106826"/>
                    <a:pt x="343580" y="0"/>
                    <a:pt x="766869" y="0"/>
                  </a:cubicBezTo>
                  <a:lnTo>
                    <a:pt x="5371971" y="0"/>
                  </a:lnTo>
                  <a:lnTo>
                    <a:pt x="5371971" y="14778"/>
                  </a:lnTo>
                  <a:lnTo>
                    <a:pt x="5371971" y="0"/>
                  </a:lnTo>
                  <a:cubicBezTo>
                    <a:pt x="5795260" y="0"/>
                    <a:pt x="6138806" y="106826"/>
                    <a:pt x="6138806" y="238725"/>
                  </a:cubicBezTo>
                  <a:lnTo>
                    <a:pt x="6091650" y="238725"/>
                  </a:lnTo>
                  <a:lnTo>
                    <a:pt x="6138806" y="238725"/>
                  </a:lnTo>
                  <a:lnTo>
                    <a:pt x="6138806" y="1134676"/>
                  </a:lnTo>
                  <a:lnTo>
                    <a:pt x="6091650" y="1134676"/>
                  </a:lnTo>
                  <a:lnTo>
                    <a:pt x="6138806" y="1134676"/>
                  </a:lnTo>
                  <a:cubicBezTo>
                    <a:pt x="6138806" y="1266631"/>
                    <a:pt x="5795260" y="1373401"/>
                    <a:pt x="5371971" y="1373401"/>
                  </a:cubicBezTo>
                  <a:lnTo>
                    <a:pt x="5371971" y="1358622"/>
                  </a:lnTo>
                  <a:lnTo>
                    <a:pt x="5371971" y="1373401"/>
                  </a:lnTo>
                  <a:lnTo>
                    <a:pt x="766869" y="1373401"/>
                  </a:lnTo>
                  <a:lnTo>
                    <a:pt x="766869" y="1358622"/>
                  </a:lnTo>
                  <a:lnTo>
                    <a:pt x="766869" y="1373401"/>
                  </a:lnTo>
                  <a:cubicBezTo>
                    <a:pt x="343580" y="1373401"/>
                    <a:pt x="0" y="1266631"/>
                    <a:pt x="0" y="1134676"/>
                  </a:cubicBezTo>
                  <a:lnTo>
                    <a:pt x="0" y="238725"/>
                  </a:lnTo>
                  <a:lnTo>
                    <a:pt x="47189" y="238725"/>
                  </a:lnTo>
                  <a:lnTo>
                    <a:pt x="0" y="238725"/>
                  </a:lnTo>
                  <a:moveTo>
                    <a:pt x="94202" y="238725"/>
                  </a:moveTo>
                  <a:lnTo>
                    <a:pt x="94202" y="1134676"/>
                  </a:lnTo>
                  <a:lnTo>
                    <a:pt x="47189" y="1134676"/>
                  </a:lnTo>
                  <a:lnTo>
                    <a:pt x="94202" y="1134676"/>
                  </a:lnTo>
                  <a:cubicBezTo>
                    <a:pt x="94202" y="1250136"/>
                    <a:pt x="395011" y="1343899"/>
                    <a:pt x="766692" y="1343899"/>
                  </a:cubicBezTo>
                  <a:lnTo>
                    <a:pt x="5371971" y="1343899"/>
                  </a:lnTo>
                  <a:cubicBezTo>
                    <a:pt x="5743652" y="1343899"/>
                    <a:pt x="6044461" y="1250136"/>
                    <a:pt x="6044461" y="1134676"/>
                  </a:cubicBezTo>
                  <a:lnTo>
                    <a:pt x="6044461" y="238725"/>
                  </a:lnTo>
                  <a:cubicBezTo>
                    <a:pt x="6044461" y="123265"/>
                    <a:pt x="5743652" y="29502"/>
                    <a:pt x="5371971" y="29502"/>
                  </a:cubicBezTo>
                  <a:lnTo>
                    <a:pt x="766869" y="29502"/>
                  </a:lnTo>
                  <a:lnTo>
                    <a:pt x="766869" y="14778"/>
                  </a:lnTo>
                  <a:lnTo>
                    <a:pt x="766869" y="29502"/>
                  </a:lnTo>
                  <a:cubicBezTo>
                    <a:pt x="395188" y="29502"/>
                    <a:pt x="94378" y="123265"/>
                    <a:pt x="94378" y="238725"/>
                  </a:cubicBezTo>
                  <a:close/>
                </a:path>
              </a:pathLst>
            </a:custGeom>
            <a:solidFill>
              <a:srgbClr val="00B050"/>
            </a:solidFill>
          </p:spPr>
        </p:sp>
        <p:sp>
          <p:nvSpPr>
            <p:cNvPr name="TextBox 15" id="15"/>
            <p:cNvSpPr txBox="true"/>
            <p:nvPr/>
          </p:nvSpPr>
          <p:spPr>
            <a:xfrm>
              <a:off x="0" y="-57150"/>
              <a:ext cx="6138721" cy="1430572"/>
            </a:xfrm>
            <a:prstGeom prst="rect">
              <a:avLst/>
            </a:prstGeom>
          </p:spPr>
          <p:txBody>
            <a:bodyPr anchor="ctr" rtlCol="false" tIns="50800" lIns="50800" bIns="50800" rIns="50800"/>
            <a:lstStyle/>
            <a:p>
              <a:pPr algn="ctr">
                <a:lnSpc>
                  <a:spcPts val="3359"/>
                </a:lnSpc>
              </a:pPr>
              <a:r>
                <a:rPr lang="en-US" sz="2799">
                  <a:solidFill>
                    <a:srgbClr val="141414"/>
                  </a:solidFill>
                  <a:latin typeface="Arial"/>
                </a:rPr>
                <a:t>Fraudulent Cheque Detection</a:t>
              </a:r>
            </a:p>
          </p:txBody>
        </p:sp>
      </p:grpSp>
      <p:sp>
        <p:nvSpPr>
          <p:cNvPr name="Freeform 16" id="16"/>
          <p:cNvSpPr/>
          <p:nvPr/>
        </p:nvSpPr>
        <p:spPr>
          <a:xfrm flipH="false" flipV="false" rot="0">
            <a:off x="10972800" y="6988510"/>
            <a:ext cx="7315200" cy="3298490"/>
          </a:xfrm>
          <a:custGeom>
            <a:avLst/>
            <a:gdLst/>
            <a:ahLst/>
            <a:cxnLst/>
            <a:rect r="r" b="b" t="t" l="l"/>
            <a:pathLst>
              <a:path h="3298490" w="7315200">
                <a:moveTo>
                  <a:pt x="0" y="0"/>
                </a:moveTo>
                <a:lnTo>
                  <a:pt x="7315200" y="0"/>
                </a:lnTo>
                <a:lnTo>
                  <a:pt x="7315200" y="3298490"/>
                </a:lnTo>
                <a:lnTo>
                  <a:pt x="0" y="3298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D88B"/>
        </a:solidFill>
      </p:bgPr>
    </p:bg>
    <p:spTree>
      <p:nvGrpSpPr>
        <p:cNvPr id="1" name=""/>
        <p:cNvGrpSpPr/>
        <p:nvPr/>
      </p:nvGrpSpPr>
      <p:grpSpPr>
        <a:xfrm>
          <a:off x="0" y="0"/>
          <a:ext cx="0" cy="0"/>
          <a:chOff x="0" y="0"/>
          <a:chExt cx="0" cy="0"/>
        </a:xfrm>
      </p:grpSpPr>
      <p:sp>
        <p:nvSpPr>
          <p:cNvPr name="TextBox 2" id="2"/>
          <p:cNvSpPr txBox="true"/>
          <p:nvPr/>
        </p:nvSpPr>
        <p:spPr>
          <a:xfrm rot="0">
            <a:off x="1052750" y="2246648"/>
            <a:ext cx="16294350" cy="5809945"/>
          </a:xfrm>
          <a:prstGeom prst="rect">
            <a:avLst/>
          </a:prstGeom>
        </p:spPr>
        <p:txBody>
          <a:bodyPr anchor="t" rtlCol="false" tIns="0" lIns="0" bIns="0" rIns="0">
            <a:spAutoFit/>
          </a:bodyPr>
          <a:lstStyle/>
          <a:p>
            <a:pPr algn="l">
              <a:lnSpc>
                <a:spcPts val="4622"/>
              </a:lnSpc>
            </a:pPr>
            <a:r>
              <a:rPr lang="en-US" sz="3600" spc="33">
                <a:solidFill>
                  <a:srgbClr val="000000"/>
                </a:solidFill>
                <a:latin typeface="Alice"/>
              </a:rPr>
              <a:t>In this model, we use Some technologies-</a:t>
            </a:r>
          </a:p>
          <a:p>
            <a:pPr algn="l" marL="868680" indent="-434340" lvl="1">
              <a:lnSpc>
                <a:spcPts val="4622"/>
              </a:lnSpc>
              <a:buFont typeface="Arial"/>
              <a:buChar char="•"/>
            </a:pPr>
            <a:r>
              <a:rPr lang="en-US" sz="3600" spc="33">
                <a:solidFill>
                  <a:srgbClr val="000000"/>
                </a:solidFill>
                <a:latin typeface="Alice"/>
              </a:rPr>
              <a:t>Artificial Intelligence</a:t>
            </a:r>
          </a:p>
          <a:p>
            <a:pPr algn="l" marL="868680" indent="-434340" lvl="1">
              <a:lnSpc>
                <a:spcPts val="4622"/>
              </a:lnSpc>
              <a:buFont typeface="Arial"/>
              <a:buChar char="•"/>
            </a:pPr>
            <a:r>
              <a:rPr lang="en-US" sz="3600" spc="33">
                <a:solidFill>
                  <a:srgbClr val="000000"/>
                </a:solidFill>
                <a:latin typeface="Alice"/>
              </a:rPr>
              <a:t>Machine learning</a:t>
            </a:r>
          </a:p>
          <a:p>
            <a:pPr algn="l" marL="868680" indent="-434340" lvl="1">
              <a:lnSpc>
                <a:spcPts val="4622"/>
              </a:lnSpc>
              <a:buFont typeface="Arial"/>
              <a:buChar char="•"/>
            </a:pPr>
            <a:r>
              <a:rPr lang="en-US" sz="3600" spc="33">
                <a:solidFill>
                  <a:srgbClr val="000000"/>
                </a:solidFill>
                <a:latin typeface="Alice"/>
              </a:rPr>
              <a:t>Optical Character Recognition</a:t>
            </a:r>
          </a:p>
          <a:p>
            <a:pPr algn="l" marL="868680" indent="-434340" lvl="1">
              <a:lnSpc>
                <a:spcPts val="4622"/>
              </a:lnSpc>
              <a:buFont typeface="Arial"/>
              <a:buChar char="•"/>
            </a:pPr>
            <a:r>
              <a:rPr lang="en-US" sz="3600" spc="33">
                <a:solidFill>
                  <a:srgbClr val="000000"/>
                </a:solidFill>
                <a:latin typeface="Alice"/>
              </a:rPr>
              <a:t>CNN </a:t>
            </a:r>
          </a:p>
          <a:p>
            <a:pPr algn="l" marL="868680" indent="-434340" lvl="1">
              <a:lnSpc>
                <a:spcPts val="4622"/>
              </a:lnSpc>
              <a:buFont typeface="Arial"/>
              <a:buChar char="•"/>
            </a:pPr>
            <a:r>
              <a:rPr lang="en-US" sz="3600" spc="33">
                <a:solidFill>
                  <a:srgbClr val="000000"/>
                </a:solidFill>
                <a:latin typeface="Alice"/>
              </a:rPr>
              <a:t>Feature Extraction</a:t>
            </a:r>
          </a:p>
          <a:p>
            <a:pPr algn="l" marL="868680" indent="-434340" lvl="1">
              <a:lnSpc>
                <a:spcPts val="4622"/>
              </a:lnSpc>
              <a:buFont typeface="Arial"/>
              <a:buChar char="•"/>
            </a:pPr>
            <a:r>
              <a:rPr lang="en-US" sz="3600" spc="33">
                <a:solidFill>
                  <a:srgbClr val="000000"/>
                </a:solidFill>
                <a:latin typeface="Alice"/>
              </a:rPr>
              <a:t>Python</a:t>
            </a:r>
          </a:p>
          <a:p>
            <a:pPr algn="l" marL="868680" indent="-434340" lvl="1">
              <a:lnSpc>
                <a:spcPts val="4622"/>
              </a:lnSpc>
              <a:buFont typeface="Arial"/>
              <a:buChar char="•"/>
            </a:pPr>
            <a:r>
              <a:rPr lang="en-US" sz="3600" spc="33">
                <a:solidFill>
                  <a:srgbClr val="000000"/>
                </a:solidFill>
                <a:latin typeface="Alice"/>
              </a:rPr>
              <a:t>HTML, CSS, JS</a:t>
            </a:r>
          </a:p>
          <a:p>
            <a:pPr algn="l" marL="868680" indent="-434340" lvl="1">
              <a:lnSpc>
                <a:spcPts val="4622"/>
              </a:lnSpc>
              <a:buFont typeface="Arial"/>
              <a:buChar char="•"/>
            </a:pPr>
            <a:r>
              <a:rPr lang="en-US" sz="3600" spc="33">
                <a:solidFill>
                  <a:srgbClr val="000000"/>
                </a:solidFill>
                <a:latin typeface="Alice"/>
              </a:rPr>
              <a:t>Magnetic Ink character recognition</a:t>
            </a:r>
          </a:p>
          <a:p>
            <a:pPr algn="l" marL="868680" indent="-434340" lvl="1">
              <a:lnSpc>
                <a:spcPts val="4622"/>
              </a:lnSpc>
              <a:buFont typeface="Arial"/>
              <a:buChar char="•"/>
            </a:pPr>
            <a:r>
              <a:rPr lang="en-US" sz="3600" spc="33">
                <a:solidFill>
                  <a:srgbClr val="000000"/>
                </a:solidFill>
                <a:latin typeface="Alice"/>
              </a:rPr>
              <a:t>Flask/Django/React</a:t>
            </a:r>
          </a:p>
        </p:txBody>
      </p:sp>
      <p:sp>
        <p:nvSpPr>
          <p:cNvPr name="TextBox 3" id="3"/>
          <p:cNvSpPr txBox="true"/>
          <p:nvPr/>
        </p:nvSpPr>
        <p:spPr>
          <a:xfrm rot="0">
            <a:off x="1052750" y="642937"/>
            <a:ext cx="5831358" cy="762000"/>
          </a:xfrm>
          <a:prstGeom prst="rect">
            <a:avLst/>
          </a:prstGeom>
        </p:spPr>
        <p:txBody>
          <a:bodyPr anchor="t" rtlCol="false" tIns="0" lIns="0" bIns="0" rIns="0">
            <a:spAutoFit/>
          </a:bodyPr>
          <a:lstStyle/>
          <a:p>
            <a:pPr algn="l">
              <a:lnSpc>
                <a:spcPts val="5999"/>
              </a:lnSpc>
            </a:pPr>
            <a:r>
              <a:rPr lang="en-US" sz="4999">
                <a:solidFill>
                  <a:srgbClr val="1F1F50"/>
                </a:solidFill>
                <a:latin typeface="Alice"/>
              </a:rPr>
              <a:t>Pre-Requisite</a:t>
            </a:r>
          </a:p>
        </p:txBody>
      </p:sp>
      <p:sp>
        <p:nvSpPr>
          <p:cNvPr name="Freeform 4" id="4"/>
          <p:cNvSpPr/>
          <p:nvPr/>
        </p:nvSpPr>
        <p:spPr>
          <a:xfrm flipH="false" flipV="false" rot="0">
            <a:off x="10962121" y="6988510"/>
            <a:ext cx="7315200" cy="3298490"/>
          </a:xfrm>
          <a:custGeom>
            <a:avLst/>
            <a:gdLst/>
            <a:ahLst/>
            <a:cxnLst/>
            <a:rect r="r" b="b" t="t" l="l"/>
            <a:pathLst>
              <a:path h="3298490" w="7315200">
                <a:moveTo>
                  <a:pt x="0" y="0"/>
                </a:moveTo>
                <a:lnTo>
                  <a:pt x="7315200" y="0"/>
                </a:lnTo>
                <a:lnTo>
                  <a:pt x="7315200" y="3298490"/>
                </a:lnTo>
                <a:lnTo>
                  <a:pt x="0" y="3298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D88B"/>
        </a:solidFill>
      </p:bgPr>
    </p:bg>
    <p:spTree>
      <p:nvGrpSpPr>
        <p:cNvPr id="1" name=""/>
        <p:cNvGrpSpPr/>
        <p:nvPr/>
      </p:nvGrpSpPr>
      <p:grpSpPr>
        <a:xfrm>
          <a:off x="0" y="0"/>
          <a:ext cx="0" cy="0"/>
          <a:chOff x="0" y="0"/>
          <a:chExt cx="0" cy="0"/>
        </a:xfrm>
      </p:grpSpPr>
      <p:sp>
        <p:nvSpPr>
          <p:cNvPr name="TextBox 2" id="2"/>
          <p:cNvSpPr txBox="true"/>
          <p:nvPr/>
        </p:nvSpPr>
        <p:spPr>
          <a:xfrm rot="0">
            <a:off x="1028700" y="409575"/>
            <a:ext cx="7578207" cy="733425"/>
          </a:xfrm>
          <a:prstGeom prst="rect">
            <a:avLst/>
          </a:prstGeom>
        </p:spPr>
        <p:txBody>
          <a:bodyPr anchor="t" rtlCol="false" tIns="0" lIns="0" bIns="0" rIns="0">
            <a:spAutoFit/>
          </a:bodyPr>
          <a:lstStyle/>
          <a:p>
            <a:pPr algn="l">
              <a:lnSpc>
                <a:spcPts val="5639"/>
              </a:lnSpc>
            </a:pPr>
            <a:r>
              <a:rPr lang="en-US" sz="4699">
                <a:solidFill>
                  <a:srgbClr val="4A4548"/>
                </a:solidFill>
                <a:latin typeface="Alice"/>
              </a:rPr>
              <a:t>Azure tools or resources</a:t>
            </a:r>
          </a:p>
        </p:txBody>
      </p:sp>
      <p:sp>
        <p:nvSpPr>
          <p:cNvPr name="Freeform 3" id="3"/>
          <p:cNvSpPr/>
          <p:nvPr/>
        </p:nvSpPr>
        <p:spPr>
          <a:xfrm flipH="false" flipV="false" rot="0">
            <a:off x="11170772" y="7441397"/>
            <a:ext cx="7315200" cy="3298490"/>
          </a:xfrm>
          <a:custGeom>
            <a:avLst/>
            <a:gdLst/>
            <a:ahLst/>
            <a:cxnLst/>
            <a:rect r="r" b="b" t="t" l="l"/>
            <a:pathLst>
              <a:path h="3298490" w="7315200">
                <a:moveTo>
                  <a:pt x="0" y="0"/>
                </a:moveTo>
                <a:lnTo>
                  <a:pt x="7315200" y="0"/>
                </a:lnTo>
                <a:lnTo>
                  <a:pt x="7315200" y="3298490"/>
                </a:lnTo>
                <a:lnTo>
                  <a:pt x="0" y="3298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0" y="1321100"/>
            <a:ext cx="18105134" cy="8753475"/>
          </a:xfrm>
          <a:prstGeom prst="rect">
            <a:avLst/>
          </a:prstGeom>
        </p:spPr>
        <p:txBody>
          <a:bodyPr anchor="t" rtlCol="false" tIns="0" lIns="0" bIns="0" rIns="0">
            <a:spAutoFit/>
          </a:bodyPr>
          <a:lstStyle/>
          <a:p>
            <a:pPr algn="ctr">
              <a:lnSpc>
                <a:spcPts val="3839"/>
              </a:lnSpc>
            </a:pPr>
            <a:r>
              <a:rPr lang="en-US" sz="3199" spc="29" u="sng">
                <a:solidFill>
                  <a:srgbClr val="141414"/>
                </a:solidFill>
                <a:latin typeface="Alice"/>
              </a:rPr>
              <a:t>Infrastructure as a service</a:t>
            </a:r>
          </a:p>
          <a:p>
            <a:pPr algn="ctr">
              <a:lnSpc>
                <a:spcPts val="3839"/>
              </a:lnSpc>
            </a:pPr>
          </a:p>
          <a:p>
            <a:pPr algn="ctr">
              <a:lnSpc>
                <a:spcPts val="3839"/>
              </a:lnSpc>
            </a:pPr>
            <a:r>
              <a:rPr lang="en-US" sz="3199" spc="29">
                <a:solidFill>
                  <a:srgbClr val="141414"/>
                </a:solidFill>
                <a:latin typeface="Alice"/>
              </a:rPr>
              <a:t>Azure files</a:t>
            </a:r>
          </a:p>
          <a:p>
            <a:pPr algn="ctr">
              <a:lnSpc>
                <a:spcPts val="3839"/>
              </a:lnSpc>
            </a:pPr>
            <a:r>
              <a:rPr lang="en-US" sz="3199" spc="29">
                <a:solidFill>
                  <a:srgbClr val="141414"/>
                </a:solidFill>
                <a:latin typeface="Alice"/>
              </a:rPr>
              <a:t>Windows, Linux</a:t>
            </a:r>
          </a:p>
          <a:p>
            <a:pPr algn="ctr">
              <a:lnSpc>
                <a:spcPts val="3839"/>
              </a:lnSpc>
            </a:pPr>
            <a:r>
              <a:rPr lang="en-US" sz="3199" spc="29">
                <a:solidFill>
                  <a:srgbClr val="141414"/>
                </a:solidFill>
                <a:latin typeface="Alice"/>
              </a:rPr>
              <a:t>Virtual Network</a:t>
            </a:r>
          </a:p>
          <a:p>
            <a:pPr algn="ctr">
              <a:lnSpc>
                <a:spcPts val="3839"/>
              </a:lnSpc>
            </a:pPr>
          </a:p>
          <a:p>
            <a:pPr algn="ctr">
              <a:lnSpc>
                <a:spcPts val="3839"/>
              </a:lnSpc>
            </a:pPr>
            <a:r>
              <a:rPr lang="en-US" sz="3199" spc="29" u="sng">
                <a:solidFill>
                  <a:srgbClr val="141414"/>
                </a:solidFill>
                <a:latin typeface="Alice"/>
              </a:rPr>
              <a:t>Platform as services</a:t>
            </a:r>
          </a:p>
          <a:p>
            <a:pPr algn="ctr">
              <a:lnSpc>
                <a:spcPts val="3839"/>
              </a:lnSpc>
            </a:pPr>
          </a:p>
          <a:p>
            <a:pPr algn="ctr">
              <a:lnSpc>
                <a:spcPts val="3839"/>
              </a:lnSpc>
            </a:pPr>
            <a:r>
              <a:rPr lang="en-US" sz="3199" spc="29">
                <a:solidFill>
                  <a:srgbClr val="141414"/>
                </a:solidFill>
                <a:latin typeface="Alice"/>
              </a:rPr>
              <a:t>Visual code</a:t>
            </a:r>
          </a:p>
          <a:p>
            <a:pPr algn="ctr">
              <a:lnSpc>
                <a:spcPts val="3839"/>
              </a:lnSpc>
            </a:pPr>
            <a:r>
              <a:rPr lang="en-US" sz="3199" spc="29">
                <a:solidFill>
                  <a:srgbClr val="141414"/>
                </a:solidFill>
                <a:latin typeface="Alice"/>
              </a:rPr>
              <a:t>Cloud Services</a:t>
            </a:r>
          </a:p>
          <a:p>
            <a:pPr algn="ctr">
              <a:lnSpc>
                <a:spcPts val="3839"/>
              </a:lnSpc>
            </a:pPr>
            <a:r>
              <a:rPr lang="en-US" sz="3199" spc="29">
                <a:solidFill>
                  <a:srgbClr val="141414"/>
                </a:solidFill>
                <a:latin typeface="Alice"/>
              </a:rPr>
              <a:t>SQL Database</a:t>
            </a:r>
          </a:p>
          <a:p>
            <a:pPr algn="ctr">
              <a:lnSpc>
                <a:spcPts val="3839"/>
              </a:lnSpc>
            </a:pPr>
          </a:p>
          <a:p>
            <a:pPr algn="ctr">
              <a:lnSpc>
                <a:spcPts val="3839"/>
              </a:lnSpc>
            </a:pPr>
            <a:r>
              <a:rPr lang="en-US" sz="3199" spc="29" u="sng">
                <a:solidFill>
                  <a:srgbClr val="141414"/>
                </a:solidFill>
                <a:latin typeface="Alice"/>
              </a:rPr>
              <a:t>Other Resources</a:t>
            </a:r>
          </a:p>
          <a:p>
            <a:pPr algn="ctr">
              <a:lnSpc>
                <a:spcPts val="3839"/>
              </a:lnSpc>
            </a:pPr>
            <a:r>
              <a:rPr lang="en-US" sz="3199" spc="29">
                <a:solidFill>
                  <a:srgbClr val="141414"/>
                </a:solidFill>
                <a:latin typeface="Alice"/>
              </a:rPr>
              <a:t>Machine learning</a:t>
            </a:r>
          </a:p>
          <a:p>
            <a:pPr algn="ctr">
              <a:lnSpc>
                <a:spcPts val="3839"/>
              </a:lnSpc>
            </a:pPr>
            <a:r>
              <a:rPr lang="en-US" sz="3199" spc="29">
                <a:solidFill>
                  <a:srgbClr val="141414"/>
                </a:solidFill>
                <a:latin typeface="Alice"/>
              </a:rPr>
              <a:t>Magnetic ink character recognition</a:t>
            </a:r>
          </a:p>
          <a:p>
            <a:pPr algn="ctr">
              <a:lnSpc>
                <a:spcPts val="3839"/>
              </a:lnSpc>
            </a:pPr>
            <a:r>
              <a:rPr lang="en-US" sz="3199" spc="29">
                <a:solidFill>
                  <a:srgbClr val="141414"/>
                </a:solidFill>
                <a:latin typeface="Alice"/>
              </a:rPr>
              <a:t>Object Character Recognition</a:t>
            </a:r>
          </a:p>
          <a:p>
            <a:pPr algn="ctr">
              <a:lnSpc>
                <a:spcPts val="3839"/>
              </a:lnSpc>
            </a:pPr>
            <a:r>
              <a:rPr lang="en-US" sz="3199" spc="29">
                <a:solidFill>
                  <a:srgbClr val="141414"/>
                </a:solidFill>
                <a:latin typeface="Alice"/>
              </a:rPr>
              <a:t>NLP, Image Recognition, Convolutional Neutral Network</a:t>
            </a:r>
          </a:p>
          <a:p>
            <a:pPr algn="ctr">
              <a:lnSpc>
                <a:spcPts val="383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D88B"/>
        </a:solidFill>
      </p:bgPr>
    </p:bg>
    <p:spTree>
      <p:nvGrpSpPr>
        <p:cNvPr id="1" name=""/>
        <p:cNvGrpSpPr/>
        <p:nvPr/>
      </p:nvGrpSpPr>
      <p:grpSpPr>
        <a:xfrm>
          <a:off x="0" y="0"/>
          <a:ext cx="0" cy="0"/>
          <a:chOff x="0" y="0"/>
          <a:chExt cx="0" cy="0"/>
        </a:xfrm>
      </p:grpSpPr>
      <p:sp>
        <p:nvSpPr>
          <p:cNvPr name="TextBox 2" id="2"/>
          <p:cNvSpPr txBox="true"/>
          <p:nvPr/>
        </p:nvSpPr>
        <p:spPr>
          <a:xfrm rot="0">
            <a:off x="586051" y="377997"/>
            <a:ext cx="16377150" cy="647700"/>
          </a:xfrm>
          <a:prstGeom prst="rect">
            <a:avLst/>
          </a:prstGeom>
        </p:spPr>
        <p:txBody>
          <a:bodyPr anchor="t" rtlCol="false" tIns="0" lIns="0" bIns="0" rIns="0">
            <a:spAutoFit/>
          </a:bodyPr>
          <a:lstStyle/>
          <a:p>
            <a:pPr algn="l">
              <a:lnSpc>
                <a:spcPts val="5159"/>
              </a:lnSpc>
            </a:pPr>
            <a:r>
              <a:rPr lang="en-US" sz="4299">
                <a:solidFill>
                  <a:srgbClr val="1F1F50"/>
                </a:solidFill>
                <a:latin typeface="Alice"/>
              </a:rPr>
              <a:t>Any Supporting Functional Documents</a:t>
            </a:r>
          </a:p>
        </p:txBody>
      </p:sp>
      <p:sp>
        <p:nvSpPr>
          <p:cNvPr name="TextBox 3" id="3"/>
          <p:cNvSpPr txBox="true"/>
          <p:nvPr/>
        </p:nvSpPr>
        <p:spPr>
          <a:xfrm rot="0">
            <a:off x="586051" y="1519675"/>
            <a:ext cx="16377150" cy="4248150"/>
          </a:xfrm>
          <a:prstGeom prst="rect">
            <a:avLst/>
          </a:prstGeom>
        </p:spPr>
        <p:txBody>
          <a:bodyPr anchor="t" rtlCol="false" tIns="0" lIns="0" bIns="0" rIns="0">
            <a:spAutoFit/>
          </a:bodyPr>
          <a:lstStyle/>
          <a:p>
            <a:pPr algn="just">
              <a:lnSpc>
                <a:spcPts val="3599"/>
              </a:lnSpc>
            </a:pPr>
            <a:r>
              <a:rPr lang="en-US" sz="2999">
                <a:solidFill>
                  <a:srgbClr val="000000"/>
                </a:solidFill>
                <a:latin typeface="Alice"/>
              </a:rPr>
              <a:t>1. Image Acquisition:</a:t>
            </a:r>
          </a:p>
          <a:p>
            <a:pPr algn="just">
              <a:lnSpc>
                <a:spcPts val="3359"/>
              </a:lnSpc>
            </a:pPr>
            <a:r>
              <a:rPr lang="en-US" sz="2799">
                <a:solidFill>
                  <a:srgbClr val="000000"/>
                </a:solidFill>
                <a:latin typeface="Alice"/>
              </a:rPr>
              <a:t>The process begins by scanning the cheque to capture a digital image.</a:t>
            </a:r>
          </a:p>
          <a:p>
            <a:pPr algn="just">
              <a:lnSpc>
                <a:spcPts val="3599"/>
              </a:lnSpc>
            </a:pPr>
            <a:r>
              <a:rPr lang="en-US" sz="2999">
                <a:solidFill>
                  <a:srgbClr val="000000"/>
                </a:solidFill>
                <a:latin typeface="Alice"/>
              </a:rPr>
              <a:t>2. Signature Verification:</a:t>
            </a:r>
          </a:p>
          <a:p>
            <a:pPr algn="just">
              <a:lnSpc>
                <a:spcPts val="3359"/>
              </a:lnSpc>
            </a:pPr>
            <a:r>
              <a:rPr lang="en-US" sz="2799">
                <a:solidFill>
                  <a:srgbClr val="000000"/>
                </a:solidFill>
                <a:latin typeface="Alice"/>
              </a:rPr>
              <a:t>Next, the system focuses on the signature for verification:</a:t>
            </a:r>
          </a:p>
          <a:p>
            <a:pPr algn="just" marL="604519" indent="-302260" lvl="1">
              <a:lnSpc>
                <a:spcPts val="3359"/>
              </a:lnSpc>
              <a:buFont typeface="Arial"/>
              <a:buChar char="•"/>
            </a:pPr>
            <a:r>
              <a:rPr lang="en-US" sz="2799">
                <a:solidFill>
                  <a:srgbClr val="000000"/>
                </a:solidFill>
                <a:latin typeface="Alice"/>
              </a:rPr>
              <a:t>Signature Area Identification: The signature area is precisely located and cropped from the full cheque image.</a:t>
            </a:r>
          </a:p>
          <a:p>
            <a:pPr algn="just" marL="604519" indent="-302260" lvl="1">
              <a:lnSpc>
                <a:spcPts val="3359"/>
              </a:lnSpc>
              <a:buFont typeface="Arial"/>
              <a:buChar char="•"/>
            </a:pPr>
            <a:r>
              <a:rPr lang="en-US" sz="2799">
                <a:solidFill>
                  <a:srgbClr val="000000"/>
                </a:solidFill>
                <a:latin typeface="Alice"/>
              </a:rPr>
              <a:t>Feature Extraction: Key characteristics of the signature are extracted for comparison.</a:t>
            </a:r>
          </a:p>
          <a:p>
            <a:pPr algn="just" marL="604519" indent="-302260" lvl="1">
              <a:lnSpc>
                <a:spcPts val="3359"/>
              </a:lnSpc>
              <a:buFont typeface="Arial"/>
              <a:buChar char="•"/>
            </a:pPr>
            <a:r>
              <a:rPr lang="en-US" sz="2799">
                <a:solidFill>
                  <a:srgbClr val="000000"/>
                </a:solidFill>
                <a:latin typeface="Alice"/>
              </a:rPr>
              <a:t>Signature Recognition: The extracted features are compared to authorized signatures on file.</a:t>
            </a:r>
          </a:p>
          <a:p>
            <a:pPr algn="just" marL="604519" indent="-302260" lvl="1">
              <a:lnSpc>
                <a:spcPts val="3359"/>
              </a:lnSpc>
              <a:buFont typeface="Arial"/>
              <a:buChar char="•"/>
            </a:pPr>
            <a:r>
              <a:rPr lang="en-US" sz="2799">
                <a:solidFill>
                  <a:srgbClr val="000000"/>
                </a:solidFill>
                <a:latin typeface="Alice"/>
              </a:rPr>
              <a:t>Verification Result: A clear message is displayed indicating whether the signature is verified or not.</a:t>
            </a:r>
          </a:p>
          <a:p>
            <a:pPr algn="just">
              <a:lnSpc>
                <a:spcPts val="3359"/>
              </a:lnSpc>
            </a:pPr>
          </a:p>
        </p:txBody>
      </p:sp>
      <p:sp>
        <p:nvSpPr>
          <p:cNvPr name="Freeform 4" id="4"/>
          <p:cNvSpPr/>
          <p:nvPr/>
        </p:nvSpPr>
        <p:spPr>
          <a:xfrm flipH="false" flipV="false" rot="0">
            <a:off x="10933546" y="6988510"/>
            <a:ext cx="7315200" cy="3298490"/>
          </a:xfrm>
          <a:custGeom>
            <a:avLst/>
            <a:gdLst/>
            <a:ahLst/>
            <a:cxnLst/>
            <a:rect r="r" b="b" t="t" l="l"/>
            <a:pathLst>
              <a:path h="3298490" w="7315200">
                <a:moveTo>
                  <a:pt x="0" y="0"/>
                </a:moveTo>
                <a:lnTo>
                  <a:pt x="7315200" y="0"/>
                </a:lnTo>
                <a:lnTo>
                  <a:pt x="7315200" y="3298490"/>
                </a:lnTo>
                <a:lnTo>
                  <a:pt x="0" y="3298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999250" y="5767825"/>
            <a:ext cx="13550752" cy="4179000"/>
          </a:xfrm>
          <a:custGeom>
            <a:avLst/>
            <a:gdLst/>
            <a:ahLst/>
            <a:cxnLst/>
            <a:rect r="r" b="b" t="t" l="l"/>
            <a:pathLst>
              <a:path h="4179000" w="13550752">
                <a:moveTo>
                  <a:pt x="0" y="0"/>
                </a:moveTo>
                <a:lnTo>
                  <a:pt x="13550752" y="0"/>
                </a:lnTo>
                <a:lnTo>
                  <a:pt x="13550752" y="4179000"/>
                </a:lnTo>
                <a:lnTo>
                  <a:pt x="0" y="4179000"/>
                </a:lnTo>
                <a:lnTo>
                  <a:pt x="0" y="0"/>
                </a:lnTo>
                <a:close/>
              </a:path>
            </a:pathLst>
          </a:custGeom>
          <a:blipFill>
            <a:blip r:embed="rId5"/>
            <a:stretch>
              <a:fillRect l="0" t="-20001" r="0" b="-20001"/>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D88B"/>
        </a:solidFill>
      </p:bgPr>
    </p:bg>
    <p:spTree>
      <p:nvGrpSpPr>
        <p:cNvPr id="1" name=""/>
        <p:cNvGrpSpPr/>
        <p:nvPr/>
      </p:nvGrpSpPr>
      <p:grpSpPr>
        <a:xfrm>
          <a:off x="0" y="0"/>
          <a:ext cx="0" cy="0"/>
          <a:chOff x="0" y="0"/>
          <a:chExt cx="0" cy="0"/>
        </a:xfrm>
      </p:grpSpPr>
      <p:sp>
        <p:nvSpPr>
          <p:cNvPr name="TextBox 2" id="2"/>
          <p:cNvSpPr txBox="true"/>
          <p:nvPr/>
        </p:nvSpPr>
        <p:spPr>
          <a:xfrm rot="0">
            <a:off x="1080683" y="876532"/>
            <a:ext cx="16377150" cy="714375"/>
          </a:xfrm>
          <a:prstGeom prst="rect">
            <a:avLst/>
          </a:prstGeom>
        </p:spPr>
        <p:txBody>
          <a:bodyPr anchor="t" rtlCol="false" tIns="0" lIns="0" bIns="0" rIns="0">
            <a:spAutoFit/>
          </a:bodyPr>
          <a:lstStyle/>
          <a:p>
            <a:pPr algn="l">
              <a:lnSpc>
                <a:spcPts val="5519"/>
              </a:lnSpc>
            </a:pPr>
            <a:r>
              <a:rPr lang="en-US" sz="4599">
                <a:solidFill>
                  <a:srgbClr val="222222"/>
                </a:solidFill>
                <a:latin typeface="Alice"/>
              </a:rPr>
              <a:t>Key Differentiators &amp; Adoption Plan</a:t>
            </a:r>
          </a:p>
        </p:txBody>
      </p:sp>
      <p:sp>
        <p:nvSpPr>
          <p:cNvPr name="TextBox 3" id="3"/>
          <p:cNvSpPr txBox="true"/>
          <p:nvPr/>
        </p:nvSpPr>
        <p:spPr>
          <a:xfrm rot="0">
            <a:off x="705209" y="2325788"/>
            <a:ext cx="16178617" cy="6296025"/>
          </a:xfrm>
          <a:prstGeom prst="rect">
            <a:avLst/>
          </a:prstGeom>
        </p:spPr>
        <p:txBody>
          <a:bodyPr anchor="t" rtlCol="false" tIns="0" lIns="0" bIns="0" rIns="0">
            <a:spAutoFit/>
          </a:bodyPr>
          <a:lstStyle/>
          <a:p>
            <a:pPr algn="just" marL="830413" indent="-415206" lvl="1">
              <a:lnSpc>
                <a:spcPts val="4129"/>
              </a:lnSpc>
              <a:buFont typeface="Arial"/>
              <a:buChar char="•"/>
            </a:pPr>
            <a:r>
              <a:rPr lang="en-US" sz="3441">
                <a:solidFill>
                  <a:srgbClr val="000000"/>
                </a:solidFill>
                <a:latin typeface="Alice"/>
              </a:rPr>
              <a:t>Our solution goes beyond competitors, offering a comprehensive cheque processing experience. Here's what sets us apart:</a:t>
            </a:r>
          </a:p>
          <a:p>
            <a:pPr algn="just" marL="830413" indent="-415206" lvl="1">
              <a:lnSpc>
                <a:spcPts val="4129"/>
              </a:lnSpc>
              <a:buFont typeface="Arial"/>
              <a:buChar char="•"/>
            </a:pPr>
            <a:r>
              <a:rPr lang="en-US" sz="3441">
                <a:solidFill>
                  <a:srgbClr val="000000"/>
                </a:solidFill>
                <a:latin typeface="Alice"/>
              </a:rPr>
              <a:t>End-to-End Automation: We handle everything from cheque image scanning to secure fund transfer, mimicking the functionality of SQL databases.</a:t>
            </a:r>
          </a:p>
          <a:p>
            <a:pPr algn="just" marL="830413" indent="-415206" lvl="1">
              <a:lnSpc>
                <a:spcPts val="4129"/>
              </a:lnSpc>
              <a:buFont typeface="Arial"/>
              <a:buChar char="•"/>
            </a:pPr>
            <a:r>
              <a:rPr lang="en-US" sz="3441">
                <a:solidFill>
                  <a:srgbClr val="000000"/>
                </a:solidFill>
                <a:latin typeface="Alice"/>
              </a:rPr>
              <a:t>Enhanced Security: Data extracted from cheques is stored securely in SQL databases, ensuring privacy and protection.</a:t>
            </a:r>
          </a:p>
          <a:p>
            <a:pPr algn="just" marL="830413" indent="-415206" lvl="1">
              <a:lnSpc>
                <a:spcPts val="4129"/>
              </a:lnSpc>
              <a:buFont typeface="Arial"/>
              <a:buChar char="•"/>
            </a:pPr>
            <a:r>
              <a:rPr lang="en-US" sz="3441">
                <a:solidFill>
                  <a:srgbClr val="000000"/>
                </a:solidFill>
                <a:latin typeface="Alice"/>
              </a:rPr>
              <a:t>Advanced Fraud Detection: Unlike most programs, ours goes beyond signature verification. We utilize a model to identify inconsistencies in handwriting, potentially indicating fraud attempts.</a:t>
            </a:r>
          </a:p>
          <a:p>
            <a:pPr algn="just" marL="830413" indent="-415206" lvl="1">
              <a:lnSpc>
                <a:spcPts val="4129"/>
              </a:lnSpc>
              <a:buFont typeface="Arial"/>
              <a:buChar char="•"/>
            </a:pPr>
            <a:r>
              <a:rPr lang="en-US" sz="3441">
                <a:solidFill>
                  <a:srgbClr val="000000"/>
                </a:solidFill>
                <a:latin typeface="Alice"/>
              </a:rPr>
              <a:t>Flexible Deployment: Choose from popular frameworks like Flask, Django, or React for seamless user experience.</a:t>
            </a:r>
          </a:p>
          <a:p>
            <a:pPr algn="just">
              <a:lnSpc>
                <a:spcPts val="4129"/>
              </a:lnSpc>
            </a:pPr>
          </a:p>
        </p:txBody>
      </p:sp>
      <p:sp>
        <p:nvSpPr>
          <p:cNvPr name="Freeform 4" id="4"/>
          <p:cNvSpPr/>
          <p:nvPr/>
        </p:nvSpPr>
        <p:spPr>
          <a:xfrm flipH="false" flipV="false" rot="0">
            <a:off x="11170772" y="7441397"/>
            <a:ext cx="7315200" cy="3298490"/>
          </a:xfrm>
          <a:custGeom>
            <a:avLst/>
            <a:gdLst/>
            <a:ahLst/>
            <a:cxnLst/>
            <a:rect r="r" b="b" t="t" l="l"/>
            <a:pathLst>
              <a:path h="3298490" w="7315200">
                <a:moveTo>
                  <a:pt x="0" y="0"/>
                </a:moveTo>
                <a:lnTo>
                  <a:pt x="7315200" y="0"/>
                </a:lnTo>
                <a:lnTo>
                  <a:pt x="7315200" y="3298490"/>
                </a:lnTo>
                <a:lnTo>
                  <a:pt x="0" y="3298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D88B"/>
        </a:solidFill>
      </p:bgPr>
    </p:bg>
    <p:spTree>
      <p:nvGrpSpPr>
        <p:cNvPr id="1" name=""/>
        <p:cNvGrpSpPr/>
        <p:nvPr/>
      </p:nvGrpSpPr>
      <p:grpSpPr>
        <a:xfrm>
          <a:off x="0" y="0"/>
          <a:ext cx="0" cy="0"/>
          <a:chOff x="0" y="0"/>
          <a:chExt cx="0" cy="0"/>
        </a:xfrm>
      </p:grpSpPr>
      <p:sp>
        <p:nvSpPr>
          <p:cNvPr name="TextBox 2" id="2"/>
          <p:cNvSpPr txBox="true"/>
          <p:nvPr/>
        </p:nvSpPr>
        <p:spPr>
          <a:xfrm rot="0">
            <a:off x="91425" y="81900"/>
            <a:ext cx="18235950" cy="628650"/>
          </a:xfrm>
          <a:prstGeom prst="rect">
            <a:avLst/>
          </a:prstGeom>
        </p:spPr>
        <p:txBody>
          <a:bodyPr anchor="t" rtlCol="false" tIns="0" lIns="0" bIns="0" rIns="0">
            <a:spAutoFit/>
          </a:bodyPr>
          <a:lstStyle/>
          <a:p>
            <a:pPr algn="l">
              <a:lnSpc>
                <a:spcPts val="4920"/>
              </a:lnSpc>
            </a:pPr>
            <a:r>
              <a:rPr lang="en-US" sz="4100">
                <a:solidFill>
                  <a:srgbClr val="1F1F50"/>
                </a:solidFill>
                <a:latin typeface="Alice"/>
              </a:rPr>
              <a:t>GitHub Repository Link &amp; </a:t>
            </a:r>
            <a:r>
              <a:rPr lang="en-US" sz="4100">
                <a:solidFill>
                  <a:srgbClr val="4A4548"/>
                </a:solidFill>
                <a:latin typeface="Alice"/>
              </a:rPr>
              <a:t>supporting diagrams, screenshots</a:t>
            </a:r>
          </a:p>
        </p:txBody>
      </p:sp>
      <p:sp>
        <p:nvSpPr>
          <p:cNvPr name="AutoShape 3" id="3"/>
          <p:cNvSpPr/>
          <p:nvPr/>
        </p:nvSpPr>
        <p:spPr>
          <a:xfrm rot="-5029281">
            <a:off x="4830965" y="7290993"/>
            <a:ext cx="343997" cy="0"/>
          </a:xfrm>
          <a:prstGeom prst="line">
            <a:avLst/>
          </a:prstGeom>
          <a:ln cap="rnd" w="19050">
            <a:solidFill>
              <a:srgbClr val="002060"/>
            </a:solidFill>
            <a:prstDash val="solid"/>
            <a:headEnd type="none" len="sm" w="sm"/>
            <a:tailEnd type="none" len="sm" w="sm"/>
          </a:ln>
        </p:spPr>
      </p:sp>
      <p:sp>
        <p:nvSpPr>
          <p:cNvPr name="AutoShape 4" id="4"/>
          <p:cNvSpPr/>
          <p:nvPr/>
        </p:nvSpPr>
        <p:spPr>
          <a:xfrm rot="-4951105">
            <a:off x="13026709" y="7294896"/>
            <a:ext cx="321436" cy="0"/>
          </a:xfrm>
          <a:prstGeom prst="line">
            <a:avLst/>
          </a:prstGeom>
          <a:ln cap="rnd" w="19050">
            <a:solidFill>
              <a:srgbClr val="002060"/>
            </a:solidFill>
            <a:prstDash val="solid"/>
            <a:headEnd type="none" len="sm" w="sm"/>
            <a:tailEnd type="none" len="sm" w="sm"/>
          </a:ln>
        </p:spPr>
      </p:sp>
      <p:grpSp>
        <p:nvGrpSpPr>
          <p:cNvPr name="Group 5" id="5"/>
          <p:cNvGrpSpPr/>
          <p:nvPr/>
        </p:nvGrpSpPr>
        <p:grpSpPr>
          <a:xfrm rot="0">
            <a:off x="7719934" y="5036302"/>
            <a:ext cx="2848132" cy="698508"/>
            <a:chOff x="0" y="0"/>
            <a:chExt cx="3797509" cy="931344"/>
          </a:xfrm>
        </p:grpSpPr>
        <p:sp>
          <p:nvSpPr>
            <p:cNvPr name="Freeform 6" id="6"/>
            <p:cNvSpPr/>
            <p:nvPr/>
          </p:nvSpPr>
          <p:spPr>
            <a:xfrm flipH="false" flipV="false" rot="0">
              <a:off x="33909" y="33909"/>
              <a:ext cx="3731641" cy="870839"/>
            </a:xfrm>
            <a:custGeom>
              <a:avLst/>
              <a:gdLst/>
              <a:ahLst/>
              <a:cxnLst/>
              <a:rect r="r" b="b" t="t" l="l"/>
              <a:pathLst>
                <a:path h="870839" w="3731641">
                  <a:moveTo>
                    <a:pt x="0" y="0"/>
                  </a:moveTo>
                  <a:lnTo>
                    <a:pt x="3731641" y="0"/>
                  </a:lnTo>
                  <a:lnTo>
                    <a:pt x="3731641" y="870839"/>
                  </a:lnTo>
                  <a:lnTo>
                    <a:pt x="0" y="870839"/>
                  </a:lnTo>
                  <a:close/>
                </a:path>
              </a:pathLst>
            </a:custGeom>
            <a:solidFill>
              <a:srgbClr val="00B0F0"/>
            </a:solidFill>
          </p:spPr>
        </p:sp>
        <p:sp>
          <p:nvSpPr>
            <p:cNvPr name="Freeform 7" id="7"/>
            <p:cNvSpPr/>
            <p:nvPr/>
          </p:nvSpPr>
          <p:spPr>
            <a:xfrm flipH="false" flipV="false" rot="0">
              <a:off x="0" y="0"/>
              <a:ext cx="3799459" cy="938657"/>
            </a:xfrm>
            <a:custGeom>
              <a:avLst/>
              <a:gdLst/>
              <a:ahLst/>
              <a:cxnLst/>
              <a:rect r="r" b="b" t="t" l="l"/>
              <a:pathLst>
                <a:path h="938657" w="3799459">
                  <a:moveTo>
                    <a:pt x="33909" y="0"/>
                  </a:moveTo>
                  <a:lnTo>
                    <a:pt x="3765550" y="0"/>
                  </a:lnTo>
                  <a:cubicBezTo>
                    <a:pt x="3784219" y="0"/>
                    <a:pt x="3799459" y="15113"/>
                    <a:pt x="3799459" y="33909"/>
                  </a:cubicBezTo>
                  <a:lnTo>
                    <a:pt x="3799459" y="904748"/>
                  </a:lnTo>
                  <a:cubicBezTo>
                    <a:pt x="3799459" y="923417"/>
                    <a:pt x="3784346" y="938657"/>
                    <a:pt x="3765550" y="938657"/>
                  </a:cubicBezTo>
                  <a:lnTo>
                    <a:pt x="33909" y="938657"/>
                  </a:lnTo>
                  <a:cubicBezTo>
                    <a:pt x="15113" y="938657"/>
                    <a:pt x="0" y="923417"/>
                    <a:pt x="0" y="904748"/>
                  </a:cubicBezTo>
                  <a:lnTo>
                    <a:pt x="0" y="33909"/>
                  </a:lnTo>
                  <a:cubicBezTo>
                    <a:pt x="0" y="15113"/>
                    <a:pt x="15113" y="0"/>
                    <a:pt x="33909" y="0"/>
                  </a:cubicBezTo>
                  <a:moveTo>
                    <a:pt x="33909" y="67691"/>
                  </a:moveTo>
                  <a:lnTo>
                    <a:pt x="33909" y="33909"/>
                  </a:lnTo>
                  <a:lnTo>
                    <a:pt x="67691" y="33909"/>
                  </a:lnTo>
                  <a:lnTo>
                    <a:pt x="67691" y="904748"/>
                  </a:lnTo>
                  <a:lnTo>
                    <a:pt x="33909" y="904748"/>
                  </a:lnTo>
                  <a:lnTo>
                    <a:pt x="33909" y="870839"/>
                  </a:lnTo>
                  <a:lnTo>
                    <a:pt x="3765550" y="870839"/>
                  </a:lnTo>
                  <a:lnTo>
                    <a:pt x="3765550" y="904748"/>
                  </a:lnTo>
                  <a:lnTo>
                    <a:pt x="3731641" y="904748"/>
                  </a:lnTo>
                  <a:lnTo>
                    <a:pt x="3731641" y="33909"/>
                  </a:lnTo>
                  <a:lnTo>
                    <a:pt x="3765550" y="33909"/>
                  </a:lnTo>
                  <a:lnTo>
                    <a:pt x="3765550" y="67691"/>
                  </a:lnTo>
                  <a:lnTo>
                    <a:pt x="33909" y="67691"/>
                  </a:lnTo>
                  <a:close/>
                </a:path>
              </a:pathLst>
            </a:custGeom>
            <a:solidFill>
              <a:srgbClr val="00B0F0"/>
            </a:solidFill>
          </p:spPr>
        </p:sp>
        <p:sp>
          <p:nvSpPr>
            <p:cNvPr name="TextBox 8" id="8"/>
            <p:cNvSpPr txBox="true"/>
            <p:nvPr/>
          </p:nvSpPr>
          <p:spPr>
            <a:xfrm>
              <a:off x="0" y="-47625"/>
              <a:ext cx="3797509" cy="978969"/>
            </a:xfrm>
            <a:prstGeom prst="rect">
              <a:avLst/>
            </a:prstGeom>
          </p:spPr>
          <p:txBody>
            <a:bodyPr anchor="ctr" rtlCol="false" tIns="50800" lIns="50800" bIns="50800" rIns="50800"/>
            <a:lstStyle/>
            <a:p>
              <a:pPr algn="ctr">
                <a:lnSpc>
                  <a:spcPts val="2054"/>
                </a:lnSpc>
              </a:pPr>
              <a:r>
                <a:rPr lang="en-US" sz="1600">
                  <a:solidFill>
                    <a:srgbClr val="141414"/>
                  </a:solidFill>
                  <a:latin typeface="Arial Bold"/>
                </a:rPr>
                <a:t>Image Processing and Data Extraction Techniques</a:t>
              </a:r>
            </a:p>
          </p:txBody>
        </p:sp>
      </p:grpSp>
      <p:sp>
        <p:nvSpPr>
          <p:cNvPr name="AutoShape 9" id="9"/>
          <p:cNvSpPr/>
          <p:nvPr/>
        </p:nvSpPr>
        <p:spPr>
          <a:xfrm rot="4946410">
            <a:off x="8882182" y="5913519"/>
            <a:ext cx="422093" cy="0"/>
          </a:xfrm>
          <a:prstGeom prst="line">
            <a:avLst/>
          </a:prstGeom>
          <a:ln cap="rnd" w="19050">
            <a:solidFill>
              <a:srgbClr val="1B2E85"/>
            </a:solidFill>
            <a:prstDash val="solid"/>
            <a:headEnd type="none" len="sm" w="sm"/>
            <a:tailEnd type="none" len="sm" w="sm"/>
          </a:ln>
        </p:spPr>
      </p:sp>
      <p:sp>
        <p:nvSpPr>
          <p:cNvPr name="AutoShape 10" id="10"/>
          <p:cNvSpPr/>
          <p:nvPr/>
        </p:nvSpPr>
        <p:spPr>
          <a:xfrm rot="-26758">
            <a:off x="4940165" y="6081667"/>
            <a:ext cx="8304012" cy="0"/>
          </a:xfrm>
          <a:prstGeom prst="line">
            <a:avLst/>
          </a:prstGeom>
          <a:ln cap="rnd" w="19050">
            <a:solidFill>
              <a:srgbClr val="1B2E85"/>
            </a:solidFill>
            <a:prstDash val="solid"/>
            <a:headEnd type="none" len="sm" w="sm"/>
            <a:tailEnd type="none" len="sm" w="sm"/>
          </a:ln>
        </p:spPr>
      </p:sp>
      <p:sp>
        <p:nvSpPr>
          <p:cNvPr name="AutoShape 11" id="11"/>
          <p:cNvSpPr/>
          <p:nvPr/>
        </p:nvSpPr>
        <p:spPr>
          <a:xfrm rot="5034600">
            <a:off x="8831512" y="6304729"/>
            <a:ext cx="523433" cy="0"/>
          </a:xfrm>
          <a:prstGeom prst="line">
            <a:avLst/>
          </a:prstGeom>
          <a:ln cap="rnd" w="19050">
            <a:solidFill>
              <a:srgbClr val="1B2E85"/>
            </a:solidFill>
            <a:prstDash val="solid"/>
            <a:headEnd type="none" len="sm" w="sm"/>
            <a:tailEnd type="triangle" len="med" w="lg"/>
          </a:ln>
        </p:spPr>
      </p:sp>
      <p:sp>
        <p:nvSpPr>
          <p:cNvPr name="AutoShape 12" id="12"/>
          <p:cNvSpPr/>
          <p:nvPr/>
        </p:nvSpPr>
        <p:spPr>
          <a:xfrm rot="4998117">
            <a:off x="12948618" y="6280916"/>
            <a:ext cx="476103" cy="0"/>
          </a:xfrm>
          <a:prstGeom prst="line">
            <a:avLst/>
          </a:prstGeom>
          <a:ln cap="rnd" w="19050">
            <a:solidFill>
              <a:srgbClr val="1B2E85"/>
            </a:solidFill>
            <a:prstDash val="solid"/>
            <a:headEnd type="none" len="sm" w="sm"/>
            <a:tailEnd type="triangle" len="med" w="lg"/>
          </a:ln>
        </p:spPr>
      </p:sp>
      <p:sp>
        <p:nvSpPr>
          <p:cNvPr name="AutoShape 13" id="13"/>
          <p:cNvSpPr/>
          <p:nvPr/>
        </p:nvSpPr>
        <p:spPr>
          <a:xfrm rot="4992304">
            <a:off x="4754539" y="6287234"/>
            <a:ext cx="469347" cy="0"/>
          </a:xfrm>
          <a:prstGeom prst="line">
            <a:avLst/>
          </a:prstGeom>
          <a:ln cap="rnd" w="19050">
            <a:solidFill>
              <a:srgbClr val="1B2E85"/>
            </a:solidFill>
            <a:prstDash val="solid"/>
            <a:headEnd type="none" len="sm" w="sm"/>
            <a:tailEnd type="triangle" len="med" w="lg"/>
          </a:ln>
        </p:spPr>
      </p:sp>
      <p:grpSp>
        <p:nvGrpSpPr>
          <p:cNvPr name="Group 14" id="14"/>
          <p:cNvGrpSpPr/>
          <p:nvPr/>
        </p:nvGrpSpPr>
        <p:grpSpPr>
          <a:xfrm rot="0">
            <a:off x="3986126" y="6484508"/>
            <a:ext cx="2033675" cy="684900"/>
            <a:chOff x="0" y="0"/>
            <a:chExt cx="2711566" cy="913201"/>
          </a:xfrm>
        </p:grpSpPr>
        <p:sp>
          <p:nvSpPr>
            <p:cNvPr name="Freeform 15" id="15"/>
            <p:cNvSpPr/>
            <p:nvPr/>
          </p:nvSpPr>
          <p:spPr>
            <a:xfrm flipH="false" flipV="false" rot="0">
              <a:off x="33909" y="33909"/>
              <a:ext cx="2645664" cy="852678"/>
            </a:xfrm>
            <a:custGeom>
              <a:avLst/>
              <a:gdLst/>
              <a:ahLst/>
              <a:cxnLst/>
              <a:rect r="r" b="b" t="t" l="l"/>
              <a:pathLst>
                <a:path h="852678" w="2645664">
                  <a:moveTo>
                    <a:pt x="0" y="0"/>
                  </a:moveTo>
                  <a:lnTo>
                    <a:pt x="2645664" y="0"/>
                  </a:lnTo>
                  <a:lnTo>
                    <a:pt x="2645664" y="852678"/>
                  </a:lnTo>
                  <a:lnTo>
                    <a:pt x="0" y="852678"/>
                  </a:lnTo>
                  <a:close/>
                </a:path>
              </a:pathLst>
            </a:custGeom>
            <a:solidFill>
              <a:srgbClr val="00B0F0"/>
            </a:solidFill>
          </p:spPr>
        </p:sp>
        <p:sp>
          <p:nvSpPr>
            <p:cNvPr name="Freeform 16" id="16"/>
            <p:cNvSpPr/>
            <p:nvPr/>
          </p:nvSpPr>
          <p:spPr>
            <a:xfrm flipH="false" flipV="false" rot="0">
              <a:off x="0" y="0"/>
              <a:ext cx="2713482" cy="920496"/>
            </a:xfrm>
            <a:custGeom>
              <a:avLst/>
              <a:gdLst/>
              <a:ahLst/>
              <a:cxnLst/>
              <a:rect r="r" b="b" t="t" l="l"/>
              <a:pathLst>
                <a:path h="920496" w="2713482">
                  <a:moveTo>
                    <a:pt x="33909" y="0"/>
                  </a:moveTo>
                  <a:lnTo>
                    <a:pt x="2679573" y="0"/>
                  </a:lnTo>
                  <a:cubicBezTo>
                    <a:pt x="2698242" y="0"/>
                    <a:pt x="2713482" y="15113"/>
                    <a:pt x="2713482" y="33909"/>
                  </a:cubicBezTo>
                  <a:lnTo>
                    <a:pt x="2713482" y="886587"/>
                  </a:lnTo>
                  <a:cubicBezTo>
                    <a:pt x="2713482" y="905256"/>
                    <a:pt x="2698369" y="920496"/>
                    <a:pt x="2679573" y="920496"/>
                  </a:cubicBezTo>
                  <a:lnTo>
                    <a:pt x="33909" y="920496"/>
                  </a:lnTo>
                  <a:cubicBezTo>
                    <a:pt x="15113" y="920496"/>
                    <a:pt x="0" y="905256"/>
                    <a:pt x="0" y="886587"/>
                  </a:cubicBezTo>
                  <a:lnTo>
                    <a:pt x="0" y="33909"/>
                  </a:lnTo>
                  <a:cubicBezTo>
                    <a:pt x="0" y="15113"/>
                    <a:pt x="15113" y="0"/>
                    <a:pt x="33909" y="0"/>
                  </a:cubicBezTo>
                  <a:moveTo>
                    <a:pt x="33909" y="67691"/>
                  </a:moveTo>
                  <a:lnTo>
                    <a:pt x="33909" y="33909"/>
                  </a:lnTo>
                  <a:lnTo>
                    <a:pt x="67691" y="33909"/>
                  </a:lnTo>
                  <a:lnTo>
                    <a:pt x="67691" y="886587"/>
                  </a:lnTo>
                  <a:lnTo>
                    <a:pt x="33909" y="886587"/>
                  </a:lnTo>
                  <a:lnTo>
                    <a:pt x="33909" y="852678"/>
                  </a:lnTo>
                  <a:lnTo>
                    <a:pt x="2679573" y="852678"/>
                  </a:lnTo>
                  <a:lnTo>
                    <a:pt x="2679573" y="886587"/>
                  </a:lnTo>
                  <a:lnTo>
                    <a:pt x="2645664" y="886587"/>
                  </a:lnTo>
                  <a:lnTo>
                    <a:pt x="2645664" y="33909"/>
                  </a:lnTo>
                  <a:lnTo>
                    <a:pt x="2679573" y="33909"/>
                  </a:lnTo>
                  <a:lnTo>
                    <a:pt x="2679573" y="67691"/>
                  </a:lnTo>
                  <a:lnTo>
                    <a:pt x="33909" y="67691"/>
                  </a:lnTo>
                  <a:close/>
                </a:path>
              </a:pathLst>
            </a:custGeom>
            <a:solidFill>
              <a:srgbClr val="00B0F0"/>
            </a:solidFill>
          </p:spPr>
        </p:sp>
        <p:sp>
          <p:nvSpPr>
            <p:cNvPr name="TextBox 17" id="17"/>
            <p:cNvSpPr txBox="true"/>
            <p:nvPr/>
          </p:nvSpPr>
          <p:spPr>
            <a:xfrm>
              <a:off x="0" y="-47625"/>
              <a:ext cx="2711566" cy="960826"/>
            </a:xfrm>
            <a:prstGeom prst="rect">
              <a:avLst/>
            </a:prstGeom>
          </p:spPr>
          <p:txBody>
            <a:bodyPr anchor="ctr" rtlCol="false" tIns="50800" lIns="50800" bIns="50800" rIns="50800"/>
            <a:lstStyle/>
            <a:p>
              <a:pPr algn="ctr">
                <a:lnSpc>
                  <a:spcPts val="2054"/>
                </a:lnSpc>
              </a:pPr>
              <a:r>
                <a:rPr lang="en-US" sz="1600">
                  <a:solidFill>
                    <a:srgbClr val="000000"/>
                  </a:solidFill>
                  <a:latin typeface="Arial Bold"/>
                </a:rPr>
                <a:t>Field Extraction using OCR</a:t>
              </a:r>
            </a:p>
          </p:txBody>
        </p:sp>
      </p:grpSp>
      <p:grpSp>
        <p:nvGrpSpPr>
          <p:cNvPr name="Group 18" id="18"/>
          <p:cNvGrpSpPr/>
          <p:nvPr/>
        </p:nvGrpSpPr>
        <p:grpSpPr>
          <a:xfrm rot="0">
            <a:off x="8291112" y="6513667"/>
            <a:ext cx="1619042" cy="616864"/>
            <a:chOff x="0" y="0"/>
            <a:chExt cx="2158723" cy="822485"/>
          </a:xfrm>
        </p:grpSpPr>
        <p:sp>
          <p:nvSpPr>
            <p:cNvPr name="Freeform 19" id="19"/>
            <p:cNvSpPr/>
            <p:nvPr/>
          </p:nvSpPr>
          <p:spPr>
            <a:xfrm flipH="false" flipV="false" rot="0">
              <a:off x="33909" y="33909"/>
              <a:ext cx="2092960" cy="762000"/>
            </a:xfrm>
            <a:custGeom>
              <a:avLst/>
              <a:gdLst/>
              <a:ahLst/>
              <a:cxnLst/>
              <a:rect r="r" b="b" t="t" l="l"/>
              <a:pathLst>
                <a:path h="762000" w="2092960">
                  <a:moveTo>
                    <a:pt x="0" y="0"/>
                  </a:moveTo>
                  <a:lnTo>
                    <a:pt x="2092960" y="0"/>
                  </a:lnTo>
                  <a:lnTo>
                    <a:pt x="2092960" y="762000"/>
                  </a:lnTo>
                  <a:lnTo>
                    <a:pt x="0" y="762000"/>
                  </a:lnTo>
                  <a:close/>
                </a:path>
              </a:pathLst>
            </a:custGeom>
            <a:solidFill>
              <a:srgbClr val="00B0F0"/>
            </a:solidFill>
          </p:spPr>
        </p:sp>
        <p:sp>
          <p:nvSpPr>
            <p:cNvPr name="Freeform 20" id="20"/>
            <p:cNvSpPr/>
            <p:nvPr/>
          </p:nvSpPr>
          <p:spPr>
            <a:xfrm flipH="false" flipV="false" rot="0">
              <a:off x="0" y="0"/>
              <a:ext cx="2160778" cy="829818"/>
            </a:xfrm>
            <a:custGeom>
              <a:avLst/>
              <a:gdLst/>
              <a:ahLst/>
              <a:cxnLst/>
              <a:rect r="r" b="b" t="t" l="l"/>
              <a:pathLst>
                <a:path h="829818" w="2160778">
                  <a:moveTo>
                    <a:pt x="33909" y="0"/>
                  </a:moveTo>
                  <a:lnTo>
                    <a:pt x="2126869" y="0"/>
                  </a:lnTo>
                  <a:cubicBezTo>
                    <a:pt x="2145538" y="0"/>
                    <a:pt x="2160778" y="15113"/>
                    <a:pt x="2160778" y="33909"/>
                  </a:cubicBezTo>
                  <a:lnTo>
                    <a:pt x="2160778" y="795909"/>
                  </a:lnTo>
                  <a:cubicBezTo>
                    <a:pt x="2160778" y="814578"/>
                    <a:pt x="2145665" y="829818"/>
                    <a:pt x="2126869" y="829818"/>
                  </a:cubicBezTo>
                  <a:lnTo>
                    <a:pt x="33909" y="829818"/>
                  </a:lnTo>
                  <a:cubicBezTo>
                    <a:pt x="15113" y="829691"/>
                    <a:pt x="0" y="814578"/>
                    <a:pt x="0" y="795909"/>
                  </a:cubicBezTo>
                  <a:lnTo>
                    <a:pt x="0" y="33909"/>
                  </a:lnTo>
                  <a:cubicBezTo>
                    <a:pt x="0" y="15113"/>
                    <a:pt x="15113" y="0"/>
                    <a:pt x="33909" y="0"/>
                  </a:cubicBezTo>
                  <a:moveTo>
                    <a:pt x="33909" y="67691"/>
                  </a:moveTo>
                  <a:lnTo>
                    <a:pt x="33909" y="33909"/>
                  </a:lnTo>
                  <a:lnTo>
                    <a:pt x="67691" y="33909"/>
                  </a:lnTo>
                  <a:lnTo>
                    <a:pt x="67691" y="795909"/>
                  </a:lnTo>
                  <a:lnTo>
                    <a:pt x="33909" y="795909"/>
                  </a:lnTo>
                  <a:lnTo>
                    <a:pt x="33909" y="762000"/>
                  </a:lnTo>
                  <a:lnTo>
                    <a:pt x="2126869" y="762000"/>
                  </a:lnTo>
                  <a:lnTo>
                    <a:pt x="2126869" y="795909"/>
                  </a:lnTo>
                  <a:lnTo>
                    <a:pt x="2092960" y="795909"/>
                  </a:lnTo>
                  <a:lnTo>
                    <a:pt x="2092960" y="33909"/>
                  </a:lnTo>
                  <a:lnTo>
                    <a:pt x="2126869" y="33909"/>
                  </a:lnTo>
                  <a:lnTo>
                    <a:pt x="2126869" y="67691"/>
                  </a:lnTo>
                  <a:lnTo>
                    <a:pt x="33909" y="67691"/>
                  </a:lnTo>
                  <a:close/>
                </a:path>
              </a:pathLst>
            </a:custGeom>
            <a:solidFill>
              <a:srgbClr val="00B0F0"/>
            </a:solidFill>
          </p:spPr>
        </p:sp>
        <p:sp>
          <p:nvSpPr>
            <p:cNvPr name="TextBox 21" id="21"/>
            <p:cNvSpPr txBox="true"/>
            <p:nvPr/>
          </p:nvSpPr>
          <p:spPr>
            <a:xfrm>
              <a:off x="0" y="-47625"/>
              <a:ext cx="2158723" cy="870110"/>
            </a:xfrm>
            <a:prstGeom prst="rect">
              <a:avLst/>
            </a:prstGeom>
          </p:spPr>
          <p:txBody>
            <a:bodyPr anchor="ctr" rtlCol="false" tIns="50800" lIns="50800" bIns="50800" rIns="50800"/>
            <a:lstStyle/>
            <a:p>
              <a:pPr algn="ctr">
                <a:lnSpc>
                  <a:spcPts val="2054"/>
                </a:lnSpc>
              </a:pPr>
              <a:r>
                <a:rPr lang="en-US" sz="1600">
                  <a:solidFill>
                    <a:srgbClr val="000000"/>
                  </a:solidFill>
                  <a:latin typeface="Arial Bold"/>
                </a:rPr>
                <a:t>Modified CNN</a:t>
              </a:r>
            </a:p>
          </p:txBody>
        </p:sp>
      </p:grpSp>
      <p:grpSp>
        <p:nvGrpSpPr>
          <p:cNvPr name="Group 22" id="22"/>
          <p:cNvGrpSpPr/>
          <p:nvPr/>
        </p:nvGrpSpPr>
        <p:grpSpPr>
          <a:xfrm rot="0">
            <a:off x="12173005" y="6513667"/>
            <a:ext cx="2033675" cy="671293"/>
            <a:chOff x="0" y="0"/>
            <a:chExt cx="2711566" cy="895058"/>
          </a:xfrm>
        </p:grpSpPr>
        <p:sp>
          <p:nvSpPr>
            <p:cNvPr name="Freeform 23" id="23"/>
            <p:cNvSpPr/>
            <p:nvPr/>
          </p:nvSpPr>
          <p:spPr>
            <a:xfrm flipH="false" flipV="false" rot="0">
              <a:off x="33909" y="33909"/>
              <a:ext cx="2645664" cy="834517"/>
            </a:xfrm>
            <a:custGeom>
              <a:avLst/>
              <a:gdLst/>
              <a:ahLst/>
              <a:cxnLst/>
              <a:rect r="r" b="b" t="t" l="l"/>
              <a:pathLst>
                <a:path h="834517" w="2645664">
                  <a:moveTo>
                    <a:pt x="0" y="0"/>
                  </a:moveTo>
                  <a:lnTo>
                    <a:pt x="2645664" y="0"/>
                  </a:lnTo>
                  <a:lnTo>
                    <a:pt x="2645664" y="834517"/>
                  </a:lnTo>
                  <a:lnTo>
                    <a:pt x="0" y="834517"/>
                  </a:lnTo>
                  <a:close/>
                </a:path>
              </a:pathLst>
            </a:custGeom>
            <a:solidFill>
              <a:srgbClr val="00B0F0"/>
            </a:solidFill>
          </p:spPr>
        </p:sp>
        <p:sp>
          <p:nvSpPr>
            <p:cNvPr name="Freeform 24" id="24"/>
            <p:cNvSpPr/>
            <p:nvPr/>
          </p:nvSpPr>
          <p:spPr>
            <a:xfrm flipH="false" flipV="false" rot="0">
              <a:off x="0" y="0"/>
              <a:ext cx="2713482" cy="902335"/>
            </a:xfrm>
            <a:custGeom>
              <a:avLst/>
              <a:gdLst/>
              <a:ahLst/>
              <a:cxnLst/>
              <a:rect r="r" b="b" t="t" l="l"/>
              <a:pathLst>
                <a:path h="902335" w="2713482">
                  <a:moveTo>
                    <a:pt x="33909" y="0"/>
                  </a:moveTo>
                  <a:lnTo>
                    <a:pt x="2679573" y="0"/>
                  </a:lnTo>
                  <a:cubicBezTo>
                    <a:pt x="2698242" y="0"/>
                    <a:pt x="2713482" y="15113"/>
                    <a:pt x="2713482" y="33909"/>
                  </a:cubicBezTo>
                  <a:lnTo>
                    <a:pt x="2713482" y="868426"/>
                  </a:lnTo>
                  <a:cubicBezTo>
                    <a:pt x="2713482" y="887095"/>
                    <a:pt x="2698369" y="902335"/>
                    <a:pt x="2679573" y="902335"/>
                  </a:cubicBezTo>
                  <a:lnTo>
                    <a:pt x="33909" y="902335"/>
                  </a:lnTo>
                  <a:cubicBezTo>
                    <a:pt x="15113" y="902335"/>
                    <a:pt x="0" y="887095"/>
                    <a:pt x="0" y="868426"/>
                  </a:cubicBezTo>
                  <a:lnTo>
                    <a:pt x="0" y="33909"/>
                  </a:lnTo>
                  <a:cubicBezTo>
                    <a:pt x="0" y="15113"/>
                    <a:pt x="15113" y="0"/>
                    <a:pt x="33909" y="0"/>
                  </a:cubicBezTo>
                  <a:moveTo>
                    <a:pt x="33909" y="67691"/>
                  </a:moveTo>
                  <a:lnTo>
                    <a:pt x="33909" y="33909"/>
                  </a:lnTo>
                  <a:lnTo>
                    <a:pt x="67691" y="33909"/>
                  </a:lnTo>
                  <a:lnTo>
                    <a:pt x="67691" y="868426"/>
                  </a:lnTo>
                  <a:lnTo>
                    <a:pt x="33909" y="868426"/>
                  </a:lnTo>
                  <a:lnTo>
                    <a:pt x="33909" y="834644"/>
                  </a:lnTo>
                  <a:lnTo>
                    <a:pt x="2679573" y="834644"/>
                  </a:lnTo>
                  <a:lnTo>
                    <a:pt x="2679573" y="868553"/>
                  </a:lnTo>
                  <a:lnTo>
                    <a:pt x="2645664" y="868553"/>
                  </a:lnTo>
                  <a:lnTo>
                    <a:pt x="2645664" y="33909"/>
                  </a:lnTo>
                  <a:lnTo>
                    <a:pt x="2679573" y="33909"/>
                  </a:lnTo>
                  <a:lnTo>
                    <a:pt x="2679573" y="67691"/>
                  </a:lnTo>
                  <a:lnTo>
                    <a:pt x="33909" y="67691"/>
                  </a:lnTo>
                  <a:close/>
                </a:path>
              </a:pathLst>
            </a:custGeom>
            <a:solidFill>
              <a:srgbClr val="00B0F0"/>
            </a:solidFill>
          </p:spPr>
        </p:sp>
        <p:sp>
          <p:nvSpPr>
            <p:cNvPr name="TextBox 25" id="25"/>
            <p:cNvSpPr txBox="true"/>
            <p:nvPr/>
          </p:nvSpPr>
          <p:spPr>
            <a:xfrm>
              <a:off x="0" y="-47625"/>
              <a:ext cx="2711566" cy="942683"/>
            </a:xfrm>
            <a:prstGeom prst="rect">
              <a:avLst/>
            </a:prstGeom>
          </p:spPr>
          <p:txBody>
            <a:bodyPr anchor="ctr" rtlCol="false" tIns="50800" lIns="50800" bIns="50800" rIns="50800"/>
            <a:lstStyle/>
            <a:p>
              <a:pPr algn="ctr">
                <a:lnSpc>
                  <a:spcPts val="2054"/>
                </a:lnSpc>
              </a:pPr>
              <a:r>
                <a:rPr lang="en-US" sz="1600">
                  <a:solidFill>
                    <a:srgbClr val="000000"/>
                  </a:solidFill>
                  <a:latin typeface="Arial Bold"/>
                </a:rPr>
                <a:t>Feature Extraction  and PCA</a:t>
              </a:r>
            </a:p>
          </p:txBody>
        </p:sp>
      </p:grpSp>
      <p:sp>
        <p:nvSpPr>
          <p:cNvPr name="AutoShape 26" id="26"/>
          <p:cNvSpPr/>
          <p:nvPr/>
        </p:nvSpPr>
        <p:spPr>
          <a:xfrm rot="5231613">
            <a:off x="8699307" y="7295633"/>
            <a:ext cx="756112" cy="0"/>
          </a:xfrm>
          <a:prstGeom prst="line">
            <a:avLst/>
          </a:prstGeom>
          <a:ln cap="rnd" w="19050">
            <a:solidFill>
              <a:srgbClr val="1B2E85"/>
            </a:solidFill>
            <a:prstDash val="solid"/>
            <a:headEnd type="none" len="sm" w="sm"/>
            <a:tailEnd type="triangle" len="med" w="lg"/>
          </a:ln>
        </p:spPr>
      </p:sp>
      <p:sp>
        <p:nvSpPr>
          <p:cNvPr name="AutoShape 27" id="27"/>
          <p:cNvSpPr/>
          <p:nvPr/>
        </p:nvSpPr>
        <p:spPr>
          <a:xfrm rot="28356">
            <a:off x="4984382" y="7434622"/>
            <a:ext cx="4124255" cy="0"/>
          </a:xfrm>
          <a:prstGeom prst="line">
            <a:avLst/>
          </a:prstGeom>
          <a:ln cap="rnd" w="19050">
            <a:solidFill>
              <a:srgbClr val="1B2E85"/>
            </a:solidFill>
            <a:prstDash val="solid"/>
            <a:headEnd type="none" len="sm" w="sm"/>
            <a:tailEnd type="none" len="sm" w="sm"/>
          </a:ln>
        </p:spPr>
      </p:sp>
      <p:sp>
        <p:nvSpPr>
          <p:cNvPr name="AutoShape 28" id="28"/>
          <p:cNvSpPr/>
          <p:nvPr/>
        </p:nvSpPr>
        <p:spPr>
          <a:xfrm rot="10761139">
            <a:off x="8992081" y="7426849"/>
            <a:ext cx="4213234" cy="0"/>
          </a:xfrm>
          <a:prstGeom prst="line">
            <a:avLst/>
          </a:prstGeom>
          <a:ln cap="rnd" w="19050">
            <a:solidFill>
              <a:srgbClr val="1B2E85"/>
            </a:solidFill>
            <a:prstDash val="solid"/>
            <a:headEnd type="none" len="sm" w="sm"/>
            <a:tailEnd type="none" len="sm" w="sm"/>
          </a:ln>
        </p:spPr>
      </p:sp>
      <p:grpSp>
        <p:nvGrpSpPr>
          <p:cNvPr name="Group 29" id="29"/>
          <p:cNvGrpSpPr/>
          <p:nvPr/>
        </p:nvGrpSpPr>
        <p:grpSpPr>
          <a:xfrm rot="0">
            <a:off x="8164184" y="7641128"/>
            <a:ext cx="1841167" cy="494398"/>
            <a:chOff x="0" y="0"/>
            <a:chExt cx="2454889" cy="659198"/>
          </a:xfrm>
        </p:grpSpPr>
        <p:sp>
          <p:nvSpPr>
            <p:cNvPr name="Freeform 30" id="30"/>
            <p:cNvSpPr/>
            <p:nvPr/>
          </p:nvSpPr>
          <p:spPr>
            <a:xfrm flipH="false" flipV="false" rot="0">
              <a:off x="33909" y="33909"/>
              <a:ext cx="2388997" cy="598678"/>
            </a:xfrm>
            <a:custGeom>
              <a:avLst/>
              <a:gdLst/>
              <a:ahLst/>
              <a:cxnLst/>
              <a:rect r="r" b="b" t="t" l="l"/>
              <a:pathLst>
                <a:path h="598678" w="2388997">
                  <a:moveTo>
                    <a:pt x="0" y="0"/>
                  </a:moveTo>
                  <a:lnTo>
                    <a:pt x="2388997" y="0"/>
                  </a:lnTo>
                  <a:lnTo>
                    <a:pt x="2388997" y="598678"/>
                  </a:lnTo>
                  <a:lnTo>
                    <a:pt x="0" y="598678"/>
                  </a:lnTo>
                  <a:close/>
                </a:path>
              </a:pathLst>
            </a:custGeom>
            <a:solidFill>
              <a:srgbClr val="FF0000"/>
            </a:solidFill>
          </p:spPr>
        </p:sp>
        <p:sp>
          <p:nvSpPr>
            <p:cNvPr name="Freeform 31" id="31"/>
            <p:cNvSpPr/>
            <p:nvPr/>
          </p:nvSpPr>
          <p:spPr>
            <a:xfrm flipH="false" flipV="false" rot="0">
              <a:off x="0" y="0"/>
              <a:ext cx="2456815" cy="666496"/>
            </a:xfrm>
            <a:custGeom>
              <a:avLst/>
              <a:gdLst/>
              <a:ahLst/>
              <a:cxnLst/>
              <a:rect r="r" b="b" t="t" l="l"/>
              <a:pathLst>
                <a:path h="666496" w="2456815">
                  <a:moveTo>
                    <a:pt x="33909" y="0"/>
                  </a:moveTo>
                  <a:lnTo>
                    <a:pt x="2422906" y="0"/>
                  </a:lnTo>
                  <a:cubicBezTo>
                    <a:pt x="2441575" y="0"/>
                    <a:pt x="2456815" y="15113"/>
                    <a:pt x="2456815" y="33909"/>
                  </a:cubicBezTo>
                  <a:lnTo>
                    <a:pt x="2456815" y="632587"/>
                  </a:lnTo>
                  <a:cubicBezTo>
                    <a:pt x="2456815" y="651256"/>
                    <a:pt x="2441702" y="666496"/>
                    <a:pt x="2422906" y="666496"/>
                  </a:cubicBezTo>
                  <a:lnTo>
                    <a:pt x="33909" y="666496"/>
                  </a:lnTo>
                  <a:cubicBezTo>
                    <a:pt x="15113" y="666496"/>
                    <a:pt x="0" y="651256"/>
                    <a:pt x="0" y="632587"/>
                  </a:cubicBezTo>
                  <a:lnTo>
                    <a:pt x="0" y="33909"/>
                  </a:lnTo>
                  <a:cubicBezTo>
                    <a:pt x="0" y="15113"/>
                    <a:pt x="15113" y="0"/>
                    <a:pt x="33909" y="0"/>
                  </a:cubicBezTo>
                  <a:moveTo>
                    <a:pt x="33909" y="67691"/>
                  </a:moveTo>
                  <a:lnTo>
                    <a:pt x="33909" y="33909"/>
                  </a:lnTo>
                  <a:lnTo>
                    <a:pt x="67691" y="33909"/>
                  </a:lnTo>
                  <a:lnTo>
                    <a:pt x="67691" y="632587"/>
                  </a:lnTo>
                  <a:lnTo>
                    <a:pt x="33909" y="632587"/>
                  </a:lnTo>
                  <a:lnTo>
                    <a:pt x="33909" y="598678"/>
                  </a:lnTo>
                  <a:lnTo>
                    <a:pt x="2422906" y="598678"/>
                  </a:lnTo>
                  <a:lnTo>
                    <a:pt x="2422906" y="632587"/>
                  </a:lnTo>
                  <a:lnTo>
                    <a:pt x="2388997" y="632587"/>
                  </a:lnTo>
                  <a:lnTo>
                    <a:pt x="2388997" y="33909"/>
                  </a:lnTo>
                  <a:lnTo>
                    <a:pt x="2422906" y="33909"/>
                  </a:lnTo>
                  <a:lnTo>
                    <a:pt x="2422906" y="67691"/>
                  </a:lnTo>
                  <a:lnTo>
                    <a:pt x="33909" y="67691"/>
                  </a:lnTo>
                  <a:close/>
                </a:path>
              </a:pathLst>
            </a:custGeom>
            <a:solidFill>
              <a:srgbClr val="FF0000"/>
            </a:solidFill>
          </p:spPr>
        </p:sp>
        <p:sp>
          <p:nvSpPr>
            <p:cNvPr name="TextBox 32" id="32"/>
            <p:cNvSpPr txBox="true"/>
            <p:nvPr/>
          </p:nvSpPr>
          <p:spPr>
            <a:xfrm>
              <a:off x="0" y="-57150"/>
              <a:ext cx="2454889" cy="716348"/>
            </a:xfrm>
            <a:prstGeom prst="rect">
              <a:avLst/>
            </a:prstGeom>
          </p:spPr>
          <p:txBody>
            <a:bodyPr anchor="ctr" rtlCol="false" tIns="50800" lIns="50800" bIns="50800" rIns="50800"/>
            <a:lstStyle/>
            <a:p>
              <a:pPr algn="ctr">
                <a:lnSpc>
                  <a:spcPts val="2311"/>
                </a:lnSpc>
              </a:pPr>
              <a:r>
                <a:rPr lang="en-US" sz="1800">
                  <a:solidFill>
                    <a:srgbClr val="000000"/>
                  </a:solidFill>
                  <a:latin typeface="Arial Bold Italics"/>
                </a:rPr>
                <a:t>Verification</a:t>
              </a:r>
            </a:p>
          </p:txBody>
        </p:sp>
      </p:grpSp>
      <p:grpSp>
        <p:nvGrpSpPr>
          <p:cNvPr name="Group 33" id="33"/>
          <p:cNvGrpSpPr/>
          <p:nvPr/>
        </p:nvGrpSpPr>
        <p:grpSpPr>
          <a:xfrm rot="0">
            <a:off x="6852591" y="8404107"/>
            <a:ext cx="4403004" cy="868599"/>
            <a:chOff x="0" y="0"/>
            <a:chExt cx="5870673" cy="1158132"/>
          </a:xfrm>
        </p:grpSpPr>
        <p:sp>
          <p:nvSpPr>
            <p:cNvPr name="Freeform 34" id="34"/>
            <p:cNvSpPr/>
            <p:nvPr/>
          </p:nvSpPr>
          <p:spPr>
            <a:xfrm flipH="false" flipV="false" rot="0">
              <a:off x="33909" y="33909"/>
              <a:ext cx="5804789" cy="1097661"/>
            </a:xfrm>
            <a:custGeom>
              <a:avLst/>
              <a:gdLst/>
              <a:ahLst/>
              <a:cxnLst/>
              <a:rect r="r" b="b" t="t" l="l"/>
              <a:pathLst>
                <a:path h="1097661" w="5804789">
                  <a:moveTo>
                    <a:pt x="0" y="548767"/>
                  </a:moveTo>
                  <a:lnTo>
                    <a:pt x="2902331" y="0"/>
                  </a:lnTo>
                  <a:lnTo>
                    <a:pt x="5804789" y="548767"/>
                  </a:lnTo>
                  <a:lnTo>
                    <a:pt x="2902331" y="1097661"/>
                  </a:lnTo>
                  <a:close/>
                </a:path>
              </a:pathLst>
            </a:custGeom>
            <a:solidFill>
              <a:srgbClr val="00B0F0"/>
            </a:solidFill>
          </p:spPr>
        </p:sp>
        <p:sp>
          <p:nvSpPr>
            <p:cNvPr name="Freeform 35" id="35"/>
            <p:cNvSpPr/>
            <p:nvPr/>
          </p:nvSpPr>
          <p:spPr>
            <a:xfrm flipH="false" flipV="false" rot="0">
              <a:off x="0" y="-127"/>
              <a:ext cx="5872607" cy="1165733"/>
            </a:xfrm>
            <a:custGeom>
              <a:avLst/>
              <a:gdLst/>
              <a:ahLst/>
              <a:cxnLst/>
              <a:rect r="r" b="b" t="t" l="l"/>
              <a:pathLst>
                <a:path h="1165733" w="5872607">
                  <a:moveTo>
                    <a:pt x="27559" y="549529"/>
                  </a:moveTo>
                  <a:lnTo>
                    <a:pt x="2930017" y="762"/>
                  </a:lnTo>
                  <a:cubicBezTo>
                    <a:pt x="2934208" y="0"/>
                    <a:pt x="2938399" y="0"/>
                    <a:pt x="2942590" y="762"/>
                  </a:cubicBezTo>
                  <a:lnTo>
                    <a:pt x="5845048" y="549529"/>
                  </a:lnTo>
                  <a:cubicBezTo>
                    <a:pt x="5861050" y="552577"/>
                    <a:pt x="5872607" y="566547"/>
                    <a:pt x="5872607" y="582803"/>
                  </a:cubicBezTo>
                  <a:cubicBezTo>
                    <a:pt x="5872607" y="599059"/>
                    <a:pt x="5861050" y="613029"/>
                    <a:pt x="5845048" y="616077"/>
                  </a:cubicBezTo>
                  <a:lnTo>
                    <a:pt x="2942590" y="1164971"/>
                  </a:lnTo>
                  <a:cubicBezTo>
                    <a:pt x="2938399" y="1165733"/>
                    <a:pt x="2934208" y="1165733"/>
                    <a:pt x="2930017" y="1164971"/>
                  </a:cubicBezTo>
                  <a:lnTo>
                    <a:pt x="27559" y="616077"/>
                  </a:lnTo>
                  <a:cubicBezTo>
                    <a:pt x="11557" y="613029"/>
                    <a:pt x="0" y="599059"/>
                    <a:pt x="0" y="582803"/>
                  </a:cubicBezTo>
                  <a:cubicBezTo>
                    <a:pt x="0" y="566547"/>
                    <a:pt x="11557" y="552577"/>
                    <a:pt x="27559" y="549529"/>
                  </a:cubicBezTo>
                  <a:moveTo>
                    <a:pt x="40132" y="616077"/>
                  </a:moveTo>
                  <a:lnTo>
                    <a:pt x="33782" y="582803"/>
                  </a:lnTo>
                  <a:lnTo>
                    <a:pt x="40132" y="549529"/>
                  </a:lnTo>
                  <a:lnTo>
                    <a:pt x="2942590" y="1098423"/>
                  </a:lnTo>
                  <a:lnTo>
                    <a:pt x="2936240" y="1131697"/>
                  </a:lnTo>
                  <a:lnTo>
                    <a:pt x="2929890" y="1098423"/>
                  </a:lnTo>
                  <a:lnTo>
                    <a:pt x="5832475" y="549529"/>
                  </a:lnTo>
                  <a:lnTo>
                    <a:pt x="5838825" y="582803"/>
                  </a:lnTo>
                  <a:lnTo>
                    <a:pt x="5832475" y="616077"/>
                  </a:lnTo>
                  <a:lnTo>
                    <a:pt x="2930017" y="67310"/>
                  </a:lnTo>
                  <a:lnTo>
                    <a:pt x="2936367" y="34036"/>
                  </a:lnTo>
                  <a:lnTo>
                    <a:pt x="2942717" y="67310"/>
                  </a:lnTo>
                  <a:lnTo>
                    <a:pt x="40132" y="616077"/>
                  </a:lnTo>
                  <a:close/>
                </a:path>
              </a:pathLst>
            </a:custGeom>
            <a:solidFill>
              <a:srgbClr val="00B0F0"/>
            </a:solidFill>
          </p:spPr>
        </p:sp>
        <p:sp>
          <p:nvSpPr>
            <p:cNvPr name="TextBox 36" id="36"/>
            <p:cNvSpPr txBox="true"/>
            <p:nvPr/>
          </p:nvSpPr>
          <p:spPr>
            <a:xfrm>
              <a:off x="0" y="-47625"/>
              <a:ext cx="5870673" cy="1205757"/>
            </a:xfrm>
            <a:prstGeom prst="rect">
              <a:avLst/>
            </a:prstGeom>
          </p:spPr>
          <p:txBody>
            <a:bodyPr anchor="ctr" rtlCol="false" tIns="50800" lIns="50800" bIns="50800" rIns="50800"/>
            <a:lstStyle/>
            <a:p>
              <a:pPr algn="ctr">
                <a:lnSpc>
                  <a:spcPts val="2054"/>
                </a:lnSpc>
              </a:pPr>
              <a:r>
                <a:rPr lang="en-US" sz="1600">
                  <a:solidFill>
                    <a:srgbClr val="000000"/>
                  </a:solidFill>
                  <a:latin typeface="Arial Bold"/>
                </a:rPr>
                <a:t>If (Validation==True)</a:t>
              </a:r>
            </a:p>
          </p:txBody>
        </p:sp>
      </p:grpSp>
      <p:sp>
        <p:nvSpPr>
          <p:cNvPr name="AutoShape 37" id="37"/>
          <p:cNvSpPr/>
          <p:nvPr/>
        </p:nvSpPr>
        <p:spPr>
          <a:xfrm rot="365042">
            <a:off x="9062165" y="9432949"/>
            <a:ext cx="3049176" cy="0"/>
          </a:xfrm>
          <a:prstGeom prst="line">
            <a:avLst/>
          </a:prstGeom>
          <a:ln cap="rnd" w="19050">
            <a:solidFill>
              <a:srgbClr val="FF0000"/>
            </a:solidFill>
            <a:prstDash val="solid"/>
            <a:headEnd type="triangle" len="med" w="lg"/>
            <a:tailEnd type="triangle" len="med" w="lg"/>
          </a:ln>
        </p:spPr>
      </p:sp>
      <p:grpSp>
        <p:nvGrpSpPr>
          <p:cNvPr name="Group 38" id="38"/>
          <p:cNvGrpSpPr/>
          <p:nvPr/>
        </p:nvGrpSpPr>
        <p:grpSpPr>
          <a:xfrm rot="0">
            <a:off x="11961456" y="9254563"/>
            <a:ext cx="2201477" cy="943439"/>
            <a:chOff x="0" y="0"/>
            <a:chExt cx="2935303" cy="1257919"/>
          </a:xfrm>
        </p:grpSpPr>
        <p:sp>
          <p:nvSpPr>
            <p:cNvPr name="Freeform 39" id="39"/>
            <p:cNvSpPr/>
            <p:nvPr/>
          </p:nvSpPr>
          <p:spPr>
            <a:xfrm flipH="false" flipV="false" rot="0">
              <a:off x="33909" y="33909"/>
              <a:ext cx="2869438" cy="1197356"/>
            </a:xfrm>
            <a:custGeom>
              <a:avLst/>
              <a:gdLst/>
              <a:ahLst/>
              <a:cxnLst/>
              <a:rect r="r" b="b" t="t" l="l"/>
              <a:pathLst>
                <a:path h="1197356" w="2869438">
                  <a:moveTo>
                    <a:pt x="0" y="598678"/>
                  </a:moveTo>
                  <a:cubicBezTo>
                    <a:pt x="0" y="267970"/>
                    <a:pt x="642366" y="0"/>
                    <a:pt x="1434719" y="0"/>
                  </a:cubicBezTo>
                  <a:cubicBezTo>
                    <a:pt x="2227072" y="0"/>
                    <a:pt x="2869438" y="267970"/>
                    <a:pt x="2869438" y="598678"/>
                  </a:cubicBezTo>
                  <a:cubicBezTo>
                    <a:pt x="2869438" y="929386"/>
                    <a:pt x="2227072" y="1197356"/>
                    <a:pt x="1434719" y="1197356"/>
                  </a:cubicBezTo>
                  <a:cubicBezTo>
                    <a:pt x="642366" y="1197356"/>
                    <a:pt x="0" y="929386"/>
                    <a:pt x="0" y="598678"/>
                  </a:cubicBezTo>
                  <a:close/>
                </a:path>
              </a:pathLst>
            </a:custGeom>
            <a:solidFill>
              <a:srgbClr val="FF0000"/>
            </a:solidFill>
          </p:spPr>
        </p:sp>
        <p:sp>
          <p:nvSpPr>
            <p:cNvPr name="Freeform 40" id="40"/>
            <p:cNvSpPr/>
            <p:nvPr/>
          </p:nvSpPr>
          <p:spPr>
            <a:xfrm flipH="false" flipV="false" rot="0">
              <a:off x="0" y="0"/>
              <a:ext cx="2937256" cy="1265174"/>
            </a:xfrm>
            <a:custGeom>
              <a:avLst/>
              <a:gdLst/>
              <a:ahLst/>
              <a:cxnLst/>
              <a:rect r="r" b="b" t="t" l="l"/>
              <a:pathLst>
                <a:path h="1265174" w="2937256">
                  <a:moveTo>
                    <a:pt x="0" y="632587"/>
                  </a:moveTo>
                  <a:cubicBezTo>
                    <a:pt x="0" y="263779"/>
                    <a:pt x="686562" y="0"/>
                    <a:pt x="1468628" y="0"/>
                  </a:cubicBezTo>
                  <a:cubicBezTo>
                    <a:pt x="2250694" y="0"/>
                    <a:pt x="2937256" y="263779"/>
                    <a:pt x="2937256" y="632587"/>
                  </a:cubicBezTo>
                  <a:lnTo>
                    <a:pt x="2903347" y="632587"/>
                  </a:lnTo>
                  <a:lnTo>
                    <a:pt x="2937256" y="632587"/>
                  </a:lnTo>
                  <a:cubicBezTo>
                    <a:pt x="2937256" y="1001395"/>
                    <a:pt x="2250694" y="1265174"/>
                    <a:pt x="1468628" y="1265174"/>
                  </a:cubicBezTo>
                  <a:lnTo>
                    <a:pt x="1468628" y="1231265"/>
                  </a:lnTo>
                  <a:lnTo>
                    <a:pt x="1468628" y="1265174"/>
                  </a:lnTo>
                  <a:cubicBezTo>
                    <a:pt x="686562" y="1265174"/>
                    <a:pt x="0" y="1001395"/>
                    <a:pt x="0" y="632587"/>
                  </a:cubicBezTo>
                  <a:lnTo>
                    <a:pt x="33909" y="632587"/>
                  </a:lnTo>
                  <a:lnTo>
                    <a:pt x="67691" y="632587"/>
                  </a:lnTo>
                  <a:lnTo>
                    <a:pt x="33909" y="632587"/>
                  </a:lnTo>
                  <a:lnTo>
                    <a:pt x="0" y="632587"/>
                  </a:lnTo>
                  <a:moveTo>
                    <a:pt x="67691" y="632587"/>
                  </a:moveTo>
                  <a:cubicBezTo>
                    <a:pt x="67691" y="651256"/>
                    <a:pt x="52578" y="666496"/>
                    <a:pt x="33782" y="666496"/>
                  </a:cubicBezTo>
                  <a:cubicBezTo>
                    <a:pt x="14986" y="666496"/>
                    <a:pt x="0" y="651256"/>
                    <a:pt x="0" y="632587"/>
                  </a:cubicBezTo>
                  <a:cubicBezTo>
                    <a:pt x="0" y="613918"/>
                    <a:pt x="15113" y="598678"/>
                    <a:pt x="33909" y="598678"/>
                  </a:cubicBezTo>
                  <a:cubicBezTo>
                    <a:pt x="52705" y="598678"/>
                    <a:pt x="67818" y="613791"/>
                    <a:pt x="67818" y="632587"/>
                  </a:cubicBezTo>
                  <a:cubicBezTo>
                    <a:pt x="67818" y="925068"/>
                    <a:pt x="665988" y="1197483"/>
                    <a:pt x="1468755" y="1197483"/>
                  </a:cubicBezTo>
                  <a:cubicBezTo>
                    <a:pt x="2271522" y="1197483"/>
                    <a:pt x="2869438" y="925068"/>
                    <a:pt x="2869438" y="632587"/>
                  </a:cubicBezTo>
                  <a:cubicBezTo>
                    <a:pt x="2869438" y="340106"/>
                    <a:pt x="2271395" y="67691"/>
                    <a:pt x="1468628" y="67691"/>
                  </a:cubicBezTo>
                  <a:lnTo>
                    <a:pt x="1468628" y="33909"/>
                  </a:lnTo>
                  <a:lnTo>
                    <a:pt x="1468628" y="67691"/>
                  </a:lnTo>
                  <a:cubicBezTo>
                    <a:pt x="665861" y="67691"/>
                    <a:pt x="67691" y="340106"/>
                    <a:pt x="67691" y="632587"/>
                  </a:cubicBezTo>
                  <a:close/>
                </a:path>
              </a:pathLst>
            </a:custGeom>
            <a:solidFill>
              <a:srgbClr val="C00000"/>
            </a:solidFill>
          </p:spPr>
        </p:sp>
        <p:sp>
          <p:nvSpPr>
            <p:cNvPr name="TextBox 41" id="41"/>
            <p:cNvSpPr txBox="true"/>
            <p:nvPr/>
          </p:nvSpPr>
          <p:spPr>
            <a:xfrm>
              <a:off x="0" y="-47625"/>
              <a:ext cx="2935303" cy="1305544"/>
            </a:xfrm>
            <a:prstGeom prst="rect">
              <a:avLst/>
            </a:prstGeom>
          </p:spPr>
          <p:txBody>
            <a:bodyPr anchor="ctr" rtlCol="false" tIns="50800" lIns="50800" bIns="50800" rIns="50800"/>
            <a:lstStyle/>
            <a:p>
              <a:pPr algn="ctr">
                <a:lnSpc>
                  <a:spcPts val="2054"/>
                </a:lnSpc>
              </a:pPr>
              <a:r>
                <a:rPr lang="en-US" sz="1600">
                  <a:solidFill>
                    <a:srgbClr val="000000"/>
                  </a:solidFill>
                  <a:latin typeface="Arial Bold"/>
                </a:rPr>
                <a:t>Failed Transaction</a:t>
              </a:r>
            </a:p>
          </p:txBody>
        </p:sp>
      </p:grpSp>
      <p:grpSp>
        <p:nvGrpSpPr>
          <p:cNvPr name="Group 42" id="42"/>
          <p:cNvGrpSpPr/>
          <p:nvPr/>
        </p:nvGrpSpPr>
        <p:grpSpPr>
          <a:xfrm rot="0">
            <a:off x="4351423" y="9293442"/>
            <a:ext cx="2201477" cy="916224"/>
            <a:chOff x="0" y="0"/>
            <a:chExt cx="2935303" cy="1221633"/>
          </a:xfrm>
        </p:grpSpPr>
        <p:sp>
          <p:nvSpPr>
            <p:cNvPr name="Freeform 43" id="43"/>
            <p:cNvSpPr/>
            <p:nvPr/>
          </p:nvSpPr>
          <p:spPr>
            <a:xfrm flipH="false" flipV="false" rot="0">
              <a:off x="33909" y="33909"/>
              <a:ext cx="2869438" cy="1161161"/>
            </a:xfrm>
            <a:custGeom>
              <a:avLst/>
              <a:gdLst/>
              <a:ahLst/>
              <a:cxnLst/>
              <a:rect r="r" b="b" t="t" l="l"/>
              <a:pathLst>
                <a:path h="1161161" w="2869438">
                  <a:moveTo>
                    <a:pt x="0" y="580517"/>
                  </a:moveTo>
                  <a:cubicBezTo>
                    <a:pt x="0" y="259842"/>
                    <a:pt x="642366" y="0"/>
                    <a:pt x="1434719" y="0"/>
                  </a:cubicBezTo>
                  <a:cubicBezTo>
                    <a:pt x="2227072" y="0"/>
                    <a:pt x="2869438" y="259842"/>
                    <a:pt x="2869438" y="580517"/>
                  </a:cubicBezTo>
                  <a:cubicBezTo>
                    <a:pt x="2869438" y="901192"/>
                    <a:pt x="2227072" y="1161161"/>
                    <a:pt x="1434719" y="1161161"/>
                  </a:cubicBezTo>
                  <a:cubicBezTo>
                    <a:pt x="642366" y="1161161"/>
                    <a:pt x="0" y="901192"/>
                    <a:pt x="0" y="580517"/>
                  </a:cubicBezTo>
                  <a:close/>
                </a:path>
              </a:pathLst>
            </a:custGeom>
            <a:solidFill>
              <a:srgbClr val="00B050"/>
            </a:solidFill>
          </p:spPr>
        </p:sp>
        <p:sp>
          <p:nvSpPr>
            <p:cNvPr name="Freeform 44" id="44"/>
            <p:cNvSpPr/>
            <p:nvPr/>
          </p:nvSpPr>
          <p:spPr>
            <a:xfrm flipH="false" flipV="false" rot="0">
              <a:off x="0" y="0"/>
              <a:ext cx="2937256" cy="1228979"/>
            </a:xfrm>
            <a:custGeom>
              <a:avLst/>
              <a:gdLst/>
              <a:ahLst/>
              <a:cxnLst/>
              <a:rect r="r" b="b" t="t" l="l"/>
              <a:pathLst>
                <a:path h="1228979" w="2937256">
                  <a:moveTo>
                    <a:pt x="0" y="614426"/>
                  </a:moveTo>
                  <a:cubicBezTo>
                    <a:pt x="0" y="255270"/>
                    <a:pt x="687451" y="0"/>
                    <a:pt x="1468628" y="0"/>
                  </a:cubicBezTo>
                  <a:cubicBezTo>
                    <a:pt x="2249805" y="0"/>
                    <a:pt x="2937256" y="255270"/>
                    <a:pt x="2937256" y="614426"/>
                  </a:cubicBezTo>
                  <a:lnTo>
                    <a:pt x="2903347" y="614426"/>
                  </a:lnTo>
                  <a:lnTo>
                    <a:pt x="2937256" y="614426"/>
                  </a:lnTo>
                  <a:cubicBezTo>
                    <a:pt x="2937256" y="973582"/>
                    <a:pt x="2249805" y="1228852"/>
                    <a:pt x="1468628" y="1228852"/>
                  </a:cubicBezTo>
                  <a:lnTo>
                    <a:pt x="1468628" y="1195070"/>
                  </a:lnTo>
                  <a:lnTo>
                    <a:pt x="1468628" y="1228979"/>
                  </a:lnTo>
                  <a:cubicBezTo>
                    <a:pt x="687451" y="1228852"/>
                    <a:pt x="0" y="973709"/>
                    <a:pt x="0" y="614426"/>
                  </a:cubicBezTo>
                  <a:lnTo>
                    <a:pt x="33909" y="614426"/>
                  </a:lnTo>
                  <a:lnTo>
                    <a:pt x="67691" y="614426"/>
                  </a:lnTo>
                  <a:lnTo>
                    <a:pt x="33909" y="614426"/>
                  </a:lnTo>
                  <a:lnTo>
                    <a:pt x="0" y="614426"/>
                  </a:lnTo>
                  <a:moveTo>
                    <a:pt x="67691" y="614426"/>
                  </a:moveTo>
                  <a:cubicBezTo>
                    <a:pt x="67691" y="633095"/>
                    <a:pt x="52578" y="648335"/>
                    <a:pt x="33782" y="648335"/>
                  </a:cubicBezTo>
                  <a:cubicBezTo>
                    <a:pt x="14986" y="648335"/>
                    <a:pt x="0" y="633095"/>
                    <a:pt x="0" y="614426"/>
                  </a:cubicBezTo>
                  <a:cubicBezTo>
                    <a:pt x="0" y="595757"/>
                    <a:pt x="15113" y="580517"/>
                    <a:pt x="33909" y="580517"/>
                  </a:cubicBezTo>
                  <a:cubicBezTo>
                    <a:pt x="52705" y="580517"/>
                    <a:pt x="67818" y="595630"/>
                    <a:pt x="67818" y="614426"/>
                  </a:cubicBezTo>
                  <a:cubicBezTo>
                    <a:pt x="67818" y="896493"/>
                    <a:pt x="664972" y="1161161"/>
                    <a:pt x="1468755" y="1161161"/>
                  </a:cubicBezTo>
                  <a:cubicBezTo>
                    <a:pt x="2272538" y="1161161"/>
                    <a:pt x="2869438" y="896493"/>
                    <a:pt x="2869438" y="614426"/>
                  </a:cubicBezTo>
                  <a:cubicBezTo>
                    <a:pt x="2869438" y="332359"/>
                    <a:pt x="2272284" y="67691"/>
                    <a:pt x="1468628" y="67691"/>
                  </a:cubicBezTo>
                  <a:lnTo>
                    <a:pt x="1468628" y="33909"/>
                  </a:lnTo>
                  <a:lnTo>
                    <a:pt x="1468628" y="67691"/>
                  </a:lnTo>
                  <a:cubicBezTo>
                    <a:pt x="664972" y="67691"/>
                    <a:pt x="67691" y="332359"/>
                    <a:pt x="67691" y="614426"/>
                  </a:cubicBezTo>
                  <a:close/>
                </a:path>
              </a:pathLst>
            </a:custGeom>
            <a:solidFill>
              <a:srgbClr val="00B050"/>
            </a:solidFill>
          </p:spPr>
        </p:sp>
        <p:sp>
          <p:nvSpPr>
            <p:cNvPr name="TextBox 45" id="45"/>
            <p:cNvSpPr txBox="true"/>
            <p:nvPr/>
          </p:nvSpPr>
          <p:spPr>
            <a:xfrm>
              <a:off x="0" y="-47625"/>
              <a:ext cx="2935303" cy="1269258"/>
            </a:xfrm>
            <a:prstGeom prst="rect">
              <a:avLst/>
            </a:prstGeom>
          </p:spPr>
          <p:txBody>
            <a:bodyPr anchor="ctr" rtlCol="false" tIns="50800" lIns="50800" bIns="50800" rIns="50800"/>
            <a:lstStyle/>
            <a:p>
              <a:pPr algn="ctr">
                <a:lnSpc>
                  <a:spcPts val="2054"/>
                </a:lnSpc>
              </a:pPr>
              <a:r>
                <a:rPr lang="en-US" sz="1600">
                  <a:solidFill>
                    <a:srgbClr val="000000"/>
                  </a:solidFill>
                  <a:latin typeface="Arial Bold Italics"/>
                </a:rPr>
                <a:t>Success Transaction</a:t>
              </a:r>
            </a:p>
          </p:txBody>
        </p:sp>
      </p:grpSp>
      <p:sp>
        <p:nvSpPr>
          <p:cNvPr name="AutoShape 46" id="46"/>
          <p:cNvSpPr/>
          <p:nvPr/>
        </p:nvSpPr>
        <p:spPr>
          <a:xfrm rot="10425127">
            <a:off x="6322953" y="9432464"/>
            <a:ext cx="2781976" cy="0"/>
          </a:xfrm>
          <a:prstGeom prst="line">
            <a:avLst/>
          </a:prstGeom>
          <a:ln cap="rnd" w="19050">
            <a:solidFill>
              <a:srgbClr val="00B050"/>
            </a:solidFill>
            <a:prstDash val="solid"/>
            <a:headEnd type="triangle" len="med" w="lg"/>
            <a:tailEnd type="triangle" len="med" w="lg"/>
          </a:ln>
        </p:spPr>
      </p:sp>
      <p:sp>
        <p:nvSpPr>
          <p:cNvPr name="AutoShape 47" id="47"/>
          <p:cNvSpPr/>
          <p:nvPr/>
        </p:nvSpPr>
        <p:spPr>
          <a:xfrm rot="4838210">
            <a:off x="8901411" y="8273413"/>
            <a:ext cx="341328" cy="0"/>
          </a:xfrm>
          <a:prstGeom prst="line">
            <a:avLst/>
          </a:prstGeom>
          <a:ln cap="rnd" w="19050">
            <a:solidFill>
              <a:srgbClr val="00B0F0"/>
            </a:solidFill>
            <a:prstDash val="solid"/>
            <a:headEnd type="none" len="sm" w="sm"/>
            <a:tailEnd type="none" len="sm" w="sm"/>
          </a:ln>
        </p:spPr>
      </p:sp>
      <p:sp>
        <p:nvSpPr>
          <p:cNvPr name="Freeform 48" id="48"/>
          <p:cNvSpPr/>
          <p:nvPr/>
        </p:nvSpPr>
        <p:spPr>
          <a:xfrm flipH="false" flipV="false" rot="0">
            <a:off x="2028824" y="1942048"/>
            <a:ext cx="14230352" cy="2763181"/>
          </a:xfrm>
          <a:custGeom>
            <a:avLst/>
            <a:gdLst/>
            <a:ahLst/>
            <a:cxnLst/>
            <a:rect r="r" b="b" t="t" l="l"/>
            <a:pathLst>
              <a:path h="2763181" w="14230352">
                <a:moveTo>
                  <a:pt x="0" y="0"/>
                </a:moveTo>
                <a:lnTo>
                  <a:pt x="14230352" y="0"/>
                </a:lnTo>
                <a:lnTo>
                  <a:pt x="14230352" y="2763181"/>
                </a:lnTo>
                <a:lnTo>
                  <a:pt x="0" y="2763181"/>
                </a:lnTo>
                <a:lnTo>
                  <a:pt x="0" y="0"/>
                </a:lnTo>
                <a:close/>
              </a:path>
            </a:pathLst>
          </a:custGeom>
          <a:blipFill>
            <a:blip r:embed="rId3"/>
            <a:stretch>
              <a:fillRect l="0" t="-78446" r="0" b="-78446"/>
            </a:stretch>
          </a:blipFill>
        </p:spPr>
      </p:sp>
      <p:sp>
        <p:nvSpPr>
          <p:cNvPr name="AutoShape 49" id="49"/>
          <p:cNvSpPr/>
          <p:nvPr/>
        </p:nvSpPr>
        <p:spPr>
          <a:xfrm rot="-5108888">
            <a:off x="8925142" y="4848592"/>
            <a:ext cx="437718" cy="0"/>
          </a:xfrm>
          <a:prstGeom prst="line">
            <a:avLst/>
          </a:prstGeom>
          <a:ln cap="rnd" w="19050">
            <a:solidFill>
              <a:srgbClr val="002060"/>
            </a:solidFill>
            <a:prstDash val="solid"/>
            <a:headEnd type="none" len="sm" w="sm"/>
            <a:tailEnd type="none" len="sm" w="sm"/>
          </a:ln>
        </p:spPr>
      </p:sp>
      <p:sp>
        <p:nvSpPr>
          <p:cNvPr name="TextBox 50" id="50"/>
          <p:cNvSpPr txBox="true"/>
          <p:nvPr/>
        </p:nvSpPr>
        <p:spPr>
          <a:xfrm rot="0">
            <a:off x="91425" y="1038748"/>
            <a:ext cx="18105150" cy="342900"/>
          </a:xfrm>
          <a:prstGeom prst="rect">
            <a:avLst/>
          </a:prstGeom>
        </p:spPr>
        <p:txBody>
          <a:bodyPr anchor="t" rtlCol="false" tIns="0" lIns="0" bIns="0" rIns="0">
            <a:spAutoFit/>
          </a:bodyPr>
          <a:lstStyle/>
          <a:p>
            <a:pPr algn="ctr">
              <a:lnSpc>
                <a:spcPts val="2640"/>
              </a:lnSpc>
            </a:pPr>
            <a:r>
              <a:rPr lang="en-US" sz="2200">
                <a:solidFill>
                  <a:srgbClr val="1F1F50"/>
                </a:solidFill>
                <a:latin typeface="Alice"/>
              </a:rPr>
              <a:t>GitHub Link:  https://github.com/SakshiDargu/BOB-Hackathon-2024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D88B"/>
        </a:solidFill>
      </p:bgPr>
    </p:bg>
    <p:spTree>
      <p:nvGrpSpPr>
        <p:cNvPr id="1" name=""/>
        <p:cNvGrpSpPr/>
        <p:nvPr/>
      </p:nvGrpSpPr>
      <p:grpSpPr>
        <a:xfrm>
          <a:off x="0" y="0"/>
          <a:ext cx="0" cy="0"/>
          <a:chOff x="0" y="0"/>
          <a:chExt cx="0" cy="0"/>
        </a:xfrm>
      </p:grpSpPr>
      <p:sp>
        <p:nvSpPr>
          <p:cNvPr name="TextBox 2" id="2"/>
          <p:cNvSpPr txBox="true"/>
          <p:nvPr/>
        </p:nvSpPr>
        <p:spPr>
          <a:xfrm rot="0">
            <a:off x="812097" y="4871556"/>
            <a:ext cx="17115750" cy="1123950"/>
          </a:xfrm>
          <a:prstGeom prst="rect">
            <a:avLst/>
          </a:prstGeom>
        </p:spPr>
        <p:txBody>
          <a:bodyPr anchor="t" rtlCol="false" tIns="0" lIns="0" bIns="0" rIns="0">
            <a:spAutoFit/>
          </a:bodyPr>
          <a:lstStyle/>
          <a:p>
            <a:pPr algn="l">
              <a:lnSpc>
                <a:spcPts val="8640"/>
              </a:lnSpc>
            </a:pPr>
            <a:r>
              <a:rPr lang="en-US" sz="7200">
                <a:solidFill>
                  <a:srgbClr val="141414"/>
                </a:solidFill>
                <a:latin typeface="Arimo"/>
              </a:rPr>
              <a:t>Thank You</a:t>
            </a:r>
          </a:p>
        </p:txBody>
      </p:sp>
      <p:sp>
        <p:nvSpPr>
          <p:cNvPr name="TextBox 3" id="3"/>
          <p:cNvSpPr txBox="true"/>
          <p:nvPr/>
        </p:nvSpPr>
        <p:spPr>
          <a:xfrm rot="0">
            <a:off x="812097" y="6438189"/>
            <a:ext cx="4085980" cy="1768290"/>
          </a:xfrm>
          <a:prstGeom prst="rect">
            <a:avLst/>
          </a:prstGeom>
        </p:spPr>
        <p:txBody>
          <a:bodyPr anchor="t" rtlCol="false" tIns="0" lIns="0" bIns="0" rIns="0">
            <a:spAutoFit/>
          </a:bodyPr>
          <a:lstStyle/>
          <a:p>
            <a:pPr algn="l">
              <a:lnSpc>
                <a:spcPts val="7229"/>
              </a:lnSpc>
            </a:pPr>
            <a:r>
              <a:rPr lang="en-US" sz="4016">
                <a:solidFill>
                  <a:srgbClr val="141414"/>
                </a:solidFill>
                <a:latin typeface="Lato"/>
              </a:rPr>
              <a:t>Khushi Aggrawal</a:t>
            </a:r>
          </a:p>
          <a:p>
            <a:pPr algn="l">
              <a:lnSpc>
                <a:spcPts val="7229"/>
              </a:lnSpc>
            </a:pPr>
            <a:r>
              <a:rPr lang="en-US" sz="4016">
                <a:solidFill>
                  <a:srgbClr val="141414"/>
                </a:solidFill>
                <a:latin typeface="Lato"/>
              </a:rPr>
              <a:t>Sakshi Dargu</a:t>
            </a:r>
          </a:p>
        </p:txBody>
      </p:sp>
      <p:sp>
        <p:nvSpPr>
          <p:cNvPr name="Freeform 4" id="4"/>
          <p:cNvSpPr/>
          <p:nvPr/>
        </p:nvSpPr>
        <p:spPr>
          <a:xfrm flipH="false" flipV="false" rot="0">
            <a:off x="11170772" y="7441397"/>
            <a:ext cx="7315200" cy="3298490"/>
          </a:xfrm>
          <a:custGeom>
            <a:avLst/>
            <a:gdLst/>
            <a:ahLst/>
            <a:cxnLst/>
            <a:rect r="r" b="b" t="t" l="l"/>
            <a:pathLst>
              <a:path h="3298490" w="7315200">
                <a:moveTo>
                  <a:pt x="0" y="0"/>
                </a:moveTo>
                <a:lnTo>
                  <a:pt x="7315200" y="0"/>
                </a:lnTo>
                <a:lnTo>
                  <a:pt x="7315200" y="3298490"/>
                </a:lnTo>
                <a:lnTo>
                  <a:pt x="0" y="3298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DAGJoTIWAfY</dc:identifier>
  <dcterms:modified xsi:type="dcterms:W3CDTF">2011-08-01T06:04:30Z</dcterms:modified>
  <cp:revision>1</cp:revision>
  <dc:title>BOB_Sample_PPt_Template_(1).pptx</dc:title>
</cp:coreProperties>
</file>