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9" r:id="rId4"/>
    <p:sldId id="257" r:id="rId5"/>
    <p:sldId id="258" r:id="rId6"/>
    <p:sldId id="267" r:id="rId7"/>
    <p:sldId id="260" r:id="rId8"/>
    <p:sldId id="262" r:id="rId9"/>
    <p:sldId id="264" r:id="rId10"/>
    <p:sldId id="271" r:id="rId11"/>
    <p:sldId id="269" r:id="rId12"/>
    <p:sldId id="270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wbyBO+Ar785lhW33zEzu4Ry3q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2D08AB-6973-4B40-873B-D6619E62269E}">
  <a:tblStyle styleId="{382D08AB-6973-4B40-873B-D6619E62269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7DC4F1AB-C1DD-4220-E374-FE183FB9E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634291885_0_21:notes">
            <a:extLst>
              <a:ext uri="{FF2B5EF4-FFF2-40B4-BE49-F238E27FC236}">
                <a16:creationId xmlns:a16="http://schemas.microsoft.com/office/drawing/2014/main" id="{8632C123-AC71-E6EE-BEB9-3D71AEEF55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d634291885_0_21:notes">
            <a:extLst>
              <a:ext uri="{FF2B5EF4-FFF2-40B4-BE49-F238E27FC236}">
                <a16:creationId xmlns:a16="http://schemas.microsoft.com/office/drawing/2014/main" id="{E5E42ADA-4117-7C3A-73F3-CF5ED16C0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7" name="Google Shape;177;g2d634291885_0_21:notes">
            <a:extLst>
              <a:ext uri="{FF2B5EF4-FFF2-40B4-BE49-F238E27FC236}">
                <a16:creationId xmlns:a16="http://schemas.microsoft.com/office/drawing/2014/main" id="{60FD92D2-6AA9-8F3E-700D-DA7192997C9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68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666983B7-14EF-AB85-8D75-78044F251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634291885_0_21:notes">
            <a:extLst>
              <a:ext uri="{FF2B5EF4-FFF2-40B4-BE49-F238E27FC236}">
                <a16:creationId xmlns:a16="http://schemas.microsoft.com/office/drawing/2014/main" id="{721D3284-D4E3-8893-CA25-0138F851D6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d634291885_0_21:notes">
            <a:extLst>
              <a:ext uri="{FF2B5EF4-FFF2-40B4-BE49-F238E27FC236}">
                <a16:creationId xmlns:a16="http://schemas.microsoft.com/office/drawing/2014/main" id="{582B655A-7E52-8A03-2A9A-D8D0DA33DC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7" name="Google Shape;177;g2d634291885_0_21:notes">
            <a:extLst>
              <a:ext uri="{FF2B5EF4-FFF2-40B4-BE49-F238E27FC236}">
                <a16:creationId xmlns:a16="http://schemas.microsoft.com/office/drawing/2014/main" id="{CEB65ED1-42A8-E174-76EF-E9775007EAF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5322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BCBFD000-9C45-8CBC-75E5-A2FBC294E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634291885_0_21:notes">
            <a:extLst>
              <a:ext uri="{FF2B5EF4-FFF2-40B4-BE49-F238E27FC236}">
                <a16:creationId xmlns:a16="http://schemas.microsoft.com/office/drawing/2014/main" id="{6A159B5A-E971-1B2F-2FAB-BF1835CC02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d634291885_0_21:notes">
            <a:extLst>
              <a:ext uri="{FF2B5EF4-FFF2-40B4-BE49-F238E27FC236}">
                <a16:creationId xmlns:a16="http://schemas.microsoft.com/office/drawing/2014/main" id="{5F9BBF7A-9C27-B136-300F-8213C608C3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7" name="Google Shape;177;g2d634291885_0_21:notes">
            <a:extLst>
              <a:ext uri="{FF2B5EF4-FFF2-40B4-BE49-F238E27FC236}">
                <a16:creationId xmlns:a16="http://schemas.microsoft.com/office/drawing/2014/main" id="{275FC04A-830C-2ACC-FB70-B39A4E7AF0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936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357DB037-CA19-35F4-4BEB-BBC062955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634291885_0_14:notes">
            <a:extLst>
              <a:ext uri="{FF2B5EF4-FFF2-40B4-BE49-F238E27FC236}">
                <a16:creationId xmlns:a16="http://schemas.microsoft.com/office/drawing/2014/main" id="{35018EB4-0626-ED64-262D-69D2920E3F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d634291885_0_14:notes">
            <a:extLst>
              <a:ext uri="{FF2B5EF4-FFF2-40B4-BE49-F238E27FC236}">
                <a16:creationId xmlns:a16="http://schemas.microsoft.com/office/drawing/2014/main" id="{650DC738-629E-C0BC-A4B8-4EE776BF36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1" name="Google Shape;131;g2d634291885_0_14:notes">
            <a:extLst>
              <a:ext uri="{FF2B5EF4-FFF2-40B4-BE49-F238E27FC236}">
                <a16:creationId xmlns:a16="http://schemas.microsoft.com/office/drawing/2014/main" id="{460EFB2A-CEC9-42CC-3599-4E84981B75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513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63429188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d634291885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1" name="Google Shape;131;g2d63429188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b12293af1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1b12293af1_0_3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5" name="Google Shape;105;g31b12293af1_0_3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b12293af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31b12293af1_0_3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v</a:t>
            </a:r>
            <a:endParaRPr dirty="0"/>
          </a:p>
        </p:txBody>
      </p:sp>
      <p:sp>
        <p:nvSpPr>
          <p:cNvPr id="113" name="Google Shape;113;g31b12293af1_0_3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28F7A5DB-9972-67D5-DFC6-C6B091DD4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634291885_0_14:notes">
            <a:extLst>
              <a:ext uri="{FF2B5EF4-FFF2-40B4-BE49-F238E27FC236}">
                <a16:creationId xmlns:a16="http://schemas.microsoft.com/office/drawing/2014/main" id="{DF94DC18-88C2-5C0A-9025-0A61C017F0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d634291885_0_14:notes">
            <a:extLst>
              <a:ext uri="{FF2B5EF4-FFF2-40B4-BE49-F238E27FC236}">
                <a16:creationId xmlns:a16="http://schemas.microsoft.com/office/drawing/2014/main" id="{BE06A602-68FD-4729-8E36-F0D723761A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1" name="Google Shape;131;g2d634291885_0_14:notes">
            <a:extLst>
              <a:ext uri="{FF2B5EF4-FFF2-40B4-BE49-F238E27FC236}">
                <a16:creationId xmlns:a16="http://schemas.microsoft.com/office/drawing/2014/main" id="{60830545-39D6-573C-B864-512663D3A1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066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63429188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d634291885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7" name="Google Shape;177;g2d634291885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Google Shape;8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4" name="Google Shape;8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 descr="C:\Users\EC\Desktop\cropped-cddfv-1024x112.webp"/>
          <p:cNvSpPr/>
          <p:nvPr/>
        </p:nvSpPr>
        <p:spPr>
          <a:xfrm>
            <a:off x="1612900" y="1673224"/>
            <a:ext cx="44831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 descr="C:\Users\EC\Desktop\cropped-cddfv-1024x112.webp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 descr="C:\Users\EC\Desktop\cropped-cddfv-1024x112.webp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633" y="136525"/>
            <a:ext cx="97536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4743939" y="5530361"/>
            <a:ext cx="2431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Shivanand Upari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Dept. of ECE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078519" y="1458138"/>
            <a:ext cx="76638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Electronics and Communication Engineering 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536800" y="2529473"/>
            <a:ext cx="7118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IoT Smart Home Controller with ESP32 and Cloud API</a:t>
            </a:r>
            <a:endParaRPr lang="en-US"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625850" y="2069083"/>
            <a:ext cx="42989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MINOR PROJECT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1" name="Google Shape;101;p1"/>
          <p:cNvGraphicFramePr/>
          <p:nvPr>
            <p:extLst>
              <p:ext uri="{D42A27DB-BD31-4B8C-83A1-F6EECF244321}">
                <p14:modId xmlns:p14="http://schemas.microsoft.com/office/powerpoint/2010/main" val="618785001"/>
              </p:ext>
            </p:extLst>
          </p:nvPr>
        </p:nvGraphicFramePr>
        <p:xfrm>
          <a:off x="1847912" y="3365881"/>
          <a:ext cx="8128000" cy="1854250"/>
        </p:xfrm>
        <a:graphic>
          <a:graphicData uri="http://schemas.openxmlformats.org/drawingml/2006/table">
            <a:tbl>
              <a:tblPr firstRow="1" bandRow="1">
                <a:noFill/>
                <a:tableStyleId>{382D08AB-6973-4B40-873B-D6619E62269E}</a:tableStyleId>
              </a:tblPr>
              <a:tblGrid>
                <a:gridCol w="9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SL.NO.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USN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NO.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Sachin Sidnal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02FE22BEC073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06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Sakshi Dodawad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02FE22BEC074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07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03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Shreya Kadkol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02FE22BEC098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04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Vinod Yallur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02FE22BEC117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E921E231-DDDE-FA06-D739-B00991497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634291885_0_21">
            <a:extLst>
              <a:ext uri="{FF2B5EF4-FFF2-40B4-BE49-F238E27FC236}">
                <a16:creationId xmlns:a16="http://schemas.microsoft.com/office/drawing/2014/main" id="{EF07C61D-FEA2-1047-53A0-595FFD11DC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Debugging Details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g2d634291885_0_21">
            <a:extLst>
              <a:ext uri="{FF2B5EF4-FFF2-40B4-BE49-F238E27FC236}">
                <a16:creationId xmlns:a16="http://schemas.microsoft.com/office/drawing/2014/main" id="{BFFE0942-9B78-F777-9140-0F2DB6C7F1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037042-6E5F-9299-9E80-E09C95097FF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4297" y="1690825"/>
            <a:ext cx="1152340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 Connectivity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the ESP32 is connecting to the correct Wi-Fi network using the right credentials. A failed connection stops all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and Database Configuration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Make sure the cloud API or Firebase URL and credentials are correctly set up in your code so that commands can be sent and received reliably.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GPIO Pin Mapping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Double-check that the ESP32 pins used in your code match the actual hardware connections for the motor driver and servo.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 Driver 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appliances don't respond, manually trigger outputs from the ESP32 to test the motor driver and ensure it's switching properly.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Servo Motor Signals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the servo receives clean, accurate PWM signals from the ESP32. Use a proper power source if it jitters or doesn’t move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Realtime Database Sync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data from the cloud is updating in real time. Lag or sync issues can cause control delays or missed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 Monitor Debugging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the serial monitor to log the ESP32’s behavior. It helps identify where the process is failing (e.g., connection, API call, or pin control).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App/Webpage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Make sure the interface (web/app) is correctly writing commands to the database and reflecting device status properly.</a:t>
            </a:r>
          </a:p>
        </p:txBody>
      </p:sp>
    </p:spTree>
    <p:extLst>
      <p:ext uri="{BB962C8B-B14F-4D97-AF65-F5344CB8AC3E}">
        <p14:creationId xmlns:p14="http://schemas.microsoft.com/office/powerpoint/2010/main" val="414471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05ADA54A-73CC-347D-D879-D5E4CA66D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634291885_0_21">
            <a:extLst>
              <a:ext uri="{FF2B5EF4-FFF2-40B4-BE49-F238E27FC236}">
                <a16:creationId xmlns:a16="http://schemas.microsoft.com/office/drawing/2014/main" id="{442E1485-4C22-B352-4334-575C55E81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Plan For Optimization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g2d634291885_0_21">
            <a:extLst>
              <a:ext uri="{FF2B5EF4-FFF2-40B4-BE49-F238E27FC236}">
                <a16:creationId xmlns:a16="http://schemas.microsoft.com/office/drawing/2014/main" id="{54F69A3F-510A-A82A-1DD1-E3F634C19C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223F3E-1181-57C7-1714-71F6CCC72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70" y="1690825"/>
            <a:ext cx="833273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 ESP32 to Wi-Fi and cloud API (e.g., Firebase).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motor driver to control appliances like fan, bulb, and pump.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servo motor for door lock automation.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a webpage/app to send commands to the cloud.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Sync device status via real time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system for remote control and reliability</a:t>
            </a:r>
          </a:p>
        </p:txBody>
      </p:sp>
    </p:spTree>
    <p:extLst>
      <p:ext uri="{BB962C8B-B14F-4D97-AF65-F5344CB8AC3E}">
        <p14:creationId xmlns:p14="http://schemas.microsoft.com/office/powerpoint/2010/main" val="113309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67B9BF4A-5E59-7E7D-7F10-80F824B23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634291885_0_21">
            <a:extLst>
              <a:ext uri="{FF2B5EF4-FFF2-40B4-BE49-F238E27FC236}">
                <a16:creationId xmlns:a16="http://schemas.microsoft.com/office/drawing/2014/main" id="{721D1D55-F3E6-9F3A-2746-2E8654C39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Need For Optimization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g2d634291885_0_21">
            <a:extLst>
              <a:ext uri="{FF2B5EF4-FFF2-40B4-BE49-F238E27FC236}">
                <a16:creationId xmlns:a16="http://schemas.microsoft.com/office/drawing/2014/main" id="{9E8C2C3E-D5BD-83C4-9E12-F22072A35D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8949CC-A8BA-7922-E7A1-C852FCD90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64" y="1690825"/>
            <a:ext cx="1049838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Efficiency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Reduce energy use by sleeping ESP32 when idle.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Faster Response 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Optimize cloud communication to minimize delay.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Add authentication to Firebase or use encrypted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Design system to add more devices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Use efficient libraries and avoid blocking functions.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Reliability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Handle Wi-Fi disconnections with auto-reconnect</a:t>
            </a:r>
          </a:p>
        </p:txBody>
      </p:sp>
    </p:spTree>
    <p:extLst>
      <p:ext uri="{BB962C8B-B14F-4D97-AF65-F5344CB8AC3E}">
        <p14:creationId xmlns:p14="http://schemas.microsoft.com/office/powerpoint/2010/main" val="219408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65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Dept. of ECE</a:t>
            </a:r>
            <a:endParaRPr dirty="0"/>
          </a:p>
        </p:txBody>
      </p:sp>
      <p:sp>
        <p:nvSpPr>
          <p:cNvPr id="189" name="Google Shape;18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602B8D18-74BA-3766-6100-C227F5BF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634291885_0_14">
            <a:extLst>
              <a:ext uri="{FF2B5EF4-FFF2-40B4-BE49-F238E27FC236}">
                <a16:creationId xmlns:a16="http://schemas.microsoft.com/office/drawing/2014/main" id="{9AFE8B34-96FD-82B8-1983-CA37A3D6A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2d634291885_0_14">
            <a:extLst>
              <a:ext uri="{FF2B5EF4-FFF2-40B4-BE49-F238E27FC236}">
                <a16:creationId xmlns:a16="http://schemas.microsoft.com/office/drawing/2014/main" id="{BA99F96E-0B84-F340-6F7E-D92A3894E3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C0A43A-96B9-F823-F69C-656F2B8B8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39" y="2033837"/>
            <a:ext cx="10945761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ii.Gantt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iii.Work Breakdown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iv.Input Specifications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v.Output Specifications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vi.Functional Block Diagram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vii.Circuit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daigram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634291885_0_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2d634291885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C36533-00FD-E81E-66A1-D7A56DB83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97" y="2053817"/>
            <a:ext cx="10945761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away from home wants to control appliances like lights, fans, and door locks remotely. Existing systems are costly or limited. This project uses ESP32 and a cloud API to enable global, affordable smart home control</a:t>
            </a:r>
            <a:r>
              <a:rPr lang="en-US" sz="3200" dirty="0"/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b12293af1_0_305"/>
          <p:cNvSpPr txBox="1">
            <a:spLocks noGrp="1"/>
          </p:cNvSpPr>
          <p:nvPr>
            <p:ph type="title"/>
          </p:nvPr>
        </p:nvSpPr>
        <p:spPr>
          <a:xfrm>
            <a:off x="1193346" y="266927"/>
            <a:ext cx="10515600" cy="91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Gantt Chart</a:t>
            </a:r>
            <a:endParaRPr sz="4000" b="1" dirty="0"/>
          </a:p>
        </p:txBody>
      </p:sp>
      <p:sp>
        <p:nvSpPr>
          <p:cNvPr id="108" name="Google Shape;108;g31b12293af1_0_3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graphicFrame>
        <p:nvGraphicFramePr>
          <p:cNvPr id="109" name="Google Shape;109;g31b12293af1_0_305"/>
          <p:cNvGraphicFramePr/>
          <p:nvPr>
            <p:extLst>
              <p:ext uri="{D42A27DB-BD31-4B8C-83A1-F6EECF244321}">
                <p14:modId xmlns:p14="http://schemas.microsoft.com/office/powerpoint/2010/main" val="1593937052"/>
              </p:ext>
            </p:extLst>
          </p:nvPr>
        </p:nvGraphicFramePr>
        <p:xfrm>
          <a:off x="740228" y="922466"/>
          <a:ext cx="11087100" cy="5330303"/>
        </p:xfrm>
        <a:graphic>
          <a:graphicData uri="http://schemas.openxmlformats.org/drawingml/2006/table">
            <a:tbl>
              <a:tblPr firstRow="1" bandRow="1">
                <a:noFill/>
                <a:tableStyleId>{382D08AB-6973-4B40-873B-D6619E62269E}</a:tableStyleId>
              </a:tblPr>
              <a:tblGrid>
                <a:gridCol w="2231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1593418346"/>
                    </a:ext>
                  </a:extLst>
                </a:gridCol>
              </a:tblGrid>
              <a:tr h="6848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Phases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Week1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Week2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Week3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Week4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Week5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Week6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Week7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Week8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Week9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Week10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Design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0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 Selection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7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 Software Implementation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74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Simulation Design</a:t>
                      </a:r>
                      <a:endParaRPr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8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 Hardware Model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and debug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610488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b12293af1_0_312"/>
          <p:cNvSpPr txBox="1">
            <a:spLocks noGrp="1"/>
          </p:cNvSpPr>
          <p:nvPr>
            <p:ph type="title"/>
          </p:nvPr>
        </p:nvSpPr>
        <p:spPr>
          <a:xfrm>
            <a:off x="923925" y="-168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WBS(</a:t>
            </a:r>
            <a:r>
              <a:rPr lang="en-US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</a:t>
            </a:r>
            <a:r>
              <a:rPr lang="en-US" sz="40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Breakdown Structure)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31b12293af1_0_312"/>
          <p:cNvSpPr txBox="1">
            <a:spLocks noGrp="1"/>
          </p:cNvSpPr>
          <p:nvPr>
            <p:ph type="body" idx="1"/>
          </p:nvPr>
        </p:nvSpPr>
        <p:spPr>
          <a:xfrm>
            <a:off x="752475" y="8731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IoT Smart Home Controller with ESP32 and Cloud API</a:t>
            </a:r>
            <a:endParaRPr lang="en-US" sz="24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17" name="Google Shape;117;g31b12293af1_0_3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18" name="Google Shape;118;g31b12293af1_0_312"/>
          <p:cNvSpPr/>
          <p:nvPr/>
        </p:nvSpPr>
        <p:spPr>
          <a:xfrm>
            <a:off x="152400" y="2198825"/>
            <a:ext cx="2143200" cy="3691734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>
            <a:solidFill>
              <a:srgbClr val="2641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31b12293af1_0_312"/>
          <p:cNvSpPr/>
          <p:nvPr/>
        </p:nvSpPr>
        <p:spPr>
          <a:xfrm>
            <a:off x="2650332" y="2207619"/>
            <a:ext cx="2127194" cy="369173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>
            <a:solidFill>
              <a:srgbClr val="2641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 algn="just">
              <a:buSzPts val="1400"/>
              <a:buFont typeface="Arial"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1400"/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1400"/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ts val="14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ts val="14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1400"/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1400"/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1400"/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1400"/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1400"/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1400"/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Fan,LEDbulb, waterpump, washing machine</a:t>
            </a:r>
          </a:p>
          <a:p>
            <a:pPr marL="285750" indent="-285750" algn="just">
              <a:buSzPts val="1400"/>
              <a:buFont typeface="Arial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Servomotor 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doorlock, IRmodule for TV control </a:t>
            </a:r>
          </a:p>
          <a:p>
            <a:pPr marL="285750" indent="-285750" algn="just">
              <a:buSzPts val="1400"/>
              <a:buFont typeface="Arial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ESP32,powersupply</a:t>
            </a:r>
          </a:p>
          <a:p>
            <a:pPr marL="285750" indent="-285750" algn="just">
              <a:buSzPts val="1400"/>
              <a:buFont typeface="Arial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IDE for coding,Cloud API (Firebase),Web or mobile app for control</a:t>
            </a:r>
          </a:p>
          <a:p>
            <a:pPr marL="285750" indent="-285750" algn="just">
              <a:buSzPts val="1400"/>
              <a:buFont typeface="Arial"/>
              <a:buChar char="•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1400"/>
              <a:buFont typeface="Arial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1400"/>
              <a:buFont typeface="Arial"/>
              <a:buChar char="•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1400"/>
              <a:buFont typeface="Arial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1400"/>
              <a:buFont typeface="Arial"/>
              <a:buChar char="•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1400"/>
              <a:buFont typeface="Arial"/>
              <a:buChar char="•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SzPts val="1400"/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g31b12293af1_0_312"/>
          <p:cNvSpPr/>
          <p:nvPr/>
        </p:nvSpPr>
        <p:spPr>
          <a:xfrm>
            <a:off x="7585923" y="2198821"/>
            <a:ext cx="2143122" cy="3691734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>
            <a:solidFill>
              <a:srgbClr val="2641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196850" algn="ctr">
              <a:buSzPts val="1400"/>
            </a:pPr>
            <a:r>
              <a:rPr lang="en-US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Software simulation of the Total design using wowki</a:t>
            </a:r>
            <a:endParaRPr lang="en-US" dirty="0"/>
          </a:p>
          <a:p>
            <a:pPr marL="285750" marR="0" lvl="0" indent="-196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31b12293af1_0_312"/>
          <p:cNvSpPr/>
          <p:nvPr/>
        </p:nvSpPr>
        <p:spPr>
          <a:xfrm>
            <a:off x="9967914" y="2198822"/>
            <a:ext cx="2071685" cy="369173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>
            <a:solidFill>
              <a:srgbClr val="2641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dirty="0"/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dirty="0"/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dirty="0"/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dirty="0"/>
          </a:p>
        </p:txBody>
      </p:sp>
      <p:sp>
        <p:nvSpPr>
          <p:cNvPr id="122" name="Google Shape;122;g31b12293af1_0_312"/>
          <p:cNvSpPr/>
          <p:nvPr/>
        </p:nvSpPr>
        <p:spPr>
          <a:xfrm>
            <a:off x="5110163" y="2198822"/>
            <a:ext cx="2143123" cy="3691734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>
            <a:solidFill>
              <a:srgbClr val="2641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31b12293af1_0_312"/>
          <p:cNvSpPr/>
          <p:nvPr/>
        </p:nvSpPr>
        <p:spPr>
          <a:xfrm>
            <a:off x="274725" y="2375799"/>
            <a:ext cx="1827000" cy="705000"/>
          </a:xfrm>
          <a:prstGeom prst="roundRect">
            <a:avLst>
              <a:gd name="adj" fmla="val 16667"/>
            </a:avLst>
          </a:prstGeom>
          <a:solidFill>
            <a:schemeClr val="tx2">
              <a:lumMod val="90000"/>
            </a:schemeClr>
          </a:solidFill>
          <a:ln w="25400" cap="flat" cmpd="sng">
            <a:solidFill>
              <a:srgbClr val="4545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Design</a:t>
            </a:r>
            <a:endParaRPr dirty="0"/>
          </a:p>
        </p:txBody>
      </p:sp>
      <p:sp>
        <p:nvSpPr>
          <p:cNvPr id="124" name="Google Shape;124;g31b12293af1_0_312"/>
          <p:cNvSpPr/>
          <p:nvPr/>
        </p:nvSpPr>
        <p:spPr>
          <a:xfrm>
            <a:off x="10090247" y="2388053"/>
            <a:ext cx="1827017" cy="772886"/>
          </a:xfrm>
          <a:prstGeom prst="roundRect">
            <a:avLst>
              <a:gd name="adj" fmla="val 16667"/>
            </a:avLst>
          </a:prstGeom>
          <a:solidFill>
            <a:schemeClr val="tx2">
              <a:lumMod val="90000"/>
            </a:schemeClr>
          </a:solidFill>
          <a:ln w="25400" cap="flat" cmpd="sng">
            <a:solidFill>
              <a:srgbClr val="4545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Hardware model</a:t>
            </a:r>
            <a:endParaRPr dirty="0"/>
          </a:p>
        </p:txBody>
      </p:sp>
      <p:sp>
        <p:nvSpPr>
          <p:cNvPr id="125" name="Google Shape;125;g31b12293af1_0_312"/>
          <p:cNvSpPr/>
          <p:nvPr/>
        </p:nvSpPr>
        <p:spPr>
          <a:xfrm>
            <a:off x="7774037" y="2401688"/>
            <a:ext cx="1844577" cy="840921"/>
          </a:xfrm>
          <a:prstGeom prst="roundRect">
            <a:avLst>
              <a:gd name="adj" fmla="val 16667"/>
            </a:avLst>
          </a:prstGeom>
          <a:solidFill>
            <a:schemeClr val="tx2">
              <a:lumMod val="90000"/>
            </a:schemeClr>
          </a:solidFill>
          <a:ln w="25400" cap="flat" cmpd="sng">
            <a:solidFill>
              <a:srgbClr val="4545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Design</a:t>
            </a:r>
            <a:endParaRPr dirty="0"/>
          </a:p>
        </p:txBody>
      </p:sp>
      <p:sp>
        <p:nvSpPr>
          <p:cNvPr id="126" name="Google Shape;126;g31b12293af1_0_312"/>
          <p:cNvSpPr/>
          <p:nvPr/>
        </p:nvSpPr>
        <p:spPr>
          <a:xfrm>
            <a:off x="5237261" y="2375807"/>
            <a:ext cx="1827017" cy="785132"/>
          </a:xfrm>
          <a:prstGeom prst="roundRect">
            <a:avLst>
              <a:gd name="adj" fmla="val 16667"/>
            </a:avLst>
          </a:prstGeom>
          <a:solidFill>
            <a:schemeClr val="tx2">
              <a:lumMod val="90000"/>
            </a:schemeClr>
          </a:solidFill>
          <a:ln w="25400" cap="flat" cmpd="sng">
            <a:solidFill>
              <a:srgbClr val="4545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Implementation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31b12293af1_0_312"/>
          <p:cNvSpPr/>
          <p:nvPr/>
        </p:nvSpPr>
        <p:spPr>
          <a:xfrm>
            <a:off x="2784722" y="2375807"/>
            <a:ext cx="1827017" cy="704850"/>
          </a:xfrm>
          <a:prstGeom prst="roundRect">
            <a:avLst>
              <a:gd name="adj" fmla="val 16667"/>
            </a:avLst>
          </a:prstGeom>
          <a:solidFill>
            <a:schemeClr val="tx2">
              <a:lumMod val="90000"/>
            </a:schemeClr>
          </a:solidFill>
          <a:ln w="25400" cap="flat" cmpd="sng">
            <a:solidFill>
              <a:srgbClr val="4545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Selection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B41B91-CBB9-1DAC-29BE-3D92909A94B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44003" y="3162686"/>
            <a:ext cx="209803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sends command from phone or computer.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 goes to a cloud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ESP32 reads the command from the cloud.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ESP32 controls the home device (like light or fan).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ESP32 can send back status or sensor data.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BC6E44-42E1-B34B-AC21-BCD757EEAB8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292476" y="3160939"/>
            <a:ext cx="1827018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ESP32 code to connect Wi-Fi and read commands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cloud API to send and receive device commands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 the API online (Firebase, Vercel,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simple app to control devices via the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62A2C-9B0A-7B56-6797-05A97BC84B62}"/>
              </a:ext>
            </a:extLst>
          </p:cNvPr>
          <p:cNvSpPr txBox="1"/>
          <p:nvPr/>
        </p:nvSpPr>
        <p:spPr>
          <a:xfrm>
            <a:off x="9982200" y="3160939"/>
            <a:ext cx="21053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 connects to Wi-Fi and controls devices like fan, LED bulb, water pump, motor (for washing), and door lock using a mobile app. An IR module can control the TV. All components are wired on a breadboard using jumper wires and powered by a 5V or 12V adapter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DD4EDC2F-0101-7392-5424-AC72DBAB4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634291885_0_14">
            <a:extLst>
              <a:ext uri="{FF2B5EF4-FFF2-40B4-BE49-F238E27FC236}">
                <a16:creationId xmlns:a16="http://schemas.microsoft.com/office/drawing/2014/main" id="{76D07F16-2939-001F-13D4-040FA160A1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Input Specification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2d634291885_0_14">
            <a:extLst>
              <a:ext uri="{FF2B5EF4-FFF2-40B4-BE49-F238E27FC236}">
                <a16:creationId xmlns:a16="http://schemas.microsoft.com/office/drawing/2014/main" id="{696D2B27-5F1C-5E8E-C130-91E0E35A46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3C863A-308D-69B2-8AED-2AF136DC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90825"/>
            <a:ext cx="694157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5V (for ESP32), 12V (for some devices)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2.4 GHz Wi-Fi required for ESP32 internet connection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Input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or mobile app sending ON/OFF commands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Input Format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HTTP requests (usually JSON format)</a:t>
            </a:r>
          </a:p>
        </p:txBody>
      </p:sp>
    </p:spTree>
    <p:extLst>
      <p:ext uri="{BB962C8B-B14F-4D97-AF65-F5344CB8AC3E}">
        <p14:creationId xmlns:p14="http://schemas.microsoft.com/office/powerpoint/2010/main" val="88560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ctrTitle"/>
          </p:nvPr>
        </p:nvSpPr>
        <p:spPr>
          <a:xfrm>
            <a:off x="1524000" y="419101"/>
            <a:ext cx="9144000" cy="80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lang="en-US" sz="4400" b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specification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973A0FC-25C1-8B22-91DE-F21F8FCE04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58529" y="1828770"/>
            <a:ext cx="95643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Devices like fan, bulb, pump, motor, TV, and door lock turn ON/OFF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ESP32 sends control signals to the relay module (3.3V logic)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Relays switch connected appliances (AC or DC)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 status (ON/OFF) can be sent to the cloud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or web interface shows current device status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>
            <a:spLocks noGrp="1"/>
          </p:cNvSpPr>
          <p:nvPr>
            <p:ph type="ctrTitle"/>
          </p:nvPr>
        </p:nvSpPr>
        <p:spPr>
          <a:xfrm>
            <a:off x="1524000" y="136525"/>
            <a:ext cx="9144000" cy="106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 Functional Block Diagram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525FD-0502-231C-34A8-925B5A89B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1" y="1480190"/>
            <a:ext cx="10261600" cy="46356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634291885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Circuit Diagram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g2d634291885_0_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E785F8-AA7A-B2C9-4AB1-88962FD38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85" y="1690825"/>
            <a:ext cx="8230830" cy="440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Mini-Review2</Template>
  <TotalTime>856</TotalTime>
  <Words>895</Words>
  <Application>Microsoft Office PowerPoint</Application>
  <PresentationFormat>Widescreen</PresentationFormat>
  <Paragraphs>188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Content</vt:lpstr>
      <vt:lpstr>Problem Statement</vt:lpstr>
      <vt:lpstr>                          Gantt Chart</vt:lpstr>
      <vt:lpstr>            WBS(Work Breakdown Structure)</vt:lpstr>
      <vt:lpstr>Input Specification</vt:lpstr>
      <vt:lpstr>  Output specification</vt:lpstr>
      <vt:lpstr> Functional Block Diagram</vt:lpstr>
      <vt:lpstr>Circuit Diagram</vt:lpstr>
      <vt:lpstr>Debugging Details</vt:lpstr>
      <vt:lpstr>Plan For Optimization</vt:lpstr>
      <vt:lpstr>Need For Optimization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Preeti Paschapuri</dc:creator>
  <cp:lastModifiedBy>Shreya Kadakol_098</cp:lastModifiedBy>
  <cp:revision>17</cp:revision>
  <dcterms:created xsi:type="dcterms:W3CDTF">2025-04-13T06:38:33Z</dcterms:created>
  <dcterms:modified xsi:type="dcterms:W3CDTF">2025-05-07T16:57:29Z</dcterms:modified>
</cp:coreProperties>
</file>