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1pPr>
    <a:lvl2pPr marL="1038225" indent="-58102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2pPr>
    <a:lvl3pPr marL="2076450" indent="-116205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3pPr>
    <a:lvl4pPr marL="3116580" indent="-174498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4pPr>
    <a:lvl5pPr marL="4154805" indent="-232600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Untitled Section" id="{C393DBFC-EDE1-422D-B2FA-1B72889C74F3}">
          <p14:sldIdLst>
            <p14:sldId id="258"/>
          </p14:sldIdLst>
        </p14:section>
      </p14:sectionLst>
    </p:ext>
    <p:ext uri="{EFAFB233-063F-42B5-8137-9DF3F51BA10A}">
      <p15:sldGuideLst xmlns:p15="http://schemas.microsoft.com/office/powerpoint/2012/main">
        <p15:guide id="1" orient="horz" pos="4765"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033" autoAdjust="0"/>
  </p:normalViewPr>
  <p:slideViewPr>
    <p:cSldViewPr showGuides="1">
      <p:cViewPr varScale="1">
        <p:scale>
          <a:sx n="27" d="100"/>
          <a:sy n="27" d="100"/>
        </p:scale>
        <p:origin x="1744" y="-48"/>
      </p:cViewPr>
      <p:guideLst>
        <p:guide orient="horz" pos="4765"/>
        <p:guide pos="67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t>5/27/2025</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ln>
        </p:spPr>
      </p:sp>
      <p:sp>
        <p:nvSpPr>
          <p:cNvPr id="40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ln>
        </p:spPr>
        <p:txBody>
          <a:bodyPr wrap="square" numCol="1" anchorCtr="0" compatLnSpc="1"/>
          <a:lstStyle/>
          <a:p>
            <a:fld id="{E7FB7E0C-4FEA-4D01-9D63-D6E98DE38827}"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860" indent="0" algn="ctr">
              <a:buNone/>
              <a:defRPr>
                <a:solidFill>
                  <a:schemeClr val="tx1">
                    <a:tint val="75000"/>
                  </a:schemeClr>
                </a:solidFill>
              </a:defRPr>
            </a:lvl2pPr>
            <a:lvl3pPr marL="2077720" indent="0" algn="ctr">
              <a:buNone/>
              <a:defRPr>
                <a:solidFill>
                  <a:schemeClr val="tx1">
                    <a:tint val="75000"/>
                  </a:schemeClr>
                </a:solidFill>
              </a:defRPr>
            </a:lvl3pPr>
            <a:lvl4pPr marL="3116580" indent="0" algn="ctr">
              <a:buNone/>
              <a:defRPr>
                <a:solidFill>
                  <a:schemeClr val="tx1">
                    <a:tint val="75000"/>
                  </a:schemeClr>
                </a:solidFill>
              </a:defRPr>
            </a:lvl4pPr>
            <a:lvl5pPr marL="4156075" indent="0" algn="ctr">
              <a:buNone/>
              <a:defRPr>
                <a:solidFill>
                  <a:schemeClr val="tx1">
                    <a:tint val="75000"/>
                  </a:schemeClr>
                </a:solidFill>
              </a:defRPr>
            </a:lvl5pPr>
            <a:lvl6pPr marL="5194935" indent="0" algn="ctr">
              <a:buNone/>
              <a:defRPr>
                <a:solidFill>
                  <a:schemeClr val="tx1">
                    <a:tint val="75000"/>
                  </a:schemeClr>
                </a:solidFill>
              </a:defRPr>
            </a:lvl6pPr>
            <a:lvl7pPr marL="6233795" indent="0" algn="ctr">
              <a:buNone/>
              <a:defRPr>
                <a:solidFill>
                  <a:schemeClr val="tx1">
                    <a:tint val="75000"/>
                  </a:schemeClr>
                </a:solidFill>
              </a:defRPr>
            </a:lvl7pPr>
            <a:lvl8pPr marL="7272655" indent="0" algn="ctr">
              <a:buNone/>
              <a:defRPr>
                <a:solidFill>
                  <a:schemeClr val="tx1">
                    <a:tint val="75000"/>
                  </a:schemeClr>
                </a:solidFill>
              </a:defRPr>
            </a:lvl8pPr>
            <a:lvl9pPr marL="831151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t>5/27/2025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t>5/27/2025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t>5/27/2025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t>5/27/2025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860" indent="0">
              <a:buNone/>
              <a:defRPr sz="4100">
                <a:solidFill>
                  <a:schemeClr val="tx1">
                    <a:tint val="75000"/>
                  </a:schemeClr>
                </a:solidFill>
              </a:defRPr>
            </a:lvl2pPr>
            <a:lvl3pPr marL="2077720" indent="0">
              <a:buNone/>
              <a:defRPr sz="3600">
                <a:solidFill>
                  <a:schemeClr val="tx1">
                    <a:tint val="75000"/>
                  </a:schemeClr>
                </a:solidFill>
              </a:defRPr>
            </a:lvl3pPr>
            <a:lvl4pPr marL="3116580" indent="0">
              <a:buNone/>
              <a:defRPr sz="3200">
                <a:solidFill>
                  <a:schemeClr val="tx1">
                    <a:tint val="75000"/>
                  </a:schemeClr>
                </a:solidFill>
              </a:defRPr>
            </a:lvl4pPr>
            <a:lvl5pPr marL="4156075" indent="0">
              <a:buNone/>
              <a:defRPr sz="3200">
                <a:solidFill>
                  <a:schemeClr val="tx1">
                    <a:tint val="75000"/>
                  </a:schemeClr>
                </a:solidFill>
              </a:defRPr>
            </a:lvl5pPr>
            <a:lvl6pPr marL="5194935" indent="0">
              <a:buNone/>
              <a:defRPr sz="3200">
                <a:solidFill>
                  <a:schemeClr val="tx1">
                    <a:tint val="75000"/>
                  </a:schemeClr>
                </a:solidFill>
              </a:defRPr>
            </a:lvl6pPr>
            <a:lvl7pPr marL="6233795" indent="0">
              <a:buNone/>
              <a:defRPr sz="3200">
                <a:solidFill>
                  <a:schemeClr val="tx1">
                    <a:tint val="75000"/>
                  </a:schemeClr>
                </a:solidFill>
              </a:defRPr>
            </a:lvl7pPr>
            <a:lvl8pPr marL="7272655" indent="0">
              <a:buNone/>
              <a:defRPr sz="3200">
                <a:solidFill>
                  <a:schemeClr val="tx1">
                    <a:tint val="75000"/>
                  </a:schemeClr>
                </a:solidFill>
              </a:defRPr>
            </a:lvl8pPr>
            <a:lvl9pPr marL="8311515"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t>5/27/2025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t>5/27/2025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t>5/27/2025</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t>5/27/2025</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t>5/27/2025</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t>5/27/2025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860" indent="0">
              <a:buNone/>
              <a:defRPr sz="6400"/>
            </a:lvl2pPr>
            <a:lvl3pPr marL="2077720" indent="0">
              <a:buNone/>
              <a:defRPr sz="5400"/>
            </a:lvl3pPr>
            <a:lvl4pPr marL="3116580" indent="0">
              <a:buNone/>
              <a:defRPr sz="4500"/>
            </a:lvl4pPr>
            <a:lvl5pPr marL="4156075" indent="0">
              <a:buNone/>
              <a:defRPr sz="4500"/>
            </a:lvl5pPr>
            <a:lvl6pPr marL="5194935" indent="0">
              <a:buNone/>
              <a:defRPr sz="4500"/>
            </a:lvl6pPr>
            <a:lvl7pPr marL="6233795" indent="0">
              <a:buNone/>
              <a:defRPr sz="4500"/>
            </a:lvl7pPr>
            <a:lvl8pPr marL="7272655" indent="0">
              <a:buNone/>
              <a:defRPr sz="4500"/>
            </a:lvl8pPr>
            <a:lvl9pPr marL="8311515"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t>5/27/2025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ln>
        </p:spPr>
        <p:txBody>
          <a:bodyPr vert="horz" wrap="square" lIns="207793" tIns="103897" rIns="207793" bIns="103897"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ln>
        </p:spPr>
        <p:txBody>
          <a:bodyPr vert="horz" wrap="square" lIns="207793" tIns="103897" rIns="207793" bIns="103897"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720"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t>5/27/2025</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720"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720"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anose="020F0502020204030204" pitchFamily="34" charset="0"/>
        </a:defRPr>
      </a:lvl2pPr>
      <a:lvl3pPr algn="ctr" defTabSz="2076450" rtl="0" eaLnBrk="0" fontAlgn="base" hangingPunct="0">
        <a:spcBef>
          <a:spcPct val="0"/>
        </a:spcBef>
        <a:spcAft>
          <a:spcPct val="0"/>
        </a:spcAft>
        <a:defRPr sz="10000">
          <a:solidFill>
            <a:schemeClr val="tx1"/>
          </a:solidFill>
          <a:latin typeface="Calibri" panose="020F0502020204030204" pitchFamily="34" charset="0"/>
        </a:defRPr>
      </a:lvl3pPr>
      <a:lvl4pPr algn="ctr" defTabSz="2076450" rtl="0" eaLnBrk="0" fontAlgn="base" hangingPunct="0">
        <a:spcBef>
          <a:spcPct val="0"/>
        </a:spcBef>
        <a:spcAft>
          <a:spcPct val="0"/>
        </a:spcAft>
        <a:defRPr sz="10000">
          <a:solidFill>
            <a:schemeClr val="tx1"/>
          </a:solidFill>
          <a:latin typeface="Calibri" panose="020F0502020204030204" pitchFamily="34" charset="0"/>
        </a:defRPr>
      </a:lvl4pPr>
      <a:lvl5pPr algn="ctr" defTabSz="2076450" rtl="0" eaLnBrk="0" fontAlgn="base" hangingPunct="0">
        <a:spcBef>
          <a:spcPct val="0"/>
        </a:spcBef>
        <a:spcAft>
          <a:spcPct val="0"/>
        </a:spcAft>
        <a:defRPr sz="10000">
          <a:solidFill>
            <a:schemeClr val="tx1"/>
          </a:solidFill>
          <a:latin typeface="Calibri" panose="020F0502020204030204" pitchFamily="34" charset="0"/>
        </a:defRPr>
      </a:lvl5pPr>
      <a:lvl6pPr marL="457200" algn="ctr" defTabSz="2076450" rtl="0" fontAlgn="base">
        <a:spcBef>
          <a:spcPct val="0"/>
        </a:spcBef>
        <a:spcAft>
          <a:spcPct val="0"/>
        </a:spcAft>
        <a:defRPr sz="10000">
          <a:solidFill>
            <a:schemeClr val="tx1"/>
          </a:solidFill>
          <a:latin typeface="Calibri" panose="020F0502020204030204" pitchFamily="34" charset="0"/>
        </a:defRPr>
      </a:lvl6pPr>
      <a:lvl7pPr marL="914400" algn="ctr" defTabSz="2076450" rtl="0" fontAlgn="base">
        <a:spcBef>
          <a:spcPct val="0"/>
        </a:spcBef>
        <a:spcAft>
          <a:spcPct val="0"/>
        </a:spcAft>
        <a:defRPr sz="10000">
          <a:solidFill>
            <a:schemeClr val="tx1"/>
          </a:solidFill>
          <a:latin typeface="Calibri" panose="020F0502020204030204" pitchFamily="34" charset="0"/>
        </a:defRPr>
      </a:lvl7pPr>
      <a:lvl8pPr marL="1371600" algn="ctr" defTabSz="2076450" rtl="0" fontAlgn="base">
        <a:spcBef>
          <a:spcPct val="0"/>
        </a:spcBef>
        <a:spcAft>
          <a:spcPct val="0"/>
        </a:spcAft>
        <a:defRPr sz="10000">
          <a:solidFill>
            <a:schemeClr val="tx1"/>
          </a:solidFill>
          <a:latin typeface="Calibri" panose="020F0502020204030204" pitchFamily="34" charset="0"/>
        </a:defRPr>
      </a:lvl8pPr>
      <a:lvl9pPr marL="1828800" algn="ctr" defTabSz="2076450" rtl="0" fontAlgn="base">
        <a:spcBef>
          <a:spcPct val="0"/>
        </a:spcBef>
        <a:spcAft>
          <a:spcPct val="0"/>
        </a:spcAft>
        <a:defRPr sz="10000">
          <a:solidFill>
            <a:schemeClr val="tx1"/>
          </a:solidFill>
          <a:latin typeface="Calibri" panose="020F0502020204030204" pitchFamily="34" charset="0"/>
        </a:defRPr>
      </a:lvl9pPr>
    </p:titleStyle>
    <p:bodyStyle>
      <a:lvl1pPr marL="777875" indent="-777875" algn="l" defTabSz="2076450"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87830" indent="-649605" algn="l" defTabSz="2076450"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597150" indent="-519430" algn="l" defTabSz="2076450"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3537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4pPr>
      <a:lvl5pPr marL="467550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5pPr>
      <a:lvl6pPr marL="571436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6pPr>
      <a:lvl7pPr marL="675322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7pPr>
      <a:lvl8pPr marL="779208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8pPr>
      <a:lvl9pPr marL="883094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077720" rtl="0" eaLnBrk="1" latinLnBrk="0" hangingPunct="1">
        <a:defRPr sz="4100" kern="1200">
          <a:solidFill>
            <a:schemeClr val="tx1"/>
          </a:solidFill>
          <a:latin typeface="+mn-lt"/>
          <a:ea typeface="+mn-ea"/>
          <a:cs typeface="+mn-cs"/>
        </a:defRPr>
      </a:lvl1pPr>
      <a:lvl2pPr marL="1038860" algn="l" defTabSz="2077720" rtl="0" eaLnBrk="1" latinLnBrk="0" hangingPunct="1">
        <a:defRPr sz="4100" kern="1200">
          <a:solidFill>
            <a:schemeClr val="tx1"/>
          </a:solidFill>
          <a:latin typeface="+mn-lt"/>
          <a:ea typeface="+mn-ea"/>
          <a:cs typeface="+mn-cs"/>
        </a:defRPr>
      </a:lvl2pPr>
      <a:lvl3pPr marL="2077720" algn="l" defTabSz="2077720" rtl="0" eaLnBrk="1" latinLnBrk="0" hangingPunct="1">
        <a:defRPr sz="4100" kern="1200">
          <a:solidFill>
            <a:schemeClr val="tx1"/>
          </a:solidFill>
          <a:latin typeface="+mn-lt"/>
          <a:ea typeface="+mn-ea"/>
          <a:cs typeface="+mn-cs"/>
        </a:defRPr>
      </a:lvl3pPr>
      <a:lvl4pPr marL="3116580" algn="l" defTabSz="2077720" rtl="0" eaLnBrk="1" latinLnBrk="0" hangingPunct="1">
        <a:defRPr sz="4100" kern="1200">
          <a:solidFill>
            <a:schemeClr val="tx1"/>
          </a:solidFill>
          <a:latin typeface="+mn-lt"/>
          <a:ea typeface="+mn-ea"/>
          <a:cs typeface="+mn-cs"/>
        </a:defRPr>
      </a:lvl4pPr>
      <a:lvl5pPr marL="4156075" algn="l" defTabSz="2077720" rtl="0" eaLnBrk="1" latinLnBrk="0" hangingPunct="1">
        <a:defRPr sz="4100" kern="1200">
          <a:solidFill>
            <a:schemeClr val="tx1"/>
          </a:solidFill>
          <a:latin typeface="+mn-lt"/>
          <a:ea typeface="+mn-ea"/>
          <a:cs typeface="+mn-cs"/>
        </a:defRPr>
      </a:lvl5pPr>
      <a:lvl6pPr marL="5194935" algn="l" defTabSz="2077720" rtl="0" eaLnBrk="1" latinLnBrk="0" hangingPunct="1">
        <a:defRPr sz="4100" kern="1200">
          <a:solidFill>
            <a:schemeClr val="tx1"/>
          </a:solidFill>
          <a:latin typeface="+mn-lt"/>
          <a:ea typeface="+mn-ea"/>
          <a:cs typeface="+mn-cs"/>
        </a:defRPr>
      </a:lvl6pPr>
      <a:lvl7pPr marL="6233795" algn="l" defTabSz="2077720" rtl="0" eaLnBrk="1" latinLnBrk="0" hangingPunct="1">
        <a:defRPr sz="4100" kern="1200">
          <a:solidFill>
            <a:schemeClr val="tx1"/>
          </a:solidFill>
          <a:latin typeface="+mn-lt"/>
          <a:ea typeface="+mn-ea"/>
          <a:cs typeface="+mn-cs"/>
        </a:defRPr>
      </a:lvl7pPr>
      <a:lvl8pPr marL="7272655" algn="l" defTabSz="2077720" rtl="0" eaLnBrk="1" latinLnBrk="0" hangingPunct="1">
        <a:defRPr sz="4100" kern="1200">
          <a:solidFill>
            <a:schemeClr val="tx1"/>
          </a:solidFill>
          <a:latin typeface="+mn-lt"/>
          <a:ea typeface="+mn-ea"/>
          <a:cs typeface="+mn-cs"/>
        </a:defRPr>
      </a:lvl8pPr>
      <a:lvl9pPr marL="8311515" algn="l" defTabSz="2077720"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32882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720" fontAlgn="auto">
              <a:spcBef>
                <a:spcPts val="0"/>
              </a:spcBef>
              <a:spcAft>
                <a:spcPts val="0"/>
              </a:spcAft>
              <a:defRPr/>
            </a:pPr>
            <a:endParaRPr lang="en-GB" sz="7100" dirty="0">
              <a:latin typeface="Bookman Old Style" panose="02050604050505020204" pitchFamily="18" charset="0"/>
            </a:endParaRPr>
          </a:p>
          <a:p>
            <a:pPr algn="ctr" defTabSz="2077720" fontAlgn="auto">
              <a:spcBef>
                <a:spcPts val="0"/>
              </a:spcBef>
              <a:spcAft>
                <a:spcPts val="0"/>
              </a:spcAft>
              <a:defRPr/>
            </a:pPr>
            <a:endParaRPr lang="en-GB" sz="7100" b="1" dirty="0">
              <a:solidFill>
                <a:schemeClr val="bg1"/>
              </a:solidFill>
              <a:latin typeface="Bookman Old Style" panose="02050604050505020204" pitchFamily="18" charset="0"/>
            </a:endParaRPr>
          </a:p>
          <a:p>
            <a:pPr marL="0" marR="0" lvl="0" indent="0" algn="ctr" defTabSz="2077720" rtl="0" eaLnBrk="1" fontAlgn="auto" latinLnBrk="0" hangingPunct="1">
              <a:lnSpc>
                <a:spcPct val="100000"/>
              </a:lnSpc>
              <a:spcBef>
                <a:spcPts val="0"/>
              </a:spcBef>
              <a:spcAft>
                <a:spcPts val="0"/>
              </a:spcAft>
              <a:buClrTx/>
              <a:buSzTx/>
              <a:buFontTx/>
              <a:buNone/>
              <a:defRPr/>
            </a:pPr>
            <a:r>
              <a:rPr lang="en-GB" sz="4800" b="1" dirty="0">
                <a:solidFill>
                  <a:schemeClr val="bg1"/>
                </a:solidFill>
                <a:latin typeface="Bookman Old Style" panose="02050604050505020204" pitchFamily="18" charset="0"/>
              </a:rPr>
              <a:t>                               </a:t>
            </a:r>
            <a:r>
              <a:rPr lang="en-GB" sz="4800" b="1" dirty="0">
                <a:solidFill>
                  <a:srgbClr val="C00000"/>
                </a:solidFill>
                <a:latin typeface="Bookman Old Style" panose="02050604050505020204" pitchFamily="18" charset="0"/>
              </a:rPr>
              <a:t> Title</a:t>
            </a:r>
            <a:endParaRPr kumimoji="0" lang="en-GB" sz="4800" b="1"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endParaRPr>
          </a:p>
          <a:p>
            <a:pPr marL="0" marR="0" lvl="0" indent="0" algn="ctr" defTabSz="2077720" rtl="0" eaLnBrk="1" fontAlgn="auto" latinLnBrk="0" hangingPunct="1">
              <a:spcBef>
                <a:spcPts val="0"/>
              </a:spcBef>
              <a:spcAft>
                <a:spcPts val="0"/>
              </a:spcAft>
              <a:buClrTx/>
              <a:buSzTx/>
              <a:buFontTx/>
              <a:buNone/>
              <a:defRPr/>
            </a:pPr>
            <a:r>
              <a:rPr kumimoji="0" lang="en-GB" sz="36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rPr>
              <a:t>                        Names of students</a:t>
            </a:r>
            <a:r>
              <a:rPr lang="en-GB" sz="3600" dirty="0">
                <a:solidFill>
                  <a:srgbClr val="C00000"/>
                </a:solidFill>
                <a:latin typeface="Bookman Old Style" panose="02050604050505020204" pitchFamily="18" charset="0"/>
              </a:rPr>
              <a:t>:</a:t>
            </a:r>
            <a:endParaRPr kumimoji="0" lang="en-GB" sz="36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endParaRPr>
          </a:p>
          <a:p>
            <a:pPr marL="0" marR="0" lvl="0" indent="0" algn="ctr" defTabSz="2077720" rtl="0" eaLnBrk="1" fontAlgn="auto" latinLnBrk="0" hangingPunct="1">
              <a:spcBef>
                <a:spcPts val="0"/>
              </a:spcBef>
              <a:spcAft>
                <a:spcPts val="0"/>
              </a:spcAft>
              <a:buClrTx/>
              <a:buSzTx/>
              <a:buFontTx/>
              <a:buNone/>
              <a:defRPr/>
            </a:pPr>
            <a:r>
              <a:rPr kumimoji="0" lang="en-GB" sz="36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rPr>
              <a:t>                             Under guidance of : </a:t>
            </a:r>
          </a:p>
          <a:p>
            <a:pPr marL="0" marR="0" lvl="0" indent="0" algn="ctr" defTabSz="2077720" rtl="0" eaLnBrk="1" fontAlgn="auto" latinLnBrk="0" hangingPunct="1">
              <a:spcBef>
                <a:spcPts val="0"/>
              </a:spcBef>
              <a:spcAft>
                <a:spcPts val="0"/>
              </a:spcAft>
              <a:buClrTx/>
              <a:buSzTx/>
              <a:buFontTx/>
              <a:buNone/>
              <a:defRPr/>
            </a:pPr>
            <a:r>
              <a:rPr kumimoji="0" lang="en-GB" sz="3200" b="0" i="0" u="none" strike="noStrike" kern="1200" cap="none" spc="0" normalizeH="0" baseline="0" noProof="0" dirty="0">
                <a:ln>
                  <a:noFill/>
                </a:ln>
                <a:solidFill>
                  <a:srgbClr val="C00000"/>
                </a:solidFill>
                <a:effectLst/>
                <a:uLnTx/>
                <a:uFillTx/>
                <a:latin typeface="Bookman Old Style" panose="02050604050505020204" pitchFamily="18" charset="0"/>
                <a:ea typeface="+mn-ea"/>
                <a:cs typeface="+mn-cs"/>
              </a:rPr>
              <a:t>                                            Department of Electronics and Communication Engineering</a:t>
            </a:r>
          </a:p>
          <a:p>
            <a:pPr algn="ctr" defTabSz="2077720" fontAlgn="auto">
              <a:spcBef>
                <a:spcPts val="0"/>
              </a:spcBef>
              <a:spcAft>
                <a:spcPts val="0"/>
              </a:spcAft>
              <a:defRPr/>
            </a:pPr>
            <a:endParaRPr lang="en-GB" sz="32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GB" sz="3600" dirty="0">
              <a:latin typeface="Bookman Old Style" panose="02050604050505020204" pitchFamily="18" charset="0"/>
            </a:endParaRPr>
          </a:p>
          <a:p>
            <a:pPr algn="ctr" defTabSz="2077720" fontAlgn="auto">
              <a:spcBef>
                <a:spcPts val="0"/>
              </a:spcBef>
              <a:spcAft>
                <a:spcPts val="0"/>
              </a:spcAft>
              <a:defRPr/>
            </a:pPr>
            <a:endParaRPr lang="en-US" sz="7100" dirty="0">
              <a:latin typeface="Bookman Old Style" panose="02050604050505020204" pitchFamily="18" charset="0"/>
            </a:endParaRPr>
          </a:p>
        </p:txBody>
      </p:sp>
      <p:sp>
        <p:nvSpPr>
          <p:cNvPr id="2060" name="Text Box 25"/>
          <p:cNvSpPr txBox="1">
            <a:spLocks noChangeArrowheads="1"/>
          </p:cNvSpPr>
          <p:nvPr/>
        </p:nvSpPr>
        <p:spPr bwMode="auto">
          <a:xfrm>
            <a:off x="258762" y="4699549"/>
            <a:ext cx="6858000" cy="747730"/>
          </a:xfrm>
          <a:prstGeom prst="rect">
            <a:avLst/>
          </a:prstGeom>
          <a:solidFill>
            <a:schemeClr val="accent3">
              <a:lumMod val="40000"/>
              <a:lumOff val="60000"/>
            </a:schemeClr>
          </a:solidFill>
          <a:ln w="9525">
            <a:noFill/>
            <a:prstDash val="sysDot"/>
            <a:miter lim="800000"/>
          </a:ln>
        </p:spPr>
        <p:txBody>
          <a:bodyPr wrap="none" lIns="161460" tIns="161460" rIns="161460" bIns="161460" anchor="t" anchorCtr="1"/>
          <a:lstStyle/>
          <a:p>
            <a:r>
              <a:rPr lang="en-US" sz="3600" b="1" dirty="0">
                <a:solidFill>
                  <a:srgbClr val="C00000"/>
                </a:solidFill>
                <a:latin typeface="Bookman Old Style" panose="02050604050505020204" pitchFamily="18" charset="0"/>
                <a:cs typeface="Arial" panose="020B0604020202020204" pitchFamily="34" charset="0"/>
              </a:rPr>
              <a:t>Objectives</a:t>
            </a:r>
            <a:endParaRPr lang="en-US" sz="3400" dirty="0">
              <a:solidFill>
                <a:srgbClr val="C00000"/>
              </a:solidFill>
              <a:latin typeface="Bookman Old Style" panose="02050604050505020204" pitchFamily="18" charset="0"/>
            </a:endParaRPr>
          </a:p>
        </p:txBody>
      </p:sp>
      <p:sp>
        <p:nvSpPr>
          <p:cNvPr id="2062" name="Text Box 25"/>
          <p:cNvSpPr txBox="1">
            <a:spLocks noChangeArrowheads="1"/>
          </p:cNvSpPr>
          <p:nvPr/>
        </p:nvSpPr>
        <p:spPr bwMode="auto">
          <a:xfrm>
            <a:off x="15066555" y="2483450"/>
            <a:ext cx="6019801" cy="533400"/>
          </a:xfrm>
          <a:prstGeom prst="rect">
            <a:avLst/>
          </a:prstGeom>
          <a:solidFill>
            <a:schemeClr val="accent3">
              <a:lumMod val="40000"/>
              <a:lumOff val="60000"/>
            </a:schemeClr>
          </a:solidFill>
          <a:ln w="9525">
            <a:noFill/>
            <a:prstDash val="sysDot"/>
            <a:miter lim="800000"/>
          </a:ln>
        </p:spPr>
        <p:txBody>
          <a:bodyPr wrap="none" lIns="161460" tIns="161460" rIns="161460" bIns="161460" anchor="ctr" anchorCtr="1"/>
          <a:lstStyle/>
          <a:p>
            <a:pPr algn="ctr" defTabSz="3098800"/>
            <a:r>
              <a:rPr lang="en-GB" sz="3400" dirty="0">
                <a:latin typeface="Bookman Old Style" panose="02050604050505020204" pitchFamily="18" charset="0"/>
              </a:rPr>
              <a:t>      </a:t>
            </a:r>
            <a:r>
              <a:rPr lang="en-GB" sz="3600" b="1" dirty="0">
                <a:solidFill>
                  <a:srgbClr val="C00000"/>
                </a:solidFill>
                <a:latin typeface="Bookman Old Style" panose="02050604050505020204" pitchFamily="18" charset="0"/>
                <a:cs typeface="Arial" panose="020B0604020202020204" pitchFamily="34" charset="0"/>
              </a:rPr>
              <a:t>Results</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137" name="Content Placeholder 2"/>
          <p:cNvSpPr txBox="1"/>
          <p:nvPr/>
        </p:nvSpPr>
        <p:spPr bwMode="auto">
          <a:xfrm>
            <a:off x="2697106" y="3186082"/>
            <a:ext cx="6786610" cy="4457785"/>
          </a:xfrm>
          <a:prstGeom prst="rect">
            <a:avLst/>
          </a:prstGeom>
          <a:noFill/>
          <a:ln w="9525">
            <a:noFill/>
            <a:miter lim="800000"/>
          </a:ln>
        </p:spPr>
        <p:txBody>
          <a:bodyPr vert="horz" wrap="square" lIns="207793" tIns="103897" rIns="207793" bIns="103897" numCol="1" anchor="t" anchorCtr="0" compatLnSpc="1"/>
          <a:lstStyle/>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7300" dirty="0">
              <a:solidFill>
                <a:schemeClr val="tx1">
                  <a:tint val="75000"/>
                </a:schemeClr>
              </a:solidFill>
              <a:latin typeface="Bookman Old Style" panose="02050604050505020204" pitchFamily="18" charset="0"/>
            </a:endParaRPr>
          </a:p>
          <a:p>
            <a:pPr marL="0" marR="0" lvl="0" indent="0"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7300" dirty="0">
              <a:solidFill>
                <a:schemeClr val="tx1">
                  <a:tint val="75000"/>
                </a:schemeClr>
              </a:solidFill>
              <a:latin typeface="Bookman Old Style" panose="02050604050505020204"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endParaRPr>
          </a:p>
        </p:txBody>
      </p:sp>
      <p:sp>
        <p:nvSpPr>
          <p:cNvPr id="250" name="Rectangle 249"/>
          <p:cNvSpPr/>
          <p:nvPr/>
        </p:nvSpPr>
        <p:spPr>
          <a:xfrm>
            <a:off x="367934" y="11374206"/>
            <a:ext cx="6781800" cy="646331"/>
          </a:xfrm>
          <a:prstGeom prst="rect">
            <a:avLst/>
          </a:prstGeom>
          <a:solidFill>
            <a:schemeClr val="accent3">
              <a:lumMod val="40000"/>
              <a:lumOff val="60000"/>
            </a:schemeClr>
          </a:solidFill>
        </p:spPr>
        <p:txBody>
          <a:bodyPr wrap="square">
            <a:spAutoFit/>
          </a:bodyPr>
          <a:lstStyle/>
          <a:p>
            <a:pPr algn="ctr" defTabSz="2077720" fontAlgn="auto">
              <a:spcBef>
                <a:spcPts val="0"/>
              </a:spcBef>
              <a:spcAft>
                <a:spcPts val="0"/>
              </a:spcAft>
              <a:defRPr/>
            </a:pPr>
            <a:r>
              <a:rPr lang="en-GB" sz="3600" b="1" dirty="0">
                <a:solidFill>
                  <a:srgbClr val="C00000"/>
                </a:solidFill>
                <a:latin typeface="Bookman Old Style" panose="02050604050505020204" pitchFamily="18" charset="0"/>
                <a:cs typeface="Arial" panose="020B0604020202020204" pitchFamily="34" charset="0"/>
              </a:rPr>
              <a:t>Literature survey</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94" name="Rectangle 93"/>
          <p:cNvSpPr/>
          <p:nvPr/>
        </p:nvSpPr>
        <p:spPr>
          <a:xfrm>
            <a:off x="334962" y="8334182"/>
            <a:ext cx="6858000" cy="886397"/>
          </a:xfrm>
          <a:prstGeom prst="rect">
            <a:avLst/>
          </a:prstGeom>
          <a:solidFill>
            <a:schemeClr val="accent3">
              <a:lumMod val="40000"/>
              <a:lumOff val="60000"/>
            </a:schemeClr>
          </a:solidFill>
        </p:spPr>
        <p:txBody>
          <a:bodyPr wrap="square" lIns="164592" tIns="164592" rIns="164592" bIns="164592">
            <a:spAutoFit/>
          </a:bodyPr>
          <a:lstStyle/>
          <a:p>
            <a:pPr algn="ctr"/>
            <a:r>
              <a:rPr lang="en-GB" sz="3600" b="1" dirty="0">
                <a:solidFill>
                  <a:srgbClr val="C00000"/>
                </a:solidFill>
                <a:latin typeface="Bookman Old Style" panose="02050604050505020204" pitchFamily="18" charset="0"/>
                <a:cs typeface="Arial" panose="020B0604020202020204" pitchFamily="34" charset="0"/>
              </a:rPr>
              <a:t>Contributions</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210" name="Rectangle 209"/>
          <p:cNvSpPr/>
          <p:nvPr/>
        </p:nvSpPr>
        <p:spPr>
          <a:xfrm>
            <a:off x="7456303" y="2506515"/>
            <a:ext cx="7462790" cy="646331"/>
          </a:xfrm>
          <a:prstGeom prst="rect">
            <a:avLst/>
          </a:prstGeom>
          <a:solidFill>
            <a:schemeClr val="accent3">
              <a:lumMod val="40000"/>
              <a:lumOff val="60000"/>
            </a:schemeClr>
          </a:solidFill>
        </p:spPr>
        <p:txBody>
          <a:bodyPr wrap="square">
            <a:spAutoFit/>
          </a:bodyPr>
          <a:lstStyle/>
          <a:p>
            <a:pPr algn="ctr"/>
            <a:r>
              <a:rPr lang="en-US" sz="3600" b="1" dirty="0">
                <a:solidFill>
                  <a:srgbClr val="FF0000"/>
                </a:solidFill>
                <a:latin typeface="Bookman Old Style" panose="02050604050505020204" pitchFamily="18" charset="0"/>
                <a:cs typeface="Arial" panose="020B0604020202020204" pitchFamily="34" charset="0"/>
              </a:rPr>
              <a:t>METHODOLOGY</a:t>
            </a:r>
          </a:p>
        </p:txBody>
      </p:sp>
      <p:sp>
        <p:nvSpPr>
          <p:cNvPr id="55" name="Rectangle 54"/>
          <p:cNvSpPr/>
          <p:nvPr/>
        </p:nvSpPr>
        <p:spPr>
          <a:xfrm>
            <a:off x="368252" y="2474751"/>
            <a:ext cx="6786610"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anose="02050604050505020204" pitchFamily="18" charset="0"/>
              </a:rPr>
              <a:t> </a:t>
            </a:r>
            <a:r>
              <a:rPr lang="en-US" sz="3600" b="1" dirty="0">
                <a:solidFill>
                  <a:srgbClr val="C00000"/>
                </a:solidFill>
                <a:latin typeface="Bookman Old Style" panose="02050604050505020204" pitchFamily="18" charset="0"/>
              </a:rPr>
              <a:t>Problem statement</a:t>
            </a:r>
            <a:endParaRPr lang="en-GB" sz="2600" b="1" dirty="0">
              <a:solidFill>
                <a:srgbClr val="C00000"/>
              </a:solidFill>
              <a:latin typeface="Bookman Old Style" panose="02050604050505020204" pitchFamily="18" charset="0"/>
              <a:cs typeface="Arial" panose="020B0604020202020204" pitchFamily="34" charset="0"/>
            </a:endParaRPr>
          </a:p>
        </p:txBody>
      </p:sp>
      <p:sp>
        <p:nvSpPr>
          <p:cNvPr id="44" name="Rectangle 43"/>
          <p:cNvSpPr/>
          <p:nvPr/>
        </p:nvSpPr>
        <p:spPr>
          <a:xfrm>
            <a:off x="15026653" y="6363152"/>
            <a:ext cx="599814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anose="02050604050505020204" pitchFamily="18" charset="0"/>
                <a:cs typeface="Arial" panose="020B0604020202020204" pitchFamily="34" charset="0"/>
              </a:rPr>
              <a:t>Optimization details</a:t>
            </a:r>
            <a:endParaRPr lang="en-US" sz="3600" dirty="0">
              <a:solidFill>
                <a:srgbClr val="C00000"/>
              </a:solidFill>
              <a:latin typeface="Bookman Old Style" panose="02050604050505020204" pitchFamily="18" charset="0"/>
            </a:endParaRPr>
          </a:p>
        </p:txBody>
      </p:sp>
      <p:sp>
        <p:nvSpPr>
          <p:cNvPr id="32" name="Rectangle 31"/>
          <p:cNvSpPr/>
          <p:nvPr/>
        </p:nvSpPr>
        <p:spPr>
          <a:xfrm>
            <a:off x="15066554" y="10424025"/>
            <a:ext cx="585791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anose="02050604050505020204" pitchFamily="18" charset="0"/>
                <a:cs typeface="Arial" panose="020B0604020202020204" pitchFamily="34" charset="0"/>
              </a:rPr>
              <a:t>Conclusions</a:t>
            </a:r>
            <a:endParaRPr lang="en-US" sz="3600" dirty="0">
              <a:solidFill>
                <a:srgbClr val="C00000"/>
              </a:solidFill>
              <a:latin typeface="Bookman Old Style" panose="02050604050505020204" pitchFamily="18" charset="0"/>
            </a:endParaRPr>
          </a:p>
        </p:txBody>
      </p:sp>
      <p:sp>
        <p:nvSpPr>
          <p:cNvPr id="33" name="Rectangle 32"/>
          <p:cNvSpPr/>
          <p:nvPr/>
        </p:nvSpPr>
        <p:spPr>
          <a:xfrm>
            <a:off x="0" y="15087600"/>
            <a:ext cx="21396325" cy="8382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rgbClr val="C00000"/>
                </a:solidFill>
                <a:latin typeface="Bookman Old Style" panose="02050604050505020204" pitchFamily="18" charset="0"/>
              </a:rPr>
              <a:t>Minor Project-2024-25</a:t>
            </a:r>
          </a:p>
        </p:txBody>
      </p:sp>
      <p:sp>
        <p:nvSpPr>
          <p:cNvPr id="8" name="TextBox 7"/>
          <p:cNvSpPr txBox="1"/>
          <p:nvPr/>
        </p:nvSpPr>
        <p:spPr>
          <a:xfrm>
            <a:off x="411162" y="6229287"/>
            <a:ext cx="184731" cy="723275"/>
          </a:xfrm>
          <a:prstGeom prst="rect">
            <a:avLst/>
          </a:prstGeom>
          <a:noFill/>
        </p:spPr>
        <p:txBody>
          <a:bodyPr wrap="none" rtlCol="0">
            <a:spAutoFit/>
          </a:bodyPr>
          <a:lstStyle/>
          <a:p>
            <a:endParaRPr lang="en-IN" dirty="0"/>
          </a:p>
        </p:txBody>
      </p:sp>
      <p:sp>
        <p:nvSpPr>
          <p:cNvPr id="16" name="TextBox 15"/>
          <p:cNvSpPr txBox="1"/>
          <p:nvPr/>
        </p:nvSpPr>
        <p:spPr>
          <a:xfrm>
            <a:off x="371475" y="9509760"/>
            <a:ext cx="6867525" cy="1892935"/>
          </a:xfrm>
          <a:prstGeom prst="rect">
            <a:avLst/>
          </a:prstGeom>
          <a:noFill/>
        </p:spPr>
        <p:txBody>
          <a:bodyPr wrap="square" rtlCol="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Affordable smart home tech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Remote appliance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Enhances safety &amp; convenience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Saves energy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Helps elderly, travelers, rural users</a:t>
            </a:r>
          </a:p>
        </p:txBody>
      </p:sp>
      <p:sp>
        <p:nvSpPr>
          <p:cNvPr id="18" name="TextBox 17"/>
          <p:cNvSpPr txBox="1"/>
          <p:nvPr/>
        </p:nvSpPr>
        <p:spPr>
          <a:xfrm>
            <a:off x="15220111" y="3308947"/>
            <a:ext cx="5580321" cy="1031051"/>
          </a:xfrm>
          <a:prstGeom prst="rect">
            <a:avLst/>
          </a:prstGeom>
          <a:noFill/>
        </p:spPr>
        <p:txBody>
          <a:bodyPr wrap="square" rtlCol="0">
            <a:spAutoFit/>
          </a:bodyPr>
          <a:lstStyle/>
          <a:p>
            <a:pPr marL="285750" indent="-285750" algn="l">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
        <p:nvSpPr>
          <p:cNvPr id="20" name="TextBox 19"/>
          <p:cNvSpPr txBox="1"/>
          <p:nvPr/>
        </p:nvSpPr>
        <p:spPr>
          <a:xfrm>
            <a:off x="14919093" y="7187172"/>
            <a:ext cx="6105705" cy="246221"/>
          </a:xfrm>
          <a:prstGeom prst="rect">
            <a:avLst/>
          </a:prstGeom>
          <a:noFill/>
        </p:spPr>
        <p:txBody>
          <a:bodyPr wrap="square" rtlCol="0">
            <a:spAutoFit/>
          </a:bodyPr>
          <a:lstStyle/>
          <a:p>
            <a:pPr marL="0" indent="0" algn="l">
              <a:buFont typeface="Arial" panose="020B0604020202020204" pitchFamily="34" charset="0"/>
              <a:buNone/>
            </a:pPr>
            <a:r>
              <a:rPr lang="en-US" sz="1000" dirty="0"/>
              <a:t>.</a:t>
            </a:r>
            <a:endParaRPr lang="en-IN" dirty="0"/>
          </a:p>
        </p:txBody>
      </p:sp>
      <p:pic>
        <p:nvPicPr>
          <p:cNvPr id="11" name="Picture 10" descr="A black text on a white background&#10;&#10;AI-generated content may be incorrect.">
            <a:extLst>
              <a:ext uri="{FF2B5EF4-FFF2-40B4-BE49-F238E27FC236}">
                <a16:creationId xmlns:a16="http://schemas.microsoft.com/office/drawing/2014/main" id="{0B52B86B-730D-BC84-DBA0-2969965515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87071"/>
            <a:ext cx="7192962" cy="1543772"/>
          </a:xfrm>
          <a:prstGeom prst="rect">
            <a:avLst/>
          </a:prstGeom>
        </p:spPr>
      </p:pic>
      <p:sp>
        <p:nvSpPr>
          <p:cNvPr id="2" name="TextBox 1">
            <a:extLst>
              <a:ext uri="{FF2B5EF4-FFF2-40B4-BE49-F238E27FC236}">
                <a16:creationId xmlns:a16="http://schemas.microsoft.com/office/drawing/2014/main" id="{ED60FE79-9B51-895C-3D27-104FE791A57C}"/>
              </a:ext>
            </a:extLst>
          </p:cNvPr>
          <p:cNvSpPr txBox="1"/>
          <p:nvPr/>
        </p:nvSpPr>
        <p:spPr>
          <a:xfrm>
            <a:off x="595893" y="3308947"/>
            <a:ext cx="6216069" cy="158504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Global IoT Smart Home Controller with ESP32 and Cloud API</a:t>
            </a:r>
            <a:endParaRPr lang="en-US" sz="2800" b="1" i="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endParaRPr lang="en-IN" dirty="0"/>
          </a:p>
        </p:txBody>
      </p:sp>
      <p:sp>
        <p:nvSpPr>
          <p:cNvPr id="3" name="TextBox 2">
            <a:extLst>
              <a:ext uri="{FF2B5EF4-FFF2-40B4-BE49-F238E27FC236}">
                <a16:creationId xmlns:a16="http://schemas.microsoft.com/office/drawing/2014/main" id="{7268B834-49C8-8C71-7CC7-A8AA6D965F2E}"/>
              </a:ext>
            </a:extLst>
          </p:cNvPr>
          <p:cNvSpPr txBox="1"/>
          <p:nvPr/>
        </p:nvSpPr>
        <p:spPr>
          <a:xfrm>
            <a:off x="411162" y="4893996"/>
            <a:ext cx="6520869" cy="366254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 a smart home system using ESP32 and cloud 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Enable remote control of appliances via app/web.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Firebase for real-time monitoring and commands.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Optimize power with ESP32 sleep mode.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B3BF345A-C4D7-42F0-2461-F22C378EFFBD}"/>
              </a:ext>
            </a:extLst>
          </p:cNvPr>
          <p:cNvSpPr txBox="1"/>
          <p:nvPr/>
        </p:nvSpPr>
        <p:spPr>
          <a:xfrm>
            <a:off x="562926" y="12102444"/>
            <a:ext cx="6249036" cy="2862322"/>
          </a:xfrm>
          <a:prstGeom prst="rect">
            <a:avLst/>
          </a:prstGeom>
          <a:noFill/>
        </p:spPr>
        <p:txBody>
          <a:bodyPr wrap="square" rtlCol="0">
            <a:spAutoFit/>
          </a:bodyPr>
          <a:lstStyle/>
          <a:p>
            <a:pPr defTabSz="914400" eaLnBrk="0" hangingPunct="0">
              <a:buFontTx/>
              <a:buChar char="•"/>
            </a:pPr>
            <a:r>
              <a:rPr kumimoji="0" lang="en-US" altLang="en-US" sz="2000" i="0" u="none" strike="noStrike" cap="none" normalizeH="0" baseline="0" dirty="0" err="1">
                <a:ln>
                  <a:noFill/>
                </a:ln>
                <a:solidFill>
                  <a:schemeClr val="tx1"/>
                </a:solidFill>
                <a:effectLst/>
                <a:latin typeface="Arial" panose="020B0604020202020204" pitchFamily="34" charset="0"/>
              </a:rPr>
              <a:t>No</a:t>
            </a:r>
            <a:r>
              <a:rPr lang="en-US" altLang="en-US" sz="2000" dirty="0" err="1"/>
              <a:t>IoT</a:t>
            </a:r>
            <a:r>
              <a:rPr lang="en-US" altLang="en-US" sz="2000" dirty="0"/>
              <a:t> enables remote, manual control of home appliances using ESP8266.</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Arial" panose="020B0604020202020204" pitchFamily="34" charset="0"/>
              </a:rPr>
              <a:t>deMCU</a:t>
            </a:r>
            <a:r>
              <a:rPr kumimoji="0" lang="en-US" altLang="en-US" sz="2000" i="0" u="none" strike="noStrike" cap="none" normalizeH="0" baseline="0" dirty="0">
                <a:ln>
                  <a:noFill/>
                </a:ln>
                <a:solidFill>
                  <a:schemeClr val="tx1"/>
                </a:solidFill>
                <a:effectLst/>
                <a:latin typeface="Arial" panose="020B0604020202020204" pitchFamily="34" charset="0"/>
              </a:rPr>
              <a:t> and cloud platforms manage smart home devices with sensors and actuators.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Industrial motors monitored wirelessly via Arduino, sensors, and ESP8266, sending data to cloud.</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Home comfort (temperature, light, air) monitored and controlled remotely using NodeMCU and cloud services.</a:t>
            </a:r>
          </a:p>
        </p:txBody>
      </p:sp>
      <p:sp>
        <p:nvSpPr>
          <p:cNvPr id="17" name="Rectangle 6">
            <a:extLst>
              <a:ext uri="{FF2B5EF4-FFF2-40B4-BE49-F238E27FC236}">
                <a16:creationId xmlns:a16="http://schemas.microsoft.com/office/drawing/2014/main" id="{3533797B-49E6-E245-C851-D99F0B05F157}"/>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AFF16145-0C4F-E0EF-058E-AA9567846AEB}"/>
              </a:ext>
            </a:extLst>
          </p:cNvPr>
          <p:cNvSpPr txBox="1"/>
          <p:nvPr/>
        </p:nvSpPr>
        <p:spPr>
          <a:xfrm>
            <a:off x="15066554" y="7433393"/>
            <a:ext cx="5994809"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Sleep ESP32 to save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Optimize cloud for speed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Add secure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Make system scalable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efficient, non-blocking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Auto-reconnect Wi-Fi</a:t>
            </a:r>
          </a:p>
        </p:txBody>
      </p:sp>
      <p:sp>
        <p:nvSpPr>
          <p:cNvPr id="27" name="Rectangle 12">
            <a:extLst>
              <a:ext uri="{FF2B5EF4-FFF2-40B4-BE49-F238E27FC236}">
                <a16:creationId xmlns:a16="http://schemas.microsoft.com/office/drawing/2014/main" id="{2430B0BF-1BB2-789D-1CC4-9AA7C8240709}"/>
              </a:ext>
            </a:extLst>
          </p:cNvPr>
          <p:cNvSpPr>
            <a:spLocks noChangeArrowheads="1"/>
          </p:cNvSpPr>
          <p:nvPr/>
        </p:nvSpPr>
        <p:spPr bwMode="auto">
          <a:xfrm>
            <a:off x="0" y="0"/>
            <a:ext cx="213963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Sleep ESP32 to save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 cloud for speed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secure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Make system scalable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efficient, non-blocking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Auto-reconnect Wi-Fi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AC50E3C1-3291-320F-582D-1E509C614215}"/>
              </a:ext>
            </a:extLst>
          </p:cNvPr>
          <p:cNvSpPr txBox="1"/>
          <p:nvPr/>
        </p:nvSpPr>
        <p:spPr>
          <a:xfrm>
            <a:off x="7467917" y="11402695"/>
            <a:ext cx="13747004" cy="3046988"/>
          </a:xfrm>
          <a:prstGeom prst="rect">
            <a:avLst/>
          </a:prstGeom>
          <a:noFill/>
        </p:spPr>
        <p:txBody>
          <a:bodyPr wrap="square" rtlCol="0">
            <a:spAutoFit/>
          </a:bodyPr>
          <a:lstStyle/>
          <a:p>
            <a:r>
              <a:rPr lang="en-US" sz="2400" dirty="0"/>
              <a:t>This project successfully demonstrates a low-cost, scalable, and globally accessible smart home automation system using the ESP32 microcontroller and a cloud-based API like Firebase. By integrating hardware components such as a motor driver and servo motor, the system enables remote control of household appliances like fans, bulbs, pumps, and door locks. The use of cloud communication allows users to monitor and manage their devices from anywhere with an internet connection, enhancing both convenience and energy efficiency. The system proves that with simple IoT hardware and real-time cloud connectivity, smart living can be made affordable and practical for everyday use.se in modern day technologies in the whole domain of signal processing.</a:t>
            </a:r>
            <a:endParaRPr lang="en-IN" sz="2400" dirty="0"/>
          </a:p>
        </p:txBody>
      </p:sp>
      <p:sp>
        <p:nvSpPr>
          <p:cNvPr id="4" name="TextBox 3">
            <a:extLst>
              <a:ext uri="{FF2B5EF4-FFF2-40B4-BE49-F238E27FC236}">
                <a16:creationId xmlns:a16="http://schemas.microsoft.com/office/drawing/2014/main" id="{21B77E7B-C3FC-F366-CAAF-3C308B8DA373}"/>
              </a:ext>
            </a:extLst>
          </p:cNvPr>
          <p:cNvSpPr txBox="1"/>
          <p:nvPr/>
        </p:nvSpPr>
        <p:spPr>
          <a:xfrm>
            <a:off x="15066554" y="3308947"/>
            <a:ext cx="5958244" cy="3677930"/>
          </a:xfrm>
          <a:prstGeom prst="rect">
            <a:avLst/>
          </a:prstGeom>
          <a:noFill/>
        </p:spPr>
        <p:txBody>
          <a:bodyPr wrap="square" rtlCol="0">
            <a:spAutoFit/>
          </a:bodyPr>
          <a:lstStyle/>
          <a:p>
            <a:r>
              <a:rPr lang="en-US" sz="2400" b="1" dirty="0"/>
              <a:t>Global IoT Smart Home Controller</a:t>
            </a:r>
            <a:r>
              <a:rPr lang="en-US" sz="2400" dirty="0"/>
              <a:t> uses </a:t>
            </a:r>
            <a:r>
              <a:rPr lang="en-US" sz="2400" b="1" dirty="0"/>
              <a:t>ESP32 and Cloud APIs</a:t>
            </a:r>
            <a:r>
              <a:rPr lang="en-US" sz="2400" dirty="0"/>
              <a:t> to let users </a:t>
            </a:r>
            <a:r>
              <a:rPr lang="en-US" sz="2400" b="1" dirty="0"/>
              <a:t>remotely control and monitor home appliances</a:t>
            </a:r>
            <a:r>
              <a:rPr lang="en-US" sz="2400" dirty="0"/>
              <a:t> via the internet. It offers </a:t>
            </a:r>
            <a:r>
              <a:rPr lang="en-US" sz="2400" b="1" dirty="0"/>
              <a:t>real-time updates</a:t>
            </a:r>
            <a:r>
              <a:rPr lang="en-US" sz="2400" dirty="0"/>
              <a:t>, </a:t>
            </a:r>
            <a:r>
              <a:rPr lang="en-US" sz="2400" b="1" dirty="0"/>
              <a:t>smartphone access</a:t>
            </a:r>
            <a:r>
              <a:rPr lang="en-US" sz="2400" dirty="0"/>
              <a:t>, and </a:t>
            </a:r>
            <a:r>
              <a:rPr lang="en-US" sz="2400" b="1" dirty="0"/>
              <a:t>energy-efficient automation</a:t>
            </a:r>
            <a:r>
              <a:rPr lang="en-US" sz="2400" dirty="0"/>
              <a:t>, making it a </a:t>
            </a:r>
            <a:r>
              <a:rPr lang="en-US" sz="2400" b="1" dirty="0"/>
              <a:t>scalable and modern smart home solution</a:t>
            </a:r>
            <a:r>
              <a:rPr lang="en-US" sz="2400" dirty="0"/>
              <a:t>.</a:t>
            </a:r>
          </a:p>
          <a:p>
            <a:endParaRPr lang="en-IN" dirty="0"/>
          </a:p>
        </p:txBody>
      </p:sp>
      <p:sp>
        <p:nvSpPr>
          <p:cNvPr id="6" name="TextBox 5">
            <a:extLst>
              <a:ext uri="{FF2B5EF4-FFF2-40B4-BE49-F238E27FC236}">
                <a16:creationId xmlns:a16="http://schemas.microsoft.com/office/drawing/2014/main" id="{8B8726C4-449F-F9C7-F58A-35F0BDA70C7C}"/>
              </a:ext>
            </a:extLst>
          </p:cNvPr>
          <p:cNvSpPr txBox="1"/>
          <p:nvPr/>
        </p:nvSpPr>
        <p:spPr>
          <a:xfrm>
            <a:off x="7225099" y="3293731"/>
            <a:ext cx="7657429" cy="3477875"/>
          </a:xfrm>
          <a:prstGeom prst="rect">
            <a:avLst/>
          </a:prstGeom>
          <a:noFill/>
        </p:spPr>
        <p:txBody>
          <a:bodyPr wrap="square" rtlCol="0">
            <a:spAutoFit/>
          </a:bodyPr>
          <a:lstStyle/>
          <a:p>
            <a:r>
              <a:rPr lang="en-US" sz="2000" dirty="0"/>
              <a:t>The project was developed using the ESP32 microcontroller for its Wi-Fi capabilities and GPIO support to control home appliances via relays and sensors like DHT11. Code was written in the Arduino IDE to handle device control and real-time data transmission. Cloud communication was established using Firebase or MQTT protocols, enabling remote monitoring and control through a custom mobile app or web dashboard. Security was ensured with HTTPS and API authentication. The system was tested for stability, responsiveness, and global access, with provisions made for future scalability and integration with other smart systems.</a:t>
            </a:r>
            <a:endParaRPr lang="en-IN" sz="2000" dirty="0"/>
          </a:p>
        </p:txBody>
      </p:sp>
      <p:pic>
        <p:nvPicPr>
          <p:cNvPr id="9" name="Picture 8">
            <a:extLst>
              <a:ext uri="{FF2B5EF4-FFF2-40B4-BE49-F238E27FC236}">
                <a16:creationId xmlns:a16="http://schemas.microsoft.com/office/drawing/2014/main" id="{72F33504-3298-4E68-97D2-D2E755ACC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6156" y="6853513"/>
            <a:ext cx="7990397" cy="3951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482</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Bookman Old Style</vt:lpstr>
      <vt:lpstr>Calibri</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Sakshi Dodawad</cp:lastModifiedBy>
  <cp:revision>222</cp:revision>
  <dcterms:created xsi:type="dcterms:W3CDTF">2009-07-23T11:11:00Z</dcterms:created>
  <dcterms:modified xsi:type="dcterms:W3CDTF">2025-05-27T09:37:52Z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270218438F1F4CDCA643F04ABEFE1EA9_12</vt:lpwstr>
  </property>
  <property fmtid="{D5CDD505-2E9C-101B-9397-08002B2CF9AE}" pid="3" name="KSOProductBuildVer">
    <vt:lpwstr>1033-12.2.0.19307</vt:lpwstr>
  </property>
</Properties>
</file>