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5"/>
  </p:notesMasterIdLst>
  <p:handoutMasterIdLst>
    <p:handoutMasterId r:id="rId26"/>
  </p:handoutMasterIdLst>
  <p:sldIdLst>
    <p:sldId id="257" r:id="rId2"/>
    <p:sldId id="269" r:id="rId3"/>
    <p:sldId id="259" r:id="rId4"/>
    <p:sldId id="298" r:id="rId5"/>
    <p:sldId id="260" r:id="rId6"/>
    <p:sldId id="261" r:id="rId7"/>
    <p:sldId id="301" r:id="rId8"/>
    <p:sldId id="289" r:id="rId9"/>
    <p:sldId id="302" r:id="rId10"/>
    <p:sldId id="263" r:id="rId11"/>
    <p:sldId id="267" r:id="rId12"/>
    <p:sldId id="262" r:id="rId13"/>
    <p:sldId id="264" r:id="rId14"/>
    <p:sldId id="279" r:id="rId15"/>
    <p:sldId id="304" r:id="rId16"/>
    <p:sldId id="280" r:id="rId17"/>
    <p:sldId id="282" r:id="rId18"/>
    <p:sldId id="305" r:id="rId19"/>
    <p:sldId id="266" r:id="rId20"/>
    <p:sldId id="295" r:id="rId21"/>
    <p:sldId id="299" r:id="rId22"/>
    <p:sldId id="300" r:id="rId23"/>
    <p:sldId id="29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684FA3-74F4-496F-8F90-6218695BDAEF}">
          <p14:sldIdLst>
            <p14:sldId id="257"/>
            <p14:sldId id="269"/>
            <p14:sldId id="259"/>
            <p14:sldId id="298"/>
            <p14:sldId id="260"/>
          </p14:sldIdLst>
        </p14:section>
        <p14:section name="Untitled Section" id="{F016503D-7E46-409A-80A9-1CCC9826590A}">
          <p14:sldIdLst>
            <p14:sldId id="261"/>
            <p14:sldId id="301"/>
            <p14:sldId id="289"/>
            <p14:sldId id="302"/>
            <p14:sldId id="263"/>
            <p14:sldId id="267"/>
            <p14:sldId id="262"/>
            <p14:sldId id="264"/>
            <p14:sldId id="279"/>
            <p14:sldId id="304"/>
            <p14:sldId id="280"/>
            <p14:sldId id="282"/>
            <p14:sldId id="305"/>
            <p14:sldId id="266"/>
            <p14:sldId id="295"/>
            <p14:sldId id="299"/>
            <p14:sldId id="300"/>
            <p14:sldId id="296"/>
          </p14:sldIdLst>
        </p14:section>
      </p14:sectionLst>
    </p:ext>
    <p:ext uri="{EFAFB233-063F-42B5-8137-9DF3F51BA10A}">
      <p15:sldGuideLst xmlns:p15="http://schemas.microsoft.com/office/powerpoint/2012/main">
        <p15:guide id="1" orient="horz" pos="212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showGuides="1">
      <p:cViewPr varScale="1">
        <p:scale>
          <a:sx n="63" d="100"/>
          <a:sy n="63" d="100"/>
        </p:scale>
        <p:origin x="668" y="56"/>
      </p:cViewPr>
      <p:guideLst>
        <p:guide orient="horz" pos="212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EAFA1C6-B662-4105-8115-0BE0D2B3670C}" type="doc">
      <dgm:prSet loTypeId="urn:microsoft.com/office/officeart/2005/8/layout/vList2#1" qsTypeId="urn:microsoft.com/office/officeart/2005/8/quickstyle/simple1#1" csTypeId="urn:microsoft.com/office/officeart/2005/8/colors/accent1_2#1"/>
      <dgm:spPr/>
      <dgm:t>
        <a:bodyPr/>
        <a:lstStyle/>
        <a:p>
          <a:endParaRPr altLang="en-US"/>
        </a:p>
      </dgm:t>
    </dgm:pt>
    <dgm:pt modelId="{C453068C-80B1-45FE-BD1A-BA738A0313F2}">
      <dgm:prSet/>
      <dgm:spPr/>
      <dgm:t>
        <a:bodyPr/>
        <a:lstStyle/>
        <a:p>
          <a:r>
            <a:rPr lang="en-IN" b="0" i="0" u="none" baseline="0" dirty="0">
              <a:rtl val="0"/>
            </a:rPr>
            <a:t>CONTENTS</a:t>
          </a:r>
          <a:endParaRPr altLang="en-US" dirty="0"/>
        </a:p>
      </dgm:t>
    </dgm:pt>
    <dgm:pt modelId="{E1FF722E-0DCB-43C2-8C7C-D88DB233C3E9}" type="parTrans" cxnId="{38C0613F-66C8-4373-B64A-D99C13733D3D}">
      <dgm:prSet/>
      <dgm:spPr/>
    </dgm:pt>
    <dgm:pt modelId="{7A202560-1AF0-4C00-AD14-2C292E78FF6A}" type="sibTrans" cxnId="{38C0613F-66C8-4373-B64A-D99C13733D3D}">
      <dgm:prSet/>
      <dgm:spPr/>
    </dgm:pt>
    <dgm:pt modelId="{39BEFB69-1D4F-4FD8-BCE8-FB67FAF5E26F}" type="pres">
      <dgm:prSet presAssocID="{7EAFA1C6-B662-4105-8115-0BE0D2B3670C}" presName="linear" presStyleCnt="0">
        <dgm:presLayoutVars>
          <dgm:animLvl val="lvl"/>
          <dgm:resizeHandles val="exact"/>
        </dgm:presLayoutVars>
      </dgm:prSet>
      <dgm:spPr/>
    </dgm:pt>
    <dgm:pt modelId="{0E51D2BD-316E-4996-AD94-F7C645F17341}" type="pres">
      <dgm:prSet presAssocID="{C453068C-80B1-45FE-BD1A-BA738A0313F2}" presName="parentText" presStyleLbl="node1" presStyleIdx="0" presStyleCnt="1">
        <dgm:presLayoutVars>
          <dgm:chMax val="0"/>
          <dgm:bulletEnabled val="1"/>
        </dgm:presLayoutVars>
      </dgm:prSet>
      <dgm:spPr/>
    </dgm:pt>
  </dgm:ptLst>
  <dgm:cxnLst>
    <dgm:cxn modelId="{38C0613F-66C8-4373-B64A-D99C13733D3D}" srcId="{7EAFA1C6-B662-4105-8115-0BE0D2B3670C}" destId="{C453068C-80B1-45FE-BD1A-BA738A0313F2}" srcOrd="0" destOrd="0" parTransId="{E1FF722E-0DCB-43C2-8C7C-D88DB233C3E9}" sibTransId="{7A202560-1AF0-4C00-AD14-2C292E78FF6A}"/>
    <dgm:cxn modelId="{8EBB847F-2F1A-4FE9-8B46-71BFDA4E7810}" type="presOf" srcId="{C453068C-80B1-45FE-BD1A-BA738A0313F2}" destId="{0E51D2BD-316E-4996-AD94-F7C645F17341}" srcOrd="0" destOrd="0" presId="urn:microsoft.com/office/officeart/2005/8/layout/vList2#1"/>
    <dgm:cxn modelId="{201B0D8A-AE5C-4575-8677-1992A30E5DD9}" type="presOf" srcId="{7EAFA1C6-B662-4105-8115-0BE0D2B3670C}" destId="{39BEFB69-1D4F-4FD8-BCE8-FB67FAF5E26F}" srcOrd="0" destOrd="0" presId="urn:microsoft.com/office/officeart/2005/8/layout/vList2#1"/>
    <dgm:cxn modelId="{0A9F1A4E-7405-4DF8-A883-A324A571287C}" type="presParOf" srcId="{39BEFB69-1D4F-4FD8-BCE8-FB67FAF5E26F}" destId="{0E51D2BD-316E-4996-AD94-F7C645F17341}" srcOrd="0"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F238163-5890-4682-8A11-E86C385A9ECF}" type="doc">
      <dgm:prSet loTypeId="urn:microsoft.com/office/officeart/2005/8/layout/vList2#5" qsTypeId="urn:microsoft.com/office/officeart/2005/8/quickstyle/simple1#5" csTypeId="urn:microsoft.com/office/officeart/2005/8/colors/accent1_2#5" phldr="1"/>
      <dgm:spPr/>
      <dgm:t>
        <a:bodyPr/>
        <a:lstStyle/>
        <a:p>
          <a:endParaRPr altLang="en-US"/>
        </a:p>
      </dgm:t>
    </dgm:pt>
    <dgm:pt modelId="{315DE635-2A8F-4724-A32A-7AB465AF80B5}">
      <dgm:prSet phldr="0" custT="1"/>
      <dgm:spPr/>
      <dgm:t>
        <a:bodyPr vert="horz" wrap="square"/>
        <a:lstStyle/>
        <a:p>
          <a:pPr>
            <a:lnSpc>
              <a:spcPct val="100000"/>
            </a:lnSpc>
            <a:spcBef>
              <a:spcPct val="0"/>
            </a:spcBef>
            <a:spcAft>
              <a:spcPct val="35000"/>
            </a:spcAft>
          </a:pPr>
          <a:r>
            <a:rPr lang="en-US" sz="4000" b="0" dirty="0">
              <a:latin typeface="+mn-lt"/>
              <a:sym typeface="+mn-ea"/>
            </a:rPr>
            <a:t>References</a:t>
          </a:r>
          <a:br>
            <a:rPr sz="4000" b="0" dirty="0">
              <a:latin typeface="+mn-lt"/>
              <a:sym typeface="+mn-ea"/>
            </a:rPr>
          </a:br>
          <a:endParaRPr lang="en-US" sz="4000" b="0" dirty="0">
            <a:latin typeface="+mn-lt"/>
            <a:cs typeface="Times New Roman" panose="02020603050405020304" pitchFamily="18" charset="0"/>
          </a:endParaRPr>
        </a:p>
      </dgm:t>
    </dgm:pt>
    <dgm:pt modelId="{D35623C5-B6A0-44A0-88CB-E8558200CEB2}" type="parTrans" cxnId="{C0CD9F39-905A-46E4-BC30-537988B798C2}">
      <dgm:prSet/>
      <dgm:spPr/>
      <dgm:t>
        <a:bodyPr/>
        <a:lstStyle/>
        <a:p>
          <a:endParaRPr lang="en-IN"/>
        </a:p>
      </dgm:t>
    </dgm:pt>
    <dgm:pt modelId="{B659E9D2-E147-45ED-9737-BC30059EB17E}" type="sibTrans" cxnId="{C0CD9F39-905A-46E4-BC30-537988B798C2}">
      <dgm:prSet/>
      <dgm:spPr/>
      <dgm:t>
        <a:bodyPr/>
        <a:lstStyle/>
        <a:p>
          <a:endParaRPr lang="en-IN"/>
        </a:p>
      </dgm:t>
    </dgm:pt>
    <dgm:pt modelId="{ACFD05B8-2876-4CE3-B02B-E8D790A8F679}" type="pres">
      <dgm:prSet presAssocID="{0F238163-5890-4682-8A11-E86C385A9ECF}" presName="linear" presStyleCnt="0">
        <dgm:presLayoutVars>
          <dgm:animLvl val="lvl"/>
          <dgm:resizeHandles val="exact"/>
        </dgm:presLayoutVars>
      </dgm:prSet>
      <dgm:spPr/>
    </dgm:pt>
    <dgm:pt modelId="{45CE23B2-77CC-4239-9B47-0CC5031D016C}" type="pres">
      <dgm:prSet presAssocID="{315DE635-2A8F-4724-A32A-7AB465AF80B5}" presName="parentText" presStyleLbl="node1" presStyleIdx="0" presStyleCnt="1">
        <dgm:presLayoutVars>
          <dgm:chMax val="0"/>
          <dgm:bulletEnabled val="1"/>
        </dgm:presLayoutVars>
      </dgm:prSet>
      <dgm:spPr/>
    </dgm:pt>
  </dgm:ptLst>
  <dgm:cxnLst>
    <dgm:cxn modelId="{C0CD9F39-905A-46E4-BC30-537988B798C2}" srcId="{0F238163-5890-4682-8A11-E86C385A9ECF}" destId="{315DE635-2A8F-4724-A32A-7AB465AF80B5}" srcOrd="0" destOrd="0" parTransId="{D35623C5-B6A0-44A0-88CB-E8558200CEB2}" sibTransId="{B659E9D2-E147-45ED-9737-BC30059EB17E}"/>
    <dgm:cxn modelId="{AD6E7461-5E0E-478E-AAED-17436F42F1E1}" type="presOf" srcId="{315DE635-2A8F-4724-A32A-7AB465AF80B5}" destId="{45CE23B2-77CC-4239-9B47-0CC5031D016C}" srcOrd="0" destOrd="0" presId="urn:microsoft.com/office/officeart/2005/8/layout/vList2#5"/>
    <dgm:cxn modelId="{37ECB6F4-E0B5-4B09-B528-3FC17B2DFC93}" type="presOf" srcId="{0F238163-5890-4682-8A11-E86C385A9ECF}" destId="{ACFD05B8-2876-4CE3-B02B-E8D790A8F679}" srcOrd="0" destOrd="0" presId="urn:microsoft.com/office/officeart/2005/8/layout/vList2#5"/>
    <dgm:cxn modelId="{75F92FDE-D522-42B0-A834-99F2E88D2AC5}" type="presParOf" srcId="{ACFD05B8-2876-4CE3-B02B-E8D790A8F679}" destId="{45CE23B2-77CC-4239-9B47-0CC5031D016C}"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119D1D-5D7E-4EEA-97DC-A91DE70CAF49}" type="doc">
      <dgm:prSet loTypeId="urn:microsoft.com/office/officeart/2005/8/layout/vList2#2" qsTypeId="urn:microsoft.com/office/officeart/2005/8/quickstyle/simple1#2" csTypeId="urn:microsoft.com/office/officeart/2005/8/colors/accent1_2#2"/>
      <dgm:spPr/>
      <dgm:t>
        <a:bodyPr/>
        <a:lstStyle/>
        <a:p>
          <a:endParaRPr altLang="en-US"/>
        </a:p>
      </dgm:t>
    </dgm:pt>
    <dgm:pt modelId="{1C692B79-AA32-4054-AE92-E6449E3C2DB8}">
      <dgm:prSet/>
      <dgm:spPr/>
      <dgm:t>
        <a:bodyPr/>
        <a:lstStyle/>
        <a:p>
          <a:r>
            <a:rPr lang="en-US" b="0" i="0" u="none" baseline="0" dirty="0">
              <a:rtl val="0"/>
            </a:rPr>
            <a:t>Problem Statement</a:t>
          </a:r>
          <a:endParaRPr altLang="en-US" dirty="0"/>
        </a:p>
      </dgm:t>
    </dgm:pt>
    <dgm:pt modelId="{87EC54B7-C004-40C7-9921-90AA36CB3AA6}" type="parTrans" cxnId="{5BD76EE2-187F-411E-8A17-92CF9B925115}">
      <dgm:prSet/>
      <dgm:spPr/>
      <dgm:t>
        <a:bodyPr/>
        <a:lstStyle/>
        <a:p>
          <a:endParaRPr lang="en-IN"/>
        </a:p>
      </dgm:t>
    </dgm:pt>
    <dgm:pt modelId="{062E20B0-5EC5-4BDD-B5FC-28AA7ADDD83D}" type="sibTrans" cxnId="{5BD76EE2-187F-411E-8A17-92CF9B925115}">
      <dgm:prSet/>
      <dgm:spPr/>
      <dgm:t>
        <a:bodyPr/>
        <a:lstStyle/>
        <a:p>
          <a:endParaRPr lang="en-IN"/>
        </a:p>
      </dgm:t>
    </dgm:pt>
    <dgm:pt modelId="{35B90CF7-7D8D-4008-87E9-F65F649A00DC}" type="pres">
      <dgm:prSet presAssocID="{57119D1D-5D7E-4EEA-97DC-A91DE70CAF49}" presName="linear" presStyleCnt="0">
        <dgm:presLayoutVars>
          <dgm:animLvl val="lvl"/>
          <dgm:resizeHandles val="exact"/>
        </dgm:presLayoutVars>
      </dgm:prSet>
      <dgm:spPr/>
    </dgm:pt>
    <dgm:pt modelId="{F18E4C08-2EF6-4ACF-8B05-B2A938F6460A}" type="pres">
      <dgm:prSet presAssocID="{1C692B79-AA32-4054-AE92-E6449E3C2DB8}" presName="parentText" presStyleLbl="node1" presStyleIdx="0" presStyleCnt="1">
        <dgm:presLayoutVars>
          <dgm:chMax val="0"/>
          <dgm:bulletEnabled val="1"/>
        </dgm:presLayoutVars>
      </dgm:prSet>
      <dgm:spPr/>
    </dgm:pt>
  </dgm:ptLst>
  <dgm:cxnLst>
    <dgm:cxn modelId="{07570305-668F-480A-BB2A-DF1B0B4D7426}" type="presOf" srcId="{1C692B79-AA32-4054-AE92-E6449E3C2DB8}" destId="{F18E4C08-2EF6-4ACF-8B05-B2A938F6460A}" srcOrd="0" destOrd="0" presId="urn:microsoft.com/office/officeart/2005/8/layout/vList2#2"/>
    <dgm:cxn modelId="{189CC6C9-146E-428C-9024-489D80EE8945}" type="presOf" srcId="{57119D1D-5D7E-4EEA-97DC-A91DE70CAF49}" destId="{35B90CF7-7D8D-4008-87E9-F65F649A00DC}" srcOrd="0" destOrd="0" presId="urn:microsoft.com/office/officeart/2005/8/layout/vList2#2"/>
    <dgm:cxn modelId="{5BD76EE2-187F-411E-8A17-92CF9B925115}" srcId="{57119D1D-5D7E-4EEA-97DC-A91DE70CAF49}" destId="{1C692B79-AA32-4054-AE92-E6449E3C2DB8}" srcOrd="0" destOrd="0" parTransId="{87EC54B7-C004-40C7-9921-90AA36CB3AA6}" sibTransId="{062E20B0-5EC5-4BDD-B5FC-28AA7ADDD83D}"/>
    <dgm:cxn modelId="{03E747D1-8DB2-4273-9FD3-366FA5F0ED61}" type="presParOf" srcId="{35B90CF7-7D8D-4008-87E9-F65F649A00DC}" destId="{F18E4C08-2EF6-4ACF-8B05-B2A938F6460A}"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119D1D-5D7E-4EEA-97DC-A91DE70CAF49}" type="doc">
      <dgm:prSet loTypeId="urn:microsoft.com/office/officeart/2005/8/layout/vList2#2" qsTypeId="urn:microsoft.com/office/officeart/2005/8/quickstyle/simple1#2" csTypeId="urn:microsoft.com/office/officeart/2005/8/colors/accent1_2#2" phldr="1"/>
      <dgm:spPr/>
      <dgm:t>
        <a:bodyPr/>
        <a:lstStyle/>
        <a:p>
          <a:endParaRPr altLang="en-US"/>
        </a:p>
      </dgm:t>
    </dgm:pt>
    <dgm:pt modelId="{1C692B79-AA32-4054-AE92-E6449E3C2DB8}">
      <dgm:prSet/>
      <dgm:spPr/>
      <dgm:t>
        <a:bodyPr/>
        <a:lstStyle/>
        <a:p>
          <a:r>
            <a:rPr lang="en-US" altLang="en-US" dirty="0"/>
            <a:t>Abstract</a:t>
          </a:r>
          <a:endParaRPr altLang="en-US" dirty="0"/>
        </a:p>
      </dgm:t>
    </dgm:pt>
    <dgm:pt modelId="{87EC54B7-C004-40C7-9921-90AA36CB3AA6}" type="parTrans" cxnId="{5BD76EE2-187F-411E-8A17-92CF9B925115}">
      <dgm:prSet/>
      <dgm:spPr/>
      <dgm:t>
        <a:bodyPr/>
        <a:lstStyle/>
        <a:p>
          <a:endParaRPr lang="en-IN"/>
        </a:p>
      </dgm:t>
    </dgm:pt>
    <dgm:pt modelId="{062E20B0-5EC5-4BDD-B5FC-28AA7ADDD83D}" type="sibTrans" cxnId="{5BD76EE2-187F-411E-8A17-92CF9B925115}">
      <dgm:prSet/>
      <dgm:spPr/>
      <dgm:t>
        <a:bodyPr/>
        <a:lstStyle/>
        <a:p>
          <a:endParaRPr lang="en-IN"/>
        </a:p>
      </dgm:t>
    </dgm:pt>
    <dgm:pt modelId="{35B90CF7-7D8D-4008-87E9-F65F649A00DC}" type="pres">
      <dgm:prSet presAssocID="{57119D1D-5D7E-4EEA-97DC-A91DE70CAF49}" presName="linear" presStyleCnt="0">
        <dgm:presLayoutVars>
          <dgm:animLvl val="lvl"/>
          <dgm:resizeHandles val="exact"/>
        </dgm:presLayoutVars>
      </dgm:prSet>
      <dgm:spPr/>
    </dgm:pt>
    <dgm:pt modelId="{F18E4C08-2EF6-4ACF-8B05-B2A938F6460A}" type="pres">
      <dgm:prSet presAssocID="{1C692B79-AA32-4054-AE92-E6449E3C2DB8}" presName="parentText" presStyleLbl="node1" presStyleIdx="0" presStyleCnt="1">
        <dgm:presLayoutVars>
          <dgm:chMax val="0"/>
          <dgm:bulletEnabled val="1"/>
        </dgm:presLayoutVars>
      </dgm:prSet>
      <dgm:spPr/>
    </dgm:pt>
  </dgm:ptLst>
  <dgm:cxnLst>
    <dgm:cxn modelId="{07570305-668F-480A-BB2A-DF1B0B4D7426}" type="presOf" srcId="{1C692B79-AA32-4054-AE92-E6449E3C2DB8}" destId="{F18E4C08-2EF6-4ACF-8B05-B2A938F6460A}" srcOrd="0" destOrd="0" presId="urn:microsoft.com/office/officeart/2005/8/layout/vList2#2"/>
    <dgm:cxn modelId="{189CC6C9-146E-428C-9024-489D80EE8945}" type="presOf" srcId="{57119D1D-5D7E-4EEA-97DC-A91DE70CAF49}" destId="{35B90CF7-7D8D-4008-87E9-F65F649A00DC}" srcOrd="0" destOrd="0" presId="urn:microsoft.com/office/officeart/2005/8/layout/vList2#2"/>
    <dgm:cxn modelId="{5BD76EE2-187F-411E-8A17-92CF9B925115}" srcId="{57119D1D-5D7E-4EEA-97DC-A91DE70CAF49}" destId="{1C692B79-AA32-4054-AE92-E6449E3C2DB8}" srcOrd="0" destOrd="0" parTransId="{87EC54B7-C004-40C7-9921-90AA36CB3AA6}" sibTransId="{062E20B0-5EC5-4BDD-B5FC-28AA7ADDD83D}"/>
    <dgm:cxn modelId="{03E747D1-8DB2-4273-9FD3-366FA5F0ED61}" type="presParOf" srcId="{35B90CF7-7D8D-4008-87E9-F65F649A00DC}" destId="{F18E4C08-2EF6-4ACF-8B05-B2A938F6460A}" srcOrd="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C0C874-BD09-4586-A920-B3A70DA1AE1E}" type="doc">
      <dgm:prSet loTypeId="urn:microsoft.com/office/officeart/2005/8/layout/vList2#3" qsTypeId="urn:microsoft.com/office/officeart/2005/8/quickstyle/simple1#3" csTypeId="urn:microsoft.com/office/officeart/2005/8/colors/accent1_2#3"/>
      <dgm:spPr/>
      <dgm:t>
        <a:bodyPr/>
        <a:lstStyle/>
        <a:p>
          <a:endParaRPr altLang="en-US"/>
        </a:p>
      </dgm:t>
    </dgm:pt>
    <dgm:pt modelId="{91BBC40F-B8BC-49A1-BA0A-9A1E3C1620B6}">
      <dgm:prSet/>
      <dgm:spPr/>
      <dgm:t>
        <a:bodyPr/>
        <a:lstStyle/>
        <a:p>
          <a:r>
            <a:rPr lang="en-US" b="0" i="0" u="none" baseline="0" dirty="0">
              <a:rtl val="0"/>
            </a:rPr>
            <a:t>Introduction</a:t>
          </a:r>
          <a:endParaRPr altLang="en-US" dirty="0"/>
        </a:p>
      </dgm:t>
    </dgm:pt>
    <dgm:pt modelId="{101C4706-3EB2-4C4E-A703-42BB14009D4B}" type="parTrans" cxnId="{46C6A2D2-E438-4DFF-B219-10812441B3A8}">
      <dgm:prSet/>
      <dgm:spPr/>
      <dgm:t>
        <a:bodyPr/>
        <a:lstStyle/>
        <a:p>
          <a:endParaRPr lang="en-IN"/>
        </a:p>
      </dgm:t>
    </dgm:pt>
    <dgm:pt modelId="{38E482F5-0E87-4AF4-9B46-3A74F11FBE11}" type="sibTrans" cxnId="{46C6A2D2-E438-4DFF-B219-10812441B3A8}">
      <dgm:prSet/>
      <dgm:spPr/>
      <dgm:t>
        <a:bodyPr/>
        <a:lstStyle/>
        <a:p>
          <a:endParaRPr lang="en-IN"/>
        </a:p>
      </dgm:t>
    </dgm:pt>
    <dgm:pt modelId="{67A84588-67B5-4463-9B4D-37D2B0E25A4A}" type="pres">
      <dgm:prSet presAssocID="{25C0C874-BD09-4586-A920-B3A70DA1AE1E}" presName="linear" presStyleCnt="0">
        <dgm:presLayoutVars>
          <dgm:animLvl val="lvl"/>
          <dgm:resizeHandles val="exact"/>
        </dgm:presLayoutVars>
      </dgm:prSet>
      <dgm:spPr/>
    </dgm:pt>
    <dgm:pt modelId="{76758EA2-355B-4FD6-A467-7AD5D7092CA6}" type="pres">
      <dgm:prSet presAssocID="{91BBC40F-B8BC-49A1-BA0A-9A1E3C1620B6}" presName="parentText" presStyleLbl="node1" presStyleIdx="0" presStyleCnt="1">
        <dgm:presLayoutVars>
          <dgm:chMax val="0"/>
          <dgm:bulletEnabled val="1"/>
        </dgm:presLayoutVars>
      </dgm:prSet>
      <dgm:spPr/>
    </dgm:pt>
  </dgm:ptLst>
  <dgm:cxnLst>
    <dgm:cxn modelId="{BE105352-4359-40FB-A4B0-051B812A59B4}" type="presOf" srcId="{91BBC40F-B8BC-49A1-BA0A-9A1E3C1620B6}" destId="{76758EA2-355B-4FD6-A467-7AD5D7092CA6}" srcOrd="0" destOrd="0" presId="urn:microsoft.com/office/officeart/2005/8/layout/vList2#3"/>
    <dgm:cxn modelId="{40F01AC1-4382-4014-81CE-A529B3C01923}" type="presOf" srcId="{25C0C874-BD09-4586-A920-B3A70DA1AE1E}" destId="{67A84588-67B5-4463-9B4D-37D2B0E25A4A}" srcOrd="0" destOrd="0" presId="urn:microsoft.com/office/officeart/2005/8/layout/vList2#3"/>
    <dgm:cxn modelId="{46C6A2D2-E438-4DFF-B219-10812441B3A8}" srcId="{25C0C874-BD09-4586-A920-B3A70DA1AE1E}" destId="{91BBC40F-B8BC-49A1-BA0A-9A1E3C1620B6}" srcOrd="0" destOrd="0" parTransId="{101C4706-3EB2-4C4E-A703-42BB14009D4B}" sibTransId="{38E482F5-0E87-4AF4-9B46-3A74F11FBE11}"/>
    <dgm:cxn modelId="{A04C30DC-4641-46E4-B2C6-12FC075ADF94}" type="presParOf" srcId="{67A84588-67B5-4463-9B4D-37D2B0E25A4A}" destId="{76758EA2-355B-4FD6-A467-7AD5D7092CA6}" srcOrd="0" destOrd="0" presId="urn:microsoft.com/office/officeart/2005/8/layout/vList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60D552-D6AC-47D4-AC82-490FDC41A52F}" type="doc">
      <dgm:prSet loTypeId="urn:microsoft.com/office/officeart/2005/8/layout/vList2#6" qsTypeId="urn:microsoft.com/office/officeart/2005/8/quickstyle/simple1#6" csTypeId="urn:microsoft.com/office/officeart/2005/8/colors/accent1_2#6"/>
      <dgm:spPr/>
      <dgm:t>
        <a:bodyPr/>
        <a:lstStyle/>
        <a:p>
          <a:endParaRPr altLang="en-US"/>
        </a:p>
      </dgm:t>
    </dgm:pt>
    <dgm:pt modelId="{D4857866-8FAA-45B3-8BC1-836D43C8C88F}">
      <dgm:prSet/>
      <dgm:spPr/>
      <dgm:t>
        <a:bodyPr/>
        <a:lstStyle/>
        <a:p>
          <a:r>
            <a:rPr lang="en-US" b="0" i="0" u="none" baseline="0" dirty="0">
              <a:rtl val="0"/>
            </a:rPr>
            <a:t>Literature Review </a:t>
          </a:r>
          <a:endParaRPr altLang="en-US" dirty="0"/>
        </a:p>
      </dgm:t>
    </dgm:pt>
    <dgm:pt modelId="{6C7C5087-0205-495D-AAF9-9B53A599E1FE}" type="parTrans" cxnId="{7FB6770F-5642-48E9-899B-DA0DAACF1264}">
      <dgm:prSet/>
      <dgm:spPr/>
      <dgm:t>
        <a:bodyPr/>
        <a:lstStyle/>
        <a:p>
          <a:endParaRPr lang="en-US"/>
        </a:p>
      </dgm:t>
    </dgm:pt>
    <dgm:pt modelId="{C3811AEE-98C0-4A01-906E-A9EA9BDB14F3}" type="sibTrans" cxnId="{7FB6770F-5642-48E9-899B-DA0DAACF1264}">
      <dgm:prSet/>
      <dgm:spPr/>
      <dgm:t>
        <a:bodyPr/>
        <a:lstStyle/>
        <a:p>
          <a:endParaRPr lang="en-US"/>
        </a:p>
      </dgm:t>
    </dgm:pt>
    <dgm:pt modelId="{04A96AD4-6441-4882-AA8C-EF12AF678DF0}" type="pres">
      <dgm:prSet presAssocID="{3A60D552-D6AC-47D4-AC82-490FDC41A52F}" presName="linear" presStyleCnt="0">
        <dgm:presLayoutVars>
          <dgm:animLvl val="lvl"/>
          <dgm:resizeHandles val="exact"/>
        </dgm:presLayoutVars>
      </dgm:prSet>
      <dgm:spPr/>
    </dgm:pt>
    <dgm:pt modelId="{F6F10A6B-7278-4A2B-82EB-5E21DD458C82}" type="pres">
      <dgm:prSet presAssocID="{D4857866-8FAA-45B3-8BC1-836D43C8C88F}" presName="parentText" presStyleLbl="node1" presStyleIdx="0" presStyleCnt="1" custLinFactNeighborX="-5692" custLinFactNeighborY="-84654">
        <dgm:presLayoutVars>
          <dgm:chMax val="0"/>
          <dgm:bulletEnabled val="1"/>
        </dgm:presLayoutVars>
      </dgm:prSet>
      <dgm:spPr/>
    </dgm:pt>
  </dgm:ptLst>
  <dgm:cxnLst>
    <dgm:cxn modelId="{B442170A-E4D9-403E-9E81-447756C34BF6}" type="presOf" srcId="{D4857866-8FAA-45B3-8BC1-836D43C8C88F}" destId="{F6F10A6B-7278-4A2B-82EB-5E21DD458C82}" srcOrd="0" destOrd="0" presId="urn:microsoft.com/office/officeart/2005/8/layout/vList2#6"/>
    <dgm:cxn modelId="{7FB6770F-5642-48E9-899B-DA0DAACF1264}" srcId="{3A60D552-D6AC-47D4-AC82-490FDC41A52F}" destId="{D4857866-8FAA-45B3-8BC1-836D43C8C88F}" srcOrd="0" destOrd="0" parTransId="{6C7C5087-0205-495D-AAF9-9B53A599E1FE}" sibTransId="{C3811AEE-98C0-4A01-906E-A9EA9BDB14F3}"/>
    <dgm:cxn modelId="{16D80012-9CFD-4B24-A3A1-8DA6F78B42CC}" type="presOf" srcId="{3A60D552-D6AC-47D4-AC82-490FDC41A52F}" destId="{04A96AD4-6441-4882-AA8C-EF12AF678DF0}" srcOrd="0" destOrd="0" presId="urn:microsoft.com/office/officeart/2005/8/layout/vList2#6"/>
    <dgm:cxn modelId="{AEEEACC4-5A8E-4E1E-87FF-F5E1C99EB8ED}" type="presParOf" srcId="{04A96AD4-6441-4882-AA8C-EF12AF678DF0}" destId="{F6F10A6B-7278-4A2B-82EB-5E21DD458C82}" srcOrd="0" destOrd="0" presId="urn:microsoft.com/office/officeart/2005/8/layout/vList2#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A60D552-D6AC-47D4-AC82-490FDC41A52F}" type="doc">
      <dgm:prSet loTypeId="urn:microsoft.com/office/officeart/2005/8/layout/vList2#6" qsTypeId="urn:microsoft.com/office/officeart/2005/8/quickstyle/simple1#6" csTypeId="urn:microsoft.com/office/officeart/2005/8/colors/accent1_2#6"/>
      <dgm:spPr/>
      <dgm:t>
        <a:bodyPr/>
        <a:lstStyle/>
        <a:p>
          <a:endParaRPr altLang="en-US"/>
        </a:p>
      </dgm:t>
    </dgm:pt>
    <dgm:pt modelId="{D4857866-8FAA-45B3-8BC1-836D43C8C88F}">
      <dgm:prSet/>
      <dgm:spPr/>
      <dgm:t>
        <a:bodyPr/>
        <a:lstStyle/>
        <a:p>
          <a:r>
            <a:rPr lang="en-US" b="0" i="0" u="none" baseline="0" dirty="0">
              <a:rtl val="0"/>
            </a:rPr>
            <a:t>Literature Review </a:t>
          </a:r>
          <a:endParaRPr altLang="en-US" dirty="0"/>
        </a:p>
      </dgm:t>
    </dgm:pt>
    <dgm:pt modelId="{6C7C5087-0205-495D-AAF9-9B53A599E1FE}" type="parTrans" cxnId="{7FB6770F-5642-48E9-899B-DA0DAACF1264}">
      <dgm:prSet/>
      <dgm:spPr/>
      <dgm:t>
        <a:bodyPr/>
        <a:lstStyle/>
        <a:p>
          <a:endParaRPr lang="en-US"/>
        </a:p>
      </dgm:t>
    </dgm:pt>
    <dgm:pt modelId="{C3811AEE-98C0-4A01-906E-A9EA9BDB14F3}" type="sibTrans" cxnId="{7FB6770F-5642-48E9-899B-DA0DAACF1264}">
      <dgm:prSet/>
      <dgm:spPr/>
      <dgm:t>
        <a:bodyPr/>
        <a:lstStyle/>
        <a:p>
          <a:endParaRPr lang="en-US"/>
        </a:p>
      </dgm:t>
    </dgm:pt>
    <dgm:pt modelId="{04A96AD4-6441-4882-AA8C-EF12AF678DF0}" type="pres">
      <dgm:prSet presAssocID="{3A60D552-D6AC-47D4-AC82-490FDC41A52F}" presName="linear" presStyleCnt="0">
        <dgm:presLayoutVars>
          <dgm:animLvl val="lvl"/>
          <dgm:resizeHandles val="exact"/>
        </dgm:presLayoutVars>
      </dgm:prSet>
      <dgm:spPr/>
    </dgm:pt>
    <dgm:pt modelId="{F6F10A6B-7278-4A2B-82EB-5E21DD458C82}" type="pres">
      <dgm:prSet presAssocID="{D4857866-8FAA-45B3-8BC1-836D43C8C88F}" presName="parentText" presStyleLbl="node1" presStyleIdx="0" presStyleCnt="1" custLinFactNeighborX="-5692" custLinFactNeighborY="-84654">
        <dgm:presLayoutVars>
          <dgm:chMax val="0"/>
          <dgm:bulletEnabled val="1"/>
        </dgm:presLayoutVars>
      </dgm:prSet>
      <dgm:spPr/>
    </dgm:pt>
  </dgm:ptLst>
  <dgm:cxnLst>
    <dgm:cxn modelId="{B442170A-E4D9-403E-9E81-447756C34BF6}" type="presOf" srcId="{D4857866-8FAA-45B3-8BC1-836D43C8C88F}" destId="{F6F10A6B-7278-4A2B-82EB-5E21DD458C82}" srcOrd="0" destOrd="0" presId="urn:microsoft.com/office/officeart/2005/8/layout/vList2#6"/>
    <dgm:cxn modelId="{7FB6770F-5642-48E9-899B-DA0DAACF1264}" srcId="{3A60D552-D6AC-47D4-AC82-490FDC41A52F}" destId="{D4857866-8FAA-45B3-8BC1-836D43C8C88F}" srcOrd="0" destOrd="0" parTransId="{6C7C5087-0205-495D-AAF9-9B53A599E1FE}" sibTransId="{C3811AEE-98C0-4A01-906E-A9EA9BDB14F3}"/>
    <dgm:cxn modelId="{16D80012-9CFD-4B24-A3A1-8DA6F78B42CC}" type="presOf" srcId="{3A60D552-D6AC-47D4-AC82-490FDC41A52F}" destId="{04A96AD4-6441-4882-AA8C-EF12AF678DF0}" srcOrd="0" destOrd="0" presId="urn:microsoft.com/office/officeart/2005/8/layout/vList2#6"/>
    <dgm:cxn modelId="{AEEEACC4-5A8E-4E1E-87FF-F5E1C99EB8ED}" type="presParOf" srcId="{04A96AD4-6441-4882-AA8C-EF12AF678DF0}" destId="{F6F10A6B-7278-4A2B-82EB-5E21DD458C82}" srcOrd="0" destOrd="0" presId="urn:microsoft.com/office/officeart/2005/8/layout/vList2#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C0C874-BD09-4586-A920-B3A70DA1AE1E}" type="doc">
      <dgm:prSet loTypeId="urn:microsoft.com/office/officeart/2005/8/layout/vList2#3" qsTypeId="urn:microsoft.com/office/officeart/2005/8/quickstyle/simple1#3" csTypeId="urn:microsoft.com/office/officeart/2005/8/colors/accent1_2#3" phldr="1"/>
      <dgm:spPr/>
      <dgm:t>
        <a:bodyPr/>
        <a:lstStyle/>
        <a:p>
          <a:endParaRPr altLang="en-US"/>
        </a:p>
      </dgm:t>
    </dgm:pt>
    <dgm:pt modelId="{91BBC40F-B8BC-49A1-BA0A-9A1E3C1620B6}">
      <dgm:prSet/>
      <dgm:spPr/>
      <dgm:t>
        <a:bodyPr/>
        <a:lstStyle/>
        <a:p>
          <a:r>
            <a:rPr lang="en-IN" dirty="0"/>
            <a:t>METHODOLOGY</a:t>
          </a:r>
          <a:endParaRPr altLang="en-US" dirty="0"/>
        </a:p>
      </dgm:t>
    </dgm:pt>
    <dgm:pt modelId="{101C4706-3EB2-4C4E-A703-42BB14009D4B}" type="parTrans" cxnId="{46C6A2D2-E438-4DFF-B219-10812441B3A8}">
      <dgm:prSet/>
      <dgm:spPr/>
      <dgm:t>
        <a:bodyPr/>
        <a:lstStyle/>
        <a:p>
          <a:endParaRPr lang="en-IN"/>
        </a:p>
      </dgm:t>
    </dgm:pt>
    <dgm:pt modelId="{38E482F5-0E87-4AF4-9B46-3A74F11FBE11}" type="sibTrans" cxnId="{46C6A2D2-E438-4DFF-B219-10812441B3A8}">
      <dgm:prSet/>
      <dgm:spPr/>
      <dgm:t>
        <a:bodyPr/>
        <a:lstStyle/>
        <a:p>
          <a:endParaRPr lang="en-IN"/>
        </a:p>
      </dgm:t>
    </dgm:pt>
    <dgm:pt modelId="{67A84588-67B5-4463-9B4D-37D2B0E25A4A}" type="pres">
      <dgm:prSet presAssocID="{25C0C874-BD09-4586-A920-B3A70DA1AE1E}" presName="linear" presStyleCnt="0">
        <dgm:presLayoutVars>
          <dgm:animLvl val="lvl"/>
          <dgm:resizeHandles val="exact"/>
        </dgm:presLayoutVars>
      </dgm:prSet>
      <dgm:spPr/>
    </dgm:pt>
    <dgm:pt modelId="{76758EA2-355B-4FD6-A467-7AD5D7092CA6}" type="pres">
      <dgm:prSet presAssocID="{91BBC40F-B8BC-49A1-BA0A-9A1E3C1620B6}" presName="parentText" presStyleLbl="node1" presStyleIdx="0" presStyleCnt="1">
        <dgm:presLayoutVars>
          <dgm:chMax val="0"/>
          <dgm:bulletEnabled val="1"/>
        </dgm:presLayoutVars>
      </dgm:prSet>
      <dgm:spPr/>
    </dgm:pt>
  </dgm:ptLst>
  <dgm:cxnLst>
    <dgm:cxn modelId="{BE105352-4359-40FB-A4B0-051B812A59B4}" type="presOf" srcId="{91BBC40F-B8BC-49A1-BA0A-9A1E3C1620B6}" destId="{76758EA2-355B-4FD6-A467-7AD5D7092CA6}" srcOrd="0" destOrd="0" presId="urn:microsoft.com/office/officeart/2005/8/layout/vList2#3"/>
    <dgm:cxn modelId="{40F01AC1-4382-4014-81CE-A529B3C01923}" type="presOf" srcId="{25C0C874-BD09-4586-A920-B3A70DA1AE1E}" destId="{67A84588-67B5-4463-9B4D-37D2B0E25A4A}" srcOrd="0" destOrd="0" presId="urn:microsoft.com/office/officeart/2005/8/layout/vList2#3"/>
    <dgm:cxn modelId="{46C6A2D2-E438-4DFF-B219-10812441B3A8}" srcId="{25C0C874-BD09-4586-A920-B3A70DA1AE1E}" destId="{91BBC40F-B8BC-49A1-BA0A-9A1E3C1620B6}" srcOrd="0" destOrd="0" parTransId="{101C4706-3EB2-4C4E-A703-42BB14009D4B}" sibTransId="{38E482F5-0E87-4AF4-9B46-3A74F11FBE11}"/>
    <dgm:cxn modelId="{A04C30DC-4641-46E4-B2C6-12FC075ADF94}" type="presParOf" srcId="{67A84588-67B5-4463-9B4D-37D2B0E25A4A}" destId="{76758EA2-355B-4FD6-A467-7AD5D7092CA6}" srcOrd="0" destOrd="0" presId="urn:microsoft.com/office/officeart/2005/8/layout/vList2#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F238163-5890-4682-8A11-E86C385A9ECF}" type="doc">
      <dgm:prSet loTypeId="urn:microsoft.com/office/officeart/2005/8/layout/vList2#5" qsTypeId="urn:microsoft.com/office/officeart/2005/8/quickstyle/simple1#5" csTypeId="urn:microsoft.com/office/officeart/2005/8/colors/accent1_2#5" phldr="1"/>
      <dgm:spPr/>
      <dgm:t>
        <a:bodyPr/>
        <a:lstStyle/>
        <a:p>
          <a:endParaRPr altLang="en-US"/>
        </a:p>
      </dgm:t>
    </dgm:pt>
    <dgm:pt modelId="{315DE635-2A8F-4724-A32A-7AB465AF80B5}">
      <dgm:prSet phldr="0" custT="1"/>
      <dgm:spPr/>
      <dgm:t>
        <a:bodyPr vert="horz" wrap="square"/>
        <a:lstStyle/>
        <a:p>
          <a:pPr algn="l">
            <a:lnSpc>
              <a:spcPct val="100000"/>
            </a:lnSpc>
            <a:spcBef>
              <a:spcPct val="0"/>
            </a:spcBef>
            <a:spcAft>
              <a:spcPct val="35000"/>
            </a:spcAft>
          </a:pPr>
          <a:r>
            <a:rPr lang="en-US" sz="4000" b="0" u="none" dirty="0">
              <a:latin typeface="+mn-lt"/>
              <a:sym typeface="+mn-ea"/>
            </a:rPr>
            <a:t>Results</a:t>
          </a:r>
          <a:br>
            <a:rPr sz="4000" b="0" u="sng" dirty="0">
              <a:latin typeface="+mn-lt"/>
              <a:sym typeface="+mn-ea"/>
            </a:rPr>
          </a:br>
          <a:endParaRPr lang="en-US" sz="4000" b="0" u="sng" dirty="0">
            <a:latin typeface="+mn-lt"/>
            <a:cs typeface="Times New Roman" panose="02020603050405020304" pitchFamily="18" charset="0"/>
          </a:endParaRPr>
        </a:p>
      </dgm:t>
    </dgm:pt>
    <dgm:pt modelId="{D35623C5-B6A0-44A0-88CB-E8558200CEB2}" type="parTrans" cxnId="{C0CD9F39-905A-46E4-BC30-537988B798C2}">
      <dgm:prSet/>
      <dgm:spPr/>
    </dgm:pt>
    <dgm:pt modelId="{B659E9D2-E147-45ED-9737-BC30059EB17E}" type="sibTrans" cxnId="{C0CD9F39-905A-46E4-BC30-537988B798C2}">
      <dgm:prSet/>
      <dgm:spPr/>
    </dgm:pt>
    <dgm:pt modelId="{ACFD05B8-2876-4CE3-B02B-E8D790A8F679}" type="pres">
      <dgm:prSet presAssocID="{0F238163-5890-4682-8A11-E86C385A9ECF}" presName="linear" presStyleCnt="0">
        <dgm:presLayoutVars>
          <dgm:animLvl val="lvl"/>
          <dgm:resizeHandles val="exact"/>
        </dgm:presLayoutVars>
      </dgm:prSet>
      <dgm:spPr/>
    </dgm:pt>
    <dgm:pt modelId="{45CE23B2-77CC-4239-9B47-0CC5031D016C}" type="pres">
      <dgm:prSet presAssocID="{315DE635-2A8F-4724-A32A-7AB465AF80B5}" presName="parentText" presStyleLbl="node1" presStyleIdx="0" presStyleCnt="1">
        <dgm:presLayoutVars>
          <dgm:chMax val="0"/>
          <dgm:bulletEnabled val="1"/>
        </dgm:presLayoutVars>
      </dgm:prSet>
      <dgm:spPr/>
    </dgm:pt>
  </dgm:ptLst>
  <dgm:cxnLst>
    <dgm:cxn modelId="{C0CD9F39-905A-46E4-BC30-537988B798C2}" srcId="{0F238163-5890-4682-8A11-E86C385A9ECF}" destId="{315DE635-2A8F-4724-A32A-7AB465AF80B5}" srcOrd="0" destOrd="0" parTransId="{D35623C5-B6A0-44A0-88CB-E8558200CEB2}" sibTransId="{B659E9D2-E147-45ED-9737-BC30059EB17E}"/>
    <dgm:cxn modelId="{AD6E7461-5E0E-478E-AAED-17436F42F1E1}" type="presOf" srcId="{315DE635-2A8F-4724-A32A-7AB465AF80B5}" destId="{45CE23B2-77CC-4239-9B47-0CC5031D016C}" srcOrd="0" destOrd="0" presId="urn:microsoft.com/office/officeart/2005/8/layout/vList2#5"/>
    <dgm:cxn modelId="{37ECB6F4-E0B5-4B09-B528-3FC17B2DFC93}" type="presOf" srcId="{0F238163-5890-4682-8A11-E86C385A9ECF}" destId="{ACFD05B8-2876-4CE3-B02B-E8D790A8F679}" srcOrd="0" destOrd="0" presId="urn:microsoft.com/office/officeart/2005/8/layout/vList2#5"/>
    <dgm:cxn modelId="{75F92FDE-D522-42B0-A834-99F2E88D2AC5}" type="presParOf" srcId="{ACFD05B8-2876-4CE3-B02B-E8D790A8F679}" destId="{45CE23B2-77CC-4239-9B47-0CC5031D016C}"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F238163-5890-4682-8A11-E86C385A9ECF}" type="doc">
      <dgm:prSet loTypeId="urn:microsoft.com/office/officeart/2005/8/layout/vList2#5" qsTypeId="urn:microsoft.com/office/officeart/2005/8/quickstyle/simple1#5" csTypeId="urn:microsoft.com/office/officeart/2005/8/colors/accent1_2#5" phldr="1"/>
      <dgm:spPr/>
      <dgm:t>
        <a:bodyPr/>
        <a:lstStyle/>
        <a:p>
          <a:endParaRPr altLang="en-US"/>
        </a:p>
      </dgm:t>
    </dgm:pt>
    <dgm:pt modelId="{315DE635-2A8F-4724-A32A-7AB465AF80B5}">
      <dgm:prSet phldr="0" custT="1"/>
      <dgm:spPr/>
      <dgm:t>
        <a:bodyPr vert="horz" wrap="square"/>
        <a:lstStyle/>
        <a:p>
          <a:pPr>
            <a:lnSpc>
              <a:spcPct val="100000"/>
            </a:lnSpc>
            <a:spcBef>
              <a:spcPct val="0"/>
            </a:spcBef>
            <a:spcAft>
              <a:spcPct val="35000"/>
            </a:spcAft>
          </a:pPr>
          <a:r>
            <a:rPr lang="en-US" sz="4000" b="0" dirty="0">
              <a:latin typeface="+mn-lt"/>
              <a:sym typeface="+mn-ea"/>
            </a:rPr>
            <a:t>Conclusion</a:t>
          </a:r>
          <a:br>
            <a:rPr sz="4000" b="0" dirty="0">
              <a:latin typeface="+mn-lt"/>
              <a:sym typeface="+mn-ea"/>
            </a:rPr>
          </a:br>
          <a:endParaRPr lang="en-US" sz="4000" b="0" dirty="0">
            <a:latin typeface="+mn-lt"/>
            <a:cs typeface="Times New Roman" panose="02020603050405020304" pitchFamily="18" charset="0"/>
          </a:endParaRPr>
        </a:p>
      </dgm:t>
    </dgm:pt>
    <dgm:pt modelId="{D35623C5-B6A0-44A0-88CB-E8558200CEB2}" type="parTrans" cxnId="{C0CD9F39-905A-46E4-BC30-537988B798C2}">
      <dgm:prSet/>
      <dgm:spPr/>
      <dgm:t>
        <a:bodyPr/>
        <a:lstStyle/>
        <a:p>
          <a:endParaRPr lang="en-IN"/>
        </a:p>
      </dgm:t>
    </dgm:pt>
    <dgm:pt modelId="{B659E9D2-E147-45ED-9737-BC30059EB17E}" type="sibTrans" cxnId="{C0CD9F39-905A-46E4-BC30-537988B798C2}">
      <dgm:prSet/>
      <dgm:spPr/>
      <dgm:t>
        <a:bodyPr/>
        <a:lstStyle/>
        <a:p>
          <a:endParaRPr lang="en-IN"/>
        </a:p>
      </dgm:t>
    </dgm:pt>
    <dgm:pt modelId="{ACFD05B8-2876-4CE3-B02B-E8D790A8F679}" type="pres">
      <dgm:prSet presAssocID="{0F238163-5890-4682-8A11-E86C385A9ECF}" presName="linear" presStyleCnt="0">
        <dgm:presLayoutVars>
          <dgm:animLvl val="lvl"/>
          <dgm:resizeHandles val="exact"/>
        </dgm:presLayoutVars>
      </dgm:prSet>
      <dgm:spPr/>
    </dgm:pt>
    <dgm:pt modelId="{45CE23B2-77CC-4239-9B47-0CC5031D016C}" type="pres">
      <dgm:prSet presAssocID="{315DE635-2A8F-4724-A32A-7AB465AF80B5}" presName="parentText" presStyleLbl="node1" presStyleIdx="0" presStyleCnt="1">
        <dgm:presLayoutVars>
          <dgm:chMax val="0"/>
          <dgm:bulletEnabled val="1"/>
        </dgm:presLayoutVars>
      </dgm:prSet>
      <dgm:spPr/>
    </dgm:pt>
  </dgm:ptLst>
  <dgm:cxnLst>
    <dgm:cxn modelId="{C0CD9F39-905A-46E4-BC30-537988B798C2}" srcId="{0F238163-5890-4682-8A11-E86C385A9ECF}" destId="{315DE635-2A8F-4724-A32A-7AB465AF80B5}" srcOrd="0" destOrd="0" parTransId="{D35623C5-B6A0-44A0-88CB-E8558200CEB2}" sibTransId="{B659E9D2-E147-45ED-9737-BC30059EB17E}"/>
    <dgm:cxn modelId="{AD6E7461-5E0E-478E-AAED-17436F42F1E1}" type="presOf" srcId="{315DE635-2A8F-4724-A32A-7AB465AF80B5}" destId="{45CE23B2-77CC-4239-9B47-0CC5031D016C}" srcOrd="0" destOrd="0" presId="urn:microsoft.com/office/officeart/2005/8/layout/vList2#5"/>
    <dgm:cxn modelId="{37ECB6F4-E0B5-4B09-B528-3FC17B2DFC93}" type="presOf" srcId="{0F238163-5890-4682-8A11-E86C385A9ECF}" destId="{ACFD05B8-2876-4CE3-B02B-E8D790A8F679}" srcOrd="0" destOrd="0" presId="urn:microsoft.com/office/officeart/2005/8/layout/vList2#5"/>
    <dgm:cxn modelId="{75F92FDE-D522-42B0-A834-99F2E88D2AC5}" type="presParOf" srcId="{ACFD05B8-2876-4CE3-B02B-E8D790A8F679}" destId="{45CE23B2-77CC-4239-9B47-0CC5031D016C}" srcOrd="0" destOrd="0" presId="urn:microsoft.com/office/officeart/2005/8/layout/vList2#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51D2BD-316E-4996-AD94-F7C645F17341}">
      <dsp:nvSpPr>
        <dsp:cNvPr id="0" name=""/>
        <dsp:cNvSpPr/>
      </dsp:nvSpPr>
      <dsp:spPr bwMode="white">
        <a:xfrm>
          <a:off x="0" y="3352"/>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IN" sz="5500" b="0" i="0" u="none" kern="1200" baseline="0" dirty="0">
              <a:rtl val="0"/>
            </a:rPr>
            <a:t>CONTENTS</a:t>
          </a:r>
          <a:endParaRPr altLang="en-US" sz="5500" kern="1200" dirty="0"/>
        </a:p>
      </dsp:txBody>
      <dsp:txXfrm>
        <a:off x="64397" y="67749"/>
        <a:ext cx="10386806" cy="119038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E23B2-77CC-4239-9B47-0CC5031D016C}">
      <dsp:nvSpPr>
        <dsp:cNvPr id="0" name=""/>
        <dsp:cNvSpPr/>
      </dsp:nvSpPr>
      <dsp:spPr bwMode="white">
        <a:xfrm>
          <a:off x="0" y="429"/>
          <a:ext cx="10705465" cy="10907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100000"/>
            </a:lnSpc>
            <a:spcBef>
              <a:spcPct val="0"/>
            </a:spcBef>
            <a:spcAft>
              <a:spcPct val="35000"/>
            </a:spcAft>
            <a:buNone/>
          </a:pPr>
          <a:r>
            <a:rPr lang="en-US" sz="4000" b="0" kern="1200" dirty="0">
              <a:latin typeface="+mn-lt"/>
              <a:sym typeface="+mn-ea"/>
            </a:rPr>
            <a:t>References</a:t>
          </a:r>
          <a:br>
            <a:rPr sz="4000" b="0" kern="1200" dirty="0">
              <a:latin typeface="+mn-lt"/>
              <a:sym typeface="+mn-ea"/>
            </a:rPr>
          </a:br>
          <a:endParaRPr lang="en-US" sz="4000" b="0" kern="1200" dirty="0">
            <a:latin typeface="+mn-lt"/>
            <a:cs typeface="Times New Roman" panose="02020603050405020304" pitchFamily="18" charset="0"/>
          </a:endParaRPr>
        </a:p>
      </dsp:txBody>
      <dsp:txXfrm>
        <a:off x="53244" y="53673"/>
        <a:ext cx="10598977" cy="9842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E4C08-2EF6-4ACF-8B05-B2A938F6460A}">
      <dsp:nvSpPr>
        <dsp:cNvPr id="0" name=""/>
        <dsp:cNvSpPr/>
      </dsp:nvSpPr>
      <dsp:spPr bwMode="white">
        <a:xfrm>
          <a:off x="0" y="3034"/>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b="0" i="0" u="none" kern="1200" baseline="0" dirty="0">
              <a:rtl val="0"/>
            </a:rPr>
            <a:t>Problem Statement</a:t>
          </a:r>
          <a:endParaRPr altLang="en-US" sz="5500" kern="1200" dirty="0"/>
        </a:p>
      </dsp:txBody>
      <dsp:txXfrm>
        <a:off x="64397" y="67431"/>
        <a:ext cx="10386806" cy="11903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8E4C08-2EF6-4ACF-8B05-B2A938F6460A}">
      <dsp:nvSpPr>
        <dsp:cNvPr id="0" name=""/>
        <dsp:cNvSpPr/>
      </dsp:nvSpPr>
      <dsp:spPr bwMode="white">
        <a:xfrm>
          <a:off x="0" y="3034"/>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altLang="en-US" sz="5500" kern="1200" dirty="0"/>
            <a:t>Abstract</a:t>
          </a:r>
          <a:endParaRPr altLang="en-US" sz="5500" kern="1200" dirty="0"/>
        </a:p>
      </dsp:txBody>
      <dsp:txXfrm>
        <a:off x="64397" y="67431"/>
        <a:ext cx="10386806" cy="11903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58EA2-355B-4FD6-A467-7AD5D7092CA6}">
      <dsp:nvSpPr>
        <dsp:cNvPr id="0" name=""/>
        <dsp:cNvSpPr/>
      </dsp:nvSpPr>
      <dsp:spPr bwMode="white">
        <a:xfrm>
          <a:off x="0" y="3352"/>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US" sz="5500" b="0" i="0" u="none" kern="1200" baseline="0" dirty="0">
              <a:rtl val="0"/>
            </a:rPr>
            <a:t>Introduction</a:t>
          </a:r>
          <a:endParaRPr altLang="en-US" sz="5500" kern="1200" dirty="0"/>
        </a:p>
      </dsp:txBody>
      <dsp:txXfrm>
        <a:off x="64397" y="67749"/>
        <a:ext cx="10386806" cy="11903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10A6B-7278-4A2B-82EB-5E21DD458C82}">
      <dsp:nvSpPr>
        <dsp:cNvPr id="0" name=""/>
        <dsp:cNvSpPr/>
      </dsp:nvSpPr>
      <dsp:spPr bwMode="white">
        <a:xfrm>
          <a:off x="0" y="0"/>
          <a:ext cx="10998199"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u="none" kern="1200" baseline="0" dirty="0">
              <a:rtl val="0"/>
            </a:rPr>
            <a:t>Literature Review </a:t>
          </a:r>
          <a:endParaRPr altLang="en-US" sz="1600" kern="1200" dirty="0"/>
        </a:p>
      </dsp:txBody>
      <dsp:txXfrm>
        <a:off x="18734" y="18734"/>
        <a:ext cx="10960731" cy="3462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10A6B-7278-4A2B-82EB-5E21DD458C82}">
      <dsp:nvSpPr>
        <dsp:cNvPr id="0" name=""/>
        <dsp:cNvSpPr/>
      </dsp:nvSpPr>
      <dsp:spPr bwMode="white">
        <a:xfrm>
          <a:off x="0" y="0"/>
          <a:ext cx="10998199"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u="none" kern="1200" baseline="0" dirty="0">
              <a:rtl val="0"/>
            </a:rPr>
            <a:t>Literature Review </a:t>
          </a:r>
          <a:endParaRPr altLang="en-US" sz="1600" kern="1200" dirty="0"/>
        </a:p>
      </dsp:txBody>
      <dsp:txXfrm>
        <a:off x="18734" y="18734"/>
        <a:ext cx="10960731" cy="346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58EA2-355B-4FD6-A467-7AD5D7092CA6}">
      <dsp:nvSpPr>
        <dsp:cNvPr id="0" name=""/>
        <dsp:cNvSpPr/>
      </dsp:nvSpPr>
      <dsp:spPr bwMode="white">
        <a:xfrm>
          <a:off x="0" y="3352"/>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IN" sz="5500" kern="1200" dirty="0"/>
            <a:t>METHODOLOGY</a:t>
          </a:r>
          <a:endParaRPr altLang="en-US" sz="5500" kern="1200" dirty="0"/>
        </a:p>
      </dsp:txBody>
      <dsp:txXfrm>
        <a:off x="64397" y="67749"/>
        <a:ext cx="10386806" cy="11903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E23B2-77CC-4239-9B47-0CC5031D016C}">
      <dsp:nvSpPr>
        <dsp:cNvPr id="0" name=""/>
        <dsp:cNvSpPr/>
      </dsp:nvSpPr>
      <dsp:spPr bwMode="white">
        <a:xfrm>
          <a:off x="0" y="429"/>
          <a:ext cx="10705465" cy="10907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100000"/>
            </a:lnSpc>
            <a:spcBef>
              <a:spcPct val="0"/>
            </a:spcBef>
            <a:spcAft>
              <a:spcPct val="35000"/>
            </a:spcAft>
            <a:buNone/>
          </a:pPr>
          <a:r>
            <a:rPr lang="en-US" sz="4000" b="0" u="none" kern="1200" dirty="0">
              <a:latin typeface="+mn-lt"/>
              <a:sym typeface="+mn-ea"/>
            </a:rPr>
            <a:t>Results</a:t>
          </a:r>
          <a:br>
            <a:rPr sz="4000" b="0" u="sng" kern="1200" dirty="0">
              <a:latin typeface="+mn-lt"/>
              <a:sym typeface="+mn-ea"/>
            </a:rPr>
          </a:br>
          <a:endParaRPr lang="en-US" sz="4000" b="0" u="sng" kern="1200" dirty="0">
            <a:latin typeface="+mn-lt"/>
            <a:cs typeface="Times New Roman" panose="02020603050405020304" pitchFamily="18" charset="0"/>
          </a:endParaRPr>
        </a:p>
      </dsp:txBody>
      <dsp:txXfrm>
        <a:off x="53244" y="53673"/>
        <a:ext cx="10598977" cy="98421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CE23B2-77CC-4239-9B47-0CC5031D016C}">
      <dsp:nvSpPr>
        <dsp:cNvPr id="0" name=""/>
        <dsp:cNvSpPr/>
      </dsp:nvSpPr>
      <dsp:spPr bwMode="white">
        <a:xfrm>
          <a:off x="0" y="429"/>
          <a:ext cx="10705465" cy="10907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100000"/>
            </a:lnSpc>
            <a:spcBef>
              <a:spcPct val="0"/>
            </a:spcBef>
            <a:spcAft>
              <a:spcPct val="35000"/>
            </a:spcAft>
            <a:buNone/>
          </a:pPr>
          <a:r>
            <a:rPr lang="en-US" sz="4000" b="0" kern="1200" dirty="0">
              <a:latin typeface="+mn-lt"/>
              <a:sym typeface="+mn-ea"/>
            </a:rPr>
            <a:t>Conclusion</a:t>
          </a:r>
          <a:br>
            <a:rPr sz="4000" b="0" kern="1200" dirty="0">
              <a:latin typeface="+mn-lt"/>
              <a:sym typeface="+mn-ea"/>
            </a:rPr>
          </a:br>
          <a:endParaRPr lang="en-US" sz="4000" b="0" kern="1200" dirty="0">
            <a:latin typeface="+mn-lt"/>
            <a:cs typeface="Times New Roman" panose="02020603050405020304" pitchFamily="18" charset="0"/>
          </a:endParaRPr>
        </a:p>
      </dsp:txBody>
      <dsp:txXfrm>
        <a:off x="53244" y="53673"/>
        <a:ext cx="10598977" cy="984217"/>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12/23/2024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04AF87-6FA6-4540-AA7D-BBD5CE9A9CAF}" type="datetimeFigureOut">
              <a:rPr lang="en-US" smtClean="0"/>
              <a:t>12/23/2024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A3565-0DD8-4A86-B185-F179E641CDB0}"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A3565-0DD8-4A86-B185-F179E641CDB0}" type="slidenum">
              <a:rPr lang="en-US" smtClean="0"/>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B9216FE-C071-420D-BB28-09B55B314C64}" type="datetime1">
              <a:rPr lang="en-US" smtClean="0"/>
              <a:t>12/23/2024</a:t>
            </a:fld>
            <a:endParaRPr lang="en-US" dirty="0"/>
          </a:p>
        </p:txBody>
      </p:sp>
      <p:sp>
        <p:nvSpPr>
          <p:cNvPr id="5" name="Footer Placeholder 4"/>
          <p:cNvSpPr>
            <a:spLocks noGrp="1"/>
          </p:cNvSpPr>
          <p:nvPr>
            <p:ph type="ftr" sz="quarter" idx="11"/>
          </p:nvPr>
        </p:nvSpPr>
        <p:spPr/>
        <p:txBody>
          <a:bodyPr/>
          <a:lstStyle/>
          <a:p>
            <a:r>
              <a:rPr lang="en-US" dirty="0"/>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9AC321-3D1B-45E4-8F08-E0FF40B89087}" type="datetime1">
              <a:rPr lang="en-US" smtClean="0"/>
              <a:t>12/23/2024</a:t>
            </a:fld>
            <a:endParaRPr lang="en-US" dirty="0"/>
          </a:p>
        </p:txBody>
      </p:sp>
      <p:sp>
        <p:nvSpPr>
          <p:cNvPr id="5" name="Footer Placeholder 4"/>
          <p:cNvSpPr>
            <a:spLocks noGrp="1"/>
          </p:cNvSpPr>
          <p:nvPr>
            <p:ph type="ftr" sz="quarter" idx="11"/>
          </p:nvPr>
        </p:nvSpPr>
        <p:spPr/>
        <p:txBody>
          <a:bodyPr/>
          <a:lstStyle/>
          <a:p>
            <a:r>
              <a:rPr lang="en-US" dirty="0"/>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9FC4D6-A376-409D-B28A-ECAC37146799}" type="datetime1">
              <a:rPr lang="en-US" smtClean="0"/>
              <a:t>12/23/2024</a:t>
            </a:fld>
            <a:endParaRPr lang="en-US" dirty="0"/>
          </a:p>
        </p:txBody>
      </p:sp>
      <p:sp>
        <p:nvSpPr>
          <p:cNvPr id="5" name="Footer Placeholder 4"/>
          <p:cNvSpPr>
            <a:spLocks noGrp="1"/>
          </p:cNvSpPr>
          <p:nvPr>
            <p:ph type="ftr" sz="quarter" idx="11"/>
          </p:nvPr>
        </p:nvSpPr>
        <p:spPr/>
        <p:txBody>
          <a:bodyPr/>
          <a:lstStyle/>
          <a:p>
            <a:r>
              <a:rPr lang="en-US" dirty="0"/>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9F22D2-A5D9-4A6F-A3FB-73055AB638C4}" type="datetime1">
              <a:rPr lang="en-US" smtClean="0"/>
              <a:t>12/23/2024</a:t>
            </a:fld>
            <a:endParaRPr lang="en-US" dirty="0"/>
          </a:p>
        </p:txBody>
      </p:sp>
      <p:sp>
        <p:nvSpPr>
          <p:cNvPr id="5" name="Footer Placeholder 4"/>
          <p:cNvSpPr>
            <a:spLocks noGrp="1"/>
          </p:cNvSpPr>
          <p:nvPr>
            <p:ph type="ftr" sz="quarter" idx="11"/>
          </p:nvPr>
        </p:nvSpPr>
        <p:spPr/>
        <p:txBody>
          <a:bodyPr/>
          <a:lstStyle/>
          <a:p>
            <a:r>
              <a:rPr lang="en-US" dirty="0"/>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D74E3D-0336-42C2-BFB4-C958ED9467B7}" type="datetime1">
              <a:rPr lang="en-US" smtClean="0"/>
              <a:t>12/23/2024</a:t>
            </a:fld>
            <a:endParaRPr lang="en-US" dirty="0"/>
          </a:p>
        </p:txBody>
      </p:sp>
      <p:sp>
        <p:nvSpPr>
          <p:cNvPr id="5" name="Footer Placeholder 4"/>
          <p:cNvSpPr>
            <a:spLocks noGrp="1"/>
          </p:cNvSpPr>
          <p:nvPr>
            <p:ph type="ftr" sz="quarter" idx="11"/>
          </p:nvPr>
        </p:nvSpPr>
        <p:spPr/>
        <p:txBody>
          <a:bodyPr/>
          <a:lstStyle/>
          <a:p>
            <a:r>
              <a:rPr lang="en-US" dirty="0"/>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B7DDD7-C401-4CAA-BD24-A32FA53B7CB9}" type="datetime1">
              <a:rPr lang="en-US" smtClean="0"/>
              <a:t>12/23/2024</a:t>
            </a:fld>
            <a:endParaRPr lang="en-US" dirty="0"/>
          </a:p>
        </p:txBody>
      </p:sp>
      <p:sp>
        <p:nvSpPr>
          <p:cNvPr id="5" name="Footer Placeholder 4"/>
          <p:cNvSpPr>
            <a:spLocks noGrp="1"/>
          </p:cNvSpPr>
          <p:nvPr>
            <p:ph type="ftr" sz="quarter" idx="11"/>
          </p:nvPr>
        </p:nvSpPr>
        <p:spPr/>
        <p:txBody>
          <a:bodyPr/>
          <a:lstStyle/>
          <a:p>
            <a:r>
              <a:rPr lang="en-US" dirty="0"/>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067950-397D-44F6-AED2-6259F9B75EE7}" type="datetime1">
              <a:rPr lang="en-US" smtClean="0"/>
              <a:t>12/23/2024</a:t>
            </a:fld>
            <a:endParaRPr lang="en-US" dirty="0"/>
          </a:p>
        </p:txBody>
      </p:sp>
      <p:sp>
        <p:nvSpPr>
          <p:cNvPr id="6" name="Footer Placeholder 5"/>
          <p:cNvSpPr>
            <a:spLocks noGrp="1"/>
          </p:cNvSpPr>
          <p:nvPr>
            <p:ph type="ftr" sz="quarter" idx="11"/>
          </p:nvPr>
        </p:nvSpPr>
        <p:spPr/>
        <p:txBody>
          <a:bodyPr/>
          <a:lstStyle/>
          <a:p>
            <a:r>
              <a:rPr lang="en-US" dirty="0"/>
              <a:t>Dept. of ECE</a:t>
            </a:r>
          </a:p>
        </p:txBody>
      </p:sp>
      <p:sp>
        <p:nvSpPr>
          <p:cNvPr id="7" name="Slide Number Placeholder 6"/>
          <p:cNvSpPr>
            <a:spLocks noGrp="1"/>
          </p:cNvSpPr>
          <p:nvPr>
            <p:ph type="sldNum" sz="quarter" idx="12"/>
          </p:nvPr>
        </p:nvSpPr>
        <p:spPr/>
        <p:txBody>
          <a:bodyPr/>
          <a:lstStyle/>
          <a:p>
            <a:fld id="{14664CE2-A199-492D-95BF-8BD1FF45761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90FE81-818B-4A50-AB84-C3A1E88F69EA}" type="datetime1">
              <a:rPr lang="en-US" smtClean="0"/>
              <a:t>12/23/2024</a:t>
            </a:fld>
            <a:endParaRPr lang="en-US" dirty="0"/>
          </a:p>
        </p:txBody>
      </p:sp>
      <p:sp>
        <p:nvSpPr>
          <p:cNvPr id="8" name="Footer Placeholder 7"/>
          <p:cNvSpPr>
            <a:spLocks noGrp="1"/>
          </p:cNvSpPr>
          <p:nvPr>
            <p:ph type="ftr" sz="quarter" idx="11"/>
          </p:nvPr>
        </p:nvSpPr>
        <p:spPr/>
        <p:txBody>
          <a:bodyPr/>
          <a:lstStyle/>
          <a:p>
            <a:r>
              <a:rPr lang="en-US" dirty="0"/>
              <a:t>Dept. of ECE</a:t>
            </a:r>
          </a:p>
        </p:txBody>
      </p:sp>
      <p:sp>
        <p:nvSpPr>
          <p:cNvPr id="9" name="Slide Number Placeholder 8"/>
          <p:cNvSpPr>
            <a:spLocks noGrp="1"/>
          </p:cNvSpPr>
          <p:nvPr>
            <p:ph type="sldNum" sz="quarter" idx="12"/>
          </p:nvPr>
        </p:nvSpPr>
        <p:spPr/>
        <p:txBody>
          <a:bodyPr/>
          <a:lstStyle/>
          <a:p>
            <a:fld id="{14664CE2-A199-492D-95BF-8BD1FF45761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793FCE-3AE4-45AA-9A7F-3C5880C8D1E5}" type="datetime1">
              <a:rPr lang="en-US" smtClean="0"/>
              <a:t>12/23/2024</a:t>
            </a:fld>
            <a:endParaRPr lang="en-US" dirty="0"/>
          </a:p>
        </p:txBody>
      </p:sp>
      <p:sp>
        <p:nvSpPr>
          <p:cNvPr id="4" name="Footer Placeholder 3"/>
          <p:cNvSpPr>
            <a:spLocks noGrp="1"/>
          </p:cNvSpPr>
          <p:nvPr>
            <p:ph type="ftr" sz="quarter" idx="11"/>
          </p:nvPr>
        </p:nvSpPr>
        <p:spPr/>
        <p:txBody>
          <a:bodyPr/>
          <a:lstStyle/>
          <a:p>
            <a:r>
              <a:rPr lang="en-US" dirty="0"/>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1B2A74-BC41-4B03-8E3A-2BAC0ECC5435}" type="datetime1">
              <a:rPr lang="en-US" smtClean="0"/>
              <a:t>12/23/2024</a:t>
            </a:fld>
            <a:endParaRPr lang="en-US" dirty="0"/>
          </a:p>
        </p:txBody>
      </p:sp>
      <p:sp>
        <p:nvSpPr>
          <p:cNvPr id="3" name="Footer Placeholder 2"/>
          <p:cNvSpPr>
            <a:spLocks noGrp="1"/>
          </p:cNvSpPr>
          <p:nvPr>
            <p:ph type="ftr" sz="quarter" idx="11"/>
          </p:nvPr>
        </p:nvSpPr>
        <p:spPr/>
        <p:txBody>
          <a:bodyPr/>
          <a:lstStyle/>
          <a:p>
            <a:r>
              <a:rPr lang="en-US" dirty="0"/>
              <a:t>Dept. of ECE</a:t>
            </a:r>
          </a:p>
        </p:txBody>
      </p:sp>
      <p:sp>
        <p:nvSpPr>
          <p:cNvPr id="4" name="Slide Number Placeholder 3"/>
          <p:cNvSpPr>
            <a:spLocks noGrp="1"/>
          </p:cNvSpPr>
          <p:nvPr>
            <p:ph type="sldNum" sz="quarter" idx="12"/>
          </p:nvPr>
        </p:nvSpPr>
        <p:spPr/>
        <p:txBody>
          <a:bodyPr/>
          <a:lstStyle/>
          <a:p>
            <a:fld id="{14664CE2-A199-492D-95BF-8BD1FF45761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52B548-D479-4C39-A073-9EB4C37028D3}" type="datetime1">
              <a:rPr lang="en-US" smtClean="0"/>
              <a:t>12/23/2024</a:t>
            </a:fld>
            <a:endParaRPr lang="en-US" dirty="0"/>
          </a:p>
        </p:txBody>
      </p:sp>
      <p:sp>
        <p:nvSpPr>
          <p:cNvPr id="6" name="Footer Placeholder 5"/>
          <p:cNvSpPr>
            <a:spLocks noGrp="1"/>
          </p:cNvSpPr>
          <p:nvPr>
            <p:ph type="ftr" sz="quarter" idx="11"/>
          </p:nvPr>
        </p:nvSpPr>
        <p:spPr/>
        <p:txBody>
          <a:bodyPr/>
          <a:lstStyle/>
          <a:p>
            <a:r>
              <a:rPr lang="en-US" dirty="0"/>
              <a:t>Dept. of ECE</a:t>
            </a:r>
          </a:p>
        </p:txBody>
      </p:sp>
      <p:sp>
        <p:nvSpPr>
          <p:cNvPr id="7" name="Slide Number Placeholder 6"/>
          <p:cNvSpPr>
            <a:spLocks noGrp="1"/>
          </p:cNvSpPr>
          <p:nvPr>
            <p:ph type="sldNum" sz="quarter" idx="12"/>
          </p:nvPr>
        </p:nvSpPr>
        <p:spPr/>
        <p:txBody>
          <a:bodyPr/>
          <a:lstStyle/>
          <a:p>
            <a:fld id="{14664CE2-A199-492D-95BF-8BD1FF45761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E1A08B-EED0-406E-95F7-0BB3DE4076B9}" type="datetime1">
              <a:rPr lang="en-US" smtClean="0"/>
              <a:t>12/23/2024</a:t>
            </a:fld>
            <a:endParaRPr lang="en-US" dirty="0"/>
          </a:p>
        </p:txBody>
      </p:sp>
      <p:sp>
        <p:nvSpPr>
          <p:cNvPr id="6" name="Footer Placeholder 5"/>
          <p:cNvSpPr>
            <a:spLocks noGrp="1"/>
          </p:cNvSpPr>
          <p:nvPr>
            <p:ph type="ftr" sz="quarter" idx="11"/>
          </p:nvPr>
        </p:nvSpPr>
        <p:spPr/>
        <p:txBody>
          <a:bodyPr/>
          <a:lstStyle/>
          <a:p>
            <a:r>
              <a:rPr lang="en-US" dirty="0"/>
              <a:t>Dept. of ECE</a:t>
            </a:r>
          </a:p>
        </p:txBody>
      </p:sp>
      <p:sp>
        <p:nvSpPr>
          <p:cNvPr id="7" name="Slide Number Placeholder 6"/>
          <p:cNvSpPr>
            <a:spLocks noGrp="1"/>
          </p:cNvSpPr>
          <p:nvPr>
            <p:ph type="sldNum" sz="quarter" idx="12"/>
          </p:nvPr>
        </p:nvSpPr>
        <p:spPr/>
        <p:txBody>
          <a:bodyPr/>
          <a:lstStyle/>
          <a:p>
            <a:fld id="{14664CE2-A199-492D-95BF-8BD1FF45761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F22D2-A5D9-4A6F-A3FB-73055AB638C4}" type="datetime1">
              <a:rPr lang="en-US" smtClean="0"/>
              <a:t>12/23/2024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Dept. of ECE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664CE2-A199-492D-95BF-8BD1FF457610}"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Layout" Target="../diagrams/layout8.xml"/><Relationship Id="rId7" Type="http://schemas.openxmlformats.org/officeDocument/2006/relationships/image" Target="../media/image6.jpg"/><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cstate="print"/>
          <a:stretch>
            <a:fillRect/>
          </a:stretch>
        </p:blipFill>
        <p:spPr>
          <a:xfrm>
            <a:off x="839657" y="2034247"/>
            <a:ext cx="10512686" cy="4351338"/>
          </a:xfrm>
          <a:prstGeom prst="rect">
            <a:avLst/>
          </a:prstGeom>
        </p:spPr>
      </p:pic>
      <p:sp>
        <p:nvSpPr>
          <p:cNvPr id="8" name="AutoShape 4" descr="C:\Users\EC\Desktop\cropped-cddfv-1024x112.webp"/>
          <p:cNvSpPr>
            <a:spLocks noChangeAspect="1" noChangeArrowheads="1"/>
          </p:cNvSpPr>
          <p:nvPr/>
        </p:nvSpPr>
        <p:spPr bwMode="auto">
          <a:xfrm>
            <a:off x="1612900" y="1673224"/>
            <a:ext cx="44831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sp>
        <p:nvSpPr>
          <p:cNvPr id="9" name="AutoShape 6" descr="C:\Users\EC\Desktop\cropped-cddfv-1024x11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sp>
        <p:nvSpPr>
          <p:cNvPr id="10" name="AutoShape 8" descr="C:\Users\EC\Desktop\cropped-cddfv-1024x11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p>
        </p:txBody>
      </p:sp>
      <p:pic>
        <p:nvPicPr>
          <p:cNvPr id="11" name="Picture 10"/>
          <p:cNvPicPr>
            <a:picLocks noChangeAspect="1"/>
          </p:cNvPicPr>
          <p:nvPr/>
        </p:nvPicPr>
        <p:blipFill>
          <a:blip r:embed="rId4" cstate="print"/>
          <a:stretch>
            <a:fillRect/>
          </a:stretch>
        </p:blipFill>
        <p:spPr>
          <a:xfrm>
            <a:off x="1033632" y="156352"/>
            <a:ext cx="9753600" cy="1066800"/>
          </a:xfrm>
          <a:prstGeom prst="rect">
            <a:avLst/>
          </a:prstGeom>
        </p:spPr>
      </p:pic>
      <p:sp>
        <p:nvSpPr>
          <p:cNvPr id="12" name="TextBox 11"/>
          <p:cNvSpPr txBox="1"/>
          <p:nvPr/>
        </p:nvSpPr>
        <p:spPr>
          <a:xfrm>
            <a:off x="2613147" y="2428097"/>
            <a:ext cx="6965706" cy="954107"/>
          </a:xfrm>
          <a:prstGeom prst="rect">
            <a:avLst/>
          </a:prstGeom>
          <a:noFill/>
        </p:spPr>
        <p:txBody>
          <a:bodyPr wrap="square" rtlCol="0">
            <a:spAutoFit/>
          </a:bodyPr>
          <a:lstStyle/>
          <a:p>
            <a:pPr algn="ctr"/>
            <a:r>
              <a:rPr lang="en-US" sz="2800" b="1" spc="28" dirty="0">
                <a:latin typeface="TT Rounds Condensed Bold" panose="02000506030000020003"/>
                <a:ea typeface="TT Rounds Condensed Bold" panose="02000506030000020003"/>
                <a:cs typeface="TT Rounds Condensed Bold" panose="02000506030000020003"/>
                <a:sym typeface="TT Rounds Condensed Bold" panose="02000506030000020003"/>
              </a:rPr>
              <a:t>RFID Multifactor Authentication using IOT</a:t>
            </a:r>
          </a:p>
          <a:p>
            <a:pPr algn="ctr"/>
            <a:endParaRPr lang="en-US" sz="2800" dirty="0"/>
          </a:p>
        </p:txBody>
      </p:sp>
      <p:sp>
        <p:nvSpPr>
          <p:cNvPr id="14" name="TextBox 13"/>
          <p:cNvSpPr txBox="1"/>
          <p:nvPr/>
        </p:nvSpPr>
        <p:spPr>
          <a:xfrm>
            <a:off x="4743939" y="5530361"/>
            <a:ext cx="2332990" cy="645160"/>
          </a:xfrm>
          <a:prstGeom prst="rect">
            <a:avLst/>
          </a:prstGeom>
          <a:noFill/>
        </p:spPr>
        <p:txBody>
          <a:bodyPr wrap="none" rtlCol="0">
            <a:spAutoFit/>
          </a:bodyPr>
          <a:lstStyle/>
          <a:p>
            <a:r>
              <a:rPr lang="en-US" b="1" dirty="0"/>
              <a:t>Under the Guidance of</a:t>
            </a:r>
          </a:p>
          <a:p>
            <a:pPr algn="ctr"/>
            <a:r>
              <a:rPr lang="en-US" b="1" dirty="0"/>
              <a:t>Prof. Shivanand</a:t>
            </a:r>
          </a:p>
        </p:txBody>
      </p:sp>
      <p:sp>
        <p:nvSpPr>
          <p:cNvPr id="15" name="Footer Placeholder 14"/>
          <p:cNvSpPr>
            <a:spLocks noGrp="1"/>
          </p:cNvSpPr>
          <p:nvPr>
            <p:ph type="ftr" sz="quarter" idx="11"/>
          </p:nvPr>
        </p:nvSpPr>
        <p:spPr/>
        <p:txBody>
          <a:bodyPr/>
          <a:lstStyle/>
          <a:p>
            <a:r>
              <a:rPr lang="en-US" dirty="0"/>
              <a:t>Dept. of ECE</a:t>
            </a:r>
          </a:p>
        </p:txBody>
      </p:sp>
      <p:sp>
        <p:nvSpPr>
          <p:cNvPr id="16" name="Slide Number Placeholder 15"/>
          <p:cNvSpPr>
            <a:spLocks noGrp="1"/>
          </p:cNvSpPr>
          <p:nvPr>
            <p:ph type="sldNum" sz="quarter" idx="12"/>
          </p:nvPr>
        </p:nvSpPr>
        <p:spPr/>
        <p:txBody>
          <a:bodyPr/>
          <a:lstStyle/>
          <a:p>
            <a:fld id="{14664CE2-A199-492D-95BF-8BD1FF457610}" type="slidenum">
              <a:rPr lang="en-US" smtClean="0"/>
              <a:t>1</a:t>
            </a:fld>
            <a:endParaRPr lang="en-US" dirty="0"/>
          </a:p>
        </p:txBody>
      </p:sp>
      <p:sp>
        <p:nvSpPr>
          <p:cNvPr id="17" name="TextBox 16"/>
          <p:cNvSpPr txBox="1"/>
          <p:nvPr/>
        </p:nvSpPr>
        <p:spPr>
          <a:xfrm>
            <a:off x="2078519" y="1458138"/>
            <a:ext cx="7663829" cy="461665"/>
          </a:xfrm>
          <a:prstGeom prst="rect">
            <a:avLst/>
          </a:prstGeom>
          <a:noFill/>
        </p:spPr>
        <p:txBody>
          <a:bodyPr wrap="none" rtlCol="0">
            <a:spAutoFit/>
          </a:bodyPr>
          <a:lstStyle/>
          <a:p>
            <a:r>
              <a:rPr lang="en-US" sz="2400" dirty="0"/>
              <a:t>Department of Electronics and Communication Engineering </a:t>
            </a:r>
          </a:p>
        </p:txBody>
      </p:sp>
      <p:graphicFrame>
        <p:nvGraphicFramePr>
          <p:cNvPr id="2" name="Table 1"/>
          <p:cNvGraphicFramePr>
            <a:graphicFrameLocks noGrp="1"/>
          </p:cNvGraphicFramePr>
          <p:nvPr>
            <p:extLst>
              <p:ext uri="{D42A27DB-BD31-4B8C-83A1-F6EECF244321}">
                <p14:modId xmlns:p14="http://schemas.microsoft.com/office/powerpoint/2010/main" val="2935343048"/>
              </p:ext>
            </p:extLst>
          </p:nvPr>
        </p:nvGraphicFramePr>
        <p:xfrm>
          <a:off x="1033632" y="2952235"/>
          <a:ext cx="8942280" cy="2318426"/>
        </p:xfrm>
        <a:graphic>
          <a:graphicData uri="http://schemas.openxmlformats.org/drawingml/2006/table">
            <a:tbl>
              <a:tblPr firstRow="1" bandRow="1">
                <a:tableStyleId>{5C22544A-7EE6-4342-B048-85BDC9FD1C3A}</a:tableStyleId>
              </a:tblPr>
              <a:tblGrid>
                <a:gridCol w="2634128">
                  <a:extLst>
                    <a:ext uri="{9D8B030D-6E8A-4147-A177-3AD203B41FA5}">
                      <a16:colId xmlns:a16="http://schemas.microsoft.com/office/drawing/2014/main" val="20000"/>
                    </a:ext>
                  </a:extLst>
                </a:gridCol>
                <a:gridCol w="1837012">
                  <a:extLst>
                    <a:ext uri="{9D8B030D-6E8A-4147-A177-3AD203B41FA5}">
                      <a16:colId xmlns:a16="http://schemas.microsoft.com/office/drawing/2014/main" val="20001"/>
                    </a:ext>
                  </a:extLst>
                </a:gridCol>
                <a:gridCol w="2235570">
                  <a:extLst>
                    <a:ext uri="{9D8B030D-6E8A-4147-A177-3AD203B41FA5}">
                      <a16:colId xmlns:a16="http://schemas.microsoft.com/office/drawing/2014/main" val="20002"/>
                    </a:ext>
                  </a:extLst>
                </a:gridCol>
                <a:gridCol w="2235570">
                  <a:extLst>
                    <a:ext uri="{9D8B030D-6E8A-4147-A177-3AD203B41FA5}">
                      <a16:colId xmlns:a16="http://schemas.microsoft.com/office/drawing/2014/main" val="20003"/>
                    </a:ext>
                  </a:extLst>
                </a:gridCol>
              </a:tblGrid>
              <a:tr h="332038">
                <a:tc>
                  <a:txBody>
                    <a:bodyPr/>
                    <a:lstStyle/>
                    <a:p>
                      <a:r>
                        <a:rPr lang="en-IN" dirty="0"/>
                        <a:t>SL.NO.</a:t>
                      </a:r>
                    </a:p>
                  </a:txBody>
                  <a:tcPr/>
                </a:tc>
                <a:tc>
                  <a:txBody>
                    <a:bodyPr/>
                    <a:lstStyle/>
                    <a:p>
                      <a:r>
                        <a:rPr lang="en-IN" dirty="0"/>
                        <a:t>NAME</a:t>
                      </a:r>
                    </a:p>
                  </a:txBody>
                  <a:tcPr/>
                </a:tc>
                <a:tc>
                  <a:txBody>
                    <a:bodyPr/>
                    <a:lstStyle/>
                    <a:p>
                      <a:r>
                        <a:rPr lang="en-IN" dirty="0"/>
                        <a:t>USN</a:t>
                      </a:r>
                    </a:p>
                  </a:txBody>
                  <a:tcPr/>
                </a:tc>
                <a:tc>
                  <a:txBody>
                    <a:bodyPr/>
                    <a:lstStyle/>
                    <a:p>
                      <a:r>
                        <a:rPr lang="en-IN" dirty="0"/>
                        <a:t>ROLL NO.</a:t>
                      </a:r>
                    </a:p>
                  </a:txBody>
                  <a:tcPr/>
                </a:tc>
                <a:extLst>
                  <a:ext uri="{0D108BD9-81ED-4DB2-BD59-A6C34878D82A}">
                    <a16:rowId xmlns:a16="http://schemas.microsoft.com/office/drawing/2014/main" val="10000"/>
                  </a:ext>
                </a:extLst>
              </a:tr>
              <a:tr h="581066">
                <a:tc>
                  <a:txBody>
                    <a:bodyPr/>
                    <a:lstStyle/>
                    <a:p>
                      <a:r>
                        <a:rPr lang="en-IN" dirty="0"/>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 Sachin Somappa  Sidnal</a:t>
                      </a:r>
                    </a:p>
                  </a:txBody>
                  <a:tcPr/>
                </a:tc>
                <a:tc>
                  <a:txBody>
                    <a:bodyPr/>
                    <a:lstStyle/>
                    <a:p>
                      <a:r>
                        <a:rPr lang="en-IN" dirty="0"/>
                        <a:t>02FE21BEC073</a:t>
                      </a:r>
                      <a:endParaRPr lang="en-US" altLang="en-IN" dirty="0"/>
                    </a:p>
                  </a:txBody>
                  <a:tcPr/>
                </a:tc>
                <a:tc>
                  <a:txBody>
                    <a:bodyPr/>
                    <a:lstStyle/>
                    <a:p>
                      <a:r>
                        <a:rPr lang="en-US" dirty="0"/>
                        <a:t>06</a:t>
                      </a:r>
                      <a:endParaRPr lang="en-IN" dirty="0"/>
                    </a:p>
                  </a:txBody>
                  <a:tcPr/>
                </a:tc>
                <a:extLst>
                  <a:ext uri="{0D108BD9-81ED-4DB2-BD59-A6C34878D82A}">
                    <a16:rowId xmlns:a16="http://schemas.microsoft.com/office/drawing/2014/main" val="10001"/>
                  </a:ext>
                </a:extLst>
              </a:tr>
              <a:tr h="332038">
                <a:tc>
                  <a:txBody>
                    <a:bodyPr/>
                    <a:lstStyle/>
                    <a:p>
                      <a:r>
                        <a:rPr lang="en-IN" dirty="0"/>
                        <a:t>02</a:t>
                      </a:r>
                    </a:p>
                  </a:txBody>
                  <a:tcPr/>
                </a:tc>
                <a:tc>
                  <a:txBody>
                    <a:bodyPr/>
                    <a:lstStyle/>
                    <a:p>
                      <a:r>
                        <a:rPr lang="en-US" altLang="en-IN" dirty="0"/>
                        <a:t>Sakshi Dodawad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02FE21BEC074</a:t>
                      </a:r>
                      <a:endParaRPr lang="en-IN" dirty="0"/>
                    </a:p>
                  </a:txBody>
                  <a:tcPr/>
                </a:tc>
                <a:tc>
                  <a:txBody>
                    <a:bodyPr/>
                    <a:lstStyle/>
                    <a:p>
                      <a:r>
                        <a:rPr lang="en-US" dirty="0"/>
                        <a:t>07</a:t>
                      </a:r>
                      <a:endParaRPr lang="en-IN" dirty="0"/>
                    </a:p>
                  </a:txBody>
                  <a:tcPr/>
                </a:tc>
                <a:extLst>
                  <a:ext uri="{0D108BD9-81ED-4DB2-BD59-A6C34878D82A}">
                    <a16:rowId xmlns:a16="http://schemas.microsoft.com/office/drawing/2014/main" val="10002"/>
                  </a:ext>
                </a:extLst>
              </a:tr>
              <a:tr h="581066">
                <a:tc>
                  <a:txBody>
                    <a:bodyPr/>
                    <a:lstStyle/>
                    <a:p>
                      <a:r>
                        <a:rPr lang="en-IN" dirty="0"/>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mn-lt"/>
                          <a:ea typeface="+mn-ea"/>
                          <a:cs typeface="+mn-cs"/>
                        </a:rPr>
                        <a:t>Shreya Kadakol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02FE21BEC098</a:t>
                      </a:r>
                      <a:endParaRPr lang="en-US" altLang="en-IN" dirty="0"/>
                    </a:p>
                  </a:txBody>
                  <a:tcPr/>
                </a:tc>
                <a:tc>
                  <a:txBody>
                    <a:bodyPr/>
                    <a:lstStyle/>
                    <a:p>
                      <a:r>
                        <a:rPr lang="en-US" altLang="en-IN" dirty="0"/>
                        <a:t>29</a:t>
                      </a:r>
                    </a:p>
                  </a:txBody>
                  <a:tcPr/>
                </a:tc>
                <a:extLst>
                  <a:ext uri="{0D108BD9-81ED-4DB2-BD59-A6C34878D82A}">
                    <a16:rowId xmlns:a16="http://schemas.microsoft.com/office/drawing/2014/main" val="10003"/>
                  </a:ext>
                </a:extLst>
              </a:tr>
              <a:tr h="332038">
                <a:tc>
                  <a:txBody>
                    <a:bodyPr/>
                    <a:lstStyle/>
                    <a:p>
                      <a:r>
                        <a:rPr lang="en-IN" dirty="0"/>
                        <a:t>04</a:t>
                      </a:r>
                    </a:p>
                  </a:txBody>
                  <a:tcPr/>
                </a:tc>
                <a:tc>
                  <a:txBody>
                    <a:bodyPr/>
                    <a:lstStyle/>
                    <a:p>
                      <a:r>
                        <a:rPr lang="en-US" sz="1800" kern="1200" dirty="0">
                          <a:solidFill>
                            <a:schemeClr val="dk1"/>
                          </a:solidFill>
                          <a:effectLst/>
                          <a:latin typeface="+mn-lt"/>
                          <a:ea typeface="+mn-ea"/>
                          <a:cs typeface="+mn-cs"/>
                        </a:rPr>
                        <a:t>Vinod Yallur</a:t>
                      </a:r>
                      <a:endParaRPr lang="en-IN" sz="180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02FE21BEC117</a:t>
                      </a:r>
                      <a:endParaRPr lang="en-US" altLang="en-IN" dirty="0"/>
                    </a:p>
                  </a:txBody>
                  <a:tcPr/>
                </a:tc>
                <a:tc>
                  <a:txBody>
                    <a:bodyPr/>
                    <a:lstStyle/>
                    <a:p>
                      <a:r>
                        <a:rPr lang="en-US" altLang="en-IN" dirty="0"/>
                        <a:t>47</a:t>
                      </a:r>
                    </a:p>
                  </a:txBody>
                  <a:tcPr/>
                </a:tc>
                <a:extLst>
                  <a:ext uri="{0D108BD9-81ED-4DB2-BD59-A6C34878D82A}">
                    <a16:rowId xmlns:a16="http://schemas.microsoft.com/office/drawing/2014/main" val="10004"/>
                  </a:ext>
                </a:extLst>
              </a:tr>
            </a:tbl>
          </a:graphicData>
        </a:graphic>
      </p:graphicFrame>
      <p:sp>
        <p:nvSpPr>
          <p:cNvPr id="3" name="TextBox 2"/>
          <p:cNvSpPr txBox="1"/>
          <p:nvPr/>
        </p:nvSpPr>
        <p:spPr>
          <a:xfrm>
            <a:off x="4103540" y="1973610"/>
            <a:ext cx="3613785" cy="584775"/>
          </a:xfrm>
          <a:prstGeom prst="rect">
            <a:avLst/>
          </a:prstGeom>
          <a:noFill/>
        </p:spPr>
        <p:txBody>
          <a:bodyPr wrap="square" rtlCol="0">
            <a:spAutoFit/>
          </a:bodyPr>
          <a:lstStyle/>
          <a:p>
            <a:pPr algn="ctr"/>
            <a:r>
              <a:rPr lang="en-US" altLang="en-IN" sz="3200" b="1" dirty="0"/>
              <a:t>Mini Project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07CB58-B85F-A7A7-9BAA-AD651C65AF63}"/>
              </a:ext>
            </a:extLst>
          </p:cNvPr>
          <p:cNvSpPr/>
          <p:nvPr/>
        </p:nvSpPr>
        <p:spPr>
          <a:xfrm>
            <a:off x="447869" y="93507"/>
            <a:ext cx="3296443" cy="461665"/>
          </a:xfrm>
          <a:prstGeom prst="rect">
            <a:avLst/>
          </a:prstGeom>
          <a:noFill/>
        </p:spPr>
        <p:txBody>
          <a:bodyPr wrap="square" lIns="91440" tIns="45720" rIns="91440" bIns="45720">
            <a:spAutoFit/>
          </a:bodyPr>
          <a:lstStyle/>
          <a:p>
            <a:pPr algn="ct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Circuit Simulation</a:t>
            </a:r>
            <a:endPar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2D96410-7670-73B0-7C80-29583E3A4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7312" y="779780"/>
            <a:ext cx="9477375" cy="5867400"/>
          </a:xfrm>
          <a:prstGeom prst="rect">
            <a:avLst/>
          </a:prstGeom>
        </p:spPr>
      </p:pic>
    </p:spTree>
    <p:extLst>
      <p:ext uri="{BB962C8B-B14F-4D97-AF65-F5344CB8AC3E}">
        <p14:creationId xmlns:p14="http://schemas.microsoft.com/office/powerpoint/2010/main" val="2667892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7C2BAB-E514-4479-E940-FB0C032683C9}"/>
              </a:ext>
            </a:extLst>
          </p:cNvPr>
          <p:cNvSpPr/>
          <p:nvPr/>
        </p:nvSpPr>
        <p:spPr>
          <a:xfrm>
            <a:off x="442173" y="22300"/>
            <a:ext cx="5653827"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Work Breakdown Structure</a:t>
            </a:r>
          </a:p>
        </p:txBody>
      </p:sp>
      <p:sp>
        <p:nvSpPr>
          <p:cNvPr id="3" name="Rectangle 2">
            <a:extLst>
              <a:ext uri="{FF2B5EF4-FFF2-40B4-BE49-F238E27FC236}">
                <a16:creationId xmlns:a16="http://schemas.microsoft.com/office/drawing/2014/main" id="{6FEABF91-5AF2-2D79-60FF-4480C3A7C210}"/>
              </a:ext>
            </a:extLst>
          </p:cNvPr>
          <p:cNvSpPr/>
          <p:nvPr/>
        </p:nvSpPr>
        <p:spPr>
          <a:xfrm>
            <a:off x="803263" y="802434"/>
            <a:ext cx="2565918" cy="8397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P</a:t>
            </a:r>
            <a:r>
              <a:rPr lang="en-IN" sz="2000" dirty="0">
                <a:latin typeface="Times New Roman" panose="02020603050405020304" pitchFamily="18" charset="0"/>
                <a:cs typeface="Times New Roman" panose="02020603050405020304" pitchFamily="18" charset="0"/>
              </a:rPr>
              <a:t>lanning and Requirement Analysis </a:t>
            </a:r>
          </a:p>
        </p:txBody>
      </p:sp>
      <p:sp>
        <p:nvSpPr>
          <p:cNvPr id="4" name="Rectangle 3">
            <a:extLst>
              <a:ext uri="{FF2B5EF4-FFF2-40B4-BE49-F238E27FC236}">
                <a16:creationId xmlns:a16="http://schemas.microsoft.com/office/drawing/2014/main" id="{2C43674D-3E52-BF49-1E86-D611FA69BCD8}"/>
              </a:ext>
            </a:extLst>
          </p:cNvPr>
          <p:cNvSpPr/>
          <p:nvPr/>
        </p:nvSpPr>
        <p:spPr>
          <a:xfrm>
            <a:off x="867747" y="2160202"/>
            <a:ext cx="2491274" cy="839754"/>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System Design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8847BD8C-418B-9E3D-6353-BDB8C2D135DF}"/>
              </a:ext>
            </a:extLst>
          </p:cNvPr>
          <p:cNvSpPr/>
          <p:nvPr/>
        </p:nvSpPr>
        <p:spPr>
          <a:xfrm>
            <a:off x="867747" y="3769896"/>
            <a:ext cx="2491274" cy="9144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Hardware Setup</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C23AC87-BC57-3D52-C1A0-98D385CB7950}"/>
              </a:ext>
            </a:extLst>
          </p:cNvPr>
          <p:cNvSpPr/>
          <p:nvPr/>
        </p:nvSpPr>
        <p:spPr>
          <a:xfrm>
            <a:off x="830425" y="5635689"/>
            <a:ext cx="2565918" cy="9144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Software Development</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107E6B43-4191-8F61-057B-5CBEF3AA46F1}"/>
              </a:ext>
            </a:extLst>
          </p:cNvPr>
          <p:cNvCxnSpPr>
            <a:cxnSpLocks/>
            <a:stCxn id="3" idx="2"/>
          </p:cNvCxnSpPr>
          <p:nvPr/>
        </p:nvCxnSpPr>
        <p:spPr>
          <a:xfrm>
            <a:off x="2086222" y="1642188"/>
            <a:ext cx="0" cy="587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376637B-B394-F634-5975-671238DA6BB2}"/>
              </a:ext>
            </a:extLst>
          </p:cNvPr>
          <p:cNvCxnSpPr>
            <a:cxnSpLocks/>
            <a:stCxn id="4" idx="2"/>
            <a:endCxn id="5" idx="0"/>
          </p:cNvCxnSpPr>
          <p:nvPr/>
        </p:nvCxnSpPr>
        <p:spPr>
          <a:xfrm>
            <a:off x="2113384" y="2999956"/>
            <a:ext cx="0" cy="769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896EA79-2C39-DC43-6D90-ED4DF9E5B0AA}"/>
              </a:ext>
            </a:extLst>
          </p:cNvPr>
          <p:cNvCxnSpPr>
            <a:cxnSpLocks/>
            <a:stCxn id="5" idx="2"/>
            <a:endCxn id="6" idx="0"/>
          </p:cNvCxnSpPr>
          <p:nvPr/>
        </p:nvCxnSpPr>
        <p:spPr>
          <a:xfrm>
            <a:off x="2113384" y="4684296"/>
            <a:ext cx="0" cy="9513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9891F08-BF81-23FA-72E3-C046F40E3EB0}"/>
              </a:ext>
            </a:extLst>
          </p:cNvPr>
          <p:cNvSpPr/>
          <p:nvPr/>
        </p:nvSpPr>
        <p:spPr>
          <a:xfrm>
            <a:off x="4567336" y="765111"/>
            <a:ext cx="2358183"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Integration and Testing</a:t>
            </a:r>
            <a:endParaRPr lang="en-IN"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5E11BC1B-D0BD-C108-C1A1-7628D7DA0E96}"/>
              </a:ext>
            </a:extLst>
          </p:cNvPr>
          <p:cNvSpPr/>
          <p:nvPr/>
        </p:nvSpPr>
        <p:spPr>
          <a:xfrm>
            <a:off x="4628297" y="2136381"/>
            <a:ext cx="2358182" cy="9144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Development and Documentation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F6229C36-BB69-9F7F-DCB9-984C8A9B6C65}"/>
              </a:ext>
            </a:extLst>
          </p:cNvPr>
          <p:cNvSpPr/>
          <p:nvPr/>
        </p:nvSpPr>
        <p:spPr>
          <a:xfrm>
            <a:off x="4628301" y="3758448"/>
            <a:ext cx="2358178" cy="9144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D</a:t>
            </a:r>
            <a:r>
              <a:rPr lang="en-IN" sz="2000" dirty="0">
                <a:solidFill>
                  <a:schemeClr val="tx1"/>
                </a:solidFill>
                <a:latin typeface="Times New Roman" panose="02020603050405020304" pitchFamily="18" charset="0"/>
                <a:cs typeface="Times New Roman" panose="02020603050405020304" pitchFamily="18" charset="0"/>
              </a:rPr>
              <a:t>ata Analytics and security</a:t>
            </a:r>
          </a:p>
        </p:txBody>
      </p:sp>
      <p:sp>
        <p:nvSpPr>
          <p:cNvPr id="29" name="Rectangle 28">
            <a:extLst>
              <a:ext uri="{FF2B5EF4-FFF2-40B4-BE49-F238E27FC236}">
                <a16:creationId xmlns:a16="http://schemas.microsoft.com/office/drawing/2014/main" id="{78F1C976-131B-A3F0-4FC9-C8A0B065E0A8}"/>
              </a:ext>
            </a:extLst>
          </p:cNvPr>
          <p:cNvSpPr/>
          <p:nvPr/>
        </p:nvSpPr>
        <p:spPr>
          <a:xfrm>
            <a:off x="8580576" y="765111"/>
            <a:ext cx="215854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Model Development </a:t>
            </a:r>
          </a:p>
        </p:txBody>
      </p:sp>
      <p:sp>
        <p:nvSpPr>
          <p:cNvPr id="31" name="Rectangle 30">
            <a:extLst>
              <a:ext uri="{FF2B5EF4-FFF2-40B4-BE49-F238E27FC236}">
                <a16:creationId xmlns:a16="http://schemas.microsoft.com/office/drawing/2014/main" id="{491C3B59-CBCE-16EC-6F06-CE37979B7B10}"/>
              </a:ext>
            </a:extLst>
          </p:cNvPr>
          <p:cNvSpPr/>
          <p:nvPr/>
        </p:nvSpPr>
        <p:spPr>
          <a:xfrm>
            <a:off x="8580575" y="2059124"/>
            <a:ext cx="2158535" cy="9144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Data Presentation</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494C727E-E471-E537-FD2E-9B7085904091}"/>
              </a:ext>
            </a:extLst>
          </p:cNvPr>
          <p:cNvSpPr/>
          <p:nvPr/>
        </p:nvSpPr>
        <p:spPr>
          <a:xfrm>
            <a:off x="8580572" y="3286817"/>
            <a:ext cx="2158535" cy="9144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Model Design and Development</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D7C9B954-6FDF-CC80-1A92-5F9952C64DD9}"/>
              </a:ext>
            </a:extLst>
          </p:cNvPr>
          <p:cNvSpPr/>
          <p:nvPr/>
        </p:nvSpPr>
        <p:spPr>
          <a:xfrm>
            <a:off x="8580574" y="5890227"/>
            <a:ext cx="2158532" cy="9144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Optimization</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35" name="Straight Arrow Connector 34">
            <a:extLst>
              <a:ext uri="{FF2B5EF4-FFF2-40B4-BE49-F238E27FC236}">
                <a16:creationId xmlns:a16="http://schemas.microsoft.com/office/drawing/2014/main" id="{46A34801-EE3F-A8CB-D28D-DB4097AFC5E2}"/>
              </a:ext>
            </a:extLst>
          </p:cNvPr>
          <p:cNvCxnSpPr>
            <a:cxnSpLocks/>
            <a:stCxn id="24" idx="2"/>
          </p:cNvCxnSpPr>
          <p:nvPr/>
        </p:nvCxnSpPr>
        <p:spPr>
          <a:xfrm flipH="1">
            <a:off x="5746427" y="1679511"/>
            <a:ext cx="1" cy="5131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BD063F4-8BDA-FB35-F7CB-3BBBF3FF1F53}"/>
              </a:ext>
            </a:extLst>
          </p:cNvPr>
          <p:cNvCxnSpPr>
            <a:cxnSpLocks/>
            <a:stCxn id="25" idx="2"/>
            <a:endCxn id="26" idx="0"/>
          </p:cNvCxnSpPr>
          <p:nvPr/>
        </p:nvCxnSpPr>
        <p:spPr>
          <a:xfrm>
            <a:off x="5807388" y="3050781"/>
            <a:ext cx="2" cy="707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F918F3A-C096-A3F8-D010-CF922502E656}"/>
              </a:ext>
            </a:extLst>
          </p:cNvPr>
          <p:cNvCxnSpPr>
            <a:cxnSpLocks/>
            <a:stCxn id="29" idx="2"/>
            <a:endCxn id="31" idx="0"/>
          </p:cNvCxnSpPr>
          <p:nvPr/>
        </p:nvCxnSpPr>
        <p:spPr>
          <a:xfrm flipH="1">
            <a:off x="9659843" y="1679511"/>
            <a:ext cx="5" cy="379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7EEF549-40FF-E6A1-5EB8-51D014DD7221}"/>
              </a:ext>
            </a:extLst>
          </p:cNvPr>
          <p:cNvCxnSpPr>
            <a:cxnSpLocks/>
            <a:stCxn id="31" idx="2"/>
          </p:cNvCxnSpPr>
          <p:nvPr/>
        </p:nvCxnSpPr>
        <p:spPr>
          <a:xfrm flipH="1">
            <a:off x="9659841" y="2973524"/>
            <a:ext cx="2" cy="3217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0CCE9E3-6D83-F1AE-AF5D-24DF21F8189B}"/>
              </a:ext>
            </a:extLst>
          </p:cNvPr>
          <p:cNvSpPr/>
          <p:nvPr/>
        </p:nvSpPr>
        <p:spPr>
          <a:xfrm>
            <a:off x="8580571" y="4596214"/>
            <a:ext cx="2158535" cy="9144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Model Training and Testing</a:t>
            </a:r>
            <a:endParaRPr lang="en-IN" sz="2000" dirty="0">
              <a:solidFill>
                <a:schemeClr val="tx1"/>
              </a:solidFill>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7AF02CCC-C58B-2081-9642-DB8C2C983772}"/>
              </a:ext>
            </a:extLst>
          </p:cNvPr>
          <p:cNvCxnSpPr>
            <a:cxnSpLocks/>
            <a:stCxn id="32" idx="2"/>
            <a:endCxn id="10" idx="0"/>
          </p:cNvCxnSpPr>
          <p:nvPr/>
        </p:nvCxnSpPr>
        <p:spPr>
          <a:xfrm flipH="1">
            <a:off x="9659839" y="4201217"/>
            <a:ext cx="1" cy="3949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380A369-4BB8-5518-963A-A211BB3030AA}"/>
              </a:ext>
            </a:extLst>
          </p:cNvPr>
          <p:cNvCxnSpPr>
            <a:cxnSpLocks/>
            <a:stCxn id="10" idx="2"/>
            <a:endCxn id="33" idx="0"/>
          </p:cNvCxnSpPr>
          <p:nvPr/>
        </p:nvCxnSpPr>
        <p:spPr>
          <a:xfrm>
            <a:off x="9659839" y="5510614"/>
            <a:ext cx="1" cy="3796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747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7AAF84-0FD6-A382-BBFA-71ACB5BC5F25}"/>
              </a:ext>
            </a:extLst>
          </p:cNvPr>
          <p:cNvSpPr/>
          <p:nvPr/>
        </p:nvSpPr>
        <p:spPr>
          <a:xfrm>
            <a:off x="1003950" y="150470"/>
            <a:ext cx="2475358"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Block Diagram</a:t>
            </a:r>
            <a:endPar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BF62528-F373-A0E5-43D3-BDBB77EBF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3225" y="661987"/>
            <a:ext cx="6305550" cy="5534025"/>
          </a:xfrm>
          <a:prstGeom prst="rect">
            <a:avLst/>
          </a:prstGeom>
        </p:spPr>
      </p:pic>
    </p:spTree>
    <p:extLst>
      <p:ext uri="{BB962C8B-B14F-4D97-AF65-F5344CB8AC3E}">
        <p14:creationId xmlns:p14="http://schemas.microsoft.com/office/powerpoint/2010/main" val="370932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661" y="206506"/>
            <a:ext cx="10515600" cy="679904"/>
          </a:xfrm>
        </p:spPr>
        <p:txBody>
          <a:bodyPr>
            <a:normAutofit/>
          </a:bodyPr>
          <a:lstStyle/>
          <a:p>
            <a:pPr algn="ctr"/>
            <a:r>
              <a:rPr lang="en-US" sz="3200" b="1" dirty="0"/>
              <a:t>Functional Block Diagram:</a:t>
            </a:r>
          </a:p>
        </p:txBody>
      </p:sp>
      <p:sp>
        <p:nvSpPr>
          <p:cNvPr id="4" name="Footer Placeholder 3"/>
          <p:cNvSpPr>
            <a:spLocks noGrp="1"/>
          </p:cNvSpPr>
          <p:nvPr>
            <p:ph type="ftr" sz="quarter" idx="11"/>
          </p:nvPr>
        </p:nvSpPr>
        <p:spPr/>
        <p:txBody>
          <a:bodyPr/>
          <a:lstStyle/>
          <a:p>
            <a:r>
              <a:rPr lang="en-US"/>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13</a:t>
            </a:fld>
            <a:endParaRPr lang="en-US"/>
          </a:p>
        </p:txBody>
      </p:sp>
      <p:pic>
        <p:nvPicPr>
          <p:cNvPr id="8" name="Picture 7">
            <a:extLst>
              <a:ext uri="{FF2B5EF4-FFF2-40B4-BE49-F238E27FC236}">
                <a16:creationId xmlns:a16="http://schemas.microsoft.com/office/drawing/2014/main" id="{7BFCDAF5-36B8-9BC6-83C3-31A871DA1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737" y="886410"/>
            <a:ext cx="7248525" cy="5338177"/>
          </a:xfrm>
          <a:prstGeom prst="rect">
            <a:avLst/>
          </a:prstGeom>
        </p:spPr>
      </p:pic>
    </p:spTree>
    <p:extLst>
      <p:ext uri="{BB962C8B-B14F-4D97-AF65-F5344CB8AC3E}">
        <p14:creationId xmlns:p14="http://schemas.microsoft.com/office/powerpoint/2010/main" val="2893391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9276C-7D24-8F48-A44B-3B575E357108}"/>
              </a:ext>
            </a:extLst>
          </p:cNvPr>
          <p:cNvSpPr>
            <a:spLocks noGrp="1"/>
          </p:cNvSpPr>
          <p:nvPr>
            <p:ph type="ctrTitle"/>
          </p:nvPr>
        </p:nvSpPr>
        <p:spPr>
          <a:xfrm>
            <a:off x="1079241" y="870437"/>
            <a:ext cx="9144000" cy="575808"/>
          </a:xfrm>
        </p:spPr>
        <p:txBody>
          <a:bodyPr>
            <a:normAutofit/>
          </a:bodyPr>
          <a:lstStyle/>
          <a:p>
            <a:pPr algn="l"/>
            <a:r>
              <a:rPr lang="en-US" sz="3200" dirty="0">
                <a:latin typeface="+mn-lt"/>
              </a:rPr>
              <a:t>Block diagram Explanation:</a:t>
            </a:r>
            <a:endParaRPr lang="en-IN" sz="3200" dirty="0">
              <a:latin typeface="+mn-lt"/>
            </a:endParaRPr>
          </a:p>
        </p:txBody>
      </p:sp>
      <p:sp>
        <p:nvSpPr>
          <p:cNvPr id="3" name="Subtitle 2">
            <a:extLst>
              <a:ext uri="{FF2B5EF4-FFF2-40B4-BE49-F238E27FC236}">
                <a16:creationId xmlns:a16="http://schemas.microsoft.com/office/drawing/2014/main" id="{F11F8BE7-458E-1EF3-8E52-F8A8439F336F}"/>
              </a:ext>
            </a:extLst>
          </p:cNvPr>
          <p:cNvSpPr>
            <a:spLocks noGrp="1"/>
          </p:cNvSpPr>
          <p:nvPr>
            <p:ph type="subTitle" idx="1"/>
          </p:nvPr>
        </p:nvSpPr>
        <p:spPr>
          <a:xfrm>
            <a:off x="1079241" y="1651518"/>
            <a:ext cx="10033518" cy="3391678"/>
          </a:xfrm>
        </p:spPr>
        <p:txBody>
          <a:bodyPr>
            <a:normAutofit/>
          </a:bodyPr>
          <a:lstStyle/>
          <a:p>
            <a:pPr algn="just"/>
            <a:r>
              <a:rPr lang="en-US" sz="2800" dirty="0"/>
              <a:t>This block diagram represents an automated access control system using RFID technology. The power supply provides electricity to the system components. The RFID reader scans the RFID tag, and the microcontroller processes the tag's data to check its authorization status. If the tag is authorized, the microcontroller sends a signal to the servo motor to open the door. If the tag is unauthorized, the door remains closed. This system ensures secure and automated access control.</a:t>
            </a:r>
            <a:endParaRPr lang="en-IN" sz="2800" dirty="0"/>
          </a:p>
        </p:txBody>
      </p:sp>
    </p:spTree>
    <p:extLst>
      <p:ext uri="{BB962C8B-B14F-4D97-AF65-F5344CB8AC3E}">
        <p14:creationId xmlns:p14="http://schemas.microsoft.com/office/powerpoint/2010/main" val="3801979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D49B478-6A39-9DC8-C754-7EAFA68FC7C7}"/>
              </a:ext>
            </a:extLst>
          </p:cNvPr>
          <p:cNvGraphicFramePr>
            <a:graphicFrameLocks noGrp="1"/>
          </p:cNvGraphicFramePr>
          <p:nvPr>
            <p:extLst>
              <p:ext uri="{D42A27DB-BD31-4B8C-83A1-F6EECF244321}">
                <p14:modId xmlns:p14="http://schemas.microsoft.com/office/powerpoint/2010/main" val="1950422789"/>
              </p:ext>
            </p:extLst>
          </p:nvPr>
        </p:nvGraphicFramePr>
        <p:xfrm>
          <a:off x="619760" y="1112583"/>
          <a:ext cx="10642407" cy="5023413"/>
        </p:xfrm>
        <a:graphic>
          <a:graphicData uri="http://schemas.openxmlformats.org/drawingml/2006/table">
            <a:tbl>
              <a:tblPr firstRow="1" bandRow="1">
                <a:tableStyleId>{5C22544A-7EE6-4342-B048-85BDC9FD1C3A}</a:tableStyleId>
              </a:tblPr>
              <a:tblGrid>
                <a:gridCol w="3458387">
                  <a:extLst>
                    <a:ext uri="{9D8B030D-6E8A-4147-A177-3AD203B41FA5}">
                      <a16:colId xmlns:a16="http://schemas.microsoft.com/office/drawing/2014/main" val="805823386"/>
                    </a:ext>
                  </a:extLst>
                </a:gridCol>
                <a:gridCol w="3592010">
                  <a:extLst>
                    <a:ext uri="{9D8B030D-6E8A-4147-A177-3AD203B41FA5}">
                      <a16:colId xmlns:a16="http://schemas.microsoft.com/office/drawing/2014/main" val="3654564744"/>
                    </a:ext>
                  </a:extLst>
                </a:gridCol>
                <a:gridCol w="3592010">
                  <a:extLst>
                    <a:ext uri="{9D8B030D-6E8A-4147-A177-3AD203B41FA5}">
                      <a16:colId xmlns:a16="http://schemas.microsoft.com/office/drawing/2014/main" val="1620386064"/>
                    </a:ext>
                  </a:extLst>
                </a:gridCol>
              </a:tblGrid>
              <a:tr h="607671">
                <a:tc>
                  <a:txBody>
                    <a:bodyPr/>
                    <a:lstStyle/>
                    <a:p>
                      <a:r>
                        <a:rPr lang="en-IN" sz="1800" b="1" i="0" kern="1200" dirty="0">
                          <a:solidFill>
                            <a:schemeClr val="lt1"/>
                          </a:solidFill>
                          <a:effectLst/>
                          <a:latin typeface="Times New Roman" panose="02020603050405020304" pitchFamily="18" charset="0"/>
                          <a:ea typeface="+mn-ea"/>
                          <a:cs typeface="Times New Roman" panose="02020603050405020304" pitchFamily="18" charset="0"/>
                        </a:rPr>
                        <a:t>Component</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1" i="0" kern="1200" dirty="0">
                          <a:solidFill>
                            <a:schemeClr val="lt1"/>
                          </a:solidFill>
                          <a:effectLst/>
                          <a:latin typeface="Times New Roman" panose="02020603050405020304" pitchFamily="18" charset="0"/>
                          <a:ea typeface="+mn-ea"/>
                          <a:cs typeface="Times New Roman" panose="02020603050405020304" pitchFamily="18" charset="0"/>
                        </a:rPr>
                        <a:t>Input</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1" i="0" kern="1200" dirty="0">
                          <a:solidFill>
                            <a:schemeClr val="lt1"/>
                          </a:solidFill>
                          <a:effectLst/>
                          <a:latin typeface="Times New Roman" panose="02020603050405020304" pitchFamily="18" charset="0"/>
                          <a:ea typeface="+mn-ea"/>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25661334"/>
                  </a:ext>
                </a:extLst>
              </a:tr>
              <a:tr h="607671">
                <a:tc>
                  <a:txBody>
                    <a:bodyPr/>
                    <a:lstStyle/>
                    <a:p>
                      <a:r>
                        <a:rPr lang="en-IN" b="1" dirty="0"/>
                        <a:t>Power Supply</a:t>
                      </a:r>
                      <a:endParaRPr lang="en-IN" dirty="0"/>
                    </a:p>
                  </a:txBody>
                  <a:tcPr anchor="ctr"/>
                </a:tc>
                <a:tc>
                  <a:txBody>
                    <a:bodyPr/>
                    <a:lstStyle/>
                    <a:p>
                      <a:r>
                        <a:rPr lang="en-IN" dirty="0"/>
                        <a:t>220V AC</a:t>
                      </a:r>
                    </a:p>
                  </a:txBody>
                  <a:tcPr anchor="ctr"/>
                </a:tc>
                <a:tc>
                  <a:txBody>
                    <a:bodyPr/>
                    <a:lstStyle/>
                    <a:p>
                      <a:r>
                        <a:rPr lang="en-US" dirty="0"/>
                        <a:t>5V DC (Power for components)</a:t>
                      </a:r>
                    </a:p>
                  </a:txBody>
                  <a:tcPr anchor="ctr"/>
                </a:tc>
                <a:extLst>
                  <a:ext uri="{0D108BD9-81ED-4DB2-BD59-A6C34878D82A}">
                    <a16:rowId xmlns:a16="http://schemas.microsoft.com/office/drawing/2014/main" val="716077168"/>
                  </a:ext>
                </a:extLst>
              </a:tr>
              <a:tr h="607671">
                <a:tc>
                  <a:txBody>
                    <a:bodyPr/>
                    <a:lstStyle/>
                    <a:p>
                      <a:r>
                        <a:rPr lang="en-IN" b="1" dirty="0"/>
                        <a:t>Microcontroller</a:t>
                      </a:r>
                      <a:endParaRPr lang="en-IN" dirty="0"/>
                    </a:p>
                  </a:txBody>
                  <a:tcPr anchor="ctr"/>
                </a:tc>
                <a:tc>
                  <a:txBody>
                    <a:bodyPr/>
                    <a:lstStyle/>
                    <a:p>
                      <a:r>
                        <a:rPr lang="en-US" dirty="0"/>
                        <a:t>Data from RFID Reader, IoT Server, Sensors</a:t>
                      </a:r>
                    </a:p>
                  </a:txBody>
                  <a:tcPr anchor="ctr"/>
                </a:tc>
                <a:tc>
                  <a:txBody>
                    <a:bodyPr/>
                    <a:lstStyle/>
                    <a:p>
                      <a:r>
                        <a:rPr lang="en-US" dirty="0"/>
                        <a:t>Control signals to Motor, IoT Server updates</a:t>
                      </a:r>
                    </a:p>
                  </a:txBody>
                  <a:tcPr anchor="ctr"/>
                </a:tc>
                <a:extLst>
                  <a:ext uri="{0D108BD9-81ED-4DB2-BD59-A6C34878D82A}">
                    <a16:rowId xmlns:a16="http://schemas.microsoft.com/office/drawing/2014/main" val="1094081839"/>
                  </a:ext>
                </a:extLst>
              </a:tr>
              <a:tr h="607671">
                <a:tc>
                  <a:txBody>
                    <a:bodyPr/>
                    <a:lstStyle/>
                    <a:p>
                      <a:r>
                        <a:rPr lang="en-IN" b="1" dirty="0"/>
                        <a:t>Authorized RFID Tag</a:t>
                      </a:r>
                      <a:endParaRPr lang="en-IN" dirty="0"/>
                    </a:p>
                  </a:txBody>
                  <a:tcPr anchor="ctr"/>
                </a:tc>
                <a:tc>
                  <a:txBody>
                    <a:bodyPr/>
                    <a:lstStyle/>
                    <a:p>
                      <a:r>
                        <a:rPr lang="en-IN" dirty="0"/>
                        <a:t>RFID Tag Presence (Authorization)</a:t>
                      </a:r>
                    </a:p>
                  </a:txBody>
                  <a:tcPr anchor="ctr"/>
                </a:tc>
                <a:tc>
                  <a:txBody>
                    <a:bodyPr/>
                    <a:lstStyle/>
                    <a:p>
                      <a:r>
                        <a:rPr lang="en-US" dirty="0"/>
                        <a:t>UID of tag detected (send to Microcontroller)</a:t>
                      </a:r>
                    </a:p>
                  </a:txBody>
                  <a:tcPr anchor="ctr"/>
                </a:tc>
                <a:extLst>
                  <a:ext uri="{0D108BD9-81ED-4DB2-BD59-A6C34878D82A}">
                    <a16:rowId xmlns:a16="http://schemas.microsoft.com/office/drawing/2014/main" val="713477643"/>
                  </a:ext>
                </a:extLst>
              </a:tr>
              <a:tr h="607671">
                <a:tc>
                  <a:txBody>
                    <a:bodyPr/>
                    <a:lstStyle/>
                    <a:p>
                      <a:r>
                        <a:rPr lang="en-IN" b="1" dirty="0"/>
                        <a:t>IoT Server</a:t>
                      </a:r>
                      <a:endParaRPr lang="en-IN" dirty="0"/>
                    </a:p>
                  </a:txBody>
                  <a:tcPr anchor="ctr"/>
                </a:tc>
                <a:tc>
                  <a:txBody>
                    <a:bodyPr/>
                    <a:lstStyle/>
                    <a:p>
                      <a:r>
                        <a:rPr lang="en-US" dirty="0"/>
                        <a:t>Access request data from Reader</a:t>
                      </a:r>
                    </a:p>
                  </a:txBody>
                  <a:tcPr anchor="ctr"/>
                </a:tc>
                <a:tc>
                  <a:txBody>
                    <a:bodyPr/>
                    <a:lstStyle/>
                    <a:p>
                      <a:r>
                        <a:rPr lang="en-US" dirty="0"/>
                        <a:t>Real-time alerts/door control update</a:t>
                      </a:r>
                    </a:p>
                  </a:txBody>
                  <a:tcPr anchor="ctr"/>
                </a:tc>
                <a:extLst>
                  <a:ext uri="{0D108BD9-81ED-4DB2-BD59-A6C34878D82A}">
                    <a16:rowId xmlns:a16="http://schemas.microsoft.com/office/drawing/2014/main" val="2002558865"/>
                  </a:ext>
                </a:extLst>
              </a:tr>
              <a:tr h="607671">
                <a:tc>
                  <a:txBody>
                    <a:bodyPr/>
                    <a:lstStyle/>
                    <a:p>
                      <a:r>
                        <a:rPr lang="en-IN" b="1" dirty="0"/>
                        <a:t>Servo Motor</a:t>
                      </a:r>
                      <a:endParaRPr lang="en-IN" dirty="0"/>
                    </a:p>
                  </a:txBody>
                  <a:tcPr anchor="ctr"/>
                </a:tc>
                <a:tc>
                  <a:txBody>
                    <a:bodyPr/>
                    <a:lstStyle/>
                    <a:p>
                      <a:r>
                        <a:rPr lang="en-IN" dirty="0"/>
                        <a:t>Motor control signal (from Microcontroller)</a:t>
                      </a:r>
                    </a:p>
                  </a:txBody>
                  <a:tcPr anchor="ctr"/>
                </a:tc>
                <a:tc>
                  <a:txBody>
                    <a:bodyPr/>
                    <a:lstStyle/>
                    <a:p>
                      <a:r>
                        <a:rPr lang="en-US" dirty="0"/>
                        <a:t>Door unlocked or locked based on authorization</a:t>
                      </a:r>
                    </a:p>
                  </a:txBody>
                  <a:tcPr anchor="ctr"/>
                </a:tc>
                <a:extLst>
                  <a:ext uri="{0D108BD9-81ED-4DB2-BD59-A6C34878D82A}">
                    <a16:rowId xmlns:a16="http://schemas.microsoft.com/office/drawing/2014/main" val="1444366107"/>
                  </a:ext>
                </a:extLst>
              </a:tr>
              <a:tr h="607671">
                <a:tc>
                  <a:txBody>
                    <a:bodyPr/>
                    <a:lstStyle/>
                    <a:p>
                      <a:r>
                        <a:rPr lang="en-IN" b="1" dirty="0"/>
                        <a:t>Unauthorized Detection</a:t>
                      </a:r>
                      <a:endParaRPr lang="en-IN" dirty="0"/>
                    </a:p>
                  </a:txBody>
                  <a:tcPr anchor="ctr"/>
                </a:tc>
                <a:tc>
                  <a:txBody>
                    <a:bodyPr/>
                    <a:lstStyle/>
                    <a:p>
                      <a:r>
                        <a:rPr lang="en-IN" dirty="0"/>
                        <a:t>Unauthorized RFID Tag detected</a:t>
                      </a:r>
                    </a:p>
                  </a:txBody>
                  <a:tcPr anchor="ctr"/>
                </a:tc>
                <a:tc>
                  <a:txBody>
                    <a:bodyPr/>
                    <a:lstStyle/>
                    <a:p>
                      <a:r>
                        <a:rPr lang="en-US" dirty="0"/>
                        <a:t>Alert to IoT Server, door stays closed</a:t>
                      </a:r>
                    </a:p>
                  </a:txBody>
                  <a:tcPr anchor="ctr"/>
                </a:tc>
                <a:extLst>
                  <a:ext uri="{0D108BD9-81ED-4DB2-BD59-A6C34878D82A}">
                    <a16:rowId xmlns:a16="http://schemas.microsoft.com/office/drawing/2014/main" val="2395062293"/>
                  </a:ext>
                </a:extLst>
              </a:tr>
              <a:tr h="607671">
                <a:tc>
                  <a:txBody>
                    <a:bodyPr/>
                    <a:lstStyle/>
                    <a:p>
                      <a:r>
                        <a:rPr lang="en-IN" b="1" dirty="0"/>
                        <a:t>System Communication</a:t>
                      </a:r>
                      <a:endParaRPr lang="en-IN" dirty="0"/>
                    </a:p>
                  </a:txBody>
                  <a:tcPr anchor="ctr"/>
                </a:tc>
                <a:tc>
                  <a:txBody>
                    <a:bodyPr/>
                    <a:lstStyle/>
                    <a:p>
                      <a:r>
                        <a:rPr lang="en-IN" dirty="0"/>
                        <a:t>Data from Microcontroller</a:t>
                      </a:r>
                    </a:p>
                  </a:txBody>
                  <a:tcPr anchor="ctr"/>
                </a:tc>
                <a:tc>
                  <a:txBody>
                    <a:bodyPr/>
                    <a:lstStyle/>
                    <a:p>
                      <a:r>
                        <a:rPr lang="en-US" dirty="0"/>
                        <a:t>Secure access control, logging updates</a:t>
                      </a:r>
                    </a:p>
                  </a:txBody>
                  <a:tcPr anchor="ctr"/>
                </a:tc>
                <a:extLst>
                  <a:ext uri="{0D108BD9-81ED-4DB2-BD59-A6C34878D82A}">
                    <a16:rowId xmlns:a16="http://schemas.microsoft.com/office/drawing/2014/main" val="3841261949"/>
                  </a:ext>
                </a:extLst>
              </a:tr>
            </a:tbl>
          </a:graphicData>
        </a:graphic>
      </p:graphicFrame>
      <p:sp>
        <p:nvSpPr>
          <p:cNvPr id="3" name="Rectangle 2">
            <a:extLst>
              <a:ext uri="{FF2B5EF4-FFF2-40B4-BE49-F238E27FC236}">
                <a16:creationId xmlns:a16="http://schemas.microsoft.com/office/drawing/2014/main" id="{7512A7AA-BACC-00A9-92C7-9F5258C1FE9B}"/>
              </a:ext>
            </a:extLst>
          </p:cNvPr>
          <p:cNvSpPr/>
          <p:nvPr/>
        </p:nvSpPr>
        <p:spPr>
          <a:xfrm>
            <a:off x="173616" y="81023"/>
            <a:ext cx="7694735"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Specification and identification of input and output </a:t>
            </a:r>
            <a:endPar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010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A47A-1055-D7C6-BAF0-F04114A25009}"/>
              </a:ext>
            </a:extLst>
          </p:cNvPr>
          <p:cNvSpPr>
            <a:spLocks noGrp="1"/>
          </p:cNvSpPr>
          <p:nvPr>
            <p:ph type="ctrTitle"/>
          </p:nvPr>
        </p:nvSpPr>
        <p:spPr>
          <a:xfrm>
            <a:off x="898849" y="161310"/>
            <a:ext cx="9144000" cy="557147"/>
          </a:xfrm>
        </p:spPr>
        <p:txBody>
          <a:bodyPr>
            <a:normAutofit/>
          </a:bodyPr>
          <a:lstStyle/>
          <a:p>
            <a:pPr algn="l"/>
            <a:r>
              <a:rPr lang="en-US" sz="3200" dirty="0">
                <a:latin typeface="+mn-lt"/>
              </a:rPr>
              <a:t>PROCEDURE:</a:t>
            </a:r>
            <a:endParaRPr lang="en-IN" sz="3200" dirty="0">
              <a:latin typeface="+mn-lt"/>
            </a:endParaRPr>
          </a:p>
        </p:txBody>
      </p:sp>
      <p:sp>
        <p:nvSpPr>
          <p:cNvPr id="3" name="Subtitle 2">
            <a:extLst>
              <a:ext uri="{FF2B5EF4-FFF2-40B4-BE49-F238E27FC236}">
                <a16:creationId xmlns:a16="http://schemas.microsoft.com/office/drawing/2014/main" id="{4675375E-F1FA-249B-1325-1C5ACF1CC41A}"/>
              </a:ext>
            </a:extLst>
          </p:cNvPr>
          <p:cNvSpPr>
            <a:spLocks noGrp="1"/>
          </p:cNvSpPr>
          <p:nvPr>
            <p:ph type="subTitle" idx="1"/>
          </p:nvPr>
        </p:nvSpPr>
        <p:spPr>
          <a:xfrm>
            <a:off x="898849" y="718457"/>
            <a:ext cx="10394302" cy="5561045"/>
          </a:xfrm>
        </p:spPr>
        <p:txBody>
          <a:bodyPr>
            <a:noAutofit/>
          </a:bodyPr>
          <a:lstStyle/>
          <a:p>
            <a:pPr marL="342900" indent="-342900" algn="just">
              <a:buAutoNum type="arabicPeriod"/>
            </a:pPr>
            <a:r>
              <a:rPr lang="en-US" sz="1800" b="1" dirty="0"/>
              <a:t>WIFI-Based Web Server for Access Control- </a:t>
            </a:r>
            <a:r>
              <a:rPr lang="en-US" sz="1800" dirty="0"/>
              <a:t>This algorithm establishes a WIFI connection and runs a web server that serves an interface to allow or deny access remotely. After successfully connecting to a specified WIFI network using the provided credentials, the system acquires an IP address, making it accessible to users via a browser. The server listens for incoming client requests on port 80. Upon receiving a request, it serves a basic HTML page with two options: one to allow access and open the door and the other to deny access and keep the door closed. This interaction ensures that users can control access from any device with a browser, and once the web request is handled, the client connection is closed.</a:t>
            </a:r>
          </a:p>
          <a:p>
            <a:pPr marL="342900" indent="-342900" algn="just">
              <a:buAutoNum type="arabicPeriod"/>
            </a:pPr>
            <a:r>
              <a:rPr lang="en-US" sz="1800" dirty="0"/>
              <a:t>2</a:t>
            </a:r>
            <a:r>
              <a:rPr lang="en-US" sz="1800" b="1" dirty="0"/>
              <a:t>. RFID Tag Detection and Data Processing- </a:t>
            </a:r>
            <a:r>
              <a:rPr lang="en-US" sz="1800" dirty="0"/>
              <a:t>This algorithm handles the detection and processing of RFID tag data. It continuously monitors the RFID reader (EM-18) for any scanned tags. When a tag is detected, the system reads the tag's data byte-by-byte and stores it in a string variable. The data is then cleaned by trimming any unwanted spaces or newlines to ensure the integrity of the tag information. The tag data is printed to the serial monitor for debugging and validation purposes. A flag (isTagScanned) is set to true once a tag is successfully read, signaling that the system is awaiting confirmation via the web interface before granting access.</a:t>
            </a:r>
          </a:p>
          <a:p>
            <a:pPr marL="342900" indent="-342900" algn="just">
              <a:buAutoNum type="arabicPeriod"/>
            </a:pPr>
            <a:r>
              <a:rPr lang="en-US" sz="1800" dirty="0"/>
              <a:t>3</a:t>
            </a:r>
            <a:r>
              <a:rPr lang="en-US" sz="1800" b="1" dirty="0"/>
              <a:t>. Door Control Mechanism with Servo and LED Feedback- </a:t>
            </a:r>
            <a:r>
              <a:rPr lang="en-US" sz="1800" dirty="0"/>
              <a:t>This algorithm controls the operation of the physical door by using a servo motor and provides feedback through an LED indicator. Initially, the servo is set to a closed position (0°), keeping the door shut. When access is granted through the web interface (after RFID tag validation), the LED is turned on to indicate that access has been allowed, and the servo rotates to 90° to open the door. The door stays open for a brief period (2 seconds), after which the servo resets to the closed position. In case of access denial, the LED is turned off, and the door remains closed. This mechanism ensures secure, automated door control with visual feedback for users.</a:t>
            </a:r>
            <a:endParaRPr lang="en-IN" sz="1800" dirty="0"/>
          </a:p>
        </p:txBody>
      </p:sp>
    </p:spTree>
    <p:extLst>
      <p:ext uri="{BB962C8B-B14F-4D97-AF65-F5344CB8AC3E}">
        <p14:creationId xmlns:p14="http://schemas.microsoft.com/office/powerpoint/2010/main" val="313905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D8E2-AB53-5C53-DA7C-EEF1216E8204}"/>
              </a:ext>
            </a:extLst>
          </p:cNvPr>
          <p:cNvSpPr>
            <a:spLocks noGrp="1"/>
          </p:cNvSpPr>
          <p:nvPr>
            <p:ph type="ctrTitle"/>
          </p:nvPr>
        </p:nvSpPr>
        <p:spPr>
          <a:xfrm>
            <a:off x="1129005" y="487881"/>
            <a:ext cx="9933991" cy="547817"/>
          </a:xfrm>
        </p:spPr>
        <p:txBody>
          <a:bodyPr>
            <a:normAutofit/>
          </a:bodyPr>
          <a:lstStyle/>
          <a:p>
            <a:pPr algn="l"/>
            <a:r>
              <a:rPr lang="en-US" sz="2800" dirty="0">
                <a:latin typeface="+mn-lt"/>
              </a:rPr>
              <a:t>Optimization of Code:</a:t>
            </a:r>
            <a:endParaRPr lang="en-IN" sz="2800" dirty="0">
              <a:latin typeface="+mn-lt"/>
            </a:endParaRPr>
          </a:p>
        </p:txBody>
      </p:sp>
      <p:sp>
        <p:nvSpPr>
          <p:cNvPr id="3" name="Subtitle 2">
            <a:extLst>
              <a:ext uri="{FF2B5EF4-FFF2-40B4-BE49-F238E27FC236}">
                <a16:creationId xmlns:a16="http://schemas.microsoft.com/office/drawing/2014/main" id="{B3303699-E870-02D9-A689-A9D75BF721FC}"/>
              </a:ext>
            </a:extLst>
          </p:cNvPr>
          <p:cNvSpPr>
            <a:spLocks noGrp="1"/>
          </p:cNvSpPr>
          <p:nvPr>
            <p:ph type="subTitle" idx="1"/>
          </p:nvPr>
        </p:nvSpPr>
        <p:spPr>
          <a:xfrm>
            <a:off x="1129005" y="1180322"/>
            <a:ext cx="9933990" cy="4497355"/>
          </a:xfrm>
        </p:spPr>
        <p:txBody>
          <a:bodyPr>
            <a:normAutofit/>
          </a:bodyPr>
          <a:lstStyle/>
          <a:p>
            <a:pPr marL="457200" indent="-457200" algn="just">
              <a:buAutoNum type="arabicPeriod"/>
            </a:pPr>
            <a:r>
              <a:rPr lang="en-US" sz="2200" dirty="0"/>
              <a:t>WIFI Connection Management : Manages the connection to the WIFI network, with a timeout to prevent indefinite hanging if the connection fails. </a:t>
            </a:r>
          </a:p>
          <a:p>
            <a:pPr marL="457200" indent="-457200" algn="just">
              <a:buAutoNum type="arabicPeriod"/>
            </a:pPr>
            <a:endParaRPr lang="en-US" sz="2200" dirty="0"/>
          </a:p>
          <a:p>
            <a:pPr marL="457200" indent="-457200" algn="just">
              <a:buAutoNum type="arabicPeriod"/>
            </a:pPr>
            <a:r>
              <a:rPr lang="en-US" sz="2200" dirty="0"/>
              <a:t>2. RFID Tag Scanning and Authentication :Handles the scanning of RFID tags and authenticates the tag by setting a flag to indicate a valid tag has been read. </a:t>
            </a:r>
          </a:p>
          <a:p>
            <a:pPr marL="457200" indent="-457200" algn="just">
              <a:buAutoNum type="arabicPeriod"/>
            </a:pPr>
            <a:endParaRPr lang="en-US" sz="2200" dirty="0"/>
          </a:p>
          <a:p>
            <a:pPr marL="457200" indent="-457200" algn="just">
              <a:buAutoNum type="arabicPeriod"/>
            </a:pPr>
            <a:r>
              <a:rPr lang="en-US" sz="2200" dirty="0"/>
              <a:t>3. Web-Based Access Control :Processes the web requests to allow or deny access based on the scanned RFID tag, controlling the servo motor to open or close the door accordingly.</a:t>
            </a:r>
            <a:endParaRPr lang="en-IN" sz="2200" dirty="0"/>
          </a:p>
        </p:txBody>
      </p:sp>
    </p:spTree>
    <p:extLst>
      <p:ext uri="{BB962C8B-B14F-4D97-AF65-F5344CB8AC3E}">
        <p14:creationId xmlns:p14="http://schemas.microsoft.com/office/powerpoint/2010/main" val="460209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F01588-CB3A-E827-63C7-A86B63750309}"/>
              </a:ext>
            </a:extLst>
          </p:cNvPr>
          <p:cNvSpPr/>
          <p:nvPr/>
        </p:nvSpPr>
        <p:spPr>
          <a:xfrm>
            <a:off x="109800" y="92802"/>
            <a:ext cx="3211135"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Design specification </a:t>
            </a:r>
            <a:endPar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015D14B9-4B83-29CA-9B4A-2A1620DDB0A1}"/>
              </a:ext>
            </a:extLst>
          </p:cNvPr>
          <p:cNvGraphicFramePr>
            <a:graphicFrameLocks noGrp="1"/>
          </p:cNvGraphicFramePr>
          <p:nvPr>
            <p:extLst>
              <p:ext uri="{D42A27DB-BD31-4B8C-83A1-F6EECF244321}">
                <p14:modId xmlns:p14="http://schemas.microsoft.com/office/powerpoint/2010/main" val="628491565"/>
              </p:ext>
            </p:extLst>
          </p:nvPr>
        </p:nvGraphicFramePr>
        <p:xfrm>
          <a:off x="1423357" y="719666"/>
          <a:ext cx="9031858" cy="5491480"/>
        </p:xfrm>
        <a:graphic>
          <a:graphicData uri="http://schemas.openxmlformats.org/drawingml/2006/table">
            <a:tbl>
              <a:tblPr firstRow="1" bandRow="1">
                <a:tableStyleId>{5C22544A-7EE6-4342-B048-85BDC9FD1C3A}</a:tableStyleId>
              </a:tblPr>
              <a:tblGrid>
                <a:gridCol w="4515929">
                  <a:extLst>
                    <a:ext uri="{9D8B030D-6E8A-4147-A177-3AD203B41FA5}">
                      <a16:colId xmlns:a16="http://schemas.microsoft.com/office/drawing/2014/main" val="2076767226"/>
                    </a:ext>
                  </a:extLst>
                </a:gridCol>
                <a:gridCol w="4515929">
                  <a:extLst>
                    <a:ext uri="{9D8B030D-6E8A-4147-A177-3AD203B41FA5}">
                      <a16:colId xmlns:a16="http://schemas.microsoft.com/office/drawing/2014/main" val="3204865905"/>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Component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Specification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6618903"/>
                  </a:ext>
                </a:extLst>
              </a:tr>
              <a:tr h="370840">
                <a:tc>
                  <a:txBody>
                    <a:bodyPr/>
                    <a:lstStyle/>
                    <a:p>
                      <a:r>
                        <a:rPr lang="en-IN" b="1" dirty="0"/>
                        <a:t>Power Supply</a:t>
                      </a:r>
                      <a:endParaRPr lang="en-IN" dirty="0"/>
                    </a:p>
                  </a:txBody>
                  <a:tcPr anchor="ctr"/>
                </a:tc>
                <a:tc>
                  <a:txBody>
                    <a:bodyPr/>
                    <a:lstStyle/>
                    <a:p>
                      <a:r>
                        <a:rPr lang="en-US" dirty="0"/>
                        <a:t>5V DC regulated PSU, capable of supplying 2A or more for system components.</a:t>
                      </a:r>
                    </a:p>
                  </a:txBody>
                  <a:tcPr anchor="ctr"/>
                </a:tc>
                <a:extLst>
                  <a:ext uri="{0D108BD9-81ED-4DB2-BD59-A6C34878D82A}">
                    <a16:rowId xmlns:a16="http://schemas.microsoft.com/office/drawing/2014/main" val="2259837057"/>
                  </a:ext>
                </a:extLst>
              </a:tr>
              <a:tr h="370840">
                <a:tc>
                  <a:txBody>
                    <a:bodyPr/>
                    <a:lstStyle/>
                    <a:p>
                      <a:r>
                        <a:rPr lang="en-IN" b="1" dirty="0"/>
                        <a:t>Microcontroller</a:t>
                      </a:r>
                      <a:endParaRPr lang="en-IN" dirty="0"/>
                    </a:p>
                  </a:txBody>
                  <a:tcPr anchor="ctr"/>
                </a:tc>
                <a:tc>
                  <a:txBody>
                    <a:bodyPr/>
                    <a:lstStyle/>
                    <a:p>
                      <a:r>
                        <a:rPr lang="en-US" dirty="0"/>
                        <a:t>Arduino/ESP32/Raspberry Pi for processing RFID data and IoT communication.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2025185"/>
                  </a:ext>
                </a:extLst>
              </a:tr>
              <a:tr h="370840">
                <a:tc>
                  <a:txBody>
                    <a:bodyPr/>
                    <a:lstStyle/>
                    <a:p>
                      <a:r>
                        <a:rPr lang="en-IN" b="1" dirty="0"/>
                        <a:t>RFID Reader</a:t>
                      </a:r>
                      <a:endParaRPr lang="en-IN" dirty="0"/>
                    </a:p>
                  </a:txBody>
                  <a:tcPr anchor="ctr"/>
                </a:tc>
                <a:tc>
                  <a:txBody>
                    <a:bodyPr/>
                    <a:lstStyle/>
                    <a:p>
                      <a:r>
                        <a:rPr lang="en-US" dirty="0"/>
                        <a:t>13.56 MHz RFID Reader (e.g., RC522) to read authorized tags.</a:t>
                      </a:r>
                    </a:p>
                  </a:txBody>
                  <a:tcPr anchor="ctr"/>
                </a:tc>
                <a:extLst>
                  <a:ext uri="{0D108BD9-81ED-4DB2-BD59-A6C34878D82A}">
                    <a16:rowId xmlns:a16="http://schemas.microsoft.com/office/drawing/2014/main" val="3627974627"/>
                  </a:ext>
                </a:extLst>
              </a:tr>
              <a:tr h="370840">
                <a:tc>
                  <a:txBody>
                    <a:bodyPr/>
                    <a:lstStyle/>
                    <a:p>
                      <a:r>
                        <a:rPr lang="en-IN" b="1" dirty="0"/>
                        <a:t>Authorized RFID Tag</a:t>
                      </a:r>
                      <a:endParaRPr lang="en-IN" dirty="0"/>
                    </a:p>
                  </a:txBody>
                  <a:tcPr anchor="ctr"/>
                </a:tc>
                <a:tc>
                  <a:txBody>
                    <a:bodyPr/>
                    <a:lstStyle/>
                    <a:p>
                      <a:r>
                        <a:rPr lang="en-US" dirty="0"/>
                        <a:t>Passive RFID tags (e.g., ISO 14443A) with unique UIDs for authorized personnel.</a:t>
                      </a:r>
                    </a:p>
                  </a:txBody>
                  <a:tcPr anchor="ctr"/>
                </a:tc>
                <a:extLst>
                  <a:ext uri="{0D108BD9-81ED-4DB2-BD59-A6C34878D82A}">
                    <a16:rowId xmlns:a16="http://schemas.microsoft.com/office/drawing/2014/main" val="2766327627"/>
                  </a:ext>
                </a:extLst>
              </a:tr>
              <a:tr h="370840">
                <a:tc>
                  <a:txBody>
                    <a:bodyPr/>
                    <a:lstStyle/>
                    <a:p>
                      <a:r>
                        <a:rPr lang="en-IN" b="1" dirty="0"/>
                        <a:t>IoT Server</a:t>
                      </a:r>
                      <a:endParaRPr lang="en-IN" dirty="0"/>
                    </a:p>
                  </a:txBody>
                  <a:tcPr anchor="ctr"/>
                </a:tc>
                <a:tc>
                  <a:txBody>
                    <a:bodyPr/>
                    <a:lstStyle/>
                    <a:p>
                      <a:r>
                        <a:rPr lang="en-US" dirty="0"/>
                        <a:t>Cloud-based platform (AWS/Firebase) for real-time monitoring and access control.</a:t>
                      </a:r>
                    </a:p>
                  </a:txBody>
                  <a:tcPr anchor="ctr"/>
                </a:tc>
                <a:extLst>
                  <a:ext uri="{0D108BD9-81ED-4DB2-BD59-A6C34878D82A}">
                    <a16:rowId xmlns:a16="http://schemas.microsoft.com/office/drawing/2014/main" val="812197638"/>
                  </a:ext>
                </a:extLst>
              </a:tr>
              <a:tr h="448734">
                <a:tc>
                  <a:txBody>
                    <a:bodyPr/>
                    <a:lstStyle/>
                    <a:p>
                      <a:r>
                        <a:rPr lang="en-IN" b="1" dirty="0"/>
                        <a:t>Servo Motor</a:t>
                      </a:r>
                      <a:endParaRPr lang="en-IN" dirty="0"/>
                    </a:p>
                  </a:txBody>
                  <a:tcPr anchor="ctr"/>
                </a:tc>
                <a:tc>
                  <a:txBody>
                    <a:bodyPr/>
                    <a:lstStyle/>
                    <a:p>
                      <a:r>
                        <a:rPr lang="en-US" dirty="0"/>
                        <a:t>SG90/MG996R Servo motor to control door lock mechanism (180° rotation).</a:t>
                      </a:r>
                    </a:p>
                  </a:txBody>
                  <a:tcPr anchor="ctr"/>
                </a:tc>
                <a:extLst>
                  <a:ext uri="{0D108BD9-81ED-4DB2-BD59-A6C34878D82A}">
                    <a16:rowId xmlns:a16="http://schemas.microsoft.com/office/drawing/2014/main" val="2177990421"/>
                  </a:ext>
                </a:extLst>
              </a:tr>
              <a:tr h="514774">
                <a:tc>
                  <a:txBody>
                    <a:bodyPr/>
                    <a:lstStyle/>
                    <a:p>
                      <a:r>
                        <a:rPr lang="en-IN" b="1" dirty="0"/>
                        <a:t>Unauthorized Access Detection</a:t>
                      </a:r>
                      <a:endParaRPr lang="en-IN" dirty="0"/>
                    </a:p>
                  </a:txBody>
                  <a:tcPr anchor="ctr"/>
                </a:tc>
                <a:tc>
                  <a:txBody>
                    <a:bodyPr/>
                    <a:lstStyle/>
                    <a:p>
                      <a:r>
                        <a:rPr lang="en-US" dirty="0"/>
                        <a:t>Log unauthorized access attempts, send IoT alerts, and keep door locked.</a:t>
                      </a:r>
                    </a:p>
                  </a:txBody>
                  <a:tcPr anchor="ctr"/>
                </a:tc>
                <a:extLst>
                  <a:ext uri="{0D108BD9-81ED-4DB2-BD59-A6C34878D82A}">
                    <a16:rowId xmlns:a16="http://schemas.microsoft.com/office/drawing/2014/main" val="1479550165"/>
                  </a:ext>
                </a:extLst>
              </a:tr>
              <a:tr h="370840">
                <a:tc>
                  <a:txBody>
                    <a:bodyPr/>
                    <a:lstStyle/>
                    <a:p>
                      <a:r>
                        <a:rPr lang="en-IN" b="1" dirty="0"/>
                        <a:t>System Communication &amp; Security</a:t>
                      </a:r>
                      <a:endParaRPr lang="en-IN" dirty="0"/>
                    </a:p>
                  </a:txBody>
                  <a:tcPr anchor="ctr"/>
                </a:tc>
                <a:tc>
                  <a:txBody>
                    <a:bodyPr/>
                    <a:lstStyle/>
                    <a:p>
                      <a:r>
                        <a:rPr lang="en-IN" dirty="0"/>
                        <a:t>SSL/TLS encryption for secure IoT communication (e.g., ESP8266/ESP32 Wi-Fi).</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0229601"/>
                  </a:ext>
                </a:extLst>
              </a:tr>
            </a:tbl>
          </a:graphicData>
        </a:graphic>
      </p:graphicFrame>
    </p:spTree>
    <p:extLst>
      <p:ext uri="{BB962C8B-B14F-4D97-AF65-F5344CB8AC3E}">
        <p14:creationId xmlns:p14="http://schemas.microsoft.com/office/powerpoint/2010/main" val="1898524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9761AB-5AD7-6064-8B33-4F53E34EDD03}"/>
              </a:ext>
            </a:extLst>
          </p:cNvPr>
          <p:cNvSpPr/>
          <p:nvPr/>
        </p:nvSpPr>
        <p:spPr>
          <a:xfrm>
            <a:off x="533546" y="233466"/>
            <a:ext cx="2634054"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Bill Of Materials</a:t>
            </a:r>
          </a:p>
        </p:txBody>
      </p:sp>
      <p:graphicFrame>
        <p:nvGraphicFramePr>
          <p:cNvPr id="3" name="Table 2">
            <a:extLst>
              <a:ext uri="{FF2B5EF4-FFF2-40B4-BE49-F238E27FC236}">
                <a16:creationId xmlns:a16="http://schemas.microsoft.com/office/drawing/2014/main" id="{C4611C63-0A05-9540-1C75-78AEA8A42B3D}"/>
              </a:ext>
            </a:extLst>
          </p:cNvPr>
          <p:cNvGraphicFramePr>
            <a:graphicFrameLocks noGrp="1"/>
          </p:cNvGraphicFramePr>
          <p:nvPr>
            <p:extLst>
              <p:ext uri="{D42A27DB-BD31-4B8C-83A1-F6EECF244321}">
                <p14:modId xmlns:p14="http://schemas.microsoft.com/office/powerpoint/2010/main" val="31327097"/>
              </p:ext>
            </p:extLst>
          </p:nvPr>
        </p:nvGraphicFramePr>
        <p:xfrm>
          <a:off x="1850573" y="734577"/>
          <a:ext cx="8127999" cy="5264163"/>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495267525"/>
                    </a:ext>
                  </a:extLst>
                </a:gridCol>
                <a:gridCol w="2709333">
                  <a:extLst>
                    <a:ext uri="{9D8B030D-6E8A-4147-A177-3AD203B41FA5}">
                      <a16:colId xmlns:a16="http://schemas.microsoft.com/office/drawing/2014/main" val="1562007499"/>
                    </a:ext>
                  </a:extLst>
                </a:gridCol>
                <a:gridCol w="2709333">
                  <a:extLst>
                    <a:ext uri="{9D8B030D-6E8A-4147-A177-3AD203B41FA5}">
                      <a16:colId xmlns:a16="http://schemas.microsoft.com/office/drawing/2014/main" val="1931688955"/>
                    </a:ext>
                  </a:extLst>
                </a:gridCol>
              </a:tblGrid>
              <a:tr h="647183">
                <a:tc>
                  <a:txBody>
                    <a:bodyPr/>
                    <a:lstStyle/>
                    <a:p>
                      <a:r>
                        <a:rPr lang="en-IN" dirty="0">
                          <a:latin typeface="Times New Roman" panose="02020603050405020304" pitchFamily="18" charset="0"/>
                          <a:cs typeface="Times New Roman" panose="02020603050405020304" pitchFamily="18" charset="0"/>
                        </a:rPr>
                        <a:t>Component </a:t>
                      </a:r>
                    </a:p>
                  </a:txBody>
                  <a:tcPr/>
                </a:tc>
                <a:tc>
                  <a:txBody>
                    <a:bodyPr/>
                    <a:lstStyle/>
                    <a:p>
                      <a:r>
                        <a:rPr lang="en-IN" dirty="0">
                          <a:latin typeface="Times New Roman" panose="02020603050405020304" pitchFamily="18" charset="0"/>
                          <a:cs typeface="Times New Roman" panose="02020603050405020304" pitchFamily="18" charset="0"/>
                        </a:rPr>
                        <a:t>Quantity</a:t>
                      </a:r>
                    </a:p>
                  </a:txBody>
                  <a:tcPr/>
                </a:tc>
                <a:tc>
                  <a:txBody>
                    <a:bodyPr/>
                    <a:lstStyle/>
                    <a:p>
                      <a:r>
                        <a:rPr lang="en-IN" dirty="0">
                          <a:latin typeface="Times New Roman" panose="02020603050405020304" pitchFamily="18" charset="0"/>
                          <a:cs typeface="Times New Roman" panose="02020603050405020304" pitchFamily="18" charset="0"/>
                        </a:rPr>
                        <a:t>Amount</a:t>
                      </a:r>
                    </a:p>
                  </a:txBody>
                  <a:tcPr/>
                </a:tc>
                <a:extLst>
                  <a:ext uri="{0D108BD9-81ED-4DB2-BD59-A6C34878D82A}">
                    <a16:rowId xmlns:a16="http://schemas.microsoft.com/office/drawing/2014/main" val="1601220877"/>
                  </a:ext>
                </a:extLst>
              </a:tr>
              <a:tr h="609600">
                <a:tc>
                  <a:txBody>
                    <a:bodyPr/>
                    <a:lstStyle/>
                    <a:p>
                      <a:r>
                        <a:rPr lang="en-US" dirty="0">
                          <a:latin typeface="Times New Roman" panose="02020603050405020304" pitchFamily="18" charset="0"/>
                          <a:cs typeface="Times New Roman" panose="02020603050405020304" pitchFamily="18" charset="0"/>
                        </a:rPr>
                        <a:t>ESP-32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500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24499967"/>
                  </a:ext>
                </a:extLst>
              </a:tr>
              <a:tr h="406400">
                <a:tc>
                  <a:txBody>
                    <a:bodyPr/>
                    <a:lstStyle/>
                    <a:p>
                      <a:r>
                        <a:rPr lang="en-US" dirty="0">
                          <a:latin typeface="Times New Roman" panose="02020603050405020304" pitchFamily="18" charset="0"/>
                          <a:cs typeface="Times New Roman" panose="02020603050405020304" pitchFamily="18" charset="0"/>
                        </a:rPr>
                        <a:t>SERVO MOTOR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250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4670838"/>
                  </a:ext>
                </a:extLst>
              </a:tr>
              <a:tr h="571606">
                <a:tc>
                  <a:txBody>
                    <a:bodyPr/>
                    <a:lstStyle/>
                    <a:p>
                      <a:r>
                        <a:rPr lang="en-US" dirty="0">
                          <a:latin typeface="Times New Roman" panose="02020603050405020304" pitchFamily="18" charset="0"/>
                          <a:cs typeface="Times New Roman" panose="02020603050405020304" pitchFamily="18" charset="0"/>
                        </a:rPr>
                        <a:t>EM 18 MODEL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500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81389531"/>
                  </a:ext>
                </a:extLst>
              </a:tr>
              <a:tr h="811935">
                <a:tc>
                  <a:txBody>
                    <a:bodyPr/>
                    <a:lstStyle/>
                    <a:p>
                      <a:r>
                        <a:rPr lang="en-US" dirty="0">
                          <a:latin typeface="Times New Roman" panose="02020603050405020304" pitchFamily="18" charset="0"/>
                          <a:cs typeface="Times New Roman" panose="02020603050405020304" pitchFamily="18" charset="0"/>
                        </a:rPr>
                        <a:t>RFID CARDS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9088344"/>
                  </a:ext>
                </a:extLst>
              </a:tr>
              <a:tr h="1120159">
                <a:tc>
                  <a:txBody>
                    <a:bodyPr/>
                    <a:lstStyle/>
                    <a:p>
                      <a:r>
                        <a:rPr lang="en-US" dirty="0">
                          <a:latin typeface="Times New Roman" panose="02020603050405020304" pitchFamily="18" charset="0"/>
                          <a:cs typeface="Times New Roman" panose="02020603050405020304" pitchFamily="18" charset="0"/>
                        </a:rPr>
                        <a:t>CARDBOARD AND OTHER MATERIALS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2407250"/>
                  </a:ext>
                </a:extLst>
              </a:tr>
              <a:tr h="320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60457692"/>
                  </a:ext>
                </a:extLst>
              </a:tr>
              <a:tr h="320574">
                <a:tc>
                  <a:txBody>
                    <a:bodyPr/>
                    <a:lstStyle/>
                    <a:p>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95414894"/>
                  </a:ext>
                </a:extLst>
              </a:tr>
              <a:tr h="320574">
                <a:tc>
                  <a:txBody>
                    <a:bodyPr/>
                    <a:lstStyle/>
                    <a:p>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98945724"/>
                  </a:ext>
                </a:extLst>
              </a:tr>
            </a:tbl>
          </a:graphicData>
        </a:graphic>
      </p:graphicFrame>
    </p:spTree>
    <p:extLst>
      <p:ext uri="{BB962C8B-B14F-4D97-AF65-F5344CB8AC3E}">
        <p14:creationId xmlns:p14="http://schemas.microsoft.com/office/powerpoint/2010/main" val="394290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IN" sz="2400" dirty="0">
              <a:cs typeface="Times New Roman" panose="02020603050405020304" pitchFamily="18" charset="0"/>
            </a:endParaRPr>
          </a:p>
          <a:p>
            <a:r>
              <a:rPr lang="en-IN" sz="2400" dirty="0">
                <a:cs typeface="Times New Roman" panose="02020603050405020304" pitchFamily="18" charset="0"/>
              </a:rPr>
              <a:t>PROBLEM STATEMENT</a:t>
            </a:r>
          </a:p>
          <a:p>
            <a:r>
              <a:rPr lang="en-IN" sz="2400" dirty="0">
                <a:cs typeface="Times New Roman" panose="02020603050405020304" pitchFamily="18" charset="0"/>
              </a:rPr>
              <a:t>ABSTRACT</a:t>
            </a:r>
          </a:p>
          <a:p>
            <a:r>
              <a:rPr lang="en-IN" sz="2400" dirty="0">
                <a:cs typeface="Times New Roman" panose="02020603050405020304" pitchFamily="18" charset="0"/>
              </a:rPr>
              <a:t>INTRODUCTION</a:t>
            </a:r>
          </a:p>
          <a:p>
            <a:r>
              <a:rPr lang="en-IN" sz="2400" dirty="0">
                <a:cs typeface="Times New Roman" panose="02020603050405020304" pitchFamily="18" charset="0"/>
                <a:sym typeface="+mn-ea"/>
              </a:rPr>
              <a:t>LITERATURE SURVEY.</a:t>
            </a:r>
          </a:p>
          <a:p>
            <a:r>
              <a:rPr lang="en-IN" sz="2400" dirty="0">
                <a:cs typeface="Times New Roman" panose="02020603050405020304" pitchFamily="18" charset="0"/>
              </a:rPr>
              <a:t>METHODOLOGY</a:t>
            </a:r>
          </a:p>
          <a:p>
            <a:r>
              <a:rPr lang="en-US" sz="2400" dirty="0">
                <a:cs typeface="Times New Roman" panose="02020603050405020304" pitchFamily="18" charset="0"/>
                <a:sym typeface="+mn-ea"/>
              </a:rPr>
              <a:t>REFERENCE</a:t>
            </a:r>
            <a:endParaRPr lang="en-US" sz="2400" dirty="0">
              <a:cs typeface="Times New Roman" panose="02020603050405020304" pitchFamily="18" charset="0"/>
            </a:endParaRPr>
          </a:p>
          <a:p>
            <a:r>
              <a:rPr lang="en-US" sz="2400" dirty="0">
                <a:cs typeface="Times New Roman" panose="02020603050405020304" pitchFamily="18" charset="0"/>
                <a:sym typeface="+mn-ea"/>
              </a:rPr>
              <a:t>RESULTS</a:t>
            </a:r>
          </a:p>
          <a:p>
            <a:r>
              <a:rPr lang="en-US" sz="2400" dirty="0">
                <a:cs typeface="Times New Roman" panose="02020603050405020304" pitchFamily="18" charset="0"/>
                <a:sym typeface="+mn-ea"/>
              </a:rPr>
              <a:t>CONCLUSION</a:t>
            </a:r>
          </a:p>
          <a:p>
            <a:pPr marL="0" indent="0">
              <a:buNone/>
            </a:pPr>
            <a:endParaRPr lang="en-IN" sz="2000" dirty="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2</a:t>
            </a:fld>
            <a:endParaRPr lang="en-US" dirty="0"/>
          </a:p>
        </p:txBody>
      </p:sp>
      <p:graphicFrame>
        <p:nvGraphicFramePr>
          <p:cNvPr id="6" name="Diagram 5"/>
          <p:cNvGraphicFramePr/>
          <p:nvPr/>
        </p:nvGraphicFramePr>
        <p:xfrm>
          <a:off x="838200" y="365125"/>
          <a:ext cx="10515600" cy="1325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C6687-CCC6-9ECB-7442-F62C1E82861D}"/>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924D28CE-1618-5CE5-0FAB-CCB1C7EEAFD9}"/>
              </a:ext>
            </a:extLst>
          </p:cNvPr>
          <p:cNvSpPr>
            <a:spLocks noGrp="1"/>
          </p:cNvSpPr>
          <p:nvPr>
            <p:ph type="body" idx="1"/>
          </p:nvPr>
        </p:nvSpPr>
        <p:spPr/>
        <p:txBody>
          <a:bodyPr/>
          <a:lstStyle/>
          <a:p>
            <a:pPr marL="0" indent="0" algn="just">
              <a:buNone/>
            </a:pPr>
            <a:endParaRPr lang="en-US" dirty="0"/>
          </a:p>
        </p:txBody>
      </p:sp>
      <p:sp>
        <p:nvSpPr>
          <p:cNvPr id="4" name="Footer Placeholder 3">
            <a:extLst>
              <a:ext uri="{FF2B5EF4-FFF2-40B4-BE49-F238E27FC236}">
                <a16:creationId xmlns:a16="http://schemas.microsoft.com/office/drawing/2014/main" id="{7707B4C6-CC96-1573-7969-D0132BD1E5F2}"/>
              </a:ext>
            </a:extLst>
          </p:cNvPr>
          <p:cNvSpPr>
            <a:spLocks noGrp="1"/>
          </p:cNvSpPr>
          <p:nvPr>
            <p:ph type="ftr" sz="quarter" idx="11"/>
          </p:nvPr>
        </p:nvSpPr>
        <p:spPr/>
        <p:txBody>
          <a:bodyPr/>
          <a:lstStyle/>
          <a:p>
            <a:r>
              <a:rPr lang="en-US" dirty="0"/>
              <a:t>Dept. of ECE</a:t>
            </a:r>
          </a:p>
        </p:txBody>
      </p:sp>
      <p:sp>
        <p:nvSpPr>
          <p:cNvPr id="5" name="Slide Number Placeholder 4">
            <a:extLst>
              <a:ext uri="{FF2B5EF4-FFF2-40B4-BE49-F238E27FC236}">
                <a16:creationId xmlns:a16="http://schemas.microsoft.com/office/drawing/2014/main" id="{E216FCAD-6553-0D9A-0832-66AE5A73274C}"/>
              </a:ext>
            </a:extLst>
          </p:cNvPr>
          <p:cNvSpPr>
            <a:spLocks noGrp="1"/>
          </p:cNvSpPr>
          <p:nvPr>
            <p:ph type="sldNum" sz="quarter" idx="12"/>
          </p:nvPr>
        </p:nvSpPr>
        <p:spPr/>
        <p:txBody>
          <a:bodyPr/>
          <a:lstStyle/>
          <a:p>
            <a:fld id="{14664CE2-A199-492D-95BF-8BD1FF457610}" type="slidenum">
              <a:rPr lang="en-US" smtClean="0"/>
              <a:t>20</a:t>
            </a:fld>
            <a:endParaRPr lang="en-US" dirty="0"/>
          </a:p>
        </p:txBody>
      </p:sp>
      <p:graphicFrame>
        <p:nvGraphicFramePr>
          <p:cNvPr id="8" name="Diagram 7">
            <a:extLst>
              <a:ext uri="{FF2B5EF4-FFF2-40B4-BE49-F238E27FC236}">
                <a16:creationId xmlns:a16="http://schemas.microsoft.com/office/drawing/2014/main" id="{83DABE7F-0F14-BBC3-1641-E3FA29ECB8D5}"/>
              </a:ext>
            </a:extLst>
          </p:cNvPr>
          <p:cNvGraphicFramePr/>
          <p:nvPr>
            <p:extLst>
              <p:ext uri="{D42A27DB-BD31-4B8C-83A1-F6EECF244321}">
                <p14:modId xmlns:p14="http://schemas.microsoft.com/office/powerpoint/2010/main" val="1272358239"/>
              </p:ext>
            </p:extLst>
          </p:nvPr>
        </p:nvGraphicFramePr>
        <p:xfrm>
          <a:off x="648335" y="365125"/>
          <a:ext cx="10705465" cy="1091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3077B78A-2440-BD6E-16E7-419CD07804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285" y="1825625"/>
            <a:ext cx="4962075" cy="4530725"/>
          </a:xfrm>
          <a:prstGeom prst="rect">
            <a:avLst/>
          </a:prstGeom>
        </p:spPr>
      </p:pic>
      <p:pic>
        <p:nvPicPr>
          <p:cNvPr id="9" name="Picture 8">
            <a:extLst>
              <a:ext uri="{FF2B5EF4-FFF2-40B4-BE49-F238E27FC236}">
                <a16:creationId xmlns:a16="http://schemas.microsoft.com/office/drawing/2014/main" id="{02FC9534-DCCE-776E-EF73-A21CAAB750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8480" y="1825625"/>
            <a:ext cx="5902960" cy="4351338"/>
          </a:xfrm>
          <a:prstGeom prst="rect">
            <a:avLst/>
          </a:prstGeom>
        </p:spPr>
      </p:pic>
    </p:spTree>
    <p:extLst>
      <p:ext uri="{BB962C8B-B14F-4D97-AF65-F5344CB8AC3E}">
        <p14:creationId xmlns:p14="http://schemas.microsoft.com/office/powerpoint/2010/main" val="3905634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890BE-7C80-C52D-E465-F403AFDF3B68}"/>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901974AB-9930-4C4F-1797-2D0FD62C9544}"/>
              </a:ext>
            </a:extLst>
          </p:cNvPr>
          <p:cNvSpPr>
            <a:spLocks noGrp="1"/>
          </p:cNvSpPr>
          <p:nvPr>
            <p:ph type="body" idx="1"/>
          </p:nvPr>
        </p:nvSpPr>
        <p:spPr/>
        <p:txBody>
          <a:bodyPr/>
          <a:lstStyle/>
          <a:p>
            <a:pPr marL="0" indent="0" algn="just">
              <a:buNone/>
            </a:pPr>
            <a:r>
              <a:rPr lang="en-US" dirty="0"/>
              <a:t>The RFID-based Multi-Factor Authentication Using IoT system combines RFID technology with web-based approval for enhanced security. It requires both an RFID scan and remote web confirmation through a Wi-Fi-enabled ESP32 microcontroller to grant access, reducing unauthorized entry risks. IoT connectivity allows remote monitoring, while a servo motor controls door access. The system can be further strengthened with additional factors like biometrics, offering a secure and scalable solution for access control.</a:t>
            </a:r>
          </a:p>
        </p:txBody>
      </p:sp>
      <p:sp>
        <p:nvSpPr>
          <p:cNvPr id="4" name="Footer Placeholder 3">
            <a:extLst>
              <a:ext uri="{FF2B5EF4-FFF2-40B4-BE49-F238E27FC236}">
                <a16:creationId xmlns:a16="http://schemas.microsoft.com/office/drawing/2014/main" id="{2217FC10-7E4F-56B2-174F-E25AE63BA3F5}"/>
              </a:ext>
            </a:extLst>
          </p:cNvPr>
          <p:cNvSpPr>
            <a:spLocks noGrp="1"/>
          </p:cNvSpPr>
          <p:nvPr>
            <p:ph type="ftr" sz="quarter" idx="11"/>
          </p:nvPr>
        </p:nvSpPr>
        <p:spPr/>
        <p:txBody>
          <a:bodyPr/>
          <a:lstStyle/>
          <a:p>
            <a:r>
              <a:rPr lang="en-US" dirty="0"/>
              <a:t>Dept. of ECE</a:t>
            </a:r>
          </a:p>
        </p:txBody>
      </p:sp>
      <p:sp>
        <p:nvSpPr>
          <p:cNvPr id="5" name="Slide Number Placeholder 4">
            <a:extLst>
              <a:ext uri="{FF2B5EF4-FFF2-40B4-BE49-F238E27FC236}">
                <a16:creationId xmlns:a16="http://schemas.microsoft.com/office/drawing/2014/main" id="{3FAE10A0-5CBB-CFA3-1B40-4B0A1D0C176E}"/>
              </a:ext>
            </a:extLst>
          </p:cNvPr>
          <p:cNvSpPr>
            <a:spLocks noGrp="1"/>
          </p:cNvSpPr>
          <p:nvPr>
            <p:ph type="sldNum" sz="quarter" idx="12"/>
          </p:nvPr>
        </p:nvSpPr>
        <p:spPr/>
        <p:txBody>
          <a:bodyPr/>
          <a:lstStyle/>
          <a:p>
            <a:fld id="{14664CE2-A199-492D-95BF-8BD1FF457610}" type="slidenum">
              <a:rPr lang="en-US" smtClean="0"/>
              <a:t>21</a:t>
            </a:fld>
            <a:endParaRPr lang="en-US" dirty="0"/>
          </a:p>
        </p:txBody>
      </p:sp>
      <p:graphicFrame>
        <p:nvGraphicFramePr>
          <p:cNvPr id="8" name="Diagram 7">
            <a:extLst>
              <a:ext uri="{FF2B5EF4-FFF2-40B4-BE49-F238E27FC236}">
                <a16:creationId xmlns:a16="http://schemas.microsoft.com/office/drawing/2014/main" id="{D03570D6-B17D-D380-25EC-3D8413444412}"/>
              </a:ext>
            </a:extLst>
          </p:cNvPr>
          <p:cNvGraphicFramePr/>
          <p:nvPr>
            <p:extLst>
              <p:ext uri="{D42A27DB-BD31-4B8C-83A1-F6EECF244321}">
                <p14:modId xmlns:p14="http://schemas.microsoft.com/office/powerpoint/2010/main" val="4089693842"/>
              </p:ext>
            </p:extLst>
          </p:nvPr>
        </p:nvGraphicFramePr>
        <p:xfrm>
          <a:off x="648335" y="365125"/>
          <a:ext cx="10705465" cy="1091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9495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87CC6-0C71-5B46-69C0-6B92E433BD62}"/>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F79903DE-BF55-631B-0381-95C7D2D7A8DF}"/>
              </a:ext>
            </a:extLst>
          </p:cNvPr>
          <p:cNvSpPr>
            <a:spLocks noGrp="1"/>
          </p:cNvSpPr>
          <p:nvPr>
            <p:ph type="body" idx="1"/>
          </p:nvPr>
        </p:nvSpPr>
        <p:spPr>
          <a:xfrm>
            <a:off x="444759" y="1290320"/>
            <a:ext cx="10909041" cy="5066029"/>
          </a:xfrm>
        </p:spPr>
        <p:txBody>
          <a:bodyPr>
            <a:normAutofit fontScale="25000" lnSpcReduction="20000"/>
          </a:bodyPr>
          <a:lstStyle/>
          <a:p>
            <a:pPr marL="342900" lvl="0" indent="-342900" algn="just">
              <a:lnSpc>
                <a:spcPts val="900"/>
              </a:lnSpc>
              <a:spcAft>
                <a:spcPts val="250"/>
              </a:spcAft>
              <a:buFont typeface="Times New Roman" panose="02020603050405020304" pitchFamily="18" charset="0"/>
              <a:buAutoNum type="arabicPeriod"/>
            </a:pPr>
            <a:endParaRPr lang="en-IN" sz="1800" b="0" i="0" dirty="0">
              <a:effectLst/>
              <a:latin typeface="Times New Roman" panose="02020603050405020304" pitchFamily="18" charset="0"/>
              <a:ea typeface="MS Mincho" panose="02020609040205080304" pitchFamily="49" charset="-128"/>
            </a:endParaRPr>
          </a:p>
          <a:p>
            <a:pPr marL="0" lvl="0" indent="0" algn="just">
              <a:lnSpc>
                <a:spcPts val="900"/>
              </a:lnSpc>
              <a:spcAft>
                <a:spcPts val="250"/>
              </a:spcAft>
              <a:buNone/>
            </a:pPr>
            <a:endParaRPr lang="en-IN" sz="4000" dirty="0">
              <a:effectLst/>
              <a:latin typeface="Times New Roman" panose="02020603050405020304" pitchFamily="18" charset="0"/>
              <a:ea typeface="SimSun" panose="02010600030101010101" pitchFamily="2" charset="-122"/>
            </a:endParaRPr>
          </a:p>
          <a:p>
            <a:pPr marL="514350" indent="-514350" algn="just">
              <a:buAutoNum type="arabicPeriod"/>
            </a:pPr>
            <a:r>
              <a:rPr lang="en-US" sz="4800" dirty="0"/>
              <a:t>Wang, H., &amp; Zhang, X. (2018). RFID-based access control system with multiple authentication factors. IEEE Access, 6, 65847-65855.</a:t>
            </a:r>
          </a:p>
          <a:p>
            <a:pPr marL="514350" indent="-514350" algn="just">
              <a:buAutoNum type="arabicPeriod"/>
            </a:pPr>
            <a:r>
              <a:rPr lang="en-US" sz="4800" dirty="0"/>
              <a:t>  Chatterjee, S., &amp; Saha, S. (2020). Secure IoT-based RFID and biometric authentication system. Journal of Computer Security, 28(4), 381-398.  </a:t>
            </a:r>
          </a:p>
          <a:p>
            <a:pPr marL="514350" indent="-514350" algn="just">
              <a:buAutoNum type="arabicPeriod"/>
            </a:pPr>
            <a:r>
              <a:rPr lang="en-US" sz="4800" dirty="0"/>
              <a:t>Shaikh, F. K., &amp; Zeadally, S.(2017). IoT-based access control systems and their security mechanisms. Computers &amp; Electrical Engineering, 60, 395-407. </a:t>
            </a:r>
          </a:p>
          <a:p>
            <a:pPr marL="514350" indent="-514350" algn="just">
              <a:buAutoNum type="arabicPeriod"/>
            </a:pPr>
            <a:r>
              <a:rPr lang="en-US" sz="4800" dirty="0"/>
              <a:t> Singh, M., &amp; Nandi, S. (2019). RFID and biometric-based authentication system for IoT security. IEEE Internet of Things Journal, 6(4), 7986-7994.</a:t>
            </a:r>
          </a:p>
          <a:p>
            <a:pPr marL="514350" indent="-514350" algn="just">
              <a:buAutoNum type="arabicPeriod"/>
            </a:pPr>
            <a:r>
              <a:rPr lang="en-US" sz="4800" dirty="0"/>
              <a:t> Bui, T. T., &amp; Zhang, Y.(2016). A survey of RFID-based authentication techniques for IoT security. Journal of Communications and Networks, 18(2), 170-184. </a:t>
            </a:r>
          </a:p>
          <a:p>
            <a:pPr marL="514350" indent="-514350" algn="just">
              <a:buAutoNum type="arabicPeriod"/>
            </a:pPr>
            <a:r>
              <a:rPr lang="en-US" sz="4800" dirty="0"/>
              <a:t> Fazel, M., &amp; Sabahi, F. (2015). Security enhancement of RFID access control system using multi-factor authentication. IJCSIS, 13(10), 140-148.</a:t>
            </a:r>
          </a:p>
          <a:p>
            <a:pPr marL="514350" indent="-514350" algn="just">
              <a:buAutoNum type="arabicPeriod"/>
            </a:pPr>
            <a:r>
              <a:rPr lang="en-US" sz="4800" dirty="0"/>
              <a:t>  Zhu, Q., &amp; Wang, D. (2017). Multi-factor authentication schemes for IoT-based access control systems. International Journal of Computer Applications, 165(7), 6-11. </a:t>
            </a:r>
          </a:p>
          <a:p>
            <a:pPr marL="514350" indent="-514350" algn="just">
              <a:buAutoNum type="arabicPeriod"/>
            </a:pPr>
            <a:r>
              <a:rPr lang="en-US" sz="4800" dirty="0"/>
              <a:t> Li, Z., &amp; Zhang, Y. (2020). A review on RFID-based IoT systems and their authentication models. IEEE Access, 8, 160767-160785.  </a:t>
            </a:r>
          </a:p>
          <a:p>
            <a:pPr marL="514350" indent="-514350" algn="just">
              <a:buAutoNum type="arabicPeriod"/>
            </a:pPr>
            <a:r>
              <a:rPr lang="en-US" sz="4800" dirty="0"/>
              <a:t>Soni, S., &amp; Gupta, A. (2019). Integrating IoT and RFID for secure campus management systems. Procedia Computer Science, 152, 31-37. </a:t>
            </a:r>
          </a:p>
          <a:p>
            <a:pPr marL="514350" indent="-514350" algn="just">
              <a:buAutoNum type="arabicPeriod"/>
            </a:pPr>
            <a:r>
              <a:rPr lang="en-US" sz="4800" dirty="0"/>
              <a:t> Sood, P., &amp; Manogaran, G. (2018). Integrating IoT and RFID for secure access control using mobile devices. Journal of Information Security and Applications, 43, 112-121.</a:t>
            </a:r>
          </a:p>
          <a:p>
            <a:pPr marL="514350" indent="-514350" algn="just">
              <a:buAutoNum type="arabicPeriod"/>
            </a:pPr>
            <a:r>
              <a:rPr lang="en-US" sz="4800" dirty="0"/>
              <a:t> Farah, S. A., &amp; Iqbal, F.(2021). IoT and RFID-based access control system for secure campus management. IJARCS, 12(3), 193-199.  </a:t>
            </a:r>
          </a:p>
          <a:p>
            <a:pPr marL="514350" indent="-514350" algn="just">
              <a:buAutoNum type="arabicPeriod"/>
            </a:pPr>
            <a:r>
              <a:rPr lang="en-US" sz="4800" dirty="0"/>
              <a:t>Mansour, A., &amp; Ahmed, M. (2019). IoT-based RFID system for campus security with multi-factor authentication. Future Generation Computer Systems, 96, 82-91. </a:t>
            </a:r>
          </a:p>
          <a:p>
            <a:pPr marL="514350" indent="-514350" algn="just">
              <a:buAutoNum type="arabicPeriod"/>
            </a:pPr>
            <a:r>
              <a:rPr lang="en-US" sz="4800" dirty="0"/>
              <a:t> Rathore, M. M., &amp; Park, J. H.(2018). A framework for RFID-based multi-factor authentication in IoT networks. Journal of Network and Computer Applications, 106, 100-115.</a:t>
            </a:r>
          </a:p>
          <a:p>
            <a:pPr marL="514350" indent="-514350" algn="just">
              <a:buAutoNum type="arabicPeriod"/>
            </a:pPr>
            <a:r>
              <a:rPr lang="en-US" sz="4800" dirty="0"/>
              <a:t>  Sarma, S., &amp; Weis, S. (2019). Designing RFID-based </a:t>
            </a:r>
            <a:r>
              <a:rPr lang="en-US" sz="5600" dirty="0"/>
              <a:t>authentication</a:t>
            </a:r>
            <a:r>
              <a:rPr lang="en-US" sz="4800" dirty="0"/>
              <a:t> systems for IoT with enhanced security measures. Security and Privacy, 1(3), e35.  </a:t>
            </a:r>
          </a:p>
          <a:p>
            <a:pPr marL="514350" indent="-514350" algn="just">
              <a:buAutoNum type="arabicPeriod"/>
            </a:pPr>
            <a:r>
              <a:rPr lang="en-US" sz="4800" dirty="0"/>
              <a:t>Kumar, P., &amp; Jain, A. (2016). Secure and efficient multi-factor authentication system using IoT and RFID. International Journal of Security and Applications, 10(12), 1-10.</a:t>
            </a:r>
          </a:p>
        </p:txBody>
      </p:sp>
      <p:sp>
        <p:nvSpPr>
          <p:cNvPr id="4" name="Footer Placeholder 3">
            <a:extLst>
              <a:ext uri="{FF2B5EF4-FFF2-40B4-BE49-F238E27FC236}">
                <a16:creationId xmlns:a16="http://schemas.microsoft.com/office/drawing/2014/main" id="{A6FED7F2-D288-53EE-4B99-576F029EFBCC}"/>
              </a:ext>
            </a:extLst>
          </p:cNvPr>
          <p:cNvSpPr>
            <a:spLocks noGrp="1"/>
          </p:cNvSpPr>
          <p:nvPr>
            <p:ph type="ftr" sz="quarter" idx="11"/>
          </p:nvPr>
        </p:nvSpPr>
        <p:spPr/>
        <p:txBody>
          <a:bodyPr/>
          <a:lstStyle/>
          <a:p>
            <a:r>
              <a:rPr lang="en-US" dirty="0"/>
              <a:t>Dept. of ECE</a:t>
            </a:r>
          </a:p>
        </p:txBody>
      </p:sp>
      <p:sp>
        <p:nvSpPr>
          <p:cNvPr id="5" name="Slide Number Placeholder 4">
            <a:extLst>
              <a:ext uri="{FF2B5EF4-FFF2-40B4-BE49-F238E27FC236}">
                <a16:creationId xmlns:a16="http://schemas.microsoft.com/office/drawing/2014/main" id="{02AD9396-8E6A-788F-E693-55A89D543486}"/>
              </a:ext>
            </a:extLst>
          </p:cNvPr>
          <p:cNvSpPr>
            <a:spLocks noGrp="1"/>
          </p:cNvSpPr>
          <p:nvPr>
            <p:ph type="sldNum" sz="quarter" idx="12"/>
          </p:nvPr>
        </p:nvSpPr>
        <p:spPr/>
        <p:txBody>
          <a:bodyPr/>
          <a:lstStyle/>
          <a:p>
            <a:fld id="{14664CE2-A199-492D-95BF-8BD1FF457610}" type="slidenum">
              <a:rPr lang="en-US" smtClean="0"/>
              <a:t>22</a:t>
            </a:fld>
            <a:endParaRPr lang="en-US" dirty="0"/>
          </a:p>
        </p:txBody>
      </p:sp>
      <p:graphicFrame>
        <p:nvGraphicFramePr>
          <p:cNvPr id="8" name="Diagram 7">
            <a:extLst>
              <a:ext uri="{FF2B5EF4-FFF2-40B4-BE49-F238E27FC236}">
                <a16:creationId xmlns:a16="http://schemas.microsoft.com/office/drawing/2014/main" id="{74C77088-CF30-308C-5A20-6232DF0B481A}"/>
              </a:ext>
            </a:extLst>
          </p:cNvPr>
          <p:cNvGraphicFramePr/>
          <p:nvPr>
            <p:extLst>
              <p:ext uri="{D42A27DB-BD31-4B8C-83A1-F6EECF244321}">
                <p14:modId xmlns:p14="http://schemas.microsoft.com/office/powerpoint/2010/main" val="2167530271"/>
              </p:ext>
            </p:extLst>
          </p:nvPr>
        </p:nvGraphicFramePr>
        <p:xfrm>
          <a:off x="648335" y="365125"/>
          <a:ext cx="10705465" cy="1091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338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EDB97-83B3-BAC6-A155-82AE7F36342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A9847-B627-698F-A4F5-E5EF1045DAC0}"/>
              </a:ext>
            </a:extLst>
          </p:cNvPr>
          <p:cNvSpPr>
            <a:spLocks noGrp="1"/>
          </p:cNvSpPr>
          <p:nvPr>
            <p:ph idx="1"/>
          </p:nvPr>
        </p:nvSpPr>
        <p:spPr/>
        <p:txBody>
          <a:bodyPr>
            <a:normAutofit/>
          </a:bodyPr>
          <a:lstStyle/>
          <a:p>
            <a:pPr marL="0" indent="0" algn="ctr">
              <a:buNone/>
            </a:pPr>
            <a:r>
              <a:rPr lang="en-US" sz="4800" b="1" dirty="0">
                <a:solidFill>
                  <a:schemeClr val="accent5"/>
                </a:solidFill>
              </a:rPr>
              <a:t>Thanking You all</a:t>
            </a:r>
          </a:p>
        </p:txBody>
      </p:sp>
      <p:sp>
        <p:nvSpPr>
          <p:cNvPr id="4" name="Footer Placeholder 3">
            <a:extLst>
              <a:ext uri="{FF2B5EF4-FFF2-40B4-BE49-F238E27FC236}">
                <a16:creationId xmlns:a16="http://schemas.microsoft.com/office/drawing/2014/main" id="{ACC0AE74-2C37-1C3D-4EF9-A683D6D7617B}"/>
              </a:ext>
            </a:extLst>
          </p:cNvPr>
          <p:cNvSpPr>
            <a:spLocks noGrp="1"/>
          </p:cNvSpPr>
          <p:nvPr>
            <p:ph type="ftr" sz="quarter" idx="11"/>
          </p:nvPr>
        </p:nvSpPr>
        <p:spPr/>
        <p:txBody>
          <a:bodyPr/>
          <a:lstStyle/>
          <a:p>
            <a:r>
              <a:rPr lang="en-US" dirty="0"/>
              <a:t>Dept. of ECE</a:t>
            </a:r>
          </a:p>
        </p:txBody>
      </p:sp>
      <p:sp>
        <p:nvSpPr>
          <p:cNvPr id="5" name="Slide Number Placeholder 4">
            <a:extLst>
              <a:ext uri="{FF2B5EF4-FFF2-40B4-BE49-F238E27FC236}">
                <a16:creationId xmlns:a16="http://schemas.microsoft.com/office/drawing/2014/main" id="{40EC2C21-C37B-19F1-111D-54784DF3E7F7}"/>
              </a:ext>
            </a:extLst>
          </p:cNvPr>
          <p:cNvSpPr>
            <a:spLocks noGrp="1"/>
          </p:cNvSpPr>
          <p:nvPr>
            <p:ph type="sldNum" sz="quarter" idx="12"/>
          </p:nvPr>
        </p:nvSpPr>
        <p:spPr/>
        <p:txBody>
          <a:bodyPr/>
          <a:lstStyle/>
          <a:p>
            <a:fld id="{14664CE2-A199-492D-95BF-8BD1FF457610}" type="slidenum">
              <a:rPr lang="en-US" smtClean="0"/>
              <a:t>23</a:t>
            </a:fld>
            <a:endParaRPr lang="en-US" dirty="0"/>
          </a:p>
        </p:txBody>
      </p:sp>
    </p:spTree>
    <p:extLst>
      <p:ext uri="{BB962C8B-B14F-4D97-AF65-F5344CB8AC3E}">
        <p14:creationId xmlns:p14="http://schemas.microsoft.com/office/powerpoint/2010/main" val="3202417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lnSpc>
                <a:spcPts val="2879"/>
              </a:lnSpc>
              <a:buNone/>
            </a:pPr>
            <a:r>
              <a:rPr lang="en-US" sz="2400" dirty="0">
                <a:latin typeface="Times New Roman" panose="02020603050405020304" pitchFamily="18" charset="0"/>
                <a:cs typeface="Times New Roman" panose="02020603050405020304" pitchFamily="18" charset="0"/>
              </a:rPr>
              <a:t>"Implement a campus security solution where students and faculty use RFID tags to request access to various facilities, and IoT-enabled notifications allow administrators to approve or deny access through a mobile app, ensuring only authorized individuals can enter . Enabling secure multifactor authentication.</a:t>
            </a:r>
            <a:endParaRPr lang="en-US" sz="24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4" name="Footer Placeholder 3"/>
          <p:cNvSpPr>
            <a:spLocks noGrp="1"/>
          </p:cNvSpPr>
          <p:nvPr>
            <p:ph type="ftr" sz="quarter" idx="11"/>
          </p:nvPr>
        </p:nvSpPr>
        <p:spPr/>
        <p:txBody>
          <a:bodyPr/>
          <a:lstStyle/>
          <a:p>
            <a:r>
              <a:rPr lang="en-US" dirty="0"/>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3</a:t>
            </a:fld>
            <a:endParaRPr lang="en-US" dirty="0"/>
          </a:p>
        </p:txBody>
      </p:sp>
      <p:graphicFrame>
        <p:nvGraphicFramePr>
          <p:cNvPr id="6" name="Diagram 5"/>
          <p:cNvGraphicFramePr/>
          <p:nvPr/>
        </p:nvGraphicFramePr>
        <p:xfrm>
          <a:off x="814705" y="388620"/>
          <a:ext cx="10515600" cy="1325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73746-50F5-7B9C-6F6B-90B71527C1E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9FD96-79CE-46B5-E0C1-360E1E30501E}"/>
              </a:ext>
            </a:extLst>
          </p:cNvPr>
          <p:cNvSpPr>
            <a:spLocks noGrp="1"/>
          </p:cNvSpPr>
          <p:nvPr>
            <p:ph idx="1"/>
          </p:nvPr>
        </p:nvSpPr>
        <p:spPr>
          <a:xfrm>
            <a:off x="651588" y="1819148"/>
            <a:ext cx="10515600" cy="4351338"/>
          </a:xfrm>
        </p:spPr>
        <p:txBody>
          <a:bodyPr>
            <a:normAutofit/>
          </a:bodyPr>
          <a:lstStyle/>
          <a:p>
            <a:pPr algn="just">
              <a:buNone/>
            </a:pPr>
            <a:endParaRPr lang="en-US" sz="2000" dirty="0"/>
          </a:p>
          <a:p>
            <a:pPr algn="just">
              <a:buNone/>
            </a:pPr>
            <a:r>
              <a:rPr lang="en-US" sz="2000" dirty="0"/>
              <a:t>    This project proposes a campus security solution that leverages Radio Frequency Identification (RFID) technology and Internet of Things (IoT) protocols to control and monitor access to campus facilities. Each authorized student and faculty member is provided with an RFID tag, which is used to request entry at various access points. Upon an access request, the system sends an IoT-enabled notification to a mobile application, allowing campus administrators to remotely approve or deny the request in real time. This method introduces multifactor authentication, combining RFID and administrator approval to ensure that only authorized individuals gain entry. The solution enhances campus security through robust access control, real-time monitoring, and a centralized log of access events for auditing purposes. This approach demonstrates an innovative integration of RFID and IoT for improved safety and security management in educational institutions.</a:t>
            </a: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51BB678-6468-15DF-AB7F-FFF8666733BF}"/>
              </a:ext>
            </a:extLst>
          </p:cNvPr>
          <p:cNvSpPr>
            <a:spLocks noGrp="1"/>
          </p:cNvSpPr>
          <p:nvPr>
            <p:ph type="ftr" sz="quarter" idx="11"/>
          </p:nvPr>
        </p:nvSpPr>
        <p:spPr/>
        <p:txBody>
          <a:bodyPr/>
          <a:lstStyle/>
          <a:p>
            <a:r>
              <a:rPr lang="en-US" dirty="0"/>
              <a:t>Dept. of ECE</a:t>
            </a:r>
          </a:p>
        </p:txBody>
      </p:sp>
      <p:sp>
        <p:nvSpPr>
          <p:cNvPr id="5" name="Slide Number Placeholder 4">
            <a:extLst>
              <a:ext uri="{FF2B5EF4-FFF2-40B4-BE49-F238E27FC236}">
                <a16:creationId xmlns:a16="http://schemas.microsoft.com/office/drawing/2014/main" id="{48639FAC-7C4C-FD1F-3933-6A586A10FACB}"/>
              </a:ext>
            </a:extLst>
          </p:cNvPr>
          <p:cNvSpPr>
            <a:spLocks noGrp="1"/>
          </p:cNvSpPr>
          <p:nvPr>
            <p:ph type="sldNum" sz="quarter" idx="12"/>
          </p:nvPr>
        </p:nvSpPr>
        <p:spPr/>
        <p:txBody>
          <a:bodyPr/>
          <a:lstStyle/>
          <a:p>
            <a:fld id="{14664CE2-A199-492D-95BF-8BD1FF457610}" type="slidenum">
              <a:rPr lang="en-US" smtClean="0"/>
              <a:t>4</a:t>
            </a:fld>
            <a:endParaRPr lang="en-US" dirty="0"/>
          </a:p>
        </p:txBody>
      </p:sp>
      <p:graphicFrame>
        <p:nvGraphicFramePr>
          <p:cNvPr id="6" name="Diagram 5">
            <a:extLst>
              <a:ext uri="{FF2B5EF4-FFF2-40B4-BE49-F238E27FC236}">
                <a16:creationId xmlns:a16="http://schemas.microsoft.com/office/drawing/2014/main" id="{CB77ABB1-1C5B-3A72-15DF-431EEECB086F}"/>
              </a:ext>
            </a:extLst>
          </p:cNvPr>
          <p:cNvGraphicFramePr/>
          <p:nvPr>
            <p:extLst>
              <p:ext uri="{D42A27DB-BD31-4B8C-83A1-F6EECF244321}">
                <p14:modId xmlns:p14="http://schemas.microsoft.com/office/powerpoint/2010/main" val="4109876278"/>
              </p:ext>
            </p:extLst>
          </p:nvPr>
        </p:nvGraphicFramePr>
        <p:xfrm>
          <a:off x="814705" y="388620"/>
          <a:ext cx="10515600" cy="1325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9958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60794"/>
            <a:ext cx="10515600" cy="4351338"/>
          </a:xfrm>
        </p:spPr>
        <p:txBody>
          <a:bodyPr>
            <a:normAutofit/>
          </a:bodyPr>
          <a:lstStyle/>
          <a:p>
            <a:pPr marL="0" indent="0" algn="just">
              <a:buNone/>
            </a:pPr>
            <a:r>
              <a:rPr lang="en-US" sz="1100" dirty="0"/>
              <a:t>.</a:t>
            </a:r>
            <a:endParaRPr lang="en-US" sz="1600" dirty="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5</a:t>
            </a:fld>
            <a:endParaRPr lang="en-US" dirty="0"/>
          </a:p>
        </p:txBody>
      </p:sp>
      <p:graphicFrame>
        <p:nvGraphicFramePr>
          <p:cNvPr id="6" name="Diagram 5"/>
          <p:cNvGraphicFramePr/>
          <p:nvPr/>
        </p:nvGraphicFramePr>
        <p:xfrm>
          <a:off x="838200" y="365125"/>
          <a:ext cx="10515600" cy="1325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72B24CE-D4B3-2DB9-8BFD-BF9D1F79313E}"/>
              </a:ext>
            </a:extLst>
          </p:cNvPr>
          <p:cNvSpPr txBox="1"/>
          <p:nvPr/>
        </p:nvSpPr>
        <p:spPr>
          <a:xfrm>
            <a:off x="711459" y="1835223"/>
            <a:ext cx="10769082" cy="3970318"/>
          </a:xfrm>
          <a:prstGeom prst="rect">
            <a:avLst/>
          </a:prstGeom>
          <a:noFill/>
        </p:spPr>
        <p:txBody>
          <a:bodyPr wrap="square">
            <a:spAutoFit/>
          </a:bodyPr>
          <a:lstStyle/>
          <a:p>
            <a:pPr algn="just"/>
            <a:endParaRPr lang="en-US" dirty="0"/>
          </a:p>
          <a:p>
            <a:pPr algn="just"/>
            <a:endParaRPr lang="en-US" dirty="0"/>
          </a:p>
          <a:p>
            <a:pPr algn="just"/>
            <a:r>
              <a:rPr lang="en-US" dirty="0"/>
              <a:t>Campus security is crucial for ensuring the safety of students, faculty, and staff. Traditional access control methods, like key cards or basic RFID systems, provide limited security, as they typically lack real-time monitoring and are vulnerable to unauthorized use if a tag or card is lost or stolen. As campuses become larger and more complex, there is a growing need for smarter, more flexible security solutions that can adapt to evolving security requirements.</a:t>
            </a:r>
          </a:p>
          <a:p>
            <a:pPr algn="just"/>
            <a:endParaRPr lang="en-US" dirty="0"/>
          </a:p>
          <a:p>
            <a:pPr algn="just"/>
            <a:r>
              <a:rPr lang="en-US" dirty="0"/>
              <a:t>This project aims to enhance campus security by implementing a system that combines RFID technology with Internet of Things (IoT) protocols. Each authorized individual is given an RFID tag to request access at designated entry points. When an access request is made, the system sends a notification to a mobile app used by campus administrators, allowing them to approve or deny access in real time. This approach provides a multifactor authentication layer, increasing security and enabling administrators to monitor and control access remotely. By integrating RFID and IoT, this solution provides a more secure, efficient, and responsive campus security system.</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31239531"/>
              </p:ext>
            </p:extLst>
          </p:nvPr>
        </p:nvGraphicFramePr>
        <p:xfrm>
          <a:off x="275616" y="915392"/>
          <a:ext cx="11640767" cy="6035040"/>
        </p:xfrm>
        <a:graphic>
          <a:graphicData uri="http://schemas.openxmlformats.org/drawingml/2006/table">
            <a:tbl>
              <a:tblPr firstRow="1" bandRow="1">
                <a:tableStyleId>{5C22544A-7EE6-4342-B048-85BDC9FD1C3A}</a:tableStyleId>
              </a:tblPr>
              <a:tblGrid>
                <a:gridCol w="340204">
                  <a:extLst>
                    <a:ext uri="{9D8B030D-6E8A-4147-A177-3AD203B41FA5}">
                      <a16:colId xmlns:a16="http://schemas.microsoft.com/office/drawing/2014/main" val="20000"/>
                    </a:ext>
                  </a:extLst>
                </a:gridCol>
                <a:gridCol w="2990980">
                  <a:extLst>
                    <a:ext uri="{9D8B030D-6E8A-4147-A177-3AD203B41FA5}">
                      <a16:colId xmlns:a16="http://schemas.microsoft.com/office/drawing/2014/main" val="20001"/>
                    </a:ext>
                  </a:extLst>
                </a:gridCol>
                <a:gridCol w="3056898">
                  <a:extLst>
                    <a:ext uri="{9D8B030D-6E8A-4147-A177-3AD203B41FA5}">
                      <a16:colId xmlns:a16="http://schemas.microsoft.com/office/drawing/2014/main" val="20002"/>
                    </a:ext>
                  </a:extLst>
                </a:gridCol>
                <a:gridCol w="2162870">
                  <a:extLst>
                    <a:ext uri="{9D8B030D-6E8A-4147-A177-3AD203B41FA5}">
                      <a16:colId xmlns:a16="http://schemas.microsoft.com/office/drawing/2014/main" val="20003"/>
                    </a:ext>
                  </a:extLst>
                </a:gridCol>
                <a:gridCol w="3089815">
                  <a:extLst>
                    <a:ext uri="{9D8B030D-6E8A-4147-A177-3AD203B41FA5}">
                      <a16:colId xmlns:a16="http://schemas.microsoft.com/office/drawing/2014/main" val="1074996737"/>
                    </a:ext>
                  </a:extLst>
                </a:gridCol>
              </a:tblGrid>
              <a:tr h="348623">
                <a:tc>
                  <a:txBody>
                    <a:bodyPr/>
                    <a:lstStyle/>
                    <a:p>
                      <a:r>
                        <a:rPr lang="en-US" sz="1400" dirty="0"/>
                        <a:t>Sl No.</a:t>
                      </a:r>
                    </a:p>
                  </a:txBody>
                  <a:tcPr/>
                </a:tc>
                <a:tc>
                  <a:txBody>
                    <a:bodyPr/>
                    <a:lstStyle/>
                    <a:p>
                      <a:r>
                        <a:rPr lang="en-US" sz="1400" dirty="0"/>
                        <a:t>Paper Title</a:t>
                      </a:r>
                    </a:p>
                  </a:txBody>
                  <a:tcPr/>
                </a:tc>
                <a:tc>
                  <a:txBody>
                    <a:bodyPr/>
                    <a:lstStyle/>
                    <a:p>
                      <a:r>
                        <a:rPr lang="en-US" sz="1400" dirty="0"/>
                        <a:t>Methods/Techniques/Algorith</a:t>
                      </a:r>
                      <a:r>
                        <a:rPr lang="en-US" sz="1400" baseline="0" dirty="0"/>
                        <a:t>m used</a:t>
                      </a:r>
                      <a:endParaRPr lang="en-US" sz="1400" dirty="0"/>
                    </a:p>
                  </a:txBody>
                  <a:tcPr/>
                </a:tc>
                <a:tc>
                  <a:txBody>
                    <a:bodyPr/>
                    <a:lstStyle/>
                    <a:p>
                      <a:r>
                        <a:rPr lang="en-US" sz="1400" dirty="0"/>
                        <a:t>Limitations /Disadvantages/Remarks</a:t>
                      </a:r>
                    </a:p>
                  </a:txBody>
                  <a:tcPr/>
                </a:tc>
                <a:tc>
                  <a:txBody>
                    <a:bodyPr/>
                    <a:lstStyle/>
                    <a:p>
                      <a:endParaRPr lang="en-US" sz="1400" dirty="0"/>
                    </a:p>
                  </a:txBody>
                  <a:tcPr/>
                </a:tc>
                <a:extLst>
                  <a:ext uri="{0D108BD9-81ED-4DB2-BD59-A6C34878D82A}">
                    <a16:rowId xmlns:a16="http://schemas.microsoft.com/office/drawing/2014/main" val="10000"/>
                  </a:ext>
                </a:extLst>
              </a:tr>
              <a:tr h="417666">
                <a:tc>
                  <a:txBody>
                    <a:bodyPr/>
                    <a:lstStyle/>
                    <a:p>
                      <a:r>
                        <a:rPr lang="en-US" sz="14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spc="28" dirty="0">
                          <a:latin typeface="TT Rounds Condensed Bold" panose="02000506030000020003"/>
                          <a:ea typeface="TT Rounds Condensed Bold" panose="02000506030000020003"/>
                          <a:cs typeface="TT Rounds Condensed Bold" panose="02000506030000020003"/>
                          <a:sym typeface="TT Rounds Condensed Bold" panose="02000506030000020003"/>
                        </a:rPr>
                        <a:t>RFID Authentication And Monitoring Using IOT</a:t>
                      </a:r>
                    </a:p>
                    <a:p>
                      <a:pPr lvl="0"/>
                      <a:endParaRPr lang="en-US" sz="1400" kern="1200" dirty="0">
                        <a:solidFill>
                          <a:schemeClr val="dk1"/>
                        </a:solidFill>
                        <a:effectLst/>
                        <a:latin typeface="+mn-lt"/>
                        <a:ea typeface="+mn-ea"/>
                        <a:cs typeface="+mn-cs"/>
                      </a:endParaRPr>
                    </a:p>
                  </a:txBody>
                  <a:tcPr/>
                </a:tc>
                <a:tc>
                  <a:txBody>
                    <a:bodyPr/>
                    <a:lstStyle/>
                    <a:p>
                      <a:pPr algn="just"/>
                      <a:r>
                        <a:rPr lang="en-IN" sz="1400" dirty="0"/>
                        <a:t>The methodology involves integrating an MFRC522 RFID reader module, a Node MCU board for IoT connectivity, and dynamic RFID sensor tags for real-time asset tracking. The RFID tags send data to the cloud, enabling continuous location tracking. A Python-based Tkinter GUI is used for visualizing asset status and managing system functionalities. This framework supports practical, secure asset monitoring and enhances security management in dynamic nature</a:t>
                      </a:r>
                      <a:r>
                        <a:rPr lang="en-IN" sz="1200" dirty="0"/>
                        <a:t>.</a:t>
                      </a:r>
                      <a:endParaRPr lang="en-US" sz="1400" dirty="0"/>
                    </a:p>
                  </a:txBody>
                  <a:tcPr/>
                </a:tc>
                <a:tc>
                  <a:txBody>
                    <a:bodyPr/>
                    <a:lstStyle/>
                    <a:p>
                      <a:pPr marL="342900" indent="-342900">
                        <a:buFont typeface="+mj-lt"/>
                        <a:buAutoNum type="arabicPeriod"/>
                      </a:pPr>
                      <a:r>
                        <a:rPr lang="en-IN" sz="1400" b="0" dirty="0"/>
                        <a:t>Battery Dependency</a:t>
                      </a:r>
                    </a:p>
                    <a:p>
                      <a:pPr marL="342900" indent="-342900">
                        <a:buFont typeface="+mj-lt"/>
                        <a:buAutoNum type="arabicPeriod"/>
                      </a:pPr>
                      <a:r>
                        <a:rPr lang="en-IN" sz="1400" dirty="0"/>
                        <a:t>Wi-Fi Dependency</a:t>
                      </a:r>
                    </a:p>
                    <a:p>
                      <a:pPr marL="342900" indent="-342900">
                        <a:buFont typeface="+mj-lt"/>
                        <a:buAutoNum type="arabicPeriod"/>
                      </a:pPr>
                      <a:r>
                        <a:rPr lang="en-IN" sz="1400" dirty="0"/>
                        <a:t>Limited Range</a:t>
                      </a:r>
                      <a:endParaRPr lang="en-US" sz="1400" b="0" dirty="0"/>
                    </a:p>
                  </a:txBody>
                  <a:tcPr/>
                </a:tc>
                <a:tc>
                  <a:txBody>
                    <a:bodyPr/>
                    <a:lstStyle/>
                    <a:p>
                      <a:pPr marL="342900" indent="-342900">
                        <a:buFont typeface="+mj-lt"/>
                        <a:buAutoNum type="arabicPeriod"/>
                      </a:pPr>
                      <a:r>
                        <a:rPr lang="en-IN" sz="1400" dirty="0"/>
                        <a:t>Extended Range</a:t>
                      </a:r>
                    </a:p>
                    <a:p>
                      <a:pPr marL="342900" indent="-342900">
                        <a:buFont typeface="+mj-lt"/>
                        <a:buAutoNum type="arabicPeriod"/>
                      </a:pPr>
                      <a:r>
                        <a:rPr lang="en-IN" sz="1400" dirty="0"/>
                        <a:t>High Battery Life</a:t>
                      </a:r>
                    </a:p>
                    <a:p>
                      <a:pPr marL="342900" indent="-342900">
                        <a:buFont typeface="+mj-lt"/>
                        <a:buAutoNum type="arabicPeriod"/>
                      </a:pPr>
                      <a:r>
                        <a:rPr lang="en-US" sz="1400" dirty="0"/>
                        <a:t>Introduce network redundancy with Ethernet or cellular backup for consistent connectivity.</a:t>
                      </a:r>
                    </a:p>
                  </a:txBody>
                  <a:tcPr/>
                </a:tc>
                <a:extLst>
                  <a:ext uri="{0D108BD9-81ED-4DB2-BD59-A6C34878D82A}">
                    <a16:rowId xmlns:a16="http://schemas.microsoft.com/office/drawing/2014/main" val="10001"/>
                  </a:ext>
                </a:extLst>
              </a:tr>
              <a:tr h="1205413">
                <a:tc>
                  <a:txBody>
                    <a:bodyPr/>
                    <a:lstStyle/>
                    <a:p>
                      <a:r>
                        <a:rPr lang="en-US"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mn-lt"/>
                          <a:ea typeface="+mn-ea"/>
                          <a:cs typeface="+mn-cs"/>
                        </a:rPr>
                        <a:t>A light weight mutual authentication and key generation scheme for RFID systems used in Medical IoT</a:t>
                      </a:r>
                    </a:p>
                    <a:p>
                      <a:endParaRPr lang="en-US" sz="14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 typeface="+mj-lt"/>
                        <a:buNone/>
                        <a:tabLst/>
                        <a:defRPr/>
                      </a:pPr>
                      <a:r>
                        <a:rPr lang="en-US" sz="1400" dirty="0"/>
                        <a:t>The methodology involves using passive RFID tags for secure communication with readers in a medical environment. The tags store a unique ID and a secret password, which are manually enrolled in the cloud server. Upon authentication, the RFID reader initiates a secure session, generating a session key and updating the tag's password after each successful session.</a:t>
                      </a:r>
                    </a:p>
                  </a:txBody>
                  <a:tcPr/>
                </a:tc>
                <a:tc>
                  <a:txBody>
                    <a:bodyPr/>
                    <a:lstStyle/>
                    <a:p>
                      <a:pPr marL="342900" indent="-342900">
                        <a:buFont typeface="+mj-lt"/>
                        <a:buAutoNum type="arabicPeriod"/>
                      </a:pPr>
                      <a:r>
                        <a:rPr lang="en-IN" sz="1400" dirty="0"/>
                        <a:t>Limited Tag Memory</a:t>
                      </a:r>
                    </a:p>
                    <a:p>
                      <a:pPr marL="342900" indent="-342900">
                        <a:buFont typeface="+mj-lt"/>
                        <a:buAutoNum type="arabicPeriod"/>
                      </a:pPr>
                      <a:r>
                        <a:rPr lang="en-IN" sz="1400" dirty="0"/>
                        <a:t>Insecure Wireless Communication</a:t>
                      </a:r>
                      <a:endParaRPr lang="en-US" sz="1400" dirty="0"/>
                    </a:p>
                  </a:txBody>
                  <a:tcPr/>
                </a:tc>
                <a:tc>
                  <a:txBody>
                    <a:bodyPr/>
                    <a:lstStyle/>
                    <a:p>
                      <a:pPr marL="342900" indent="-342900">
                        <a:buFont typeface="+mj-lt"/>
                        <a:buAutoNum type="arabicPeriod"/>
                      </a:pPr>
                      <a:r>
                        <a:rPr lang="en-IN" sz="1400" dirty="0"/>
                        <a:t>Secure Communication</a:t>
                      </a:r>
                    </a:p>
                    <a:p>
                      <a:pPr marL="342900" indent="-342900">
                        <a:buFont typeface="+mj-lt"/>
                        <a:buAutoNum type="arabicPeriod"/>
                      </a:pPr>
                      <a:r>
                        <a:rPr lang="en-US" sz="1400" dirty="0"/>
                        <a:t>Each time a session concludes, the password (P) in both the RFID tag and cloud server should be updated.</a:t>
                      </a:r>
                    </a:p>
                  </a:txBody>
                  <a:tcPr/>
                </a:tc>
                <a:extLst>
                  <a:ext uri="{0D108BD9-81ED-4DB2-BD59-A6C34878D82A}">
                    <a16:rowId xmlns:a16="http://schemas.microsoft.com/office/drawing/2014/main" val="10002"/>
                  </a:ext>
                </a:extLst>
              </a:tr>
            </a:tbl>
          </a:graphicData>
        </a:graphic>
      </p:graphicFrame>
      <p:sp>
        <p:nvSpPr>
          <p:cNvPr id="5" name="Footer Placeholder 4"/>
          <p:cNvSpPr>
            <a:spLocks noGrp="1"/>
          </p:cNvSpPr>
          <p:nvPr>
            <p:ph type="ftr" sz="quarter" idx="11"/>
          </p:nvPr>
        </p:nvSpPr>
        <p:spPr>
          <a:xfrm>
            <a:off x="4038600" y="6450676"/>
            <a:ext cx="4114800" cy="365125"/>
          </a:xfrm>
        </p:spPr>
        <p:txBody>
          <a:bodyPr/>
          <a:lstStyle/>
          <a:p>
            <a:r>
              <a:rPr lang="en-US" dirty="0"/>
              <a:t>Dept. of ECE</a:t>
            </a:r>
          </a:p>
        </p:txBody>
      </p:sp>
      <p:sp>
        <p:nvSpPr>
          <p:cNvPr id="6" name="Slide Number Placeholder 5"/>
          <p:cNvSpPr>
            <a:spLocks noGrp="1"/>
          </p:cNvSpPr>
          <p:nvPr>
            <p:ph type="sldNum" sz="quarter" idx="12"/>
          </p:nvPr>
        </p:nvSpPr>
        <p:spPr/>
        <p:txBody>
          <a:bodyPr/>
          <a:lstStyle/>
          <a:p>
            <a:fld id="{14664CE2-A199-492D-95BF-8BD1FF457610}" type="slidenum">
              <a:rPr lang="en-US" smtClean="0"/>
              <a:t>6</a:t>
            </a:fld>
            <a:endParaRPr lang="en-US" dirty="0"/>
          </a:p>
        </p:txBody>
      </p:sp>
      <p:graphicFrame>
        <p:nvGraphicFramePr>
          <p:cNvPr id="3" name="Diagram 2"/>
          <p:cNvGraphicFramePr/>
          <p:nvPr/>
        </p:nvGraphicFramePr>
        <p:xfrm>
          <a:off x="355600" y="407324"/>
          <a:ext cx="10998200" cy="3902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12D2B-1A2F-0FB6-1BA6-5E59C4DF594D}"/>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2406315-0404-FE25-BFB2-821FF6AA9E12}"/>
              </a:ext>
            </a:extLst>
          </p:cNvPr>
          <p:cNvGraphicFramePr>
            <a:graphicFrameLocks noGrp="1"/>
          </p:cNvGraphicFramePr>
          <p:nvPr>
            <p:ph idx="1"/>
            <p:extLst>
              <p:ext uri="{D42A27DB-BD31-4B8C-83A1-F6EECF244321}">
                <p14:modId xmlns:p14="http://schemas.microsoft.com/office/powerpoint/2010/main" val="4219252501"/>
              </p:ext>
            </p:extLst>
          </p:nvPr>
        </p:nvGraphicFramePr>
        <p:xfrm>
          <a:off x="355600" y="945872"/>
          <a:ext cx="12030393" cy="3259089"/>
        </p:xfrm>
        <a:graphic>
          <a:graphicData uri="http://schemas.openxmlformats.org/drawingml/2006/table">
            <a:tbl>
              <a:tblPr firstRow="1" bandRow="1">
                <a:tableStyleId>{5C22544A-7EE6-4342-B048-85BDC9FD1C3A}</a:tableStyleId>
              </a:tblPr>
              <a:tblGrid>
                <a:gridCol w="651193">
                  <a:extLst>
                    <a:ext uri="{9D8B030D-6E8A-4147-A177-3AD203B41FA5}">
                      <a16:colId xmlns:a16="http://schemas.microsoft.com/office/drawing/2014/main" val="20000"/>
                    </a:ext>
                  </a:extLst>
                </a:gridCol>
                <a:gridCol w="2443530">
                  <a:extLst>
                    <a:ext uri="{9D8B030D-6E8A-4147-A177-3AD203B41FA5}">
                      <a16:colId xmlns:a16="http://schemas.microsoft.com/office/drawing/2014/main" val="20001"/>
                    </a:ext>
                  </a:extLst>
                </a:gridCol>
                <a:gridCol w="3620728">
                  <a:extLst>
                    <a:ext uri="{9D8B030D-6E8A-4147-A177-3AD203B41FA5}">
                      <a16:colId xmlns:a16="http://schemas.microsoft.com/office/drawing/2014/main" val="20002"/>
                    </a:ext>
                  </a:extLst>
                </a:gridCol>
                <a:gridCol w="2162870">
                  <a:extLst>
                    <a:ext uri="{9D8B030D-6E8A-4147-A177-3AD203B41FA5}">
                      <a16:colId xmlns:a16="http://schemas.microsoft.com/office/drawing/2014/main" val="20003"/>
                    </a:ext>
                  </a:extLst>
                </a:gridCol>
                <a:gridCol w="3152072">
                  <a:extLst>
                    <a:ext uri="{9D8B030D-6E8A-4147-A177-3AD203B41FA5}">
                      <a16:colId xmlns:a16="http://schemas.microsoft.com/office/drawing/2014/main" val="1074996737"/>
                    </a:ext>
                  </a:extLst>
                </a:gridCol>
              </a:tblGrid>
              <a:tr h="729249">
                <a:tc>
                  <a:txBody>
                    <a:bodyPr/>
                    <a:lstStyle/>
                    <a:p>
                      <a:r>
                        <a:rPr lang="en-US" sz="1400" dirty="0"/>
                        <a:t>Sl No.</a:t>
                      </a:r>
                    </a:p>
                  </a:txBody>
                  <a:tcPr/>
                </a:tc>
                <a:tc>
                  <a:txBody>
                    <a:bodyPr/>
                    <a:lstStyle/>
                    <a:p>
                      <a:r>
                        <a:rPr lang="en-US" sz="1400" dirty="0"/>
                        <a:t>Paper Title</a:t>
                      </a:r>
                    </a:p>
                  </a:txBody>
                  <a:tcPr/>
                </a:tc>
                <a:tc>
                  <a:txBody>
                    <a:bodyPr/>
                    <a:lstStyle/>
                    <a:p>
                      <a:r>
                        <a:rPr lang="en-US" sz="1400" dirty="0"/>
                        <a:t>Methods/Techniques/Algorith</a:t>
                      </a:r>
                      <a:r>
                        <a:rPr lang="en-US" sz="1400" baseline="0" dirty="0"/>
                        <a:t>m used</a:t>
                      </a:r>
                      <a:endParaRPr lang="en-US" sz="1400" dirty="0"/>
                    </a:p>
                  </a:txBody>
                  <a:tcPr/>
                </a:tc>
                <a:tc>
                  <a:txBody>
                    <a:bodyPr/>
                    <a:lstStyle/>
                    <a:p>
                      <a:r>
                        <a:rPr lang="en-US" sz="1400" dirty="0"/>
                        <a:t>Limitations /Disadvantages/Remarks</a:t>
                      </a:r>
                    </a:p>
                  </a:txBody>
                  <a:tcPr/>
                </a:tc>
                <a:tc>
                  <a:txBody>
                    <a:bodyPr/>
                    <a:lstStyle/>
                    <a:p>
                      <a:endParaRPr lang="en-US" sz="1400" dirty="0"/>
                    </a:p>
                  </a:txBody>
                  <a:tcPr/>
                </a:tc>
                <a:extLst>
                  <a:ext uri="{0D108BD9-81ED-4DB2-BD59-A6C34878D82A}">
                    <a16:rowId xmlns:a16="http://schemas.microsoft.com/office/drawing/2014/main" val="10000"/>
                  </a:ext>
                </a:extLst>
              </a:tr>
              <a:tr h="1717265">
                <a:tc>
                  <a:txBody>
                    <a:bodyPr/>
                    <a:lstStyle/>
                    <a:p>
                      <a:r>
                        <a:rPr lang="en-US" sz="1400" dirty="0"/>
                        <a:t>3</a:t>
                      </a:r>
                    </a:p>
                  </a:txBody>
                  <a:tcPr/>
                </a:tc>
                <a:tc>
                  <a:txBody>
                    <a:bodyPr/>
                    <a:lstStyle/>
                    <a:p>
                      <a:pPr lvl="0"/>
                      <a:r>
                        <a:rPr lang="en-US" sz="1400" dirty="0"/>
                        <a:t>Enhancing Bank Locker Security through Multi-Layered Authentication and IoT Integration </a:t>
                      </a:r>
                      <a:endParaRPr lang="en-US" sz="1400" kern="1200" dirty="0">
                        <a:solidFill>
                          <a:schemeClr val="dk1"/>
                        </a:solidFill>
                        <a:effectLst/>
                        <a:latin typeface="+mn-lt"/>
                        <a:ea typeface="+mn-ea"/>
                        <a:cs typeface="+mn-cs"/>
                      </a:endParaRPr>
                    </a:p>
                  </a:txBody>
                  <a:tcPr/>
                </a:tc>
                <a:tc>
                  <a:txBody>
                    <a:bodyPr/>
                    <a:lstStyle/>
                    <a:p>
                      <a:pPr algn="just"/>
                      <a:r>
                        <a:rPr lang="en-US" sz="1400" dirty="0"/>
                        <a:t>The methodology combines multi-layered authentication for bank locker security, incorporating fingerprint recognition, keypad password entry, OTP verification, and real-time image capture. The Adafruit Fingerprint Sensor interfaces with an Arduino Uno, which processes and compares fingerprint data against stored templates, ensuring secure access. OTPs and real-time images further enhance verification and security.</a:t>
                      </a:r>
                    </a:p>
                  </a:txBody>
                  <a:tcPr/>
                </a:tc>
                <a:tc>
                  <a:txBody>
                    <a:bodyPr/>
                    <a:lstStyle/>
                    <a:p>
                      <a:pPr marL="342900" indent="-342900">
                        <a:buFont typeface="+mj-lt"/>
                        <a:buAutoNum type="arabicPeriod"/>
                      </a:pPr>
                      <a:r>
                        <a:rPr lang="en-IN" sz="1400" dirty="0"/>
                        <a:t>Cost and Maintenance</a:t>
                      </a:r>
                    </a:p>
                    <a:p>
                      <a:pPr marL="342900" indent="-342900">
                        <a:buFont typeface="+mj-lt"/>
                        <a:buAutoNum type="arabicPeriod"/>
                      </a:pPr>
                      <a:r>
                        <a:rPr lang="en-IN" sz="1400" dirty="0"/>
                        <a:t>Fingerprint Sensor Reliability</a:t>
                      </a:r>
                      <a:endParaRPr lang="en-US" sz="1400" b="0" dirty="0"/>
                    </a:p>
                  </a:txBody>
                  <a:tcPr/>
                </a:tc>
                <a:tc>
                  <a:txBody>
                    <a:bodyPr/>
                    <a:lstStyle/>
                    <a:p>
                      <a:pPr marL="342900" indent="-342900">
                        <a:buFont typeface="+mj-lt"/>
                        <a:buAutoNum type="arabicPeriod"/>
                      </a:pPr>
                      <a:r>
                        <a:rPr lang="en-IN" sz="1400" b="0" dirty="0"/>
                        <a:t>Keypad Password Entry</a:t>
                      </a:r>
                    </a:p>
                    <a:p>
                      <a:pPr marL="342900" indent="-342900">
                        <a:buFont typeface="+mj-lt"/>
                        <a:buAutoNum type="arabicPeriod"/>
                      </a:pPr>
                      <a:r>
                        <a:rPr lang="en-IN" sz="1400" b="0" dirty="0"/>
                        <a:t>Using less cost materials</a:t>
                      </a:r>
                      <a:endParaRPr lang="en-US" sz="1400" b="0" dirty="0"/>
                    </a:p>
                  </a:txBody>
                  <a:tcPr/>
                </a:tc>
                <a:extLst>
                  <a:ext uri="{0D108BD9-81ED-4DB2-BD59-A6C34878D82A}">
                    <a16:rowId xmlns:a16="http://schemas.microsoft.com/office/drawing/2014/main" val="10001"/>
                  </a:ext>
                </a:extLst>
              </a:tr>
              <a:tr h="0">
                <a:tc>
                  <a:txBody>
                    <a:bodyPr/>
                    <a:lstStyle/>
                    <a:p>
                      <a:endParaRPr lang="en-US" sz="1400" dirty="0"/>
                    </a:p>
                  </a:txBody>
                  <a:tcPr/>
                </a:tc>
                <a:tc>
                  <a:txBody>
                    <a:bodyPr/>
                    <a:lstStyle/>
                    <a:p>
                      <a:endParaRPr lang="en-US" sz="14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 typeface="+mj-lt"/>
                        <a:buNone/>
                        <a:tabLst/>
                        <a:defRPr/>
                      </a:pPr>
                      <a:endParaRPr lang="en-US" sz="1400" dirty="0"/>
                    </a:p>
                  </a:txBody>
                  <a:tcPr/>
                </a:tc>
                <a:tc>
                  <a:txBody>
                    <a:bodyPr/>
                    <a:lstStyle/>
                    <a:p>
                      <a:pPr marL="342900" indent="-342900">
                        <a:buFont typeface="+mj-lt"/>
                        <a:buAutoNum type="arabicPeriod"/>
                      </a:pPr>
                      <a:endParaRPr lang="en-US" sz="1400" dirty="0"/>
                    </a:p>
                  </a:txBody>
                  <a:tcPr/>
                </a:tc>
                <a:tc>
                  <a:txBody>
                    <a:bodyPr/>
                    <a:lstStyle/>
                    <a:p>
                      <a:pPr marL="342900" indent="-342900">
                        <a:buFont typeface="+mj-lt"/>
                        <a:buAutoNum type="arabicPeriod"/>
                      </a:pPr>
                      <a:endParaRPr lang="en-US" sz="1400" dirty="0"/>
                    </a:p>
                  </a:txBody>
                  <a:tcPr/>
                </a:tc>
                <a:extLst>
                  <a:ext uri="{0D108BD9-81ED-4DB2-BD59-A6C34878D82A}">
                    <a16:rowId xmlns:a16="http://schemas.microsoft.com/office/drawing/2014/main" val="10002"/>
                  </a:ext>
                </a:extLst>
              </a:tr>
            </a:tbl>
          </a:graphicData>
        </a:graphic>
      </p:graphicFrame>
      <p:sp>
        <p:nvSpPr>
          <p:cNvPr id="5" name="Footer Placeholder 4">
            <a:extLst>
              <a:ext uri="{FF2B5EF4-FFF2-40B4-BE49-F238E27FC236}">
                <a16:creationId xmlns:a16="http://schemas.microsoft.com/office/drawing/2014/main" id="{FFC1C546-09FD-6119-B0E7-0D11BFE87408}"/>
              </a:ext>
            </a:extLst>
          </p:cNvPr>
          <p:cNvSpPr>
            <a:spLocks noGrp="1"/>
          </p:cNvSpPr>
          <p:nvPr>
            <p:ph type="ftr" sz="quarter" idx="11"/>
          </p:nvPr>
        </p:nvSpPr>
        <p:spPr>
          <a:xfrm>
            <a:off x="4038600" y="6450676"/>
            <a:ext cx="4114800" cy="365125"/>
          </a:xfrm>
        </p:spPr>
        <p:txBody>
          <a:bodyPr/>
          <a:lstStyle/>
          <a:p>
            <a:r>
              <a:rPr lang="en-US" dirty="0"/>
              <a:t>Dept. of ECE</a:t>
            </a:r>
          </a:p>
        </p:txBody>
      </p:sp>
      <p:sp>
        <p:nvSpPr>
          <p:cNvPr id="6" name="Slide Number Placeholder 5">
            <a:extLst>
              <a:ext uri="{FF2B5EF4-FFF2-40B4-BE49-F238E27FC236}">
                <a16:creationId xmlns:a16="http://schemas.microsoft.com/office/drawing/2014/main" id="{CEAF7BA6-FE4D-6A78-03F1-9D49A1267780}"/>
              </a:ext>
            </a:extLst>
          </p:cNvPr>
          <p:cNvSpPr>
            <a:spLocks noGrp="1"/>
          </p:cNvSpPr>
          <p:nvPr>
            <p:ph type="sldNum" sz="quarter" idx="12"/>
          </p:nvPr>
        </p:nvSpPr>
        <p:spPr/>
        <p:txBody>
          <a:bodyPr/>
          <a:lstStyle/>
          <a:p>
            <a:fld id="{14664CE2-A199-492D-95BF-8BD1FF457610}" type="slidenum">
              <a:rPr lang="en-US" smtClean="0"/>
              <a:t>7</a:t>
            </a:fld>
            <a:endParaRPr lang="en-US" dirty="0"/>
          </a:p>
        </p:txBody>
      </p:sp>
      <p:graphicFrame>
        <p:nvGraphicFramePr>
          <p:cNvPr id="3" name="Diagram 2">
            <a:extLst>
              <a:ext uri="{FF2B5EF4-FFF2-40B4-BE49-F238E27FC236}">
                <a16:creationId xmlns:a16="http://schemas.microsoft.com/office/drawing/2014/main" id="{21603D45-C34B-7AC5-BDB7-F448C28F9E1E}"/>
              </a:ext>
            </a:extLst>
          </p:cNvPr>
          <p:cNvGraphicFramePr/>
          <p:nvPr/>
        </p:nvGraphicFramePr>
        <p:xfrm>
          <a:off x="355600" y="407324"/>
          <a:ext cx="10998200" cy="3902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985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D6832-59B3-3C97-A606-D35FD319DC8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F7F77-C2C3-F976-B11F-BC2C9B7A4D07}"/>
              </a:ext>
            </a:extLst>
          </p:cNvPr>
          <p:cNvSpPr>
            <a:spLocks noGrp="1"/>
          </p:cNvSpPr>
          <p:nvPr>
            <p:ph idx="1"/>
          </p:nvPr>
        </p:nvSpPr>
        <p:spPr>
          <a:xfrm>
            <a:off x="660918" y="1848008"/>
            <a:ext cx="10069286" cy="4351338"/>
          </a:xfrm>
        </p:spPr>
        <p:txBody>
          <a:bodyPr>
            <a:normAutofit/>
          </a:bodyPr>
          <a:lstStyle/>
          <a:p>
            <a:pPr marL="0" indent="0" algn="just">
              <a:buNone/>
            </a:pPr>
            <a:r>
              <a:rPr lang="en-US" sz="2000" dirty="0">
                <a:cs typeface="Times New Roman" panose="02020603050405020304" pitchFamily="18" charset="0"/>
              </a:rPr>
              <a:t>The methodology for this campus security system integrates RFID and IoT technologies to create a secure, real-time access control solution. Authorized students and faculty members are each assigned an RFID tag, which they use to request access at designated entry points. When an RFID tag is scanned, the system sends a real-time notification to an administrator's mobile app via an IoT protocol, allowing the administrator to approve or deny access instantly. This adds an extra layer of security through multifactor authentication, as entry requires both the RFID tag and the administrator’s approval. A backend server manages the database of user credentials, stores access logs, and records each request, providing a comprehensive audit trail for security monitoring. Following development, the system undergoes rigorous testing to ensure reliability and security, after which it is deployed across campus with scheduled maintenance for continued functionality and protection against threats. This methodology offers a streamlined, responsive, and robust approach to campus security management.</a:t>
            </a:r>
          </a:p>
        </p:txBody>
      </p:sp>
      <p:sp>
        <p:nvSpPr>
          <p:cNvPr id="4" name="Footer Placeholder 3">
            <a:extLst>
              <a:ext uri="{FF2B5EF4-FFF2-40B4-BE49-F238E27FC236}">
                <a16:creationId xmlns:a16="http://schemas.microsoft.com/office/drawing/2014/main" id="{088A116E-E8AD-5260-D8E7-A6B9DF7A36ED}"/>
              </a:ext>
            </a:extLst>
          </p:cNvPr>
          <p:cNvSpPr>
            <a:spLocks noGrp="1"/>
          </p:cNvSpPr>
          <p:nvPr>
            <p:ph type="ftr" sz="quarter" idx="11"/>
          </p:nvPr>
        </p:nvSpPr>
        <p:spPr/>
        <p:txBody>
          <a:bodyPr/>
          <a:lstStyle/>
          <a:p>
            <a:r>
              <a:rPr lang="en-US" dirty="0"/>
              <a:t>Dept. of ECE</a:t>
            </a:r>
          </a:p>
        </p:txBody>
      </p:sp>
      <p:sp>
        <p:nvSpPr>
          <p:cNvPr id="5" name="Slide Number Placeholder 4">
            <a:extLst>
              <a:ext uri="{FF2B5EF4-FFF2-40B4-BE49-F238E27FC236}">
                <a16:creationId xmlns:a16="http://schemas.microsoft.com/office/drawing/2014/main" id="{FCBA40A2-728A-FAA4-5776-4A2A5F201603}"/>
              </a:ext>
            </a:extLst>
          </p:cNvPr>
          <p:cNvSpPr>
            <a:spLocks noGrp="1"/>
          </p:cNvSpPr>
          <p:nvPr>
            <p:ph type="sldNum" sz="quarter" idx="12"/>
          </p:nvPr>
        </p:nvSpPr>
        <p:spPr/>
        <p:txBody>
          <a:bodyPr/>
          <a:lstStyle/>
          <a:p>
            <a:fld id="{14664CE2-A199-492D-95BF-8BD1FF457610}" type="slidenum">
              <a:rPr lang="en-US" smtClean="0"/>
              <a:t>8</a:t>
            </a:fld>
            <a:endParaRPr lang="en-US" dirty="0"/>
          </a:p>
        </p:txBody>
      </p:sp>
      <p:graphicFrame>
        <p:nvGraphicFramePr>
          <p:cNvPr id="6" name="Diagram 5">
            <a:extLst>
              <a:ext uri="{FF2B5EF4-FFF2-40B4-BE49-F238E27FC236}">
                <a16:creationId xmlns:a16="http://schemas.microsoft.com/office/drawing/2014/main" id="{636C94E1-8684-082A-FC32-E21A91BBB58C}"/>
              </a:ext>
            </a:extLst>
          </p:cNvPr>
          <p:cNvGraphicFramePr/>
          <p:nvPr>
            <p:extLst>
              <p:ext uri="{D42A27DB-BD31-4B8C-83A1-F6EECF244321}">
                <p14:modId xmlns:p14="http://schemas.microsoft.com/office/powerpoint/2010/main" val="4273778877"/>
              </p:ext>
            </p:extLst>
          </p:nvPr>
        </p:nvGraphicFramePr>
        <p:xfrm>
          <a:off x="838200" y="365125"/>
          <a:ext cx="10515600" cy="1325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948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28813A-7C29-9CD6-A32B-5D57FDFDEFA5}"/>
              </a:ext>
            </a:extLst>
          </p:cNvPr>
          <p:cNvSpPr>
            <a:spLocks noGrp="1"/>
          </p:cNvSpPr>
          <p:nvPr>
            <p:ph type="ftr" sz="quarter" idx="11"/>
          </p:nvPr>
        </p:nvSpPr>
        <p:spPr/>
        <p:txBody>
          <a:bodyPr/>
          <a:lstStyle/>
          <a:p>
            <a:r>
              <a:rPr lang="en-US" dirty="0"/>
              <a:t>Dept. of ECE</a:t>
            </a:r>
          </a:p>
        </p:txBody>
      </p:sp>
      <p:sp>
        <p:nvSpPr>
          <p:cNvPr id="3" name="Slide Number Placeholder 2">
            <a:extLst>
              <a:ext uri="{FF2B5EF4-FFF2-40B4-BE49-F238E27FC236}">
                <a16:creationId xmlns:a16="http://schemas.microsoft.com/office/drawing/2014/main" id="{834174C3-BF0E-69B6-875F-CA9560339CA3}"/>
              </a:ext>
            </a:extLst>
          </p:cNvPr>
          <p:cNvSpPr>
            <a:spLocks noGrp="1"/>
          </p:cNvSpPr>
          <p:nvPr>
            <p:ph type="sldNum" sz="quarter" idx="12"/>
          </p:nvPr>
        </p:nvSpPr>
        <p:spPr/>
        <p:txBody>
          <a:bodyPr/>
          <a:lstStyle/>
          <a:p>
            <a:fld id="{14664CE2-A199-492D-95BF-8BD1FF457610}" type="slidenum">
              <a:rPr lang="en-US" smtClean="0"/>
              <a:t>9</a:t>
            </a:fld>
            <a:endParaRPr lang="en-US" dirty="0"/>
          </a:p>
        </p:txBody>
      </p:sp>
      <p:sp>
        <p:nvSpPr>
          <p:cNvPr id="4" name="Footer Placeholder 3">
            <a:extLst>
              <a:ext uri="{FF2B5EF4-FFF2-40B4-BE49-F238E27FC236}">
                <a16:creationId xmlns:a16="http://schemas.microsoft.com/office/drawing/2014/main" id="{6BD40AB8-FA89-236D-DA45-5F81E861C02E}"/>
              </a:ext>
            </a:extLst>
          </p:cNvPr>
          <p:cNvSpPr txBox="1">
            <a:spLocks/>
          </p:cNvSpPr>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Dept. of ECE</a:t>
            </a:r>
          </a:p>
        </p:txBody>
      </p:sp>
      <p:sp>
        <p:nvSpPr>
          <p:cNvPr id="5" name="Slide Number Placeholder 4">
            <a:extLst>
              <a:ext uri="{FF2B5EF4-FFF2-40B4-BE49-F238E27FC236}">
                <a16:creationId xmlns:a16="http://schemas.microsoft.com/office/drawing/2014/main" id="{7D0D9CFD-7B90-717A-5723-8590BCE73C64}"/>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664CE2-A199-492D-95BF-8BD1FF457610}" type="slidenum">
              <a:rPr lang="en-US" smtClean="0"/>
              <a:pPr/>
              <a:t>9</a:t>
            </a:fld>
            <a:endParaRPr lang="en-US" dirty="0"/>
          </a:p>
        </p:txBody>
      </p:sp>
      <p:graphicFrame>
        <p:nvGraphicFramePr>
          <p:cNvPr id="6" name="Table 5">
            <a:extLst>
              <a:ext uri="{FF2B5EF4-FFF2-40B4-BE49-F238E27FC236}">
                <a16:creationId xmlns:a16="http://schemas.microsoft.com/office/drawing/2014/main" id="{B8ABF165-D9F4-8E10-F449-780B9F08AE7D}"/>
              </a:ext>
            </a:extLst>
          </p:cNvPr>
          <p:cNvGraphicFramePr>
            <a:graphicFrameLocks noGrp="1"/>
          </p:cNvGraphicFramePr>
          <p:nvPr>
            <p:extLst>
              <p:ext uri="{D42A27DB-BD31-4B8C-83A1-F6EECF244321}">
                <p14:modId xmlns:p14="http://schemas.microsoft.com/office/powerpoint/2010/main" val="1107256109"/>
              </p:ext>
            </p:extLst>
          </p:nvPr>
        </p:nvGraphicFramePr>
        <p:xfrm>
          <a:off x="419100" y="1449461"/>
          <a:ext cx="11283464" cy="4966796"/>
        </p:xfrm>
        <a:graphic>
          <a:graphicData uri="http://schemas.openxmlformats.org/drawingml/2006/table">
            <a:tbl>
              <a:tblPr firstRow="1" bandRow="1">
                <a:tableStyleId>{5C22544A-7EE6-4342-B048-85BDC9FD1C3A}</a:tableStyleId>
              </a:tblPr>
              <a:tblGrid>
                <a:gridCol w="1754196">
                  <a:extLst>
                    <a:ext uri="{9D8B030D-6E8A-4147-A177-3AD203B41FA5}">
                      <a16:colId xmlns:a16="http://schemas.microsoft.com/office/drawing/2014/main" val="3396740144"/>
                    </a:ext>
                  </a:extLst>
                </a:gridCol>
                <a:gridCol w="691037">
                  <a:extLst>
                    <a:ext uri="{9D8B030D-6E8A-4147-A177-3AD203B41FA5}">
                      <a16:colId xmlns:a16="http://schemas.microsoft.com/office/drawing/2014/main" val="879318121"/>
                    </a:ext>
                  </a:extLst>
                </a:gridCol>
                <a:gridCol w="803614">
                  <a:extLst>
                    <a:ext uri="{9D8B030D-6E8A-4147-A177-3AD203B41FA5}">
                      <a16:colId xmlns:a16="http://schemas.microsoft.com/office/drawing/2014/main" val="1828413535"/>
                    </a:ext>
                  </a:extLst>
                </a:gridCol>
                <a:gridCol w="836312">
                  <a:extLst>
                    <a:ext uri="{9D8B030D-6E8A-4147-A177-3AD203B41FA5}">
                      <a16:colId xmlns:a16="http://schemas.microsoft.com/office/drawing/2014/main" val="743093320"/>
                    </a:ext>
                  </a:extLst>
                </a:gridCol>
                <a:gridCol w="819964">
                  <a:extLst>
                    <a:ext uri="{9D8B030D-6E8A-4147-A177-3AD203B41FA5}">
                      <a16:colId xmlns:a16="http://schemas.microsoft.com/office/drawing/2014/main" val="354674603"/>
                    </a:ext>
                  </a:extLst>
                </a:gridCol>
                <a:gridCol w="819964">
                  <a:extLst>
                    <a:ext uri="{9D8B030D-6E8A-4147-A177-3AD203B41FA5}">
                      <a16:colId xmlns:a16="http://schemas.microsoft.com/office/drawing/2014/main" val="1439043542"/>
                    </a:ext>
                  </a:extLst>
                </a:gridCol>
                <a:gridCol w="819964">
                  <a:extLst>
                    <a:ext uri="{9D8B030D-6E8A-4147-A177-3AD203B41FA5}">
                      <a16:colId xmlns:a16="http://schemas.microsoft.com/office/drawing/2014/main" val="2084477462"/>
                    </a:ext>
                  </a:extLst>
                </a:gridCol>
                <a:gridCol w="819964">
                  <a:extLst>
                    <a:ext uri="{9D8B030D-6E8A-4147-A177-3AD203B41FA5}">
                      <a16:colId xmlns:a16="http://schemas.microsoft.com/office/drawing/2014/main" val="839872578"/>
                    </a:ext>
                  </a:extLst>
                </a:gridCol>
                <a:gridCol w="819964">
                  <a:extLst>
                    <a:ext uri="{9D8B030D-6E8A-4147-A177-3AD203B41FA5}">
                      <a16:colId xmlns:a16="http://schemas.microsoft.com/office/drawing/2014/main" val="1320069269"/>
                    </a:ext>
                  </a:extLst>
                </a:gridCol>
                <a:gridCol w="819964">
                  <a:extLst>
                    <a:ext uri="{9D8B030D-6E8A-4147-A177-3AD203B41FA5}">
                      <a16:colId xmlns:a16="http://schemas.microsoft.com/office/drawing/2014/main" val="1579865119"/>
                    </a:ext>
                  </a:extLst>
                </a:gridCol>
                <a:gridCol w="819964">
                  <a:extLst>
                    <a:ext uri="{9D8B030D-6E8A-4147-A177-3AD203B41FA5}">
                      <a16:colId xmlns:a16="http://schemas.microsoft.com/office/drawing/2014/main" val="2072718581"/>
                    </a:ext>
                  </a:extLst>
                </a:gridCol>
                <a:gridCol w="819964">
                  <a:extLst>
                    <a:ext uri="{9D8B030D-6E8A-4147-A177-3AD203B41FA5}">
                      <a16:colId xmlns:a16="http://schemas.microsoft.com/office/drawing/2014/main" val="4069474383"/>
                    </a:ext>
                  </a:extLst>
                </a:gridCol>
                <a:gridCol w="638593">
                  <a:extLst>
                    <a:ext uri="{9D8B030D-6E8A-4147-A177-3AD203B41FA5}">
                      <a16:colId xmlns:a16="http://schemas.microsoft.com/office/drawing/2014/main" val="2502376114"/>
                    </a:ext>
                  </a:extLst>
                </a:gridCol>
              </a:tblGrid>
              <a:tr h="491603">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solidFill>
                  </a:tcPr>
                </a:tc>
                <a:tc gridSpan="3">
                  <a:txBody>
                    <a:bodyPr/>
                    <a:lstStyle/>
                    <a:p>
                      <a:pPr algn="ctr"/>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hMerge="1">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3">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hMerge="1">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3">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hMerge="1">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3">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hMerge="1">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07466742"/>
                  </a:ext>
                </a:extLst>
              </a:tr>
              <a:tr h="710696">
                <a:tc>
                  <a:txBody>
                    <a:bodyPr/>
                    <a:lstStyle/>
                    <a:p>
                      <a:pPr algn="ctr"/>
                      <a:r>
                        <a:rPr lang="en-IN" dirty="0"/>
                        <a:t>Planning and requirement analysis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6">
                        <a:lumMod val="40000"/>
                        <a:lumOff val="60000"/>
                        <a:alpha val="80000"/>
                      </a:schemeClr>
                    </a:solid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32344040"/>
                  </a:ext>
                </a:extLst>
              </a:tr>
              <a:tr h="648090">
                <a:tc>
                  <a:txBody>
                    <a:bodyPr/>
                    <a:lstStyle/>
                    <a:p>
                      <a:pPr algn="ctr"/>
                      <a:r>
                        <a:rPr lang="en-US" dirty="0"/>
                        <a:t>S</a:t>
                      </a:r>
                      <a:r>
                        <a:rPr lang="en-IN" dirty="0"/>
                        <a:t>ystem Design</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lumMod val="40000"/>
                        <a:lumOff val="60000"/>
                      </a:schemeClr>
                    </a:solid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80152143"/>
                  </a:ext>
                </a:extLst>
              </a:tr>
              <a:tr h="675100">
                <a:tc>
                  <a:txBody>
                    <a:bodyPr/>
                    <a:lstStyle/>
                    <a:p>
                      <a:pPr algn="ctr"/>
                      <a:r>
                        <a:rPr lang="en-US" dirty="0"/>
                        <a:t>H</a:t>
                      </a:r>
                      <a:r>
                        <a:rPr lang="en-IN" dirty="0"/>
                        <a:t>ardware Setup</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EF89BE"/>
                    </a:solid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228265899"/>
                  </a:ext>
                </a:extLst>
              </a:tr>
              <a:tr h="613059">
                <a:tc>
                  <a:txBody>
                    <a:bodyPr/>
                    <a:lstStyle/>
                    <a:p>
                      <a:pPr algn="ctr"/>
                      <a:r>
                        <a:rPr lang="en-US" dirty="0"/>
                        <a:t>S</a:t>
                      </a:r>
                      <a:r>
                        <a:rPr lang="en-IN" dirty="0"/>
                        <a:t>oftware Development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9DD8DB"/>
                    </a:solid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09075409"/>
                  </a:ext>
                </a:extLst>
              </a:tr>
              <a:tr h="683123">
                <a:tc>
                  <a:txBody>
                    <a:bodyPr/>
                    <a:lstStyle/>
                    <a:p>
                      <a:pPr algn="ctr"/>
                      <a:r>
                        <a:rPr lang="en-US" dirty="0"/>
                        <a:t>I</a:t>
                      </a:r>
                      <a:r>
                        <a:rPr lang="en-IN" dirty="0"/>
                        <a:t>ntegration and Testing</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CCECFF"/>
                    </a:solid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0221227"/>
                  </a:ext>
                </a:extLst>
              </a:tr>
              <a:tr h="709397">
                <a:tc>
                  <a:txBody>
                    <a:bodyPr/>
                    <a:lstStyle/>
                    <a:p>
                      <a:pPr algn="ctr"/>
                      <a:r>
                        <a:rPr lang="en-IN" dirty="0"/>
                        <a:t>Development and Documentation</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F9999"/>
                    </a:solid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en-IN"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238931156"/>
                  </a:ext>
                </a:extLst>
              </a:tr>
            </a:tbl>
          </a:graphicData>
        </a:graphic>
      </p:graphicFrame>
      <p:sp>
        <p:nvSpPr>
          <p:cNvPr id="7" name="TextBox 6">
            <a:extLst>
              <a:ext uri="{FF2B5EF4-FFF2-40B4-BE49-F238E27FC236}">
                <a16:creationId xmlns:a16="http://schemas.microsoft.com/office/drawing/2014/main" id="{F437A65F-894A-8751-A328-3AAC59EC34ED}"/>
              </a:ext>
            </a:extLst>
          </p:cNvPr>
          <p:cNvSpPr txBox="1"/>
          <p:nvPr/>
        </p:nvSpPr>
        <p:spPr>
          <a:xfrm>
            <a:off x="2704555" y="1487964"/>
            <a:ext cx="1454791" cy="400110"/>
          </a:xfrm>
          <a:prstGeom prst="rect">
            <a:avLst/>
          </a:prstGeom>
          <a:noFill/>
        </p:spPr>
        <p:txBody>
          <a:bodyPr wrap="square" rtlCol="0">
            <a:spAutoFit/>
          </a:bodyPr>
          <a:lstStyle/>
          <a:p>
            <a:pPr algn="ctr"/>
            <a:r>
              <a:rPr lang="en-IN" sz="2000" b="1" dirty="0"/>
              <a:t>September</a:t>
            </a:r>
          </a:p>
        </p:txBody>
      </p:sp>
      <p:sp>
        <p:nvSpPr>
          <p:cNvPr id="8" name="TextBox 7">
            <a:extLst>
              <a:ext uri="{FF2B5EF4-FFF2-40B4-BE49-F238E27FC236}">
                <a16:creationId xmlns:a16="http://schemas.microsoft.com/office/drawing/2014/main" id="{163B1AD5-F728-6E68-D6C4-4F664475BAB1}"/>
              </a:ext>
            </a:extLst>
          </p:cNvPr>
          <p:cNvSpPr txBox="1"/>
          <p:nvPr/>
        </p:nvSpPr>
        <p:spPr>
          <a:xfrm>
            <a:off x="5213688" y="1483186"/>
            <a:ext cx="1047787" cy="400110"/>
          </a:xfrm>
          <a:prstGeom prst="rect">
            <a:avLst/>
          </a:prstGeom>
          <a:noFill/>
        </p:spPr>
        <p:txBody>
          <a:bodyPr wrap="none" rtlCol="0">
            <a:spAutoFit/>
          </a:bodyPr>
          <a:lstStyle/>
          <a:p>
            <a:pPr algn="ctr"/>
            <a:r>
              <a:rPr lang="en-IN" sz="2000" b="1" dirty="0"/>
              <a:t>October</a:t>
            </a:r>
          </a:p>
        </p:txBody>
      </p:sp>
      <p:sp>
        <p:nvSpPr>
          <p:cNvPr id="9" name="TextBox 8">
            <a:extLst>
              <a:ext uri="{FF2B5EF4-FFF2-40B4-BE49-F238E27FC236}">
                <a16:creationId xmlns:a16="http://schemas.microsoft.com/office/drawing/2014/main" id="{E311C4A5-68FD-77E3-093A-F280DEFB042F}"/>
              </a:ext>
            </a:extLst>
          </p:cNvPr>
          <p:cNvSpPr txBox="1"/>
          <p:nvPr/>
        </p:nvSpPr>
        <p:spPr>
          <a:xfrm>
            <a:off x="7368330" y="1449461"/>
            <a:ext cx="1306833" cy="400110"/>
          </a:xfrm>
          <a:prstGeom prst="rect">
            <a:avLst/>
          </a:prstGeom>
          <a:noFill/>
        </p:spPr>
        <p:txBody>
          <a:bodyPr wrap="none" rtlCol="0">
            <a:spAutoFit/>
          </a:bodyPr>
          <a:lstStyle/>
          <a:p>
            <a:pPr algn="ctr"/>
            <a:r>
              <a:rPr lang="en-IN" sz="2000" b="1" dirty="0"/>
              <a:t>November</a:t>
            </a:r>
          </a:p>
        </p:txBody>
      </p:sp>
      <p:sp>
        <p:nvSpPr>
          <p:cNvPr id="10" name="TextBox 9">
            <a:extLst>
              <a:ext uri="{FF2B5EF4-FFF2-40B4-BE49-F238E27FC236}">
                <a16:creationId xmlns:a16="http://schemas.microsoft.com/office/drawing/2014/main" id="{F784CC4F-7126-3E4F-2E3D-D126D2FA6B86}"/>
              </a:ext>
            </a:extLst>
          </p:cNvPr>
          <p:cNvSpPr txBox="1"/>
          <p:nvPr/>
        </p:nvSpPr>
        <p:spPr>
          <a:xfrm>
            <a:off x="9532137" y="1506377"/>
            <a:ext cx="1281121" cy="400110"/>
          </a:xfrm>
          <a:prstGeom prst="rect">
            <a:avLst/>
          </a:prstGeom>
          <a:noFill/>
        </p:spPr>
        <p:txBody>
          <a:bodyPr wrap="none" rtlCol="0">
            <a:spAutoFit/>
          </a:bodyPr>
          <a:lstStyle/>
          <a:p>
            <a:pPr algn="ctr"/>
            <a:r>
              <a:rPr lang="en-IN" sz="2000" b="1" dirty="0"/>
              <a:t>December</a:t>
            </a:r>
          </a:p>
        </p:txBody>
      </p:sp>
      <p:sp>
        <p:nvSpPr>
          <p:cNvPr id="11" name="Arrow: Right 10">
            <a:extLst>
              <a:ext uri="{FF2B5EF4-FFF2-40B4-BE49-F238E27FC236}">
                <a16:creationId xmlns:a16="http://schemas.microsoft.com/office/drawing/2014/main" id="{CA46718A-0282-11F6-ACF6-B3AFA7774A72}"/>
              </a:ext>
            </a:extLst>
          </p:cNvPr>
          <p:cNvSpPr/>
          <p:nvPr/>
        </p:nvSpPr>
        <p:spPr>
          <a:xfrm>
            <a:off x="2431409" y="2029630"/>
            <a:ext cx="1305320" cy="400111"/>
          </a:xfrm>
          <a:prstGeom prst="rightArrow">
            <a:avLst/>
          </a:prstGeom>
          <a:solidFill>
            <a:srgbClr val="788DB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Arrow: Right 11">
            <a:extLst>
              <a:ext uri="{FF2B5EF4-FFF2-40B4-BE49-F238E27FC236}">
                <a16:creationId xmlns:a16="http://schemas.microsoft.com/office/drawing/2014/main" id="{B25E79B7-5431-5430-BB63-FEB4202E2CB6}"/>
              </a:ext>
            </a:extLst>
          </p:cNvPr>
          <p:cNvSpPr/>
          <p:nvPr/>
        </p:nvSpPr>
        <p:spPr>
          <a:xfrm>
            <a:off x="3587262" y="2686693"/>
            <a:ext cx="1305320" cy="400110"/>
          </a:xfrm>
          <a:prstGeom prst="rightArrow">
            <a:avLst/>
          </a:prstGeom>
          <a:solidFill>
            <a:srgbClr val="788DB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Arrow: Right 12">
            <a:extLst>
              <a:ext uri="{FF2B5EF4-FFF2-40B4-BE49-F238E27FC236}">
                <a16:creationId xmlns:a16="http://schemas.microsoft.com/office/drawing/2014/main" id="{0E0E19FC-5893-2E87-E2F5-1E2B79A8A02F}"/>
              </a:ext>
            </a:extLst>
          </p:cNvPr>
          <p:cNvSpPr/>
          <p:nvPr/>
        </p:nvSpPr>
        <p:spPr>
          <a:xfrm>
            <a:off x="4892582" y="3378760"/>
            <a:ext cx="1577751" cy="400110"/>
          </a:xfrm>
          <a:prstGeom prst="rightArrow">
            <a:avLst/>
          </a:prstGeom>
          <a:solidFill>
            <a:srgbClr val="788DB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Arrow: Right 13">
            <a:extLst>
              <a:ext uri="{FF2B5EF4-FFF2-40B4-BE49-F238E27FC236}">
                <a16:creationId xmlns:a16="http://schemas.microsoft.com/office/drawing/2014/main" id="{F717C5FA-DCCC-95A9-D8DE-E21675E2CB59}"/>
              </a:ext>
            </a:extLst>
          </p:cNvPr>
          <p:cNvSpPr/>
          <p:nvPr/>
        </p:nvSpPr>
        <p:spPr>
          <a:xfrm>
            <a:off x="6532684" y="3962674"/>
            <a:ext cx="2077916" cy="400110"/>
          </a:xfrm>
          <a:prstGeom prst="rightArrow">
            <a:avLst/>
          </a:prstGeom>
          <a:solidFill>
            <a:srgbClr val="788DB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Arrow: Right 14">
            <a:extLst>
              <a:ext uri="{FF2B5EF4-FFF2-40B4-BE49-F238E27FC236}">
                <a16:creationId xmlns:a16="http://schemas.microsoft.com/office/drawing/2014/main" id="{CB9E3898-BC74-6196-E3C2-9C7EA54B4CCE}"/>
              </a:ext>
            </a:extLst>
          </p:cNvPr>
          <p:cNvSpPr/>
          <p:nvPr/>
        </p:nvSpPr>
        <p:spPr>
          <a:xfrm>
            <a:off x="8739553" y="4602205"/>
            <a:ext cx="1433145" cy="400110"/>
          </a:xfrm>
          <a:prstGeom prst="rightArrow">
            <a:avLst/>
          </a:prstGeom>
          <a:solidFill>
            <a:srgbClr val="788DB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Arrow: Right 15">
            <a:extLst>
              <a:ext uri="{FF2B5EF4-FFF2-40B4-BE49-F238E27FC236}">
                <a16:creationId xmlns:a16="http://schemas.microsoft.com/office/drawing/2014/main" id="{C311B9F3-917A-7980-4FE6-D214733B2098}"/>
              </a:ext>
            </a:extLst>
          </p:cNvPr>
          <p:cNvSpPr/>
          <p:nvPr/>
        </p:nvSpPr>
        <p:spPr>
          <a:xfrm>
            <a:off x="10259346" y="5291347"/>
            <a:ext cx="1397976" cy="400110"/>
          </a:xfrm>
          <a:prstGeom prst="rightArrow">
            <a:avLst/>
          </a:prstGeom>
          <a:solidFill>
            <a:srgbClr val="788DB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Box 19">
            <a:extLst>
              <a:ext uri="{FF2B5EF4-FFF2-40B4-BE49-F238E27FC236}">
                <a16:creationId xmlns:a16="http://schemas.microsoft.com/office/drawing/2014/main" id="{82DF5296-BBE5-5163-7F09-754C64A9B41A}"/>
              </a:ext>
            </a:extLst>
          </p:cNvPr>
          <p:cNvSpPr txBox="1"/>
          <p:nvPr/>
        </p:nvSpPr>
        <p:spPr>
          <a:xfrm>
            <a:off x="762259" y="550788"/>
            <a:ext cx="7848341" cy="584775"/>
          </a:xfrm>
          <a:prstGeom prst="rect">
            <a:avLst/>
          </a:prstGeom>
          <a:noFill/>
        </p:spPr>
        <p:txBody>
          <a:bodyPr wrap="square">
            <a:spAutoFit/>
          </a:bodyPr>
          <a:lstStyle/>
          <a:p>
            <a:r>
              <a:rPr lang="en-IN" sz="3200" dirty="0">
                <a:solidFill>
                  <a:schemeClr val="accent1"/>
                </a:solidFill>
                <a:latin typeface="Britannic Bold" panose="020B0903060703020204" pitchFamily="34" charset="0"/>
              </a:rPr>
              <a:t>Gantt Chart</a:t>
            </a:r>
          </a:p>
        </p:txBody>
      </p:sp>
    </p:spTree>
    <p:extLst>
      <p:ext uri="{BB962C8B-B14F-4D97-AF65-F5344CB8AC3E}">
        <p14:creationId xmlns:p14="http://schemas.microsoft.com/office/powerpoint/2010/main" val="4064477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2268</TotalTime>
  <Words>2563</Words>
  <Application>Microsoft Office PowerPoint</Application>
  <PresentationFormat>Widescreen</PresentationFormat>
  <Paragraphs>246</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Britannic Bold</vt:lpstr>
      <vt:lpstr>Calibri</vt:lpstr>
      <vt:lpstr>Calibri Light</vt:lpstr>
      <vt:lpstr>Times New Roman</vt:lpstr>
      <vt:lpstr>TT Rounds Condensed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Functional Block Diagram:</vt:lpstr>
      <vt:lpstr>Block diagram Explanation:</vt:lpstr>
      <vt:lpstr>PowerPoint Presentation</vt:lpstr>
      <vt:lpstr>PROCEDURE:</vt:lpstr>
      <vt:lpstr>Optimization of Code: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dc:creator>
  <cp:lastModifiedBy>Sakshi Dodawad</cp:lastModifiedBy>
  <cp:revision>43</cp:revision>
  <dcterms:created xsi:type="dcterms:W3CDTF">2023-10-31T09:29:00Z</dcterms:created>
  <dcterms:modified xsi:type="dcterms:W3CDTF">2024-12-23T07:07:01Z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CAA6FE3C78D64E96BD78FD3CBBE92525_13</vt:lpwstr>
  </property>
  <property fmtid="{D5CDD505-2E9C-101B-9397-08002B2CF9AE}" pid="3" name="KSOProductBuildVer">
    <vt:lpwstr>1033-12.2.0.16731</vt:lpwstr>
  </property>
</Properties>
</file>