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258" r:id="rId3"/>
    <p:sldId id="259" r:id="rId4"/>
    <p:sldId id="260" r:id="rId5"/>
    <p:sldId id="261" r:id="rId6"/>
    <p:sldId id="272" r:id="rId7"/>
    <p:sldId id="263" r:id="rId8"/>
    <p:sldId id="269" r:id="rId9"/>
    <p:sldId id="262" r:id="rId10"/>
    <p:sldId id="270" r:id="rId11"/>
    <p:sldId id="265" r:id="rId12"/>
    <p:sldId id="271"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15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4AF87-6FA6-4540-AA7D-BBD5CE9A9CAF}" type="datetimeFigureOut">
              <a:rPr lang="en-US" smtClean="0"/>
              <a:t>1/15/2025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A3565-0DD8-4A86-B185-F179E641CDB0}" type="slidenum">
              <a:rPr lang="en-US" smtClean="0"/>
              <a:t>‹#›</a:t>
            </a:fld>
            <a:endParaRPr lang="en-US" dirty="0"/>
          </a:p>
        </p:txBody>
      </p:sp>
    </p:spTree>
    <p:extLst>
      <p:ext uri="{BB962C8B-B14F-4D97-AF65-F5344CB8AC3E}">
        <p14:creationId xmlns:p14="http://schemas.microsoft.com/office/powerpoint/2010/main" val="366756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A3565-0DD8-4A86-B185-F179E641CDB0}" type="slidenum">
              <a:rPr lang="en-US" smtClean="0"/>
              <a:t>1</a:t>
            </a:fld>
            <a:endParaRPr lang="en-US" dirty="0"/>
          </a:p>
        </p:txBody>
      </p:sp>
    </p:spTree>
    <p:extLst>
      <p:ext uri="{BB962C8B-B14F-4D97-AF65-F5344CB8AC3E}">
        <p14:creationId xmlns:p14="http://schemas.microsoft.com/office/powerpoint/2010/main" val="101941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9216FE-C071-420D-BB28-09B55B314C64}" type="datetime1">
              <a:rPr lang="en-US" smtClean="0"/>
              <a:t>1/15/2025</a:t>
            </a:fld>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dirty="0"/>
          </a:p>
        </p:txBody>
      </p:sp>
    </p:spTree>
    <p:extLst>
      <p:ext uri="{BB962C8B-B14F-4D97-AF65-F5344CB8AC3E}">
        <p14:creationId xmlns:p14="http://schemas.microsoft.com/office/powerpoint/2010/main" val="356386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AC321-3D1B-45E4-8F08-E0FF40B89087}" type="datetime1">
              <a:rPr lang="en-US" smtClean="0"/>
              <a:t>1/15/2025</a:t>
            </a:fld>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dirty="0"/>
          </a:p>
        </p:txBody>
      </p:sp>
    </p:spTree>
    <p:extLst>
      <p:ext uri="{BB962C8B-B14F-4D97-AF65-F5344CB8AC3E}">
        <p14:creationId xmlns:p14="http://schemas.microsoft.com/office/powerpoint/2010/main" val="281934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9FC4D6-A376-409D-B28A-ECAC37146799}" type="datetime1">
              <a:rPr lang="en-US" smtClean="0"/>
              <a:t>1/15/2025</a:t>
            </a:fld>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dirty="0"/>
          </a:p>
        </p:txBody>
      </p:sp>
    </p:spTree>
    <p:extLst>
      <p:ext uri="{BB962C8B-B14F-4D97-AF65-F5344CB8AC3E}">
        <p14:creationId xmlns:p14="http://schemas.microsoft.com/office/powerpoint/2010/main" val="135895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D74E3D-0336-42C2-BFB4-C958ED9467B7}" type="datetime1">
              <a:rPr lang="en-US" smtClean="0"/>
              <a:t>1/15/2025</a:t>
            </a:fld>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dirty="0"/>
          </a:p>
        </p:txBody>
      </p:sp>
    </p:spTree>
    <p:extLst>
      <p:ext uri="{BB962C8B-B14F-4D97-AF65-F5344CB8AC3E}">
        <p14:creationId xmlns:p14="http://schemas.microsoft.com/office/powerpoint/2010/main" val="418354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7DDD7-C401-4CAA-BD24-A32FA53B7CB9}" type="datetime1">
              <a:rPr lang="en-US" smtClean="0"/>
              <a:t>1/15/2025</a:t>
            </a:fld>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dirty="0"/>
          </a:p>
        </p:txBody>
      </p:sp>
    </p:spTree>
    <p:extLst>
      <p:ext uri="{BB962C8B-B14F-4D97-AF65-F5344CB8AC3E}">
        <p14:creationId xmlns:p14="http://schemas.microsoft.com/office/powerpoint/2010/main" val="381709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067950-397D-44F6-AED2-6259F9B75EE7}" type="datetime1">
              <a:rPr lang="en-US" smtClean="0"/>
              <a:t>1/15/2025</a:t>
            </a:fld>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dirty="0"/>
          </a:p>
        </p:txBody>
      </p:sp>
    </p:spTree>
    <p:extLst>
      <p:ext uri="{BB962C8B-B14F-4D97-AF65-F5344CB8AC3E}">
        <p14:creationId xmlns:p14="http://schemas.microsoft.com/office/powerpoint/2010/main" val="258140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90FE81-818B-4A50-AB84-C3A1E88F69EA}" type="datetime1">
              <a:rPr lang="en-US" smtClean="0"/>
              <a:t>1/15/2025</a:t>
            </a:fld>
            <a:endParaRPr lang="en-US" dirty="0"/>
          </a:p>
        </p:txBody>
      </p:sp>
      <p:sp>
        <p:nvSpPr>
          <p:cNvPr id="8" name="Footer Placeholder 7"/>
          <p:cNvSpPr>
            <a:spLocks noGrp="1"/>
          </p:cNvSpPr>
          <p:nvPr>
            <p:ph type="ftr" sz="quarter" idx="11"/>
          </p:nvPr>
        </p:nvSpPr>
        <p:spPr/>
        <p:txBody>
          <a:bodyPr/>
          <a:lstStyle/>
          <a:p>
            <a:r>
              <a:rPr lang="en-US" dirty="0"/>
              <a:t>Dept. of ECE</a:t>
            </a:r>
          </a:p>
        </p:txBody>
      </p:sp>
      <p:sp>
        <p:nvSpPr>
          <p:cNvPr id="9" name="Slide Number Placeholder 8"/>
          <p:cNvSpPr>
            <a:spLocks noGrp="1"/>
          </p:cNvSpPr>
          <p:nvPr>
            <p:ph type="sldNum" sz="quarter" idx="12"/>
          </p:nvPr>
        </p:nvSpPr>
        <p:spPr/>
        <p:txBody>
          <a:bodyPr/>
          <a:lstStyle/>
          <a:p>
            <a:fld id="{14664CE2-A199-492D-95BF-8BD1FF457610}" type="slidenum">
              <a:rPr lang="en-US" smtClean="0"/>
              <a:t>‹#›</a:t>
            </a:fld>
            <a:endParaRPr lang="en-US" dirty="0"/>
          </a:p>
        </p:txBody>
      </p:sp>
    </p:spTree>
    <p:extLst>
      <p:ext uri="{BB962C8B-B14F-4D97-AF65-F5344CB8AC3E}">
        <p14:creationId xmlns:p14="http://schemas.microsoft.com/office/powerpoint/2010/main" val="3260591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793FCE-3AE4-45AA-9A7F-3C5880C8D1E5}" type="datetime1">
              <a:rPr lang="en-US" smtClean="0"/>
              <a:t>1/15/2025</a:t>
            </a:fld>
            <a:endParaRPr lang="en-US" dirty="0"/>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a:t>
            </a:fld>
            <a:endParaRPr lang="en-US" dirty="0"/>
          </a:p>
        </p:txBody>
      </p:sp>
    </p:spTree>
    <p:extLst>
      <p:ext uri="{BB962C8B-B14F-4D97-AF65-F5344CB8AC3E}">
        <p14:creationId xmlns:p14="http://schemas.microsoft.com/office/powerpoint/2010/main" val="112325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B2A74-BC41-4B03-8E3A-2BAC0ECC5435}" type="datetime1">
              <a:rPr lang="en-US" smtClean="0"/>
              <a:t>1/15/2025</a:t>
            </a:fld>
            <a:endParaRPr lang="en-US" dirty="0"/>
          </a:p>
        </p:txBody>
      </p:sp>
      <p:sp>
        <p:nvSpPr>
          <p:cNvPr id="3" name="Footer Placeholder 2"/>
          <p:cNvSpPr>
            <a:spLocks noGrp="1"/>
          </p:cNvSpPr>
          <p:nvPr>
            <p:ph type="ftr" sz="quarter" idx="11"/>
          </p:nvPr>
        </p:nvSpPr>
        <p:spPr/>
        <p:txBody>
          <a:bodyPr/>
          <a:lstStyle/>
          <a:p>
            <a:r>
              <a:rPr lang="en-US" dirty="0"/>
              <a:t>Dept. of ECE</a:t>
            </a:r>
          </a:p>
        </p:txBody>
      </p:sp>
      <p:sp>
        <p:nvSpPr>
          <p:cNvPr id="4" name="Slide Number Placeholder 3"/>
          <p:cNvSpPr>
            <a:spLocks noGrp="1"/>
          </p:cNvSpPr>
          <p:nvPr>
            <p:ph type="sldNum" sz="quarter" idx="12"/>
          </p:nvPr>
        </p:nvSpPr>
        <p:spPr/>
        <p:txBody>
          <a:bodyPr/>
          <a:lstStyle/>
          <a:p>
            <a:fld id="{14664CE2-A199-492D-95BF-8BD1FF457610}" type="slidenum">
              <a:rPr lang="en-US" smtClean="0"/>
              <a:t>‹#›</a:t>
            </a:fld>
            <a:endParaRPr lang="en-US" dirty="0"/>
          </a:p>
        </p:txBody>
      </p:sp>
    </p:spTree>
    <p:extLst>
      <p:ext uri="{BB962C8B-B14F-4D97-AF65-F5344CB8AC3E}">
        <p14:creationId xmlns:p14="http://schemas.microsoft.com/office/powerpoint/2010/main" val="172456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52B548-D479-4C39-A073-9EB4C37028D3}" type="datetime1">
              <a:rPr lang="en-US" smtClean="0"/>
              <a:t>1/15/2025</a:t>
            </a:fld>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dirty="0"/>
          </a:p>
        </p:txBody>
      </p:sp>
    </p:spTree>
    <p:extLst>
      <p:ext uri="{BB962C8B-B14F-4D97-AF65-F5344CB8AC3E}">
        <p14:creationId xmlns:p14="http://schemas.microsoft.com/office/powerpoint/2010/main" val="208544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1A08B-EED0-406E-95F7-0BB3DE4076B9}" type="datetime1">
              <a:rPr lang="en-US" smtClean="0"/>
              <a:t>1/15/2025</a:t>
            </a:fld>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dirty="0"/>
          </a:p>
        </p:txBody>
      </p:sp>
    </p:spTree>
    <p:extLst>
      <p:ext uri="{BB962C8B-B14F-4D97-AF65-F5344CB8AC3E}">
        <p14:creationId xmlns:p14="http://schemas.microsoft.com/office/powerpoint/2010/main" val="362372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F22D2-A5D9-4A6F-A3FB-73055AB638C4}" type="datetime1">
              <a:rPr lang="en-US" smtClean="0"/>
              <a:t>1/15/2025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Dept. of ECE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64CE2-A199-492D-95BF-8BD1FF457610}" type="slidenum">
              <a:rPr lang="en-US" smtClean="0"/>
              <a:t>‹#›</a:t>
            </a:fld>
            <a:endParaRPr lang="en-US" dirty="0"/>
          </a:p>
        </p:txBody>
      </p:sp>
    </p:spTree>
    <p:extLst>
      <p:ext uri="{BB962C8B-B14F-4D97-AF65-F5344CB8AC3E}">
        <p14:creationId xmlns:p14="http://schemas.microsoft.com/office/powerpoint/2010/main" val="1864678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esearchgate.net/profile/Md-Islam-852/publication/270274086_GENDER_RECOGNITION_SYSTEM_USING_SPEECH_SIGNAL/links/54a435b00cf256bf8bb321eb/GENDER-RECOGNITION-SYSTEM-USING-SPEECH-SIGNAL.pdf?origin=publication_detai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839657" y="1785112"/>
            <a:ext cx="10512686" cy="4351338"/>
          </a:xfrm>
          <a:prstGeom prst="rect">
            <a:avLst/>
          </a:prstGeom>
        </p:spPr>
      </p:pic>
      <p:sp>
        <p:nvSpPr>
          <p:cNvPr id="8" name="AutoShape 4" descr="C:\Users\EC\Desktop\cropped-cddfv-1024x112.webp"/>
          <p:cNvSpPr>
            <a:spLocks noChangeAspect="1" noChangeArrowheads="1"/>
          </p:cNvSpPr>
          <p:nvPr/>
        </p:nvSpPr>
        <p:spPr bwMode="auto">
          <a:xfrm>
            <a:off x="1612900" y="1673224"/>
            <a:ext cx="44831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6" descr="C:\Users\EC\Desktop\cropped-cddfv-1024x11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8" descr="C:\Users\EC\Desktop\cropped-cddfv-1024x11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 name="Picture 10"/>
          <p:cNvPicPr>
            <a:picLocks noChangeAspect="1"/>
          </p:cNvPicPr>
          <p:nvPr/>
        </p:nvPicPr>
        <p:blipFill>
          <a:blip r:embed="rId4"/>
          <a:stretch>
            <a:fillRect/>
          </a:stretch>
        </p:blipFill>
        <p:spPr>
          <a:xfrm>
            <a:off x="765175" y="160337"/>
            <a:ext cx="9753600" cy="1066800"/>
          </a:xfrm>
          <a:prstGeom prst="rect">
            <a:avLst/>
          </a:prstGeom>
        </p:spPr>
      </p:pic>
      <p:sp>
        <p:nvSpPr>
          <p:cNvPr id="12" name="TextBox 11"/>
          <p:cNvSpPr txBox="1"/>
          <p:nvPr/>
        </p:nvSpPr>
        <p:spPr>
          <a:xfrm>
            <a:off x="2012243" y="1803180"/>
            <a:ext cx="8187356" cy="766877"/>
          </a:xfrm>
          <a:prstGeom prst="rect">
            <a:avLst/>
          </a:prstGeom>
          <a:noFill/>
        </p:spPr>
        <p:txBody>
          <a:bodyPr wrap="square" rtlCol="0">
            <a:spAutoFit/>
          </a:bodyPr>
          <a:lstStyle/>
          <a:p>
            <a:pPr marL="1064895" marR="1372870" algn="ctr">
              <a:lnSpc>
                <a:spcPts val="1945"/>
              </a:lnSpc>
            </a:pPr>
            <a:r>
              <a:rPr lang="en-US" sz="2800" b="1" dirty="0">
                <a:effectLst/>
                <a:latin typeface="Times New Roman" panose="02020603050405020304" pitchFamily="18" charset="0"/>
                <a:ea typeface="Times New Roman" panose="02020603050405020304" pitchFamily="18" charset="0"/>
              </a:rPr>
              <a:t>Voice-Based Gender Identification</a:t>
            </a:r>
            <a:r>
              <a:rPr lang="en-US" sz="2800" b="1" spc="-30"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L="0" marR="0"/>
            <a:r>
              <a:rPr lang="en-US" sz="2800" b="1"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p:txBody>
      </p:sp>
      <p:sp>
        <p:nvSpPr>
          <p:cNvPr id="14" name="TextBox 13"/>
          <p:cNvSpPr txBox="1"/>
          <p:nvPr/>
        </p:nvSpPr>
        <p:spPr>
          <a:xfrm>
            <a:off x="4479637" y="5349067"/>
            <a:ext cx="2573910" cy="923330"/>
          </a:xfrm>
          <a:prstGeom prst="rect">
            <a:avLst/>
          </a:prstGeom>
          <a:noFill/>
        </p:spPr>
        <p:txBody>
          <a:bodyPr wrap="none" rtlCol="0">
            <a:spAutoFit/>
          </a:bodyPr>
          <a:lstStyle/>
          <a:p>
            <a:r>
              <a:rPr lang="en-US" dirty="0"/>
              <a:t>Under the Guidance of</a:t>
            </a:r>
          </a:p>
          <a:p>
            <a:r>
              <a:rPr lang="en-US" dirty="0"/>
              <a:t>Dr. PRABHAKAR MANAGE</a:t>
            </a:r>
          </a:p>
          <a:p>
            <a:endParaRPr lang="en-US" dirty="0"/>
          </a:p>
        </p:txBody>
      </p:sp>
      <p:sp>
        <p:nvSpPr>
          <p:cNvPr id="15" name="Footer Placeholder 14"/>
          <p:cNvSpPr>
            <a:spLocks noGrp="1"/>
          </p:cNvSpPr>
          <p:nvPr>
            <p:ph type="ftr" sz="quarter" idx="11"/>
          </p:nvPr>
        </p:nvSpPr>
        <p:spPr/>
        <p:txBody>
          <a:bodyPr/>
          <a:lstStyle/>
          <a:p>
            <a:r>
              <a:rPr lang="en-US" dirty="0"/>
              <a:t>Dept. of ECE</a:t>
            </a:r>
          </a:p>
        </p:txBody>
      </p:sp>
      <p:sp>
        <p:nvSpPr>
          <p:cNvPr id="16" name="Slide Number Placeholder 15"/>
          <p:cNvSpPr>
            <a:spLocks noGrp="1"/>
          </p:cNvSpPr>
          <p:nvPr>
            <p:ph type="sldNum" sz="quarter" idx="12"/>
          </p:nvPr>
        </p:nvSpPr>
        <p:spPr/>
        <p:txBody>
          <a:bodyPr/>
          <a:lstStyle/>
          <a:p>
            <a:fld id="{14664CE2-A199-492D-95BF-8BD1FF457610}" type="slidenum">
              <a:rPr lang="en-US" smtClean="0"/>
              <a:t>1</a:t>
            </a:fld>
            <a:endParaRPr lang="en-US" dirty="0"/>
          </a:p>
        </p:txBody>
      </p:sp>
      <p:sp>
        <p:nvSpPr>
          <p:cNvPr id="17" name="TextBox 16"/>
          <p:cNvSpPr txBox="1"/>
          <p:nvPr/>
        </p:nvSpPr>
        <p:spPr>
          <a:xfrm>
            <a:off x="2535770" y="1227137"/>
            <a:ext cx="7663829" cy="461665"/>
          </a:xfrm>
          <a:prstGeom prst="rect">
            <a:avLst/>
          </a:prstGeom>
          <a:noFill/>
        </p:spPr>
        <p:txBody>
          <a:bodyPr wrap="none" rtlCol="0">
            <a:spAutoFit/>
          </a:bodyPr>
          <a:lstStyle/>
          <a:p>
            <a:r>
              <a:rPr lang="en-US" sz="2400" dirty="0"/>
              <a:t>Department of Electronics and Communication Engineering </a:t>
            </a:r>
          </a:p>
        </p:txBody>
      </p:sp>
      <p:graphicFrame>
        <p:nvGraphicFramePr>
          <p:cNvPr id="2" name="Table 1">
            <a:extLst>
              <a:ext uri="{FF2B5EF4-FFF2-40B4-BE49-F238E27FC236}">
                <a16:creationId xmlns:a16="http://schemas.microsoft.com/office/drawing/2014/main" id="{F928ABE8-ED9F-D90E-5422-0672D7C9DBC7}"/>
              </a:ext>
            </a:extLst>
          </p:cNvPr>
          <p:cNvGraphicFramePr>
            <a:graphicFrameLocks noGrp="1"/>
          </p:cNvGraphicFramePr>
          <p:nvPr>
            <p:extLst>
              <p:ext uri="{D42A27DB-BD31-4B8C-83A1-F6EECF244321}">
                <p14:modId xmlns:p14="http://schemas.microsoft.com/office/powerpoint/2010/main" val="3354982178"/>
              </p:ext>
            </p:extLst>
          </p:nvPr>
        </p:nvGraphicFramePr>
        <p:xfrm>
          <a:off x="2109354" y="2536000"/>
          <a:ext cx="7429499" cy="2813065"/>
        </p:xfrm>
        <a:graphic>
          <a:graphicData uri="http://schemas.openxmlformats.org/drawingml/2006/table">
            <a:tbl>
              <a:tblPr bandRow="1">
                <a:tableStyleId>{5C22544A-7EE6-4342-B048-85BDC9FD1C3A}</a:tableStyleId>
              </a:tblPr>
              <a:tblGrid>
                <a:gridCol w="1039199">
                  <a:extLst>
                    <a:ext uri="{9D8B030D-6E8A-4147-A177-3AD203B41FA5}">
                      <a16:colId xmlns:a16="http://schemas.microsoft.com/office/drawing/2014/main" val="1628024658"/>
                    </a:ext>
                  </a:extLst>
                </a:gridCol>
                <a:gridCol w="4238330">
                  <a:extLst>
                    <a:ext uri="{9D8B030D-6E8A-4147-A177-3AD203B41FA5}">
                      <a16:colId xmlns:a16="http://schemas.microsoft.com/office/drawing/2014/main" val="3684999749"/>
                    </a:ext>
                  </a:extLst>
                </a:gridCol>
                <a:gridCol w="2151970">
                  <a:extLst>
                    <a:ext uri="{9D8B030D-6E8A-4147-A177-3AD203B41FA5}">
                      <a16:colId xmlns:a16="http://schemas.microsoft.com/office/drawing/2014/main" val="1257422984"/>
                    </a:ext>
                  </a:extLst>
                </a:gridCol>
              </a:tblGrid>
              <a:tr h="728001">
                <a:tc>
                  <a:txBody>
                    <a:bodyPr/>
                    <a:lstStyle/>
                    <a:p>
                      <a:pPr marL="67310" marR="0">
                        <a:lnSpc>
                          <a:spcPct val="150000"/>
                        </a:lnSpc>
                      </a:pPr>
                      <a:r>
                        <a:rPr lang="en-US" sz="1800" spc="-10" dirty="0">
                          <a:effectLst/>
                        </a:rPr>
                        <a:t>Sl.No</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gn="ctr">
                        <a:lnSpc>
                          <a:spcPct val="150000"/>
                        </a:lnSpc>
                      </a:pPr>
                      <a:r>
                        <a:rPr lang="en-US" sz="1800" spc="-20" dirty="0">
                          <a:effectLst/>
                        </a:rPr>
                        <a:t>Name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gn="ctr">
                        <a:lnSpc>
                          <a:spcPct val="150000"/>
                        </a:lnSpc>
                      </a:pPr>
                      <a:r>
                        <a:rPr lang="en-US" sz="1800" spc="-25" dirty="0">
                          <a:effectLst/>
                        </a:rPr>
                        <a:t>SRN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72717885"/>
                  </a:ext>
                </a:extLst>
              </a:tr>
              <a:tr h="521266">
                <a:tc>
                  <a:txBody>
                    <a:bodyPr/>
                    <a:lstStyle/>
                    <a:p>
                      <a:pPr marL="67310" marR="0">
                        <a:lnSpc>
                          <a:spcPts val="1370"/>
                        </a:lnSpc>
                      </a:pPr>
                      <a:r>
                        <a:rPr lang="en-US" sz="1800" dirty="0">
                          <a:effectLst/>
                        </a:rPr>
                        <a:t>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gn="ctr">
                        <a:lnSpc>
                          <a:spcPct val="150000"/>
                        </a:lnSpc>
                      </a:pPr>
                      <a:r>
                        <a:rPr lang="en-US" sz="1800" dirty="0">
                          <a:effectLst/>
                        </a:rPr>
                        <a:t>SAKSHI DODWAD</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gn="ctr">
                        <a:lnSpc>
                          <a:spcPct val="150000"/>
                        </a:lnSpc>
                      </a:pPr>
                      <a:r>
                        <a:rPr lang="en-US" sz="1800" spc="-10" dirty="0">
                          <a:effectLst/>
                        </a:rPr>
                        <a:t>02FE22BEC074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4735738"/>
                  </a:ext>
                </a:extLst>
              </a:tr>
              <a:tr h="522528">
                <a:tc>
                  <a:txBody>
                    <a:bodyPr/>
                    <a:lstStyle/>
                    <a:p>
                      <a:pPr marL="67310" marR="0">
                        <a:lnSpc>
                          <a:spcPts val="1375"/>
                        </a:lnSpc>
                      </a:pPr>
                      <a:r>
                        <a:rPr lang="en-US" sz="1800" dirty="0">
                          <a:effectLst/>
                        </a:rPr>
                        <a:t>2</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gn="ctr">
                        <a:lnSpc>
                          <a:spcPct val="150000"/>
                        </a:lnSpc>
                      </a:pPr>
                      <a:r>
                        <a:rPr lang="en-US" sz="1800" dirty="0">
                          <a:effectLst/>
                        </a:rPr>
                        <a:t>SACHIN SIDNAL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gn="ctr">
                        <a:lnSpc>
                          <a:spcPct val="150000"/>
                        </a:lnSpc>
                      </a:pPr>
                      <a:r>
                        <a:rPr lang="en-US" sz="1800" spc="-10" dirty="0">
                          <a:effectLst/>
                        </a:rPr>
                        <a:t>02FE22BEC073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84984618"/>
                  </a:ext>
                </a:extLst>
              </a:tr>
              <a:tr h="520004">
                <a:tc>
                  <a:txBody>
                    <a:bodyPr/>
                    <a:lstStyle/>
                    <a:p>
                      <a:pPr marL="67310" marR="0">
                        <a:lnSpc>
                          <a:spcPts val="1375"/>
                        </a:lnSpc>
                      </a:pPr>
                      <a:r>
                        <a:rPr lang="en-US" sz="1800" dirty="0">
                          <a:effectLst/>
                        </a:rPr>
                        <a:t>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gn="ctr">
                        <a:lnSpc>
                          <a:spcPct val="150000"/>
                        </a:lnSpc>
                      </a:pPr>
                      <a:r>
                        <a:rPr lang="en-US" sz="1800" dirty="0">
                          <a:effectLst/>
                        </a:rPr>
                        <a:t>SHREYA KADAKOL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gn="ctr">
                        <a:lnSpc>
                          <a:spcPct val="150000"/>
                        </a:lnSpc>
                      </a:pPr>
                      <a:r>
                        <a:rPr lang="en-US" sz="1800" spc="-10" dirty="0">
                          <a:effectLst/>
                        </a:rPr>
                        <a:t>02FE22BEC089</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57606278"/>
                  </a:ext>
                </a:extLst>
              </a:tr>
              <a:tr h="521266">
                <a:tc>
                  <a:txBody>
                    <a:bodyPr/>
                    <a:lstStyle/>
                    <a:p>
                      <a:pPr marL="67310" marR="0">
                        <a:lnSpc>
                          <a:spcPts val="1375"/>
                        </a:lnSpc>
                      </a:pPr>
                      <a:r>
                        <a:rPr lang="en-US" sz="1800" dirty="0">
                          <a:effectLst/>
                        </a:rPr>
                        <a:t>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0" algn="ctr">
                        <a:lnSpc>
                          <a:spcPct val="150000"/>
                        </a:lnSpc>
                      </a:pPr>
                      <a:r>
                        <a:rPr lang="en-US" sz="1800" dirty="0">
                          <a:effectLst/>
                        </a:rPr>
                        <a:t>VINOD YALLUR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0" algn="ctr">
                        <a:lnSpc>
                          <a:spcPct val="150000"/>
                        </a:lnSpc>
                      </a:pPr>
                      <a:r>
                        <a:rPr lang="en-US" sz="1800" spc="-10" dirty="0">
                          <a:effectLst/>
                        </a:rPr>
                        <a:t>02FE22BEC117</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23695381"/>
                  </a:ext>
                </a:extLst>
              </a:tr>
            </a:tbl>
          </a:graphicData>
        </a:graphic>
      </p:graphicFrame>
    </p:spTree>
    <p:extLst>
      <p:ext uri="{BB962C8B-B14F-4D97-AF65-F5344CB8AC3E}">
        <p14:creationId xmlns:p14="http://schemas.microsoft.com/office/powerpoint/2010/main" val="94450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5260022F-D43B-DA37-E055-FC83C646984C}"/>
              </a:ext>
            </a:extLst>
          </p:cNvPr>
          <p:cNvSpPr txBox="1"/>
          <p:nvPr/>
        </p:nvSpPr>
        <p:spPr>
          <a:xfrm>
            <a:off x="-376915"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&lt;</a:t>
            </a:r>
            <a:endParaRPr lang="en-ID" sz="4400" dirty="0">
              <a:solidFill>
                <a:schemeClr val="bg1"/>
              </a:solidFill>
              <a:latin typeface="BigNoodleTitling" panose="02000708030402040100" pitchFamily="2" charset="0"/>
            </a:endParaRPr>
          </a:p>
        </p:txBody>
      </p:sp>
      <p:sp>
        <p:nvSpPr>
          <p:cNvPr id="38" name="TextBox 37">
            <a:hlinkClick r:id="" action="ppaction://noaction"/>
            <a:extLst>
              <a:ext uri="{FF2B5EF4-FFF2-40B4-BE49-F238E27FC236}">
                <a16:creationId xmlns:a16="http://schemas.microsoft.com/office/drawing/2014/main" id="{FD8C4A0A-B820-46C0-9AE3-E69EBFFBF85C}"/>
              </a:ext>
            </a:extLst>
          </p:cNvPr>
          <p:cNvSpPr txBox="1"/>
          <p:nvPr/>
        </p:nvSpPr>
        <p:spPr>
          <a:xfrm>
            <a:off x="11082600" y="3866793"/>
            <a:ext cx="357790" cy="769441"/>
          </a:xfrm>
          <a:prstGeom prst="rect">
            <a:avLst/>
          </a:prstGeom>
          <a:noFill/>
        </p:spPr>
        <p:txBody>
          <a:bodyPr wrap="none" rtlCol="0">
            <a:spAutoFit/>
          </a:bodyPr>
          <a:lstStyle/>
          <a:p>
            <a:r>
              <a:rPr lang="en-US" sz="4400" dirty="0">
                <a:solidFill>
                  <a:schemeClr val="bg1"/>
                </a:solidFill>
                <a:latin typeface="BigNoodleTitling" panose="02000708030402040100" pitchFamily="2" charset="0"/>
              </a:rPr>
              <a:t>&gt;</a:t>
            </a:r>
            <a:endParaRPr lang="en-ID" sz="4400" dirty="0">
              <a:solidFill>
                <a:schemeClr val="bg1"/>
              </a:solidFill>
              <a:latin typeface="BigNoodleTitling" panose="02000708030402040100" pitchFamily="2" charset="0"/>
            </a:endParaRPr>
          </a:p>
        </p:txBody>
      </p:sp>
      <p:sp>
        <p:nvSpPr>
          <p:cNvPr id="5" name="Title 1">
            <a:extLst>
              <a:ext uri="{FF2B5EF4-FFF2-40B4-BE49-F238E27FC236}">
                <a16:creationId xmlns:a16="http://schemas.microsoft.com/office/drawing/2014/main" id="{41C02DC6-D602-5CE7-A7C2-F2AED10B29BA}"/>
              </a:ext>
            </a:extLst>
          </p:cNvPr>
          <p:cNvSpPr txBox="1">
            <a:spLocks/>
          </p:cNvSpPr>
          <p:nvPr/>
        </p:nvSpPr>
        <p:spPr>
          <a:xfrm>
            <a:off x="923827" y="2262271"/>
            <a:ext cx="10515600" cy="38267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B487AD9-7C6C-BB1F-2BF2-3E05884B7272}"/>
              </a:ext>
            </a:extLst>
          </p:cNvPr>
          <p:cNvSpPr txBox="1">
            <a:spLocks/>
          </p:cNvSpPr>
          <p:nvPr/>
        </p:nvSpPr>
        <p:spPr>
          <a:xfrm>
            <a:off x="1219200" y="-744243"/>
            <a:ext cx="12259362" cy="6767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buNone/>
            </a:pPr>
            <a:r>
              <a:rPr lang="en-US" dirty="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51BFE891-082A-D51B-742C-902DFD1DFDAE}"/>
              </a:ext>
            </a:extLst>
          </p:cNvPr>
          <p:cNvSpPr>
            <a:spLocks noGrp="1"/>
          </p:cNvSpPr>
          <p:nvPr>
            <p:ph type="ftr" sz="quarter" idx="11"/>
          </p:nvPr>
        </p:nvSpPr>
        <p:spPr>
          <a:xfrm>
            <a:off x="4038600" y="6356350"/>
            <a:ext cx="4114800" cy="365125"/>
          </a:xfrm>
        </p:spPr>
        <p:txBody>
          <a:bodyPr/>
          <a:lstStyle/>
          <a:p>
            <a:r>
              <a:rPr lang="en-US" dirty="0"/>
              <a:t>Dept. of ECE</a:t>
            </a:r>
          </a:p>
        </p:txBody>
      </p:sp>
      <p:sp>
        <p:nvSpPr>
          <p:cNvPr id="8" name="Slide Number Placeholder 4">
            <a:extLst>
              <a:ext uri="{FF2B5EF4-FFF2-40B4-BE49-F238E27FC236}">
                <a16:creationId xmlns:a16="http://schemas.microsoft.com/office/drawing/2014/main" id="{C0B8DBC3-EA9D-3147-3299-E15A36601DA3}"/>
              </a:ext>
            </a:extLst>
          </p:cNvPr>
          <p:cNvSpPr>
            <a:spLocks noGrp="1"/>
          </p:cNvSpPr>
          <p:nvPr>
            <p:ph type="sldNum" sz="quarter" idx="12"/>
          </p:nvPr>
        </p:nvSpPr>
        <p:spPr>
          <a:xfrm>
            <a:off x="8610600" y="6356350"/>
            <a:ext cx="2743200" cy="365125"/>
          </a:xfrm>
        </p:spPr>
        <p:txBody>
          <a:bodyPr/>
          <a:lstStyle/>
          <a:p>
            <a:fld id="{14664CE2-A199-492D-95BF-8BD1FF457610}" type="slidenum">
              <a:rPr lang="en-US" smtClean="0"/>
              <a:pPr/>
              <a:t>10</a:t>
            </a:fld>
            <a:endParaRPr lang="en-US" dirty="0"/>
          </a:p>
        </p:txBody>
      </p:sp>
      <p:sp>
        <p:nvSpPr>
          <p:cNvPr id="3" name="TextBox 2">
            <a:extLst>
              <a:ext uri="{FF2B5EF4-FFF2-40B4-BE49-F238E27FC236}">
                <a16:creationId xmlns:a16="http://schemas.microsoft.com/office/drawing/2014/main" id="{8CF7C2C2-AFDD-8A9E-DDA7-A6F92C61E542}"/>
              </a:ext>
            </a:extLst>
          </p:cNvPr>
          <p:cNvSpPr txBox="1"/>
          <p:nvPr/>
        </p:nvSpPr>
        <p:spPr>
          <a:xfrm>
            <a:off x="1011828" y="1400459"/>
            <a:ext cx="975360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Fast Fourier Transform</a:t>
            </a:r>
          </a:p>
        </p:txBody>
      </p:sp>
      <p:sp>
        <p:nvSpPr>
          <p:cNvPr id="4" name="TextBox 3">
            <a:extLst>
              <a:ext uri="{FF2B5EF4-FFF2-40B4-BE49-F238E27FC236}">
                <a16:creationId xmlns:a16="http://schemas.microsoft.com/office/drawing/2014/main" id="{A1787385-3ABD-629D-50C3-8FC5F3F1401A}"/>
              </a:ext>
            </a:extLst>
          </p:cNvPr>
          <p:cNvSpPr txBox="1"/>
          <p:nvPr/>
        </p:nvSpPr>
        <p:spPr>
          <a:xfrm>
            <a:off x="922864" y="2467981"/>
            <a:ext cx="5855007" cy="2862322"/>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Fast Fourier Transform (FFT) in Digital Signal Processing (DSP) is an algorithmic technique used to efficiently compute the Discrete Fourier Transform (DFT) of a sequence, typically a digital signal.</a:t>
            </a:r>
          </a:p>
          <a:p>
            <a:pPr algn="l"/>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FFT allows us to convert a signal from its time-domain representation into its frequency-domain representation.</a:t>
            </a:r>
          </a:p>
          <a:p>
            <a:pPr algn="l"/>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FFTs are used for fault analysis, quality control, and condition monitoring of machines or systems.</a:t>
            </a:r>
            <a:endParaRPr lang="en-IN" dirty="0">
              <a:latin typeface="Times New Roman" panose="02020603050405020304" pitchFamily="18" charset="0"/>
              <a:cs typeface="Times New Roman" panose="02020603050405020304" pitchFamily="18" charset="0"/>
            </a:endParaRPr>
          </a:p>
        </p:txBody>
      </p:sp>
      <p:pic>
        <p:nvPicPr>
          <p:cNvPr id="1026" name="Picture 2" descr="FFT Time Frequency View">
            <a:extLst>
              <a:ext uri="{FF2B5EF4-FFF2-40B4-BE49-F238E27FC236}">
                <a16:creationId xmlns:a16="http://schemas.microsoft.com/office/drawing/2014/main" id="{33F27784-2939-352C-7927-00DCF30B18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6327" y="2046790"/>
            <a:ext cx="4590872" cy="321361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39378A1-D327-80C7-CE38-FDA3CCB496FC}"/>
              </a:ext>
            </a:extLst>
          </p:cNvPr>
          <p:cNvSpPr txBox="1"/>
          <p:nvPr/>
        </p:nvSpPr>
        <p:spPr>
          <a:xfrm>
            <a:off x="7556976" y="5303652"/>
            <a:ext cx="7051248"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a) View of signal in the time and frequency domain</a:t>
            </a:r>
            <a:endParaRPr lang="en-IN" sz="1400" dirty="0"/>
          </a:p>
        </p:txBody>
      </p:sp>
    </p:spTree>
    <p:extLst>
      <p:ext uri="{BB962C8B-B14F-4D97-AF65-F5344CB8AC3E}">
        <p14:creationId xmlns:p14="http://schemas.microsoft.com/office/powerpoint/2010/main" val="15522526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barn(inVertical)">
                                      <p:cBhvr>
                                        <p:cTn id="36" dur="500"/>
                                        <p:tgtEl>
                                          <p:spTgt spid="10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down)">
                                      <p:cBhvr>
                                        <p:cTn id="4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Timeline of project</a:t>
            </a:r>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11</a:t>
            </a:fld>
            <a:endParaRPr lang="en-US" dirty="0"/>
          </a:p>
        </p:txBody>
      </p:sp>
      <p:pic>
        <p:nvPicPr>
          <p:cNvPr id="11" name="Picture 10">
            <a:extLst>
              <a:ext uri="{FF2B5EF4-FFF2-40B4-BE49-F238E27FC236}">
                <a16:creationId xmlns:a16="http://schemas.microsoft.com/office/drawing/2014/main" id="{5BB06AFA-BCAC-4C0A-FBBF-72598127FCD2}"/>
              </a:ext>
            </a:extLst>
          </p:cNvPr>
          <p:cNvPicPr>
            <a:picLocks noChangeAspect="1"/>
          </p:cNvPicPr>
          <p:nvPr/>
        </p:nvPicPr>
        <p:blipFill>
          <a:blip r:embed="rId2"/>
          <a:stretch>
            <a:fillRect/>
          </a:stretch>
        </p:blipFill>
        <p:spPr>
          <a:xfrm>
            <a:off x="2071909" y="2448232"/>
            <a:ext cx="8395504" cy="2785425"/>
          </a:xfrm>
          <a:prstGeom prst="rect">
            <a:avLst/>
          </a:prstGeom>
        </p:spPr>
      </p:pic>
    </p:spTree>
    <p:extLst>
      <p:ext uri="{BB962C8B-B14F-4D97-AF65-F5344CB8AC3E}">
        <p14:creationId xmlns:p14="http://schemas.microsoft.com/office/powerpoint/2010/main" val="57918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RESULT:</a:t>
            </a:r>
            <a:br>
              <a:rPr lang="en-US" sz="3600" dirty="0"/>
            </a:br>
            <a:endParaRPr lang="en-IN" sz="3600" dirty="0"/>
          </a:p>
        </p:txBody>
      </p:sp>
      <p:sp>
        <p:nvSpPr>
          <p:cNvPr id="2" name="Footer Placeholder 1"/>
          <p:cNvSpPr>
            <a:spLocks noGrp="1"/>
          </p:cNvSpPr>
          <p:nvPr>
            <p:ph type="ftr" sz="quarter" idx="11"/>
          </p:nvPr>
        </p:nvSpPr>
        <p:spPr/>
        <p:txBody>
          <a:bodyPr/>
          <a:lstStyle/>
          <a:p>
            <a:r>
              <a:rPr lang="en-US" dirty="0"/>
              <a:t>Dept. of ECE</a:t>
            </a:r>
          </a:p>
        </p:txBody>
      </p:sp>
      <p:sp>
        <p:nvSpPr>
          <p:cNvPr id="3" name="Slide Number Placeholder 2"/>
          <p:cNvSpPr>
            <a:spLocks noGrp="1"/>
          </p:cNvSpPr>
          <p:nvPr>
            <p:ph type="sldNum" sz="quarter" idx="12"/>
          </p:nvPr>
        </p:nvSpPr>
        <p:spPr/>
        <p:txBody>
          <a:bodyPr/>
          <a:lstStyle/>
          <a:p>
            <a:fld id="{14664CE2-A199-492D-95BF-8BD1FF457610}" type="slidenum">
              <a:rPr lang="en-US" smtClean="0"/>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54" y="1973993"/>
            <a:ext cx="5739789" cy="33030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956" y="1973992"/>
            <a:ext cx="5832514" cy="3303089"/>
          </a:xfrm>
          <a:prstGeom prst="rect">
            <a:avLst/>
          </a:prstGeom>
        </p:spPr>
      </p:pic>
    </p:spTree>
    <p:extLst>
      <p:ext uri="{BB962C8B-B14F-4D97-AF65-F5344CB8AC3E}">
        <p14:creationId xmlns:p14="http://schemas.microsoft.com/office/powerpoint/2010/main" val="229526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ea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rPr>
              <a:t>This project demonstrates the importance of DSP in speech recognition at a simple level. Clearly, this is possible because of the Fast Fourier Transform which is of extensive use in modern day technologies in the whole domain of signal processing.</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13</a:t>
            </a:fld>
            <a:endParaRPr lang="en-US" dirty="0"/>
          </a:p>
        </p:txBody>
      </p:sp>
    </p:spTree>
    <p:extLst>
      <p:ext uri="{BB962C8B-B14F-4D97-AF65-F5344CB8AC3E}">
        <p14:creationId xmlns:p14="http://schemas.microsoft.com/office/powerpoint/2010/main" val="116921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a:t>
            </a:r>
          </a:p>
        </p:txBody>
      </p:sp>
      <p:sp>
        <p:nvSpPr>
          <p:cNvPr id="3" name="Content Placeholder 2"/>
          <p:cNvSpPr>
            <a:spLocks noGrp="1"/>
          </p:cNvSpPr>
          <p:nvPr>
            <p:ph idx="1"/>
          </p:nvPr>
        </p:nvSpPr>
        <p:spPr/>
        <p:txBody>
          <a:bodyPr>
            <a:normAutofit fontScale="92500" lnSpcReduction="20000"/>
          </a:bodyPr>
          <a:lstStyle/>
          <a:p>
            <a:pPr marL="0" marR="0"/>
            <a:r>
              <a:rPr lang="en-IN" sz="1800" b="1" dirty="0">
                <a:effectLst/>
                <a:latin typeface="Times New Roman" panose="02020603050405020304" pitchFamily="18" charset="0"/>
                <a:ea typeface="Times New Roman" panose="02020603050405020304" pitchFamily="18" charset="0"/>
              </a:rPr>
              <a:t>Gender Recognition System Using Speech Signal</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This study utilizes Fast Fourier Transform (FFT) and power spectrum analysis for gender classification through speech signals. A system is developed to analyze frequency characteristics for identifying gender with about 80% accuracy. Reference:</a:t>
            </a:r>
            <a:endParaRPr lang="en-US"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Kumar, M., &amp; Prakash, C. (2012). Gender Recognition System Using Speech Signal. </a:t>
            </a:r>
            <a:r>
              <a:rPr lang="en-IN" sz="1800" i="1" dirty="0">
                <a:effectLst/>
                <a:latin typeface="Times New Roman" panose="02020603050405020304" pitchFamily="18" charset="0"/>
                <a:ea typeface="Times New Roman" panose="02020603050405020304" pitchFamily="18" charset="0"/>
              </a:rPr>
              <a:t>International Journal of Computer Science, Engineering and Information Technology (IJCSEIT)</a:t>
            </a:r>
            <a:r>
              <a:rPr lang="en-IN" sz="1800" dirty="0">
                <a:effectLst/>
                <a:latin typeface="Times New Roman" panose="02020603050405020304" pitchFamily="18" charset="0"/>
                <a:ea typeface="Times New Roman" panose="02020603050405020304" pitchFamily="18" charset="0"/>
              </a:rPr>
              <a:t>, 2(1), 3-15​</a:t>
            </a:r>
            <a:endParaRPr lang="en-US" sz="1800" dirty="0">
              <a:effectLst/>
              <a:latin typeface="Times New Roman" panose="02020603050405020304" pitchFamily="18" charset="0"/>
              <a:ea typeface="Times New Roman" panose="02020603050405020304" pitchFamily="18" charset="0"/>
            </a:endParaRPr>
          </a:p>
          <a:p>
            <a:pPr marL="0" marR="0"/>
            <a:r>
              <a:rPr lang="en-IN" sz="1800" u="sng" dirty="0">
                <a:solidFill>
                  <a:srgbClr val="0000FF"/>
                </a:solidFill>
                <a:effectLst/>
                <a:latin typeface="Times New Roman" panose="02020603050405020304" pitchFamily="18" charset="0"/>
                <a:ea typeface="Times New Roman" panose="02020603050405020304" pitchFamily="18" charset="0"/>
                <a:hlinkClick r:id="rId2"/>
              </a:rPr>
              <a:t>ResearchGate</a:t>
            </a:r>
            <a:r>
              <a:rPr lang="en-IN"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Gender Recognition Using Voice</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This work leverages Support Vector Machine (SVM) alongside voice features like MFCC for accurate gender prediction, particularly helpful for voice therapy applications. Reference:</a:t>
            </a:r>
            <a:endParaRPr lang="en-US" sz="1800" dirty="0">
              <a:effectLst/>
              <a:latin typeface="Times New Roman" panose="02020603050405020304"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Buyukyilmaz, O., &amp; Cibikdiken, A. O. (2021). Voice Gender Recognition Using Acoustic Features, MFCCs, and SVM. </a:t>
            </a:r>
            <a:r>
              <a:rPr lang="en-IN" sz="1800" i="1" dirty="0">
                <a:effectLst/>
                <a:latin typeface="Times New Roman" panose="02020603050405020304" pitchFamily="18" charset="0"/>
                <a:ea typeface="Times New Roman" panose="02020603050405020304" pitchFamily="18" charset="0"/>
              </a:rPr>
              <a:t>Springer</a:t>
            </a:r>
            <a:r>
              <a:rPr lang="en-IN" sz="1800" dirty="0">
                <a:effectLst/>
                <a:latin typeface="Times New Roman" panose="02020603050405020304" pitchFamily="18" charset="0"/>
                <a:ea typeface="Times New Roman" panose="02020603050405020304" pitchFamily="18" charset="0"/>
              </a:rPr>
              <a:t>, pp. 241-251​</a:t>
            </a:r>
            <a:endParaRPr lang="en-US" sz="1800" dirty="0">
              <a:effectLst/>
              <a:latin typeface="Times New Roman" panose="02020603050405020304" pitchFamily="18" charset="0"/>
              <a:ea typeface="Times New Roman" panose="02020603050405020304" pitchFamily="18" charset="0"/>
            </a:endParaRPr>
          </a:p>
          <a:p>
            <a:pPr marL="0" marR="0"/>
            <a:r>
              <a:rPr lang="en-IN" sz="1800" u="sng" dirty="0">
                <a:solidFill>
                  <a:srgbClr val="0000FF"/>
                </a:solidFill>
                <a:effectLst/>
                <a:latin typeface="Times New Roman" panose="02020603050405020304" pitchFamily="18" charset="0"/>
                <a:ea typeface="Times New Roman" panose="02020603050405020304" pitchFamily="18" charset="0"/>
                <a:hlinkClick r:id="rId2"/>
              </a:rPr>
              <a:t>ResearchGate</a:t>
            </a:r>
            <a:r>
              <a:rPr lang="en-IN"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Voice-Based Gender Classification Using Machine Learning</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This paper investigates machine learning algorithms (Logistic Regression, SVM, etc.) on acoustic signals to classify gender with high accuracy, focusing on pitch and frequency features. </a:t>
            </a:r>
          </a:p>
          <a:p>
            <a:pPr marL="0" marR="0" indent="0">
              <a:buNone/>
            </a:pPr>
            <a:r>
              <a:rPr lang="en-IN" sz="1800" dirty="0">
                <a:effectLst/>
                <a:latin typeface="Times New Roman" panose="02020603050405020304" pitchFamily="18" charset="0"/>
                <a:ea typeface="Times New Roman" panose="02020603050405020304" pitchFamily="18" charset="0"/>
              </a:rPr>
              <a:t>Reference:Chen, K. (2020). Gender Identification by Voice. </a:t>
            </a:r>
            <a:r>
              <a:rPr lang="en-IN" sz="1800" i="1" dirty="0">
                <a:effectLst/>
                <a:latin typeface="Times New Roman" panose="02020603050405020304" pitchFamily="18" charset="0"/>
                <a:ea typeface="Times New Roman" panose="02020603050405020304" pitchFamily="18" charset="0"/>
              </a:rPr>
              <a:t>Stanford University</a:t>
            </a:r>
            <a:r>
              <a:rPr lang="en-IN" sz="1800" dirty="0">
                <a:effectLst/>
                <a:latin typeface="Times New Roman" panose="02020603050405020304" pitchFamily="18" charset="0"/>
                <a:ea typeface="Times New Roman" panose="02020603050405020304" pitchFamily="18" charset="0"/>
              </a:rPr>
              <a:t>, cs229.stanford.edu.</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14</a:t>
            </a:fld>
            <a:endParaRPr lang="en-US" dirty="0"/>
          </a:p>
        </p:txBody>
      </p:sp>
    </p:spTree>
    <p:extLst>
      <p:ext uri="{BB962C8B-B14F-4D97-AF65-F5344CB8AC3E}">
        <p14:creationId xmlns:p14="http://schemas.microsoft.com/office/powerpoint/2010/main" val="224298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3589" y="320675"/>
            <a:ext cx="10515600" cy="1325563"/>
          </a:xfrm>
        </p:spPr>
        <p:txBody>
          <a:bodyPr/>
          <a:lstStyle/>
          <a:p>
            <a:pPr algn="ctr"/>
            <a:r>
              <a:rPr lang="en-US" dirty="0"/>
              <a:t>INDEX</a:t>
            </a:r>
          </a:p>
        </p:txBody>
      </p:sp>
      <p:sp>
        <p:nvSpPr>
          <p:cNvPr id="3" name="Content Placeholder 2"/>
          <p:cNvSpPr>
            <a:spLocks noGrp="1"/>
          </p:cNvSpPr>
          <p:nvPr>
            <p:ph idx="1"/>
          </p:nvPr>
        </p:nvSpPr>
        <p:spPr/>
        <p:txBody>
          <a:bodyPr>
            <a:normAutofit lnSpcReduction="10000"/>
          </a:bodyPr>
          <a:lstStyle/>
          <a:p>
            <a:r>
              <a:rPr lang="en-US" sz="2800" dirty="0"/>
              <a:t>Problem statement</a:t>
            </a:r>
          </a:p>
          <a:p>
            <a:r>
              <a:rPr lang="en-US" sz="2800" dirty="0"/>
              <a:t>Introduction</a:t>
            </a:r>
          </a:p>
          <a:p>
            <a:r>
              <a:rPr lang="en-US" sz="2800" dirty="0"/>
              <a:t>Literature review</a:t>
            </a:r>
          </a:p>
          <a:p>
            <a:r>
              <a:rPr lang="en-US" sz="2800" dirty="0"/>
              <a:t>Data Set</a:t>
            </a:r>
          </a:p>
          <a:p>
            <a:r>
              <a:rPr lang="en-US" sz="2800" dirty="0"/>
              <a:t>Block </a:t>
            </a:r>
            <a:r>
              <a:rPr lang="en-US" sz="2800" dirty="0" err="1"/>
              <a:t>daigram</a:t>
            </a:r>
            <a:endParaRPr lang="en-US" sz="2800" dirty="0"/>
          </a:p>
          <a:p>
            <a:r>
              <a:rPr lang="en-US" sz="2800" dirty="0"/>
              <a:t>Specifications of signal involved in project and sources</a:t>
            </a:r>
          </a:p>
          <a:p>
            <a:r>
              <a:rPr lang="en-US" sz="2800" dirty="0"/>
              <a:t>Timeline of project</a:t>
            </a:r>
          </a:p>
          <a:p>
            <a:r>
              <a:rPr lang="en-US" sz="2800" dirty="0"/>
              <a:t>Conclusion</a:t>
            </a:r>
          </a:p>
          <a:p>
            <a:r>
              <a:rPr lang="en-US" sz="2800" dirty="0"/>
              <a:t>Reference</a:t>
            </a:r>
          </a:p>
          <a:p>
            <a:endParaRPr lang="en-US" dirty="0"/>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2</a:t>
            </a:fld>
            <a:endParaRPr lang="en-US" dirty="0"/>
          </a:p>
        </p:txBody>
      </p:sp>
    </p:spTree>
    <p:extLst>
      <p:ext uri="{BB962C8B-B14F-4D97-AF65-F5344CB8AC3E}">
        <p14:creationId xmlns:p14="http://schemas.microsoft.com/office/powerpoint/2010/main" val="7660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843" y="320675"/>
            <a:ext cx="10515600" cy="1325563"/>
          </a:xfrm>
        </p:spPr>
        <p:txBody>
          <a:bodyPr/>
          <a:lstStyle/>
          <a:p>
            <a:pPr algn="ctr"/>
            <a:r>
              <a:rPr lang="en-US" dirty="0"/>
              <a:t>Problem Statement</a:t>
            </a:r>
          </a:p>
        </p:txBody>
      </p:sp>
      <p:sp>
        <p:nvSpPr>
          <p:cNvPr id="3" name="Content Placeholder 2"/>
          <p:cNvSpPr>
            <a:spLocks noGrp="1"/>
          </p:cNvSpPr>
          <p:nvPr>
            <p:ph idx="1"/>
          </p:nvPr>
        </p:nvSpPr>
        <p:spPr/>
        <p:txBody>
          <a:bodyPr/>
          <a:lstStyle/>
          <a:p>
            <a:pPr marL="0" indent="0">
              <a:buNone/>
            </a:pPr>
            <a:endParaRPr lang="en-US" dirty="0"/>
          </a:p>
          <a:p>
            <a:pPr marL="247650" marR="0" indent="-177165">
              <a:spcBef>
                <a:spcPts val="445"/>
              </a:spcBef>
              <a:tabLst>
                <a:tab pos="269240" algn="l"/>
              </a:tabLst>
            </a:pPr>
            <a:r>
              <a:rPr lang="en-US" b="1" kern="0" dirty="0">
                <a:effectLst/>
                <a:latin typeface="Times New Roman" panose="02020603050405020304" pitchFamily="18" charset="0"/>
                <a:ea typeface="Times New Roman" panose="02020603050405020304" pitchFamily="18" charset="0"/>
              </a:rPr>
              <a:t>Problem</a:t>
            </a:r>
            <a:r>
              <a:rPr lang="en-US" b="1" kern="0" spc="-45" dirty="0">
                <a:effectLst/>
                <a:latin typeface="Times New Roman" panose="02020603050405020304" pitchFamily="18" charset="0"/>
                <a:ea typeface="Times New Roman" panose="02020603050405020304" pitchFamily="18" charset="0"/>
              </a:rPr>
              <a:t> </a:t>
            </a:r>
            <a:r>
              <a:rPr lang="en-US" b="1" kern="0" spc="-10" dirty="0">
                <a:effectLst/>
                <a:latin typeface="Times New Roman" panose="02020603050405020304" pitchFamily="18" charset="0"/>
                <a:ea typeface="Times New Roman" panose="02020603050405020304" pitchFamily="18" charset="0"/>
              </a:rPr>
              <a:t>statement:   </a:t>
            </a:r>
            <a:r>
              <a:rPr lang="en-US" b="1" dirty="0">
                <a:effectLst/>
                <a:latin typeface="Times New Roman" panose="02020603050405020304" pitchFamily="18" charset="0"/>
                <a:ea typeface="Times New Roman" panose="02020603050405020304" pitchFamily="18" charset="0"/>
              </a:rPr>
              <a:t>Voice-Based Gender Identification</a:t>
            </a:r>
            <a:r>
              <a:rPr lang="en-US" b="1" spc="-30" dirty="0">
                <a:effectLst/>
                <a:latin typeface="Times New Roman" panose="02020603050405020304" pitchFamily="18" charset="0"/>
                <a:ea typeface="Times New Roman" panose="02020603050405020304" pitchFamily="18" charset="0"/>
              </a:rPr>
              <a:t> </a:t>
            </a:r>
            <a:endParaRPr lang="en-US" b="1" kern="0" dirty="0">
              <a:effectLst/>
              <a:latin typeface="Times New Roman" panose="02020603050405020304" pitchFamily="18" charset="0"/>
              <a:ea typeface="Times New Roman" panose="02020603050405020304" pitchFamily="18" charset="0"/>
            </a:endParaRPr>
          </a:p>
          <a:p>
            <a:pPr marL="0" marR="0" algn="just"/>
            <a:r>
              <a:rPr lang="en-US" sz="2600" dirty="0">
                <a:effectLst/>
                <a:latin typeface="Times New Roman" panose="02020603050405020304" pitchFamily="18" charset="0"/>
                <a:ea typeface="Times New Roman" panose="02020603050405020304" pitchFamily="18" charset="0"/>
              </a:rPr>
              <a:t>Designing and implementing a gender recognition system through voice analysis using Digital Signal Processing (DSP) techniques to enhance accuracy and efficiency in gender classification.</a:t>
            </a:r>
          </a:p>
          <a:p>
            <a:pPr marL="0" indent="0">
              <a:buNone/>
            </a:pPr>
            <a:endParaRPr lang="en-US" dirty="0"/>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3</a:t>
            </a:fld>
            <a:endParaRPr lang="en-US" dirty="0"/>
          </a:p>
        </p:txBody>
      </p:sp>
    </p:spTree>
    <p:extLst>
      <p:ext uri="{BB962C8B-B14F-4D97-AF65-F5344CB8AC3E}">
        <p14:creationId xmlns:p14="http://schemas.microsoft.com/office/powerpoint/2010/main" val="385857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737" y="500062"/>
            <a:ext cx="10515600" cy="1325563"/>
          </a:xfrm>
        </p:spPr>
        <p:txBody>
          <a:bodyPr/>
          <a:lstStyle/>
          <a:p>
            <a:pPr algn="ctr"/>
            <a:r>
              <a:rPr lang="en-US" dirty="0"/>
              <a:t>Introduction</a:t>
            </a:r>
          </a:p>
        </p:txBody>
      </p:sp>
      <p:sp>
        <p:nvSpPr>
          <p:cNvPr id="3" name="Content Placeholder 2"/>
          <p:cNvSpPr>
            <a:spLocks noGrp="1"/>
          </p:cNvSpPr>
          <p:nvPr>
            <p:ph idx="1"/>
          </p:nvPr>
        </p:nvSpPr>
        <p:spPr/>
        <p:txBody>
          <a:bodyPr>
            <a:normAutofit/>
          </a:bodyPr>
          <a:lstStyle/>
          <a:p>
            <a:pPr marL="0" marR="0" indent="0" algn="just">
              <a:buNone/>
            </a:pPr>
            <a:r>
              <a:rPr lang="en-US" sz="2400" dirty="0">
                <a:effectLst/>
                <a:latin typeface="Times New Roman" panose="02020603050405020304" pitchFamily="18" charset="0"/>
                <a:ea typeface="Times New Roman" panose="02020603050405020304" pitchFamily="18" charset="0"/>
              </a:rPr>
              <a:t> </a:t>
            </a:r>
          </a:p>
          <a:p>
            <a:pPr marL="342900" marR="0" lvl="0" indent="-342900" algn="just">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Gender recognition using voice is a fascinating field of study that focuses on the development of algorithms and techniques to identify the gender of a speaker based on their vocal characteristics.</a:t>
            </a:r>
          </a:p>
          <a:p>
            <a:pPr marL="0" marR="0" indent="0" algn="just">
              <a:buNone/>
            </a:pPr>
            <a:r>
              <a:rPr lang="en-US" sz="2400" dirty="0">
                <a:effectLst/>
                <a:latin typeface="Times New Roman" panose="02020603050405020304" pitchFamily="18" charset="0"/>
                <a:ea typeface="Times New Roman" panose="02020603050405020304" pitchFamily="18" charset="0"/>
              </a:rPr>
              <a:t> </a:t>
            </a:r>
          </a:p>
          <a:p>
            <a:pPr marL="342900" marR="0" lvl="0" indent="-342900" algn="just">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Voice signals carry distinct characteristics that differentiate between male and female speakers. These differences include fundamental frequency (pitch), formant frequencies (resonance frequencies of the vocal tract), and other acoustic features like voice quality and duration. </a:t>
            </a:r>
          </a:p>
          <a:p>
            <a:endParaRPr lang="en-US" sz="2400" dirty="0"/>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4</a:t>
            </a:fld>
            <a:endParaRPr lang="en-US" dirty="0"/>
          </a:p>
        </p:txBody>
      </p:sp>
    </p:spTree>
    <p:extLst>
      <p:ext uri="{BB962C8B-B14F-4D97-AF65-F5344CB8AC3E}">
        <p14:creationId xmlns:p14="http://schemas.microsoft.com/office/powerpoint/2010/main" val="155081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Literature Review </a:t>
            </a:r>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5</a:t>
            </a:fld>
            <a:endParaRPr lang="en-US" dirty="0"/>
          </a:p>
        </p:txBody>
      </p:sp>
      <p:pic>
        <p:nvPicPr>
          <p:cNvPr id="8" name="Content Placeholder 7">
            <a:extLst>
              <a:ext uri="{FF2B5EF4-FFF2-40B4-BE49-F238E27FC236}">
                <a16:creationId xmlns:a16="http://schemas.microsoft.com/office/drawing/2014/main" id="{FE7AB3EE-3AFB-98CF-B862-74BAB5291275}"/>
              </a:ext>
            </a:extLst>
          </p:cNvPr>
          <p:cNvPicPr>
            <a:picLocks noGrp="1" noChangeAspect="1"/>
          </p:cNvPicPr>
          <p:nvPr>
            <p:ph idx="1"/>
          </p:nvPr>
        </p:nvPicPr>
        <p:blipFill>
          <a:blip r:embed="rId2"/>
          <a:stretch>
            <a:fillRect/>
          </a:stretch>
        </p:blipFill>
        <p:spPr>
          <a:xfrm>
            <a:off x="0" y="75856"/>
            <a:ext cx="12054349" cy="6782144"/>
          </a:xfrm>
          <a:prstGeom prst="rect">
            <a:avLst/>
          </a:prstGeom>
        </p:spPr>
      </p:pic>
      <p:graphicFrame>
        <p:nvGraphicFramePr>
          <p:cNvPr id="9" name="Table 8">
            <a:extLst>
              <a:ext uri="{FF2B5EF4-FFF2-40B4-BE49-F238E27FC236}">
                <a16:creationId xmlns:a16="http://schemas.microsoft.com/office/drawing/2014/main" id="{5B8E5C01-B6DE-835C-154F-211A47313170}"/>
              </a:ext>
            </a:extLst>
          </p:cNvPr>
          <p:cNvGraphicFramePr>
            <a:graphicFrameLocks noGrp="1"/>
          </p:cNvGraphicFramePr>
          <p:nvPr>
            <p:extLst>
              <p:ext uri="{D42A27DB-BD31-4B8C-83A1-F6EECF244321}">
                <p14:modId xmlns:p14="http://schemas.microsoft.com/office/powerpoint/2010/main" val="1206295702"/>
              </p:ext>
            </p:extLst>
          </p:nvPr>
        </p:nvGraphicFramePr>
        <p:xfrm>
          <a:off x="9775596" y="4958499"/>
          <a:ext cx="2149311" cy="1823645"/>
        </p:xfrm>
        <a:graphic>
          <a:graphicData uri="http://schemas.openxmlformats.org/drawingml/2006/table">
            <a:tbl>
              <a:tblPr bandRow="1">
                <a:tableStyleId>{5C22544A-7EE6-4342-B048-85BDC9FD1C3A}</a:tableStyleId>
              </a:tblPr>
              <a:tblGrid>
                <a:gridCol w="2149311">
                  <a:extLst>
                    <a:ext uri="{9D8B030D-6E8A-4147-A177-3AD203B41FA5}">
                      <a16:colId xmlns:a16="http://schemas.microsoft.com/office/drawing/2014/main" val="1305619425"/>
                    </a:ext>
                  </a:extLst>
                </a:gridCol>
              </a:tblGrid>
              <a:tr h="1823645">
                <a:tc>
                  <a:txBody>
                    <a:bodyPr/>
                    <a:lstStyle/>
                    <a:p>
                      <a:r>
                        <a:rPr lang="en-US" sz="1400" dirty="0">
                          <a:latin typeface="Times New Roman" panose="02020603050405020304" pitchFamily="18" charset="0"/>
                          <a:cs typeface="Times New Roman" panose="02020603050405020304" pitchFamily="18" charset="0"/>
                        </a:rPr>
                        <a:t>Limited Sample Size, limited dataset,lack of Real-time Testing</a:t>
                      </a:r>
                    </a:p>
                  </a:txBody>
                  <a:tcPr/>
                </a:tc>
                <a:extLst>
                  <a:ext uri="{0D108BD9-81ED-4DB2-BD59-A6C34878D82A}">
                    <a16:rowId xmlns:a16="http://schemas.microsoft.com/office/drawing/2014/main" val="4077649546"/>
                  </a:ext>
                </a:extLst>
              </a:tr>
            </a:tbl>
          </a:graphicData>
        </a:graphic>
      </p:graphicFrame>
    </p:spTree>
    <p:extLst>
      <p:ext uri="{BB962C8B-B14F-4D97-AF65-F5344CB8AC3E}">
        <p14:creationId xmlns:p14="http://schemas.microsoft.com/office/powerpoint/2010/main" val="242893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8B21E-6A10-8C4D-AE25-3F28451C6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D0309-F709-3388-8832-A746E261CD91}"/>
              </a:ext>
            </a:extLst>
          </p:cNvPr>
          <p:cNvSpPr>
            <a:spLocks noGrp="1"/>
          </p:cNvSpPr>
          <p:nvPr>
            <p:ph type="title"/>
          </p:nvPr>
        </p:nvSpPr>
        <p:spPr/>
        <p:txBody>
          <a:bodyPr/>
          <a:lstStyle/>
          <a:p>
            <a:pPr algn="ctr"/>
            <a:r>
              <a:rPr lang="en-US" dirty="0"/>
              <a:t>Literature Review </a:t>
            </a:r>
          </a:p>
        </p:txBody>
      </p:sp>
      <p:sp>
        <p:nvSpPr>
          <p:cNvPr id="5" name="Footer Placeholder 4">
            <a:extLst>
              <a:ext uri="{FF2B5EF4-FFF2-40B4-BE49-F238E27FC236}">
                <a16:creationId xmlns:a16="http://schemas.microsoft.com/office/drawing/2014/main" id="{49E80573-1B0F-A82E-7396-378793FDDFFA}"/>
              </a:ext>
            </a:extLst>
          </p:cNvPr>
          <p:cNvSpPr>
            <a:spLocks noGrp="1"/>
          </p:cNvSpPr>
          <p:nvPr>
            <p:ph type="ftr" sz="quarter" idx="11"/>
          </p:nvPr>
        </p:nvSpPr>
        <p:spPr/>
        <p:txBody>
          <a:bodyPr/>
          <a:lstStyle/>
          <a:p>
            <a:r>
              <a:rPr lang="en-US" dirty="0"/>
              <a:t>Dept. of ECE</a:t>
            </a:r>
          </a:p>
        </p:txBody>
      </p:sp>
      <p:sp>
        <p:nvSpPr>
          <p:cNvPr id="6" name="Slide Number Placeholder 5">
            <a:extLst>
              <a:ext uri="{FF2B5EF4-FFF2-40B4-BE49-F238E27FC236}">
                <a16:creationId xmlns:a16="http://schemas.microsoft.com/office/drawing/2014/main" id="{8C1FAB9E-E91A-8CB3-AB0A-B77A166C3415}"/>
              </a:ext>
            </a:extLst>
          </p:cNvPr>
          <p:cNvSpPr>
            <a:spLocks noGrp="1"/>
          </p:cNvSpPr>
          <p:nvPr>
            <p:ph type="sldNum" sz="quarter" idx="12"/>
          </p:nvPr>
        </p:nvSpPr>
        <p:spPr/>
        <p:txBody>
          <a:bodyPr/>
          <a:lstStyle/>
          <a:p>
            <a:fld id="{14664CE2-A199-492D-95BF-8BD1FF457610}" type="slidenum">
              <a:rPr lang="en-US" smtClean="0"/>
              <a:t>6</a:t>
            </a:fld>
            <a:endParaRPr lang="en-US" dirty="0"/>
          </a:p>
        </p:txBody>
      </p:sp>
      <p:graphicFrame>
        <p:nvGraphicFramePr>
          <p:cNvPr id="7" name="Content Placeholder 6">
            <a:extLst>
              <a:ext uri="{FF2B5EF4-FFF2-40B4-BE49-F238E27FC236}">
                <a16:creationId xmlns:a16="http://schemas.microsoft.com/office/drawing/2014/main" id="{BBFF7789-956C-63C0-3241-C23DB98372C3}"/>
              </a:ext>
            </a:extLst>
          </p:cNvPr>
          <p:cNvGraphicFramePr>
            <a:graphicFrameLocks noGrp="1"/>
          </p:cNvGraphicFramePr>
          <p:nvPr>
            <p:ph idx="1"/>
            <p:extLst>
              <p:ext uri="{D42A27DB-BD31-4B8C-83A1-F6EECF244321}">
                <p14:modId xmlns:p14="http://schemas.microsoft.com/office/powerpoint/2010/main" val="3973602285"/>
              </p:ext>
            </p:extLst>
          </p:nvPr>
        </p:nvGraphicFramePr>
        <p:xfrm>
          <a:off x="68826" y="1825623"/>
          <a:ext cx="12034684" cy="3062980"/>
        </p:xfrm>
        <a:graphic>
          <a:graphicData uri="http://schemas.openxmlformats.org/drawingml/2006/table">
            <a:tbl>
              <a:tblPr firstRow="1" bandRow="1">
                <a:tableStyleId>{5C22544A-7EE6-4342-B048-85BDC9FD1C3A}</a:tableStyleId>
              </a:tblPr>
              <a:tblGrid>
                <a:gridCol w="730284">
                  <a:extLst>
                    <a:ext uri="{9D8B030D-6E8A-4147-A177-3AD203B41FA5}">
                      <a16:colId xmlns:a16="http://schemas.microsoft.com/office/drawing/2014/main" val="1819476384"/>
                    </a:ext>
                  </a:extLst>
                </a:gridCol>
                <a:gridCol w="2771079">
                  <a:extLst>
                    <a:ext uri="{9D8B030D-6E8A-4147-A177-3AD203B41FA5}">
                      <a16:colId xmlns:a16="http://schemas.microsoft.com/office/drawing/2014/main" val="2020493802"/>
                    </a:ext>
                  </a:extLst>
                </a:gridCol>
                <a:gridCol w="3719447">
                  <a:extLst>
                    <a:ext uri="{9D8B030D-6E8A-4147-A177-3AD203B41FA5}">
                      <a16:colId xmlns:a16="http://schemas.microsoft.com/office/drawing/2014/main" val="2924203079"/>
                    </a:ext>
                  </a:extLst>
                </a:gridCol>
                <a:gridCol w="2406937">
                  <a:extLst>
                    <a:ext uri="{9D8B030D-6E8A-4147-A177-3AD203B41FA5}">
                      <a16:colId xmlns:a16="http://schemas.microsoft.com/office/drawing/2014/main" val="2077350065"/>
                    </a:ext>
                  </a:extLst>
                </a:gridCol>
                <a:gridCol w="2406937">
                  <a:extLst>
                    <a:ext uri="{9D8B030D-6E8A-4147-A177-3AD203B41FA5}">
                      <a16:colId xmlns:a16="http://schemas.microsoft.com/office/drawing/2014/main" val="4242889273"/>
                    </a:ext>
                  </a:extLst>
                </a:gridCol>
              </a:tblGrid>
              <a:tr h="990340">
                <a:tc>
                  <a:txBody>
                    <a:bodyPr/>
                    <a:lstStyle/>
                    <a:p>
                      <a:r>
                        <a:rPr lang="en-US" dirty="0"/>
                        <a:t>Sl no.</a:t>
                      </a:r>
                      <a:endParaRPr lang="en-IN" dirty="0"/>
                    </a:p>
                  </a:txBody>
                  <a:tcPr/>
                </a:tc>
                <a:tc>
                  <a:txBody>
                    <a:bodyPr/>
                    <a:lstStyle/>
                    <a:p>
                      <a:r>
                        <a:rPr lang="en-US" dirty="0"/>
                        <a:t>Paper Title</a:t>
                      </a:r>
                      <a:endParaRPr lang="en-IN" dirty="0"/>
                    </a:p>
                  </a:txBody>
                  <a:tcPr/>
                </a:tc>
                <a:tc>
                  <a:txBody>
                    <a:bodyPr/>
                    <a:lstStyle/>
                    <a:p>
                      <a:r>
                        <a:rPr lang="en-US" dirty="0"/>
                        <a:t>Objective</a:t>
                      </a:r>
                      <a:endParaRPr lang="en-IN" dirty="0"/>
                    </a:p>
                  </a:txBody>
                  <a:tcPr/>
                </a:tc>
                <a:tc>
                  <a:txBody>
                    <a:bodyPr/>
                    <a:lstStyle/>
                    <a:p>
                      <a:r>
                        <a:rPr lang="en-US" dirty="0"/>
                        <a:t>Methods/algorithms/techniques used</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332212564"/>
                  </a:ext>
                </a:extLst>
              </a:tr>
              <a:tr h="1972347">
                <a:tc>
                  <a:txBody>
                    <a:bodyPr/>
                    <a:lstStyle/>
                    <a:p>
                      <a:r>
                        <a:rPr lang="en-US" dirty="0"/>
                        <a:t>4</a:t>
                      </a:r>
                      <a:endParaRPr lang="en-IN" dirty="0"/>
                    </a:p>
                  </a:txBody>
                  <a:tcPr/>
                </a:tc>
                <a:tc>
                  <a:txBody>
                    <a:bodyPr/>
                    <a:lstStyle/>
                    <a:p>
                      <a:r>
                        <a:rPr lang="en-US" sz="1400" dirty="0"/>
                        <a:t>Voice-Based General Identification Systems: A Survey of Techniques, Applications, and Challenges</a:t>
                      </a:r>
                      <a:endParaRPr lang="en-IN" sz="1400" dirty="0"/>
                    </a:p>
                  </a:txBody>
                  <a:tcPr/>
                </a:tc>
                <a:tc>
                  <a:txBody>
                    <a:bodyPr/>
                    <a:lstStyle/>
                    <a:p>
                      <a:pPr algn="just"/>
                      <a:r>
                        <a:rPr lang="en-US" sz="1400" dirty="0"/>
                        <a:t>This study aims to review existing techniques for voice-based identification systems, explore their applications in fields like security and healthcare, and analyze challenges such as noise interference and privacy concerns. It evaluates system performance, identifies research gaps, and proposes future directions for improvement while emphasizing ethical and real-world implications</a:t>
                      </a:r>
                      <a:r>
                        <a:rPr lang="en-US" dirty="0"/>
                        <a:t>.</a:t>
                      </a:r>
                      <a:endParaRPr lang="en-IN" dirty="0"/>
                    </a:p>
                  </a:txBody>
                  <a:tcPr/>
                </a:tc>
                <a:tc>
                  <a:txBody>
                    <a:bodyPr/>
                    <a:lstStyle/>
                    <a:p>
                      <a:r>
                        <a:rPr lang="en-IN" sz="1400" dirty="0"/>
                        <a:t>MFCC, SVM, CNN, RNN.</a:t>
                      </a:r>
                    </a:p>
                  </a:txBody>
                  <a:tcPr/>
                </a:tc>
                <a:tc>
                  <a:txBody>
                    <a:bodyPr/>
                    <a:lstStyle/>
                    <a:p>
                      <a:r>
                        <a:rPr lang="en-US" sz="1400" dirty="0"/>
                        <a:t>Limitations: Noise, variability, data needs.Disadvantages: Privacy risks, spoofing, accuracy issues.Remarks: Improved by deep learning, but challenges remain.</a:t>
                      </a:r>
                      <a:endParaRPr lang="en-IN" sz="1400" dirty="0"/>
                    </a:p>
                  </a:txBody>
                  <a:tcPr/>
                </a:tc>
                <a:extLst>
                  <a:ext uri="{0D108BD9-81ED-4DB2-BD59-A6C34878D82A}">
                    <a16:rowId xmlns:a16="http://schemas.microsoft.com/office/drawing/2014/main" val="2928827821"/>
                  </a:ext>
                </a:extLst>
              </a:tr>
            </a:tbl>
          </a:graphicData>
        </a:graphic>
      </p:graphicFrame>
    </p:spTree>
    <p:extLst>
      <p:ext uri="{BB962C8B-B14F-4D97-AF65-F5344CB8AC3E}">
        <p14:creationId xmlns:p14="http://schemas.microsoft.com/office/powerpoint/2010/main" val="167529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1295" y="320675"/>
            <a:ext cx="10515600" cy="1325563"/>
          </a:xfrm>
        </p:spPr>
        <p:txBody>
          <a:bodyPr/>
          <a:lstStyle/>
          <a:p>
            <a:pPr algn="ctr"/>
            <a:r>
              <a:rPr lang="en-US" dirty="0"/>
              <a:t>Dataset</a:t>
            </a:r>
          </a:p>
        </p:txBody>
      </p:sp>
      <p:sp>
        <p:nvSpPr>
          <p:cNvPr id="3" name="Content Placeholder 2"/>
          <p:cNvSpPr>
            <a:spLocks noGrp="1"/>
          </p:cNvSpPr>
          <p:nvPr>
            <p:ph idx="1"/>
          </p:nvPr>
        </p:nvSpPr>
        <p:spPr/>
        <p:txBody>
          <a:bodyPr>
            <a:normAutofit/>
          </a:bodyPr>
          <a:lstStyle/>
          <a:p>
            <a:pPr marL="0" marR="0" algn="just">
              <a:lnSpc>
                <a:spcPct val="150000"/>
              </a:lnSpc>
            </a:pPr>
            <a:r>
              <a:rPr lang="en-US" sz="2500" dirty="0">
                <a:effectLst/>
                <a:latin typeface="Times New Roman" panose="02020603050405020304" pitchFamily="18" charset="0"/>
                <a:ea typeface="Times New Roman" panose="02020603050405020304" pitchFamily="18" charset="0"/>
              </a:rPr>
              <a:t> To work on this task we will need a dataset that includes audio signals with associated gender labels.</a:t>
            </a:r>
          </a:p>
          <a:p>
            <a:pPr marL="0" marR="0" indent="0">
              <a:lnSpc>
                <a:spcPct val="150000"/>
              </a:lnSpc>
              <a:buNone/>
            </a:pPr>
            <a:r>
              <a:rPr lang="en-US" sz="2500" dirty="0">
                <a:effectLst/>
                <a:latin typeface="Times New Roman" panose="02020603050405020304" pitchFamily="18" charset="0"/>
                <a:ea typeface="Times New Roman" panose="02020603050405020304" pitchFamily="18" charset="0"/>
              </a:rPr>
              <a:t> </a:t>
            </a:r>
            <a:endParaRPr lang="en-US" sz="2500" dirty="0"/>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7</a:t>
            </a:fld>
            <a:endParaRPr lang="en-US" dirty="0"/>
          </a:p>
        </p:txBody>
      </p:sp>
    </p:spTree>
    <p:extLst>
      <p:ext uri="{BB962C8B-B14F-4D97-AF65-F5344CB8AC3E}">
        <p14:creationId xmlns:p14="http://schemas.microsoft.com/office/powerpoint/2010/main" val="4123501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4BC1-2FD5-B363-80C7-53AAA0741143}"/>
              </a:ext>
            </a:extLst>
          </p:cNvPr>
          <p:cNvSpPr>
            <a:spLocks noGrp="1"/>
          </p:cNvSpPr>
          <p:nvPr>
            <p:ph type="title"/>
          </p:nvPr>
        </p:nvSpPr>
        <p:spPr>
          <a:xfrm>
            <a:off x="1066800" y="194516"/>
            <a:ext cx="10515600" cy="1325563"/>
          </a:xfrm>
        </p:spPr>
        <p:txBody>
          <a:bodyPr/>
          <a:lstStyle/>
          <a:p>
            <a:pPr algn="ctr"/>
            <a:r>
              <a:rPr lang="en-IN" b="1" dirty="0"/>
              <a:t>Block Diagram</a:t>
            </a:r>
          </a:p>
        </p:txBody>
      </p:sp>
      <p:sp>
        <p:nvSpPr>
          <p:cNvPr id="4" name="Footer Placeholder 3">
            <a:extLst>
              <a:ext uri="{FF2B5EF4-FFF2-40B4-BE49-F238E27FC236}">
                <a16:creationId xmlns:a16="http://schemas.microsoft.com/office/drawing/2014/main" id="{BD8F15FF-3288-6108-DBC6-4086394F0135}"/>
              </a:ext>
            </a:extLst>
          </p:cNvPr>
          <p:cNvSpPr>
            <a:spLocks noGrp="1"/>
          </p:cNvSpPr>
          <p:nvPr>
            <p:ph type="ftr" sz="quarter" idx="11"/>
          </p:nvPr>
        </p:nvSpPr>
        <p:spPr/>
        <p:txBody>
          <a:bodyPr/>
          <a:lstStyle/>
          <a:p>
            <a:r>
              <a:rPr lang="en-US" dirty="0"/>
              <a:t>Dept. of ECE</a:t>
            </a:r>
          </a:p>
        </p:txBody>
      </p:sp>
      <p:sp>
        <p:nvSpPr>
          <p:cNvPr id="5" name="Slide Number Placeholder 4">
            <a:extLst>
              <a:ext uri="{FF2B5EF4-FFF2-40B4-BE49-F238E27FC236}">
                <a16:creationId xmlns:a16="http://schemas.microsoft.com/office/drawing/2014/main" id="{ECE1A70E-B8C1-19F0-680B-393A40CB8B76}"/>
              </a:ext>
            </a:extLst>
          </p:cNvPr>
          <p:cNvSpPr>
            <a:spLocks noGrp="1"/>
          </p:cNvSpPr>
          <p:nvPr>
            <p:ph type="sldNum" sz="quarter" idx="12"/>
          </p:nvPr>
        </p:nvSpPr>
        <p:spPr/>
        <p:txBody>
          <a:bodyPr/>
          <a:lstStyle/>
          <a:p>
            <a:fld id="{14664CE2-A199-492D-95BF-8BD1FF457610}" type="slidenum">
              <a:rPr lang="en-US" smtClean="0"/>
              <a:t>8</a:t>
            </a:fld>
            <a:endParaRPr lang="en-US" dirty="0"/>
          </a:p>
        </p:txBody>
      </p:sp>
      <p:sp>
        <p:nvSpPr>
          <p:cNvPr id="6" name="Rectangle 5">
            <a:extLst>
              <a:ext uri="{FF2B5EF4-FFF2-40B4-BE49-F238E27FC236}">
                <a16:creationId xmlns:a16="http://schemas.microsoft.com/office/drawing/2014/main" id="{280E904F-015F-89E8-171C-817F6B16A725}"/>
              </a:ext>
            </a:extLst>
          </p:cNvPr>
          <p:cNvSpPr/>
          <p:nvPr/>
        </p:nvSpPr>
        <p:spPr>
          <a:xfrm>
            <a:off x="181536" y="2056259"/>
            <a:ext cx="1462208" cy="18268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Speech signal</a:t>
            </a:r>
          </a:p>
        </p:txBody>
      </p:sp>
      <p:sp>
        <p:nvSpPr>
          <p:cNvPr id="7" name="Rectangle 6">
            <a:extLst>
              <a:ext uri="{FF2B5EF4-FFF2-40B4-BE49-F238E27FC236}">
                <a16:creationId xmlns:a16="http://schemas.microsoft.com/office/drawing/2014/main" id="{33CF981E-4DB5-68D7-7F15-E063BEA99900}"/>
              </a:ext>
            </a:extLst>
          </p:cNvPr>
          <p:cNvSpPr/>
          <p:nvPr/>
        </p:nvSpPr>
        <p:spPr>
          <a:xfrm>
            <a:off x="2566628" y="2056258"/>
            <a:ext cx="1755001" cy="18268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Drive data from recorded wave sound</a:t>
            </a:r>
          </a:p>
        </p:txBody>
      </p:sp>
      <p:sp>
        <p:nvSpPr>
          <p:cNvPr id="8" name="Rectangle 7">
            <a:extLst>
              <a:ext uri="{FF2B5EF4-FFF2-40B4-BE49-F238E27FC236}">
                <a16:creationId xmlns:a16="http://schemas.microsoft.com/office/drawing/2014/main" id="{508285D4-9944-043E-C050-5BDF1221FD0C}"/>
              </a:ext>
            </a:extLst>
          </p:cNvPr>
          <p:cNvSpPr/>
          <p:nvPr/>
        </p:nvSpPr>
        <p:spPr>
          <a:xfrm>
            <a:off x="5016073" y="2056258"/>
            <a:ext cx="1755001" cy="17485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FFT</a:t>
            </a:r>
          </a:p>
        </p:txBody>
      </p:sp>
      <p:sp>
        <p:nvSpPr>
          <p:cNvPr id="9" name="Rectangle 8">
            <a:extLst>
              <a:ext uri="{FF2B5EF4-FFF2-40B4-BE49-F238E27FC236}">
                <a16:creationId xmlns:a16="http://schemas.microsoft.com/office/drawing/2014/main" id="{4F76A3DB-C31A-DC07-C9FE-4FE9EAB89844}"/>
              </a:ext>
            </a:extLst>
          </p:cNvPr>
          <p:cNvSpPr/>
          <p:nvPr/>
        </p:nvSpPr>
        <p:spPr>
          <a:xfrm>
            <a:off x="7404688" y="1977980"/>
            <a:ext cx="1755002" cy="18268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Plotting the single sided amplitude spectrum</a:t>
            </a:r>
          </a:p>
        </p:txBody>
      </p:sp>
      <p:sp>
        <p:nvSpPr>
          <p:cNvPr id="10" name="Rectangle 9">
            <a:extLst>
              <a:ext uri="{FF2B5EF4-FFF2-40B4-BE49-F238E27FC236}">
                <a16:creationId xmlns:a16="http://schemas.microsoft.com/office/drawing/2014/main" id="{2E2F12C9-1A66-4E1D-D9F8-757FECDE388D}"/>
              </a:ext>
            </a:extLst>
          </p:cNvPr>
          <p:cNvSpPr/>
          <p:nvPr/>
        </p:nvSpPr>
        <p:spPr>
          <a:xfrm>
            <a:off x="10082573" y="1977979"/>
            <a:ext cx="1593956" cy="18268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Displaying a message indicating gender</a:t>
            </a:r>
          </a:p>
        </p:txBody>
      </p:sp>
    </p:spTree>
    <p:extLst>
      <p:ext uri="{BB962C8B-B14F-4D97-AF65-F5344CB8AC3E}">
        <p14:creationId xmlns:p14="http://schemas.microsoft.com/office/powerpoint/2010/main" val="385038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6349"/>
            <a:ext cx="10515600" cy="1325563"/>
          </a:xfrm>
        </p:spPr>
        <p:txBody>
          <a:bodyPr>
            <a:normAutofit/>
          </a:bodyPr>
          <a:lstStyle/>
          <a:p>
            <a:r>
              <a:rPr lang="en-US" sz="2800" dirty="0">
                <a:cs typeface="Times New Roman" panose="02020603050405020304" pitchFamily="18" charset="0"/>
              </a:rPr>
              <a:t>SPECIFICATIONS OF SIGNAL INVOLVED IN PROJECT AND SOURCES</a:t>
            </a:r>
            <a:endParaRPr lang="en-US" sz="2800" dirty="0"/>
          </a:p>
        </p:txBody>
      </p:sp>
      <p:sp>
        <p:nvSpPr>
          <p:cNvPr id="4" name="Footer Placeholder 3"/>
          <p:cNvSpPr>
            <a:spLocks noGrp="1"/>
          </p:cNvSpPr>
          <p:nvPr>
            <p:ph type="ftr" sz="quarter" idx="11"/>
          </p:nvPr>
        </p:nvSpPr>
        <p:spPr>
          <a:xfrm>
            <a:off x="4038600" y="6412497"/>
            <a:ext cx="4114800" cy="365125"/>
          </a:xfrm>
        </p:spPr>
        <p:txBody>
          <a:bodyPr/>
          <a:lstStyle/>
          <a:p>
            <a:r>
              <a:rPr lang="en-US" dirty="0"/>
              <a:t>Dept. of ECE</a:t>
            </a:r>
          </a:p>
        </p:txBody>
      </p:sp>
      <p:sp>
        <p:nvSpPr>
          <p:cNvPr id="5" name="Slide Number Placeholder 4"/>
          <p:cNvSpPr>
            <a:spLocks noGrp="1"/>
          </p:cNvSpPr>
          <p:nvPr>
            <p:ph type="sldNum" sz="quarter" idx="12"/>
          </p:nvPr>
        </p:nvSpPr>
        <p:spPr>
          <a:xfrm>
            <a:off x="2743200" y="3890145"/>
            <a:ext cx="2743200" cy="365125"/>
          </a:xfrm>
        </p:spPr>
        <p:txBody>
          <a:bodyPr/>
          <a:lstStyle/>
          <a:p>
            <a:fld id="{14664CE2-A199-492D-95BF-8BD1FF457610}" type="slidenum">
              <a:rPr lang="en-US" smtClean="0"/>
              <a:t>9</a:t>
            </a:fld>
            <a:endParaRPr lang="en-US" dirty="0"/>
          </a:p>
        </p:txBody>
      </p:sp>
      <p:sp>
        <p:nvSpPr>
          <p:cNvPr id="6" name="Rectangle 1">
            <a:extLst>
              <a:ext uri="{FF2B5EF4-FFF2-40B4-BE49-F238E27FC236}">
                <a16:creationId xmlns:a16="http://schemas.microsoft.com/office/drawing/2014/main" id="{0B2E3F95-5BAF-E438-50D4-A4B1FD2A3157}"/>
              </a:ext>
            </a:extLst>
          </p:cNvPr>
          <p:cNvSpPr>
            <a:spLocks noGrp="1" noChangeArrowheads="1"/>
          </p:cNvSpPr>
          <p:nvPr>
            <p:ph idx="1"/>
          </p:nvPr>
        </p:nvSpPr>
        <p:spPr bwMode="auto">
          <a:xfrm>
            <a:off x="228600" y="759882"/>
            <a:ext cx="124326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Specifications of the Signal</a:t>
            </a:r>
          </a:p>
        </p:txBody>
      </p:sp>
      <p:sp>
        <p:nvSpPr>
          <p:cNvPr id="8" name="TextBox 7">
            <a:extLst>
              <a:ext uri="{FF2B5EF4-FFF2-40B4-BE49-F238E27FC236}">
                <a16:creationId xmlns:a16="http://schemas.microsoft.com/office/drawing/2014/main" id="{81D484BF-067C-9E0A-8DEE-20DFAA3160F2}"/>
              </a:ext>
            </a:extLst>
          </p:cNvPr>
          <p:cNvSpPr txBox="1"/>
          <p:nvPr/>
        </p:nvSpPr>
        <p:spPr>
          <a:xfrm>
            <a:off x="639678" y="1129214"/>
            <a:ext cx="11610474" cy="2882840"/>
          </a:xfrm>
          <a:prstGeom prst="rect">
            <a:avLst/>
          </a:prstGeom>
          <a:noFill/>
        </p:spPr>
        <p:txBody>
          <a:bodyPr wrap="square">
            <a:spAutoFit/>
          </a:bodyPr>
          <a:lstStyle/>
          <a:p>
            <a:pPr marL="342900" marR="0" lvl="0" indent="-342900" algn="just">
              <a:spcBef>
                <a:spcPts val="810"/>
              </a:spcBef>
              <a:buSzPts val="1100"/>
              <a:buFont typeface="Times New Roman" panose="02020603050405020304" pitchFamily="18" charset="0"/>
              <a:buAutoNum type="arabicParenR"/>
              <a:tabLst>
                <a:tab pos="198755" algn="l"/>
              </a:tabLst>
            </a:pPr>
            <a:r>
              <a:rPr lang="en-US" sz="2400" spc="-20" dirty="0">
                <a:effectLst/>
                <a:latin typeface="Times New Roman" panose="02020603050405020304" pitchFamily="18" charset="0"/>
                <a:ea typeface="Times New Roman" panose="02020603050405020304" pitchFamily="18" charset="0"/>
                <a:cs typeface="Tahoma" panose="020B0604030504040204" pitchFamily="34" charset="0"/>
              </a:rPr>
              <a:t>Amplitude</a:t>
            </a:r>
            <a:r>
              <a:rPr lang="en-US" sz="2400" spc="-10" dirty="0">
                <a:effectLst/>
                <a:latin typeface="Times New Roman" panose="02020603050405020304" pitchFamily="18" charset="0"/>
                <a:ea typeface="Times New Roman" panose="02020603050405020304" pitchFamily="18" charset="0"/>
                <a:cs typeface="Tahoma" panose="020B0604030504040204" pitchFamily="34" charset="0"/>
              </a:rPr>
              <a:t>:</a:t>
            </a:r>
            <a:r>
              <a:rPr lang="en-US" sz="2400" spc="-20" dirty="0">
                <a:effectLst/>
                <a:latin typeface="Tahoma" panose="020B0604030504040204" pitchFamily="34"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ahoma" panose="020B0604030504040204" pitchFamily="34" charset="0"/>
              </a:rPr>
              <a:t>The amplitude of a voice signal represents the loudness or intensity of the sound.</a:t>
            </a:r>
            <a:endParaRPr lang="en-US" sz="2400" spc="-20" dirty="0">
              <a:effectLst/>
              <a:latin typeface="Tahoma" panose="020B0604030504040204" pitchFamily="34" charset="0"/>
              <a:ea typeface="Times New Roman" panose="02020603050405020304" pitchFamily="18" charset="0"/>
            </a:endParaRPr>
          </a:p>
          <a:p>
            <a:pPr marL="342900" marR="0" lvl="0" indent="-342900" algn="just">
              <a:spcBef>
                <a:spcPts val="810"/>
              </a:spcBef>
              <a:buSzPts val="1100"/>
              <a:buFont typeface="Times New Roman" panose="02020603050405020304" pitchFamily="18" charset="0"/>
              <a:buAutoNum type="arabicParenR"/>
              <a:tabLst>
                <a:tab pos="198755" algn="l"/>
              </a:tabLst>
            </a:pPr>
            <a:r>
              <a:rPr lang="en-US" sz="2400" spc="-10" dirty="0">
                <a:effectLst/>
                <a:latin typeface="Times New Roman" panose="02020603050405020304" pitchFamily="18" charset="0"/>
                <a:ea typeface="Times New Roman" panose="02020603050405020304" pitchFamily="18" charset="0"/>
                <a:cs typeface="Tahoma" panose="020B0604030504040204" pitchFamily="34" charset="0"/>
              </a:rPr>
              <a:t>Frequency: Voice signals consist of a range of frequencies. The human voice typically spans from approximately  85 Hz  to 255Hz.</a:t>
            </a:r>
            <a:endParaRPr lang="en-US" sz="2400" spc="-20" dirty="0">
              <a:effectLst/>
              <a:latin typeface="Tahoma" panose="020B0604030504040204" pitchFamily="34" charset="0"/>
              <a:ea typeface="Times New Roman" panose="02020603050405020304" pitchFamily="18" charset="0"/>
            </a:endParaRPr>
          </a:p>
          <a:p>
            <a:pPr marL="342900" marR="0" lvl="0" indent="-342900" algn="just">
              <a:spcBef>
                <a:spcPts val="810"/>
              </a:spcBef>
              <a:buSzPts val="1100"/>
              <a:buFont typeface="Times New Roman" panose="02020603050405020304" pitchFamily="18" charset="0"/>
              <a:buAutoNum type="arabicParenR"/>
              <a:tabLst>
                <a:tab pos="198755" algn="l"/>
              </a:tabLst>
            </a:pPr>
            <a:r>
              <a:rPr lang="en-US" sz="2400" spc="-10" dirty="0">
                <a:effectLst/>
                <a:latin typeface="Times New Roman" panose="02020603050405020304" pitchFamily="18" charset="0"/>
                <a:ea typeface="Times New Roman" panose="02020603050405020304" pitchFamily="18" charset="0"/>
                <a:cs typeface="Tahoma" panose="020B0604030504040204" pitchFamily="34" charset="0"/>
              </a:rPr>
              <a:t>Pitch: Pitch is related to the fundamental frequency of the voice signal and determines whether the voice sounds high- pitched or low-pitched.</a:t>
            </a:r>
            <a:endParaRPr lang="en-US" sz="2400" spc="-20" dirty="0">
              <a:effectLst/>
              <a:latin typeface="Tahoma" panose="020B0604030504040204" pitchFamily="34" charset="0"/>
              <a:ea typeface="Times New Roman" panose="02020603050405020304" pitchFamily="18" charset="0"/>
            </a:endParaRPr>
          </a:p>
          <a:p>
            <a:endParaRPr lang="en-US" sz="2400" dirty="0"/>
          </a:p>
        </p:txBody>
      </p:sp>
      <p:sp>
        <p:nvSpPr>
          <p:cNvPr id="17" name="TextBox 16">
            <a:extLst>
              <a:ext uri="{FF2B5EF4-FFF2-40B4-BE49-F238E27FC236}">
                <a16:creationId xmlns:a16="http://schemas.microsoft.com/office/drawing/2014/main" id="{B817E6B8-4481-D9A0-B293-0849108DA067}"/>
              </a:ext>
            </a:extLst>
          </p:cNvPr>
          <p:cNvSpPr txBox="1"/>
          <p:nvPr/>
        </p:nvSpPr>
        <p:spPr>
          <a:xfrm>
            <a:off x="447171" y="4205649"/>
            <a:ext cx="11883190" cy="369332"/>
          </a:xfrm>
          <a:prstGeom prst="rect">
            <a:avLst/>
          </a:prstGeom>
          <a:noFill/>
        </p:spPr>
        <p:txBody>
          <a:bodyPr wrap="square">
            <a:spAutoFit/>
          </a:bodyPr>
          <a:lstStyle/>
          <a:p>
            <a:endParaRPr lang="en-US" dirty="0"/>
          </a:p>
        </p:txBody>
      </p:sp>
      <p:sp>
        <p:nvSpPr>
          <p:cNvPr id="21" name="TextBox 20">
            <a:extLst>
              <a:ext uri="{FF2B5EF4-FFF2-40B4-BE49-F238E27FC236}">
                <a16:creationId xmlns:a16="http://schemas.microsoft.com/office/drawing/2014/main" id="{D49A0E70-4AF5-89C7-6729-0984EEA63531}"/>
              </a:ext>
            </a:extLst>
          </p:cNvPr>
          <p:cNvSpPr txBox="1"/>
          <p:nvPr/>
        </p:nvSpPr>
        <p:spPr>
          <a:xfrm>
            <a:off x="503315" y="5498772"/>
            <a:ext cx="11530264"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30331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856</Words>
  <Application>Microsoft Office PowerPoint</Application>
  <PresentationFormat>Widescreen</PresentationFormat>
  <Paragraphs>118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BigNoodleTitling</vt:lpstr>
      <vt:lpstr>Calibri</vt:lpstr>
      <vt:lpstr>Calibri Light</vt:lpstr>
      <vt:lpstr>Symbol</vt:lpstr>
      <vt:lpstr>Tahoma</vt:lpstr>
      <vt:lpstr>Times New Roman</vt:lpstr>
      <vt:lpstr>Wingdings</vt:lpstr>
      <vt:lpstr>Office Theme</vt:lpstr>
      <vt:lpstr>PowerPoint Presentation</vt:lpstr>
      <vt:lpstr>INDEX</vt:lpstr>
      <vt:lpstr>Problem Statement</vt:lpstr>
      <vt:lpstr>Introduction</vt:lpstr>
      <vt:lpstr>Literature Review </vt:lpstr>
      <vt:lpstr>Literature Review </vt:lpstr>
      <vt:lpstr>Dataset</vt:lpstr>
      <vt:lpstr>Block Diagram</vt:lpstr>
      <vt:lpstr>SPECIFICATIONS OF SIGNAL INVOLVED IN PROJECT AND SOURCES</vt:lpstr>
      <vt:lpstr>PowerPoint Presentation</vt:lpstr>
      <vt:lpstr>Timeline of project</vt:lpstr>
      <vt:lpstr>RESULT: </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dc:creator>
  <cp:lastModifiedBy>Sakshi Dodawad</cp:lastModifiedBy>
  <cp:revision>13</cp:revision>
  <dcterms:created xsi:type="dcterms:W3CDTF">2023-10-31T09:29:26Z</dcterms:created>
  <dcterms:modified xsi:type="dcterms:W3CDTF">2025-01-15T06:40:16Z</dcterms:modified>
</cp:coreProperties>
</file>