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8" r:id="rId3"/>
    <p:sldId id="257" r:id="rId4"/>
    <p:sldId id="259" r:id="rId5"/>
    <p:sldId id="262" r:id="rId6"/>
    <p:sldId id="272" r:id="rId7"/>
    <p:sldId id="266" r:id="rId8"/>
    <p:sldId id="274" r:id="rId9"/>
    <p:sldId id="264" r:id="rId10"/>
    <p:sldId id="265" r:id="rId11"/>
    <p:sldId id="267" r:id="rId12"/>
    <p:sldId id="268" r:id="rId13"/>
    <p:sldId id="269" r:id="rId14"/>
    <p:sldId id="271" r:id="rId15"/>
    <p:sldId id="270" r:id="rId16"/>
    <p:sldId id="26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2B6F7C9-262E-4149-A388-9EDDD4700928}" v="22" dt="2024-04-18T07:21:33.908"/>
    <p1510:client id="{669E440E-60C6-48D0-B222-CF7D1D7469CE}" v="29" dt="2024-04-18T06:59:00.032"/>
    <p1510:client id="{6FDA891E-A4C2-9845-A9EA-71E8686F32B6}" v="11" dt="2024-04-18T04:16:07.726"/>
    <p1510:client id="{778FE5C1-118F-464D-9126-1876CA42A8C9}" v="1601" dt="2024-04-18T04:26:48.705"/>
    <p1510:client id="{974E14D8-5FAD-4C39-90D1-4F3CC3253ADC}" v="20" dt="2024-04-18T07:18:21.19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9edb88de61a8eb86/&#12489;&#12461;&#12517;&#12513;&#12531;&#12488;/crop%20yield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9edb88de61a8eb86/&#12489;&#12461;&#12517;&#12513;&#12531;&#12488;/crop%20yield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9edb88de61a8eb86/&#12489;&#12461;&#12517;&#12513;&#12531;&#12488;/crop%20yield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9edb88de61a8eb86/&#12489;&#12461;&#12517;&#12513;&#12531;&#12488;/crop%20yield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9edb88de61a8eb86/&#12489;&#12461;&#12517;&#12513;&#12531;&#12488;/crop%20yield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9edb88de61a8eb86/&#12489;&#12461;&#12517;&#12513;&#12531;&#12488;/crop%20yield.xlsx" TargetMode="External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9edb88de61a8eb86/&#12489;&#12461;&#12517;&#12513;&#12531;&#12488;/crop%20yield.xlsx" TargetMode="External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9edb88de61a8eb86/&#12489;&#12461;&#12517;&#12513;&#12531;&#12488;/crop%20yield.xlsx" TargetMode="External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9edb88de61a8eb86/&#12489;&#12461;&#12517;&#12513;&#12531;&#12488;/crop%20yield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9edb88de61a8eb86/&#12489;&#12461;&#12517;&#12513;&#12531;&#12488;/crop%20yield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9edb88de61a8eb86/&#12489;&#12461;&#12517;&#12513;&#12531;&#12488;/crop%20yield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9edb88de61a8eb86/&#12489;&#12461;&#12517;&#12513;&#12531;&#12488;/crop%20yield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9edb88de61a8eb86/&#12489;&#12461;&#12517;&#12513;&#12531;&#12488;/crop%20yield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9edb88de61a8eb86/&#12489;&#12461;&#12517;&#12513;&#12531;&#12488;/crop%20yield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9edb88de61a8eb86/&#12489;&#12461;&#12517;&#12513;&#12531;&#12488;/crop%20yield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9edb88de61a8eb86/&#12489;&#12461;&#12517;&#12513;&#12531;&#12488;/crop%20yield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en-US">
                <a:solidFill>
                  <a:sysClr val="windowText" lastClr="000000"/>
                </a:solidFill>
              </a:rPr>
              <a:t>Area vs</a:t>
            </a:r>
            <a:r>
              <a:rPr lang="en-US" baseline="0">
                <a:solidFill>
                  <a:sysClr val="windowText" lastClr="000000"/>
                </a:solidFill>
              </a:rPr>
              <a:t> </a:t>
            </a:r>
            <a:r>
              <a:rPr lang="en-US">
                <a:solidFill>
                  <a:sysClr val="windowText" lastClr="000000"/>
                </a:solidFill>
              </a:rPr>
              <a:t>Production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'[crop yield.xlsx]sugarcaneCrop'!$N$29</c:f>
              <c:strCache>
                <c:ptCount val="1"/>
                <c:pt idx="0">
                  <c:v>Production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1"/>
            <c:dispEq val="0"/>
            <c:trendlineLbl>
              <c:layout>
                <c:manualLayout>
                  <c:x val="0.12622265966754156"/>
                  <c:y val="-0.213581583552056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ysClr val="windowText" lastClr="000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'[crop yield.xlsx]sugarcaneCrop'!$M$30:$M$50</c:f>
              <c:numCache>
                <c:formatCode>General</c:formatCode>
                <c:ptCount val="21"/>
                <c:pt idx="0">
                  <c:v>590100</c:v>
                </c:pt>
                <c:pt idx="1">
                  <c:v>595300</c:v>
                </c:pt>
                <c:pt idx="2">
                  <c:v>578200</c:v>
                </c:pt>
                <c:pt idx="3">
                  <c:v>573100</c:v>
                </c:pt>
                <c:pt idx="4">
                  <c:v>442500</c:v>
                </c:pt>
                <c:pt idx="5">
                  <c:v>326900</c:v>
                </c:pt>
                <c:pt idx="6">
                  <c:v>500700</c:v>
                </c:pt>
                <c:pt idx="7">
                  <c:v>848800</c:v>
                </c:pt>
                <c:pt idx="8">
                  <c:v>1092800</c:v>
                </c:pt>
                <c:pt idx="9">
                  <c:v>768400</c:v>
                </c:pt>
                <c:pt idx="10">
                  <c:v>755900</c:v>
                </c:pt>
                <c:pt idx="11">
                  <c:v>964500</c:v>
                </c:pt>
                <c:pt idx="12">
                  <c:v>1022000</c:v>
                </c:pt>
                <c:pt idx="13">
                  <c:v>938100</c:v>
                </c:pt>
                <c:pt idx="14">
                  <c:v>937100</c:v>
                </c:pt>
                <c:pt idx="15">
                  <c:v>1029500</c:v>
                </c:pt>
                <c:pt idx="16">
                  <c:v>987100</c:v>
                </c:pt>
                <c:pt idx="17">
                  <c:v>633269</c:v>
                </c:pt>
                <c:pt idx="18">
                  <c:v>902035</c:v>
                </c:pt>
                <c:pt idx="19">
                  <c:v>1162836</c:v>
                </c:pt>
                <c:pt idx="20">
                  <c:v>822407</c:v>
                </c:pt>
              </c:numCache>
            </c:numRef>
          </c:xVal>
          <c:yVal>
            <c:numRef>
              <c:f>'[crop yield.xlsx]sugarcaneCrop'!$N$30:$N$50</c:f>
              <c:numCache>
                <c:formatCode>General</c:formatCode>
                <c:ptCount val="21"/>
                <c:pt idx="0">
                  <c:v>53140400</c:v>
                </c:pt>
                <c:pt idx="1">
                  <c:v>49568700</c:v>
                </c:pt>
                <c:pt idx="2">
                  <c:v>45139800</c:v>
                </c:pt>
                <c:pt idx="3">
                  <c:v>42617000</c:v>
                </c:pt>
                <c:pt idx="4">
                  <c:v>25668400</c:v>
                </c:pt>
                <c:pt idx="5">
                  <c:v>23913700</c:v>
                </c:pt>
                <c:pt idx="6">
                  <c:v>38813700</c:v>
                </c:pt>
                <c:pt idx="7">
                  <c:v>66277400</c:v>
                </c:pt>
                <c:pt idx="8">
                  <c:v>88437200</c:v>
                </c:pt>
                <c:pt idx="9">
                  <c:v>60648300</c:v>
                </c:pt>
                <c:pt idx="10">
                  <c:v>64159300</c:v>
                </c:pt>
                <c:pt idx="11">
                  <c:v>85691500</c:v>
                </c:pt>
                <c:pt idx="12">
                  <c:v>89456100</c:v>
                </c:pt>
                <c:pt idx="13">
                  <c:v>75335000</c:v>
                </c:pt>
                <c:pt idx="14">
                  <c:v>83954000</c:v>
                </c:pt>
                <c:pt idx="15">
                  <c:v>91538100</c:v>
                </c:pt>
                <c:pt idx="16">
                  <c:v>69235400</c:v>
                </c:pt>
                <c:pt idx="17">
                  <c:v>54236984</c:v>
                </c:pt>
                <c:pt idx="18">
                  <c:v>82539200</c:v>
                </c:pt>
                <c:pt idx="19">
                  <c:v>89770489</c:v>
                </c:pt>
                <c:pt idx="20">
                  <c:v>69312919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05F3-41AC-B085-8C5671B6DEA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71383119"/>
        <c:axId val="871395119"/>
      </c:scatterChart>
      <c:valAx>
        <c:axId val="87138311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>
                    <a:solidFill>
                      <a:sysClr val="windowText" lastClr="000000"/>
                    </a:solidFill>
                  </a:rPr>
                  <a:t>Area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71395119"/>
        <c:crosses val="autoZero"/>
        <c:crossBetween val="midCat"/>
      </c:valAx>
      <c:valAx>
        <c:axId val="87139511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>
                    <a:solidFill>
                      <a:sysClr val="windowText" lastClr="000000"/>
                    </a:solidFill>
                  </a:rPr>
                  <a:t>Production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71383119"/>
        <c:crosses val="autoZero"/>
        <c:crossBetween val="midCat"/>
      </c:valAx>
      <c:spPr>
        <a:noFill/>
        <a:ln>
          <a:solidFill>
            <a:schemeClr val="tx1">
              <a:lumMod val="95000"/>
              <a:lumOff val="5000"/>
            </a:schemeClr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tx1">
          <a:lumMod val="95000"/>
          <a:lumOff val="5000"/>
        </a:schemeClr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en-US">
                <a:solidFill>
                  <a:sysClr val="windowText" lastClr="000000"/>
                </a:solidFill>
              </a:rPr>
              <a:t>Annual rainfall vs</a:t>
            </a:r>
            <a:r>
              <a:rPr lang="en-US" baseline="0">
                <a:solidFill>
                  <a:sysClr val="windowText" lastClr="000000"/>
                </a:solidFill>
              </a:rPr>
              <a:t> </a:t>
            </a:r>
            <a:r>
              <a:rPr lang="en-US">
                <a:solidFill>
                  <a:sysClr val="windowText" lastClr="000000"/>
                </a:solidFill>
              </a:rPr>
              <a:t>Production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'[crop yield.xlsx]sugarcaneCrop'!$N$29</c:f>
              <c:strCache>
                <c:ptCount val="1"/>
                <c:pt idx="0">
                  <c:v>Production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1"/>
            <c:dispEq val="0"/>
            <c:trendlineLbl>
              <c:layout>
                <c:manualLayout>
                  <c:x val="9.2503499562554686E-2"/>
                  <c:y val="-0.21895778652668416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050" b="0" i="0" u="none" strike="noStrike" kern="1200" baseline="0">
                      <a:solidFill>
                        <a:sysClr val="windowText" lastClr="000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'[crop yield.xlsx]sugarcaneCrop'!$M$30:$M$50</c:f>
              <c:numCache>
                <c:formatCode>General</c:formatCode>
                <c:ptCount val="21"/>
                <c:pt idx="0">
                  <c:v>1166.5</c:v>
                </c:pt>
                <c:pt idx="1">
                  <c:v>1057.8</c:v>
                </c:pt>
                <c:pt idx="2">
                  <c:v>1035.8</c:v>
                </c:pt>
                <c:pt idx="3">
                  <c:v>967.4</c:v>
                </c:pt>
                <c:pt idx="4">
                  <c:v>1037.4000000000001</c:v>
                </c:pt>
                <c:pt idx="5">
                  <c:v>1052</c:v>
                </c:pt>
                <c:pt idx="6">
                  <c:v>1387.2</c:v>
                </c:pt>
                <c:pt idx="7">
                  <c:v>1439.4</c:v>
                </c:pt>
                <c:pt idx="8">
                  <c:v>1257.2</c:v>
                </c:pt>
                <c:pt idx="9">
                  <c:v>1052.8</c:v>
                </c:pt>
                <c:pt idx="10">
                  <c:v>1002.4</c:v>
                </c:pt>
                <c:pt idx="11">
                  <c:v>1389</c:v>
                </c:pt>
                <c:pt idx="12">
                  <c:v>1174.0954549999999</c:v>
                </c:pt>
                <c:pt idx="13">
                  <c:v>1003.4</c:v>
                </c:pt>
                <c:pt idx="14">
                  <c:v>1409.8</c:v>
                </c:pt>
                <c:pt idx="15">
                  <c:v>1001.6</c:v>
                </c:pt>
                <c:pt idx="16">
                  <c:v>875.7</c:v>
                </c:pt>
                <c:pt idx="17">
                  <c:v>1151.0999999999999</c:v>
                </c:pt>
                <c:pt idx="18">
                  <c:v>1129.5</c:v>
                </c:pt>
                <c:pt idx="19">
                  <c:v>1387.4</c:v>
                </c:pt>
                <c:pt idx="20">
                  <c:v>1555.8</c:v>
                </c:pt>
              </c:numCache>
            </c:numRef>
          </c:xVal>
          <c:yVal>
            <c:numRef>
              <c:f>'[crop yield.xlsx]sugarcaneCrop'!$N$30:$N$50</c:f>
              <c:numCache>
                <c:formatCode>General</c:formatCode>
                <c:ptCount val="21"/>
                <c:pt idx="0">
                  <c:v>53140400</c:v>
                </c:pt>
                <c:pt idx="1">
                  <c:v>49568700</c:v>
                </c:pt>
                <c:pt idx="2">
                  <c:v>45139800</c:v>
                </c:pt>
                <c:pt idx="3">
                  <c:v>42617000</c:v>
                </c:pt>
                <c:pt idx="4">
                  <c:v>25668400</c:v>
                </c:pt>
                <c:pt idx="5">
                  <c:v>23913700</c:v>
                </c:pt>
                <c:pt idx="6">
                  <c:v>38813700</c:v>
                </c:pt>
                <c:pt idx="7">
                  <c:v>66277400</c:v>
                </c:pt>
                <c:pt idx="8">
                  <c:v>88437200</c:v>
                </c:pt>
                <c:pt idx="9">
                  <c:v>60648300</c:v>
                </c:pt>
                <c:pt idx="10">
                  <c:v>64159300</c:v>
                </c:pt>
                <c:pt idx="11">
                  <c:v>85691500</c:v>
                </c:pt>
                <c:pt idx="12">
                  <c:v>89456100</c:v>
                </c:pt>
                <c:pt idx="13">
                  <c:v>75335000</c:v>
                </c:pt>
                <c:pt idx="14">
                  <c:v>83954000</c:v>
                </c:pt>
                <c:pt idx="15">
                  <c:v>91538100</c:v>
                </c:pt>
                <c:pt idx="16">
                  <c:v>69235400</c:v>
                </c:pt>
                <c:pt idx="17">
                  <c:v>54236984</c:v>
                </c:pt>
                <c:pt idx="18">
                  <c:v>82539200</c:v>
                </c:pt>
                <c:pt idx="19">
                  <c:v>89770489</c:v>
                </c:pt>
                <c:pt idx="20">
                  <c:v>69312919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CE41-4B27-BDD9-452B1E69756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71383119"/>
        <c:axId val="871395119"/>
      </c:scatterChart>
      <c:valAx>
        <c:axId val="87138311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>
                    <a:solidFill>
                      <a:sysClr val="windowText" lastClr="000000"/>
                    </a:solidFill>
                  </a:rPr>
                  <a:t>Annual Rainfall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71395119"/>
        <c:crosses val="autoZero"/>
        <c:crossBetween val="midCat"/>
      </c:valAx>
      <c:valAx>
        <c:axId val="87139511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>
                    <a:solidFill>
                      <a:sysClr val="windowText" lastClr="000000"/>
                    </a:solidFill>
                  </a:rPr>
                  <a:t>Production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71383119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tx1">
          <a:lumMod val="95000"/>
          <a:lumOff val="5000"/>
        </a:schemeClr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en-IN" sz="1400" b="0" i="0" u="none" strike="noStrike" baseline="0">
                <a:effectLst/>
              </a:rPr>
              <a:t>Fertilizer</a:t>
            </a:r>
            <a:r>
              <a:rPr lang="en-IN" sz="1400" b="0" i="0" u="none" strike="noStrike" baseline="0"/>
              <a:t> </a:t>
            </a:r>
            <a:r>
              <a:rPr lang="en-US">
                <a:solidFill>
                  <a:sysClr val="windowText" lastClr="000000"/>
                </a:solidFill>
              </a:rPr>
              <a:t>vs</a:t>
            </a:r>
            <a:r>
              <a:rPr lang="en-US" baseline="0">
                <a:solidFill>
                  <a:sysClr val="windowText" lastClr="000000"/>
                </a:solidFill>
              </a:rPr>
              <a:t> </a:t>
            </a:r>
            <a:r>
              <a:rPr lang="en-US">
                <a:solidFill>
                  <a:sysClr val="windowText" lastClr="000000"/>
                </a:solidFill>
              </a:rPr>
              <a:t>Production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'[crop yield.xlsx]sugarcaneCrop'!$N$29</c:f>
              <c:strCache>
                <c:ptCount val="1"/>
                <c:pt idx="0">
                  <c:v>Production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1"/>
            <c:dispEq val="0"/>
            <c:trendlineLbl>
              <c:layout>
                <c:manualLayout>
                  <c:x val="9.2503499562554686E-2"/>
                  <c:y val="-0.21895778652668416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050" b="0" i="0" u="none" strike="noStrike" kern="1200" baseline="0">
                      <a:solidFill>
                        <a:sysClr val="windowText" lastClr="000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'[crop yield.xlsx]sugarcaneCrop'!$M$30:$M$50</c:f>
              <c:numCache>
                <c:formatCode>General</c:formatCode>
                <c:ptCount val="21"/>
                <c:pt idx="0">
                  <c:v>62627313</c:v>
                </c:pt>
                <c:pt idx="1">
                  <c:v>58440601</c:v>
                </c:pt>
                <c:pt idx="2">
                  <c:v>59051566</c:v>
                </c:pt>
                <c:pt idx="3">
                  <c:v>54255377</c:v>
                </c:pt>
                <c:pt idx="4">
                  <c:v>43798650</c:v>
                </c:pt>
                <c:pt idx="5">
                  <c:v>35416346</c:v>
                </c:pt>
                <c:pt idx="6">
                  <c:v>60043944</c:v>
                </c:pt>
                <c:pt idx="7">
                  <c:v>108400248</c:v>
                </c:pt>
                <c:pt idx="8">
                  <c:v>145779520</c:v>
                </c:pt>
                <c:pt idx="9">
                  <c:v>109911936</c:v>
                </c:pt>
                <c:pt idx="10">
                  <c:v>117784338</c:v>
                </c:pt>
                <c:pt idx="11">
                  <c:v>160213095</c:v>
                </c:pt>
                <c:pt idx="12">
                  <c:v>171205440</c:v>
                </c:pt>
                <c:pt idx="13">
                  <c:v>141465480</c:v>
                </c:pt>
                <c:pt idx="14">
                  <c:v>135401579</c:v>
                </c:pt>
                <c:pt idx="15">
                  <c:v>155413320</c:v>
                </c:pt>
                <c:pt idx="16">
                  <c:v>155872961</c:v>
                </c:pt>
                <c:pt idx="17">
                  <c:v>97048474.25</c:v>
                </c:pt>
                <c:pt idx="18">
                  <c:v>142016390.40000001</c:v>
                </c:pt>
                <c:pt idx="19">
                  <c:v>188611999.19999999</c:v>
                </c:pt>
                <c:pt idx="20">
                  <c:v>141256626.30000001</c:v>
                </c:pt>
              </c:numCache>
            </c:numRef>
          </c:xVal>
          <c:yVal>
            <c:numRef>
              <c:f>'[crop yield.xlsx]sugarcaneCrop'!$N$30:$N$50</c:f>
              <c:numCache>
                <c:formatCode>General</c:formatCode>
                <c:ptCount val="21"/>
                <c:pt idx="0">
                  <c:v>53140400</c:v>
                </c:pt>
                <c:pt idx="1">
                  <c:v>49568700</c:v>
                </c:pt>
                <c:pt idx="2">
                  <c:v>45139800</c:v>
                </c:pt>
                <c:pt idx="3">
                  <c:v>42617000</c:v>
                </c:pt>
                <c:pt idx="4">
                  <c:v>25668400</c:v>
                </c:pt>
                <c:pt idx="5">
                  <c:v>23913700</c:v>
                </c:pt>
                <c:pt idx="6">
                  <c:v>38813700</c:v>
                </c:pt>
                <c:pt idx="7">
                  <c:v>66277400</c:v>
                </c:pt>
                <c:pt idx="8">
                  <c:v>88437200</c:v>
                </c:pt>
                <c:pt idx="9">
                  <c:v>60648300</c:v>
                </c:pt>
                <c:pt idx="10">
                  <c:v>64159300</c:v>
                </c:pt>
                <c:pt idx="11">
                  <c:v>85691500</c:v>
                </c:pt>
                <c:pt idx="12">
                  <c:v>89456100</c:v>
                </c:pt>
                <c:pt idx="13">
                  <c:v>75335000</c:v>
                </c:pt>
                <c:pt idx="14">
                  <c:v>83954000</c:v>
                </c:pt>
                <c:pt idx="15">
                  <c:v>91538100</c:v>
                </c:pt>
                <c:pt idx="16">
                  <c:v>69235400</c:v>
                </c:pt>
                <c:pt idx="17">
                  <c:v>54236984</c:v>
                </c:pt>
                <c:pt idx="18">
                  <c:v>82539200</c:v>
                </c:pt>
                <c:pt idx="19">
                  <c:v>89770489</c:v>
                </c:pt>
                <c:pt idx="20">
                  <c:v>69312919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7FAD-40FE-B07D-60468956A5C8}"/>
            </c:ext>
          </c:extLst>
        </c:ser>
        <c:ser>
          <c:idx val="1"/>
          <c:order val="1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'[crop yield.xlsx]sugarcaneCrop'!$M$30:$M$50</c:f>
              <c:numCache>
                <c:formatCode>General</c:formatCode>
                <c:ptCount val="21"/>
                <c:pt idx="0">
                  <c:v>62627313</c:v>
                </c:pt>
                <c:pt idx="1">
                  <c:v>58440601</c:v>
                </c:pt>
                <c:pt idx="2">
                  <c:v>59051566</c:v>
                </c:pt>
                <c:pt idx="3">
                  <c:v>54255377</c:v>
                </c:pt>
                <c:pt idx="4">
                  <c:v>43798650</c:v>
                </c:pt>
                <c:pt idx="5">
                  <c:v>35416346</c:v>
                </c:pt>
                <c:pt idx="6">
                  <c:v>60043944</c:v>
                </c:pt>
                <c:pt idx="7">
                  <c:v>108400248</c:v>
                </c:pt>
                <c:pt idx="8">
                  <c:v>145779520</c:v>
                </c:pt>
                <c:pt idx="9">
                  <c:v>109911936</c:v>
                </c:pt>
                <c:pt idx="10">
                  <c:v>117784338</c:v>
                </c:pt>
                <c:pt idx="11">
                  <c:v>160213095</c:v>
                </c:pt>
                <c:pt idx="12">
                  <c:v>171205440</c:v>
                </c:pt>
                <c:pt idx="13">
                  <c:v>141465480</c:v>
                </c:pt>
                <c:pt idx="14">
                  <c:v>135401579</c:v>
                </c:pt>
                <c:pt idx="15">
                  <c:v>155413320</c:v>
                </c:pt>
                <c:pt idx="16">
                  <c:v>155872961</c:v>
                </c:pt>
                <c:pt idx="17">
                  <c:v>97048474.25</c:v>
                </c:pt>
                <c:pt idx="18">
                  <c:v>142016390.40000001</c:v>
                </c:pt>
                <c:pt idx="19">
                  <c:v>188611999.19999999</c:v>
                </c:pt>
                <c:pt idx="20">
                  <c:v>141256626.30000001</c:v>
                </c:pt>
              </c:numCache>
            </c:numRef>
          </c:xVal>
          <c:yVal>
            <c:numRef>
              <c:f>'[crop yield.xlsx]sugarcaneCrop'!$M$29</c:f>
              <c:numCache>
                <c:formatCode>General</c:formatCode>
                <c:ptCount val="1"/>
                <c:pt idx="0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7FAD-40FE-B07D-60468956A5C8}"/>
            </c:ext>
          </c:extLst>
        </c:ser>
        <c:ser>
          <c:idx val="2"/>
          <c:order val="2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'[crop yield.xlsx]sugarcaneCrop'!$M$30:$M$50</c:f>
              <c:numCache>
                <c:formatCode>General</c:formatCode>
                <c:ptCount val="21"/>
                <c:pt idx="0">
                  <c:v>62627313</c:v>
                </c:pt>
                <c:pt idx="1">
                  <c:v>58440601</c:v>
                </c:pt>
                <c:pt idx="2">
                  <c:v>59051566</c:v>
                </c:pt>
                <c:pt idx="3">
                  <c:v>54255377</c:v>
                </c:pt>
                <c:pt idx="4">
                  <c:v>43798650</c:v>
                </c:pt>
                <c:pt idx="5">
                  <c:v>35416346</c:v>
                </c:pt>
                <c:pt idx="6">
                  <c:v>60043944</c:v>
                </c:pt>
                <c:pt idx="7">
                  <c:v>108400248</c:v>
                </c:pt>
                <c:pt idx="8">
                  <c:v>145779520</c:v>
                </c:pt>
                <c:pt idx="9">
                  <c:v>109911936</c:v>
                </c:pt>
                <c:pt idx="10">
                  <c:v>117784338</c:v>
                </c:pt>
                <c:pt idx="11">
                  <c:v>160213095</c:v>
                </c:pt>
                <c:pt idx="12">
                  <c:v>171205440</c:v>
                </c:pt>
                <c:pt idx="13">
                  <c:v>141465480</c:v>
                </c:pt>
                <c:pt idx="14">
                  <c:v>135401579</c:v>
                </c:pt>
                <c:pt idx="15">
                  <c:v>155413320</c:v>
                </c:pt>
                <c:pt idx="16">
                  <c:v>155872961</c:v>
                </c:pt>
                <c:pt idx="17">
                  <c:v>97048474.25</c:v>
                </c:pt>
                <c:pt idx="18">
                  <c:v>142016390.40000001</c:v>
                </c:pt>
                <c:pt idx="19">
                  <c:v>188611999.19999999</c:v>
                </c:pt>
                <c:pt idx="20">
                  <c:v>141256626.30000001</c:v>
                </c:pt>
              </c:numCache>
            </c:numRef>
          </c:xVal>
          <c:yVal>
            <c:numRef>
              <c:f>'[crop yield.xlsx]sugarcaneCrop'!$M$29</c:f>
              <c:numCache>
                <c:formatCode>General</c:formatCode>
                <c:ptCount val="1"/>
                <c:pt idx="0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7FAD-40FE-B07D-60468956A5C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71383119"/>
        <c:axId val="871395119"/>
      </c:scatterChart>
      <c:valAx>
        <c:axId val="87138311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000" b="0" i="0" u="none" strike="noStrike" baseline="0">
                    <a:effectLst/>
                  </a:rPr>
                  <a:t>Fertilizer</a:t>
                </a:r>
                <a:r>
                  <a:rPr lang="en-IN" sz="1000" b="0" i="0" u="none" strike="noStrike" baseline="0"/>
                  <a:t> </a:t>
                </a:r>
                <a:endParaRPr lang="en-IN">
                  <a:solidFill>
                    <a:sysClr val="windowText" lastClr="000000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71395119"/>
        <c:crosses val="autoZero"/>
        <c:crossBetween val="midCat"/>
      </c:valAx>
      <c:valAx>
        <c:axId val="87139511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>
                    <a:solidFill>
                      <a:sysClr val="windowText" lastClr="000000"/>
                    </a:solidFill>
                  </a:rPr>
                  <a:t>Production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71383119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tx1">
          <a:lumMod val="95000"/>
          <a:lumOff val="5000"/>
        </a:schemeClr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en-IN" sz="1400" b="0" i="0" u="none" strike="noStrike" baseline="0">
                <a:effectLst/>
              </a:rPr>
              <a:t>Pesticide</a:t>
            </a:r>
            <a:r>
              <a:rPr lang="en-IN" sz="1400" b="0" i="0" u="none" strike="noStrike" baseline="0"/>
              <a:t>  </a:t>
            </a:r>
            <a:r>
              <a:rPr lang="en-US">
                <a:solidFill>
                  <a:sysClr val="windowText" lastClr="000000"/>
                </a:solidFill>
              </a:rPr>
              <a:t>vs</a:t>
            </a:r>
            <a:r>
              <a:rPr lang="en-US" baseline="0">
                <a:solidFill>
                  <a:sysClr val="windowText" lastClr="000000"/>
                </a:solidFill>
              </a:rPr>
              <a:t> </a:t>
            </a:r>
            <a:r>
              <a:rPr lang="en-US">
                <a:solidFill>
                  <a:sysClr val="windowText" lastClr="000000"/>
                </a:solidFill>
              </a:rPr>
              <a:t>Production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'[crop yield.xlsx]sugarcaneCrop'!$N$29</c:f>
              <c:strCache>
                <c:ptCount val="1"/>
                <c:pt idx="0">
                  <c:v>Production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1"/>
            <c:dispEq val="0"/>
            <c:trendlineLbl>
              <c:layout>
                <c:manualLayout>
                  <c:x val="9.2503499562554686E-2"/>
                  <c:y val="-0.21895778652668416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050" b="0" i="0" u="none" strike="noStrike" kern="1200" baseline="0">
                      <a:solidFill>
                        <a:sysClr val="windowText" lastClr="000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'[crop yield.xlsx]sugarcaneCrop'!$M$30:$M$50</c:f>
              <c:numCache>
                <c:formatCode>General</c:formatCode>
                <c:ptCount val="21"/>
                <c:pt idx="0">
                  <c:v>159327</c:v>
                </c:pt>
                <c:pt idx="1">
                  <c:v>154778</c:v>
                </c:pt>
                <c:pt idx="2">
                  <c:v>150332</c:v>
                </c:pt>
                <c:pt idx="3">
                  <c:v>143275</c:v>
                </c:pt>
                <c:pt idx="4">
                  <c:v>106200</c:v>
                </c:pt>
                <c:pt idx="5">
                  <c:v>68649</c:v>
                </c:pt>
                <c:pt idx="6">
                  <c:v>105147</c:v>
                </c:pt>
                <c:pt idx="7">
                  <c:v>186736</c:v>
                </c:pt>
                <c:pt idx="8">
                  <c:v>174848</c:v>
                </c:pt>
                <c:pt idx="9">
                  <c:v>69156</c:v>
                </c:pt>
                <c:pt idx="10">
                  <c:v>128503</c:v>
                </c:pt>
                <c:pt idx="11">
                  <c:v>231480</c:v>
                </c:pt>
                <c:pt idx="12">
                  <c:v>337260</c:v>
                </c:pt>
                <c:pt idx="13">
                  <c:v>290811</c:v>
                </c:pt>
                <c:pt idx="14">
                  <c:v>253017</c:v>
                </c:pt>
                <c:pt idx="15">
                  <c:v>339735</c:v>
                </c:pt>
                <c:pt idx="16">
                  <c:v>325743</c:v>
                </c:pt>
                <c:pt idx="17">
                  <c:v>221644.15</c:v>
                </c:pt>
                <c:pt idx="18">
                  <c:v>342773.3</c:v>
                </c:pt>
                <c:pt idx="19">
                  <c:v>406992.6</c:v>
                </c:pt>
                <c:pt idx="20">
                  <c:v>304290.59000000003</c:v>
                </c:pt>
              </c:numCache>
            </c:numRef>
          </c:xVal>
          <c:yVal>
            <c:numRef>
              <c:f>'[crop yield.xlsx]sugarcaneCrop'!$N$30:$N$50</c:f>
              <c:numCache>
                <c:formatCode>General</c:formatCode>
                <c:ptCount val="21"/>
                <c:pt idx="0">
                  <c:v>53140400</c:v>
                </c:pt>
                <c:pt idx="1">
                  <c:v>49568700</c:v>
                </c:pt>
                <c:pt idx="2">
                  <c:v>45139800</c:v>
                </c:pt>
                <c:pt idx="3">
                  <c:v>42617000</c:v>
                </c:pt>
                <c:pt idx="4">
                  <c:v>25668400</c:v>
                </c:pt>
                <c:pt idx="5">
                  <c:v>23913700</c:v>
                </c:pt>
                <c:pt idx="6">
                  <c:v>38813700</c:v>
                </c:pt>
                <c:pt idx="7">
                  <c:v>66277400</c:v>
                </c:pt>
                <c:pt idx="8">
                  <c:v>88437200</c:v>
                </c:pt>
                <c:pt idx="9">
                  <c:v>60648300</c:v>
                </c:pt>
                <c:pt idx="10">
                  <c:v>64159300</c:v>
                </c:pt>
                <c:pt idx="11">
                  <c:v>85691500</c:v>
                </c:pt>
                <c:pt idx="12">
                  <c:v>89456100</c:v>
                </c:pt>
                <c:pt idx="13">
                  <c:v>75335000</c:v>
                </c:pt>
                <c:pt idx="14">
                  <c:v>83954000</c:v>
                </c:pt>
                <c:pt idx="15">
                  <c:v>91538100</c:v>
                </c:pt>
                <c:pt idx="16">
                  <c:v>69235400</c:v>
                </c:pt>
                <c:pt idx="17">
                  <c:v>54236984</c:v>
                </c:pt>
                <c:pt idx="18">
                  <c:v>82539200</c:v>
                </c:pt>
                <c:pt idx="19">
                  <c:v>89770489</c:v>
                </c:pt>
                <c:pt idx="20">
                  <c:v>69312919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2C44-4A0A-B39F-0AF0A13CCE6F}"/>
            </c:ext>
          </c:extLst>
        </c:ser>
        <c:ser>
          <c:idx val="1"/>
          <c:order val="1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'[crop yield.xlsx]sugarcaneCrop'!$M$30:$M$50</c:f>
              <c:numCache>
                <c:formatCode>General</c:formatCode>
                <c:ptCount val="21"/>
                <c:pt idx="0">
                  <c:v>159327</c:v>
                </c:pt>
                <c:pt idx="1">
                  <c:v>154778</c:v>
                </c:pt>
                <c:pt idx="2">
                  <c:v>150332</c:v>
                </c:pt>
                <c:pt idx="3">
                  <c:v>143275</c:v>
                </c:pt>
                <c:pt idx="4">
                  <c:v>106200</c:v>
                </c:pt>
                <c:pt idx="5">
                  <c:v>68649</c:v>
                </c:pt>
                <c:pt idx="6">
                  <c:v>105147</c:v>
                </c:pt>
                <c:pt idx="7">
                  <c:v>186736</c:v>
                </c:pt>
                <c:pt idx="8">
                  <c:v>174848</c:v>
                </c:pt>
                <c:pt idx="9">
                  <c:v>69156</c:v>
                </c:pt>
                <c:pt idx="10">
                  <c:v>128503</c:v>
                </c:pt>
                <c:pt idx="11">
                  <c:v>231480</c:v>
                </c:pt>
                <c:pt idx="12">
                  <c:v>337260</c:v>
                </c:pt>
                <c:pt idx="13">
                  <c:v>290811</c:v>
                </c:pt>
                <c:pt idx="14">
                  <c:v>253017</c:v>
                </c:pt>
                <c:pt idx="15">
                  <c:v>339735</c:v>
                </c:pt>
                <c:pt idx="16">
                  <c:v>325743</c:v>
                </c:pt>
                <c:pt idx="17">
                  <c:v>221644.15</c:v>
                </c:pt>
                <c:pt idx="18">
                  <c:v>342773.3</c:v>
                </c:pt>
                <c:pt idx="19">
                  <c:v>406992.6</c:v>
                </c:pt>
                <c:pt idx="20">
                  <c:v>304290.59000000003</c:v>
                </c:pt>
              </c:numCache>
            </c:numRef>
          </c:xVal>
          <c:yVal>
            <c:numRef>
              <c:f>'[crop yield.xlsx]sugarcaneCrop'!$M$29</c:f>
              <c:numCache>
                <c:formatCode>General</c:formatCode>
                <c:ptCount val="1"/>
                <c:pt idx="0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2C44-4A0A-B39F-0AF0A13CCE6F}"/>
            </c:ext>
          </c:extLst>
        </c:ser>
        <c:ser>
          <c:idx val="2"/>
          <c:order val="2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'[crop yield.xlsx]sugarcaneCrop'!$M$30:$M$50</c:f>
              <c:numCache>
                <c:formatCode>General</c:formatCode>
                <c:ptCount val="21"/>
                <c:pt idx="0">
                  <c:v>159327</c:v>
                </c:pt>
                <c:pt idx="1">
                  <c:v>154778</c:v>
                </c:pt>
                <c:pt idx="2">
                  <c:v>150332</c:v>
                </c:pt>
                <c:pt idx="3">
                  <c:v>143275</c:v>
                </c:pt>
                <c:pt idx="4">
                  <c:v>106200</c:v>
                </c:pt>
                <c:pt idx="5">
                  <c:v>68649</c:v>
                </c:pt>
                <c:pt idx="6">
                  <c:v>105147</c:v>
                </c:pt>
                <c:pt idx="7">
                  <c:v>186736</c:v>
                </c:pt>
                <c:pt idx="8">
                  <c:v>174848</c:v>
                </c:pt>
                <c:pt idx="9">
                  <c:v>69156</c:v>
                </c:pt>
                <c:pt idx="10">
                  <c:v>128503</c:v>
                </c:pt>
                <c:pt idx="11">
                  <c:v>231480</c:v>
                </c:pt>
                <c:pt idx="12">
                  <c:v>337260</c:v>
                </c:pt>
                <c:pt idx="13">
                  <c:v>290811</c:v>
                </c:pt>
                <c:pt idx="14">
                  <c:v>253017</c:v>
                </c:pt>
                <c:pt idx="15">
                  <c:v>339735</c:v>
                </c:pt>
                <c:pt idx="16">
                  <c:v>325743</c:v>
                </c:pt>
                <c:pt idx="17">
                  <c:v>221644.15</c:v>
                </c:pt>
                <c:pt idx="18">
                  <c:v>342773.3</c:v>
                </c:pt>
                <c:pt idx="19">
                  <c:v>406992.6</c:v>
                </c:pt>
                <c:pt idx="20">
                  <c:v>304290.59000000003</c:v>
                </c:pt>
              </c:numCache>
            </c:numRef>
          </c:xVal>
          <c:yVal>
            <c:numRef>
              <c:f>'[crop yield.xlsx]sugarcaneCrop'!$M$29</c:f>
              <c:numCache>
                <c:formatCode>General</c:formatCode>
                <c:ptCount val="1"/>
                <c:pt idx="0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2C44-4A0A-B39F-0AF0A13CCE6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71383119"/>
        <c:axId val="871395119"/>
      </c:scatterChart>
      <c:valAx>
        <c:axId val="87138311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000" b="0" i="0" u="none" strike="noStrike" baseline="0">
                    <a:effectLst/>
                  </a:rPr>
                  <a:t>Pesticide</a:t>
                </a:r>
                <a:r>
                  <a:rPr lang="en-IN" sz="1000" b="0" i="0" u="none" strike="noStrike" baseline="0"/>
                  <a:t>  </a:t>
                </a:r>
                <a:endParaRPr lang="en-IN">
                  <a:solidFill>
                    <a:sysClr val="windowText" lastClr="000000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71395119"/>
        <c:crosses val="autoZero"/>
        <c:crossBetween val="midCat"/>
      </c:valAx>
      <c:valAx>
        <c:axId val="87139511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>
                    <a:solidFill>
                      <a:sysClr val="windowText" lastClr="000000"/>
                    </a:solidFill>
                  </a:rPr>
                  <a:t>Production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71383119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tx1">
          <a:lumMod val="95000"/>
          <a:lumOff val="5000"/>
        </a:schemeClr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en-US" b="1">
                <a:solidFill>
                  <a:sysClr val="windowText" lastClr="000000"/>
                </a:solidFill>
              </a:rPr>
              <a:t>Area vs Production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'[crop yield.xlsx]Wheat'!$P$26</c:f>
              <c:strCache>
                <c:ptCount val="1"/>
                <c:pt idx="0">
                  <c:v>Production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1"/>
            <c:dispEq val="0"/>
            <c:trendlineLbl>
              <c:layout>
                <c:manualLayout>
                  <c:x val="4.8856517935258095E-2"/>
                  <c:y val="-0.15906532516768737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050" b="0" i="0" u="none" strike="noStrike" kern="1200" baseline="0">
                      <a:solidFill>
                        <a:sysClr val="windowText" lastClr="000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'[crop yield.xlsx]Wheat'!$O$27:$O$49</c:f>
              <c:numCache>
                <c:formatCode>General</c:formatCode>
                <c:ptCount val="23"/>
                <c:pt idx="0">
                  <c:v>747300</c:v>
                </c:pt>
                <c:pt idx="1">
                  <c:v>1015500</c:v>
                </c:pt>
                <c:pt idx="2">
                  <c:v>1041800</c:v>
                </c:pt>
                <c:pt idx="3">
                  <c:v>754200</c:v>
                </c:pt>
                <c:pt idx="4">
                  <c:v>776000</c:v>
                </c:pt>
                <c:pt idx="5">
                  <c:v>759800</c:v>
                </c:pt>
                <c:pt idx="6">
                  <c:v>664700</c:v>
                </c:pt>
                <c:pt idx="7">
                  <c:v>755700</c:v>
                </c:pt>
                <c:pt idx="8">
                  <c:v>932800</c:v>
                </c:pt>
                <c:pt idx="9">
                  <c:v>1230800</c:v>
                </c:pt>
                <c:pt idx="10">
                  <c:v>1252800</c:v>
                </c:pt>
                <c:pt idx="11">
                  <c:v>1021800</c:v>
                </c:pt>
                <c:pt idx="12">
                  <c:v>1080900</c:v>
                </c:pt>
                <c:pt idx="13">
                  <c:v>1306600</c:v>
                </c:pt>
                <c:pt idx="14">
                  <c:v>878100</c:v>
                </c:pt>
                <c:pt idx="15">
                  <c:v>785000</c:v>
                </c:pt>
                <c:pt idx="16">
                  <c:v>1028200</c:v>
                </c:pt>
                <c:pt idx="17">
                  <c:v>1067300</c:v>
                </c:pt>
                <c:pt idx="18">
                  <c:v>910854</c:v>
                </c:pt>
                <c:pt idx="19">
                  <c:v>1272006</c:v>
                </c:pt>
                <c:pt idx="20">
                  <c:v>1137732</c:v>
                </c:pt>
                <c:pt idx="21">
                  <c:v>834423.3</c:v>
                </c:pt>
                <c:pt idx="22">
                  <c:v>1056965</c:v>
                </c:pt>
              </c:numCache>
            </c:numRef>
          </c:xVal>
          <c:yVal>
            <c:numRef>
              <c:f>'[crop yield.xlsx]Wheat'!$P$27:$P$49</c:f>
              <c:numCache>
                <c:formatCode>General</c:formatCode>
                <c:ptCount val="23"/>
                <c:pt idx="0">
                  <c:v>670600</c:v>
                </c:pt>
                <c:pt idx="1">
                  <c:v>1308500</c:v>
                </c:pt>
                <c:pt idx="2">
                  <c:v>1425900</c:v>
                </c:pt>
                <c:pt idx="3">
                  <c:v>947600</c:v>
                </c:pt>
                <c:pt idx="4">
                  <c:v>1077400</c:v>
                </c:pt>
                <c:pt idx="5">
                  <c:v>983900</c:v>
                </c:pt>
                <c:pt idx="6">
                  <c:v>778200</c:v>
                </c:pt>
                <c:pt idx="7">
                  <c:v>1016300</c:v>
                </c:pt>
                <c:pt idx="8">
                  <c:v>1300700</c:v>
                </c:pt>
                <c:pt idx="9">
                  <c:v>1871000</c:v>
                </c:pt>
                <c:pt idx="10">
                  <c:v>2371100</c:v>
                </c:pt>
                <c:pt idx="11">
                  <c:v>1516400</c:v>
                </c:pt>
                <c:pt idx="12">
                  <c:v>1740200</c:v>
                </c:pt>
                <c:pt idx="13">
                  <c:v>2300800</c:v>
                </c:pt>
                <c:pt idx="14">
                  <c:v>1498800</c:v>
                </c:pt>
                <c:pt idx="15">
                  <c:v>1198700</c:v>
                </c:pt>
                <c:pt idx="16">
                  <c:v>1480000</c:v>
                </c:pt>
                <c:pt idx="17">
                  <c:v>1307700</c:v>
                </c:pt>
                <c:pt idx="18">
                  <c:v>981351</c:v>
                </c:pt>
                <c:pt idx="19">
                  <c:v>2214012</c:v>
                </c:pt>
                <c:pt idx="20">
                  <c:v>1884842</c:v>
                </c:pt>
                <c:pt idx="21">
                  <c:v>1249407</c:v>
                </c:pt>
                <c:pt idx="22">
                  <c:v>1793440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BA25-4DFB-91EF-A8F414CF6FF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10616975"/>
        <c:axId val="1110625135"/>
      </c:scatterChart>
      <c:valAx>
        <c:axId val="111061697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b="1">
                    <a:solidFill>
                      <a:sysClr val="windowText" lastClr="000000"/>
                    </a:solidFill>
                  </a:rPr>
                  <a:t>Area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10625135"/>
        <c:crosses val="autoZero"/>
        <c:crossBetween val="midCat"/>
      </c:valAx>
      <c:valAx>
        <c:axId val="11106251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b="1">
                    <a:solidFill>
                      <a:sysClr val="windowText" lastClr="000000"/>
                    </a:solidFill>
                  </a:rPr>
                  <a:t>Production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10616975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1" i="0" u="none" strike="noStrike" kern="1200" spc="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en-IN" sz="1400" b="1" i="0" u="none" strike="noStrike" kern="1200" baseline="0">
                <a:solidFill>
                  <a:sysClr val="windowText" lastClr="000000"/>
                </a:solidFill>
              </a:rPr>
              <a:t>Annual Rainfall </a:t>
            </a:r>
            <a:r>
              <a:rPr lang="en-US" b="1">
                <a:solidFill>
                  <a:sysClr val="windowText" lastClr="000000"/>
                </a:solidFill>
              </a:rPr>
              <a:t>vs Production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400" b="1" i="0" u="none" strike="noStrike" kern="1200" spc="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'[crop yield.xlsx]Wheat'!$P$26</c:f>
              <c:strCache>
                <c:ptCount val="1"/>
                <c:pt idx="0">
                  <c:v>Production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1"/>
            <c:dispEq val="0"/>
            <c:trendlineLbl>
              <c:layout>
                <c:manualLayout>
                  <c:x val="0.19347129484092815"/>
                  <c:y val="-0.23952636369461244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050" b="0" i="0" u="none" strike="noStrike" kern="1200" baseline="0">
                      <a:solidFill>
                        <a:sysClr val="windowText" lastClr="000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'[crop yield.xlsx]Wheat'!$O$27:$O$49</c:f>
              <c:numCache>
                <c:formatCode>General</c:formatCode>
                <c:ptCount val="23"/>
                <c:pt idx="0">
                  <c:v>1156.0999999999999</c:v>
                </c:pt>
                <c:pt idx="1">
                  <c:v>1314.8</c:v>
                </c:pt>
                <c:pt idx="2">
                  <c:v>1166.5</c:v>
                </c:pt>
                <c:pt idx="3">
                  <c:v>1057.8</c:v>
                </c:pt>
                <c:pt idx="4">
                  <c:v>1035.8</c:v>
                </c:pt>
                <c:pt idx="5">
                  <c:v>967.4</c:v>
                </c:pt>
                <c:pt idx="6">
                  <c:v>1037.4000000000001</c:v>
                </c:pt>
                <c:pt idx="7">
                  <c:v>1052</c:v>
                </c:pt>
                <c:pt idx="8">
                  <c:v>1387.2</c:v>
                </c:pt>
                <c:pt idx="9">
                  <c:v>1439.4</c:v>
                </c:pt>
                <c:pt idx="10">
                  <c:v>1257.2</c:v>
                </c:pt>
                <c:pt idx="11">
                  <c:v>1052.8</c:v>
                </c:pt>
                <c:pt idx="12">
                  <c:v>1002.4</c:v>
                </c:pt>
                <c:pt idx="13">
                  <c:v>1389</c:v>
                </c:pt>
                <c:pt idx="14">
                  <c:v>1174.095</c:v>
                </c:pt>
                <c:pt idx="15">
                  <c:v>1003.4</c:v>
                </c:pt>
                <c:pt idx="16">
                  <c:v>1409.8</c:v>
                </c:pt>
                <c:pt idx="17">
                  <c:v>1001.6</c:v>
                </c:pt>
                <c:pt idx="18">
                  <c:v>875.7</c:v>
                </c:pt>
                <c:pt idx="19">
                  <c:v>1151.0999999999999</c:v>
                </c:pt>
                <c:pt idx="20">
                  <c:v>1129.5</c:v>
                </c:pt>
                <c:pt idx="21">
                  <c:v>1387.4</c:v>
                </c:pt>
                <c:pt idx="22">
                  <c:v>1555.8</c:v>
                </c:pt>
              </c:numCache>
            </c:numRef>
          </c:xVal>
          <c:yVal>
            <c:numRef>
              <c:f>'[crop yield.xlsx]Wheat'!$P$27:$P$49</c:f>
              <c:numCache>
                <c:formatCode>General</c:formatCode>
                <c:ptCount val="23"/>
                <c:pt idx="0">
                  <c:v>670600</c:v>
                </c:pt>
                <c:pt idx="1">
                  <c:v>1308500</c:v>
                </c:pt>
                <c:pt idx="2">
                  <c:v>1425900</c:v>
                </c:pt>
                <c:pt idx="3">
                  <c:v>947600</c:v>
                </c:pt>
                <c:pt idx="4">
                  <c:v>1077400</c:v>
                </c:pt>
                <c:pt idx="5">
                  <c:v>983900</c:v>
                </c:pt>
                <c:pt idx="6">
                  <c:v>778200</c:v>
                </c:pt>
                <c:pt idx="7">
                  <c:v>1016300</c:v>
                </c:pt>
                <c:pt idx="8">
                  <c:v>1300700</c:v>
                </c:pt>
                <c:pt idx="9">
                  <c:v>1871000</c:v>
                </c:pt>
                <c:pt idx="10">
                  <c:v>2371100</c:v>
                </c:pt>
                <c:pt idx="11">
                  <c:v>1516400</c:v>
                </c:pt>
                <c:pt idx="12">
                  <c:v>1740200</c:v>
                </c:pt>
                <c:pt idx="13">
                  <c:v>2300800</c:v>
                </c:pt>
                <c:pt idx="14">
                  <c:v>1498800</c:v>
                </c:pt>
                <c:pt idx="15">
                  <c:v>1198700</c:v>
                </c:pt>
                <c:pt idx="16">
                  <c:v>1480000</c:v>
                </c:pt>
                <c:pt idx="17">
                  <c:v>1307700</c:v>
                </c:pt>
                <c:pt idx="18">
                  <c:v>981351</c:v>
                </c:pt>
                <c:pt idx="19">
                  <c:v>2214012</c:v>
                </c:pt>
                <c:pt idx="20">
                  <c:v>1884842</c:v>
                </c:pt>
                <c:pt idx="21">
                  <c:v>1249407</c:v>
                </c:pt>
                <c:pt idx="22">
                  <c:v>1793440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3B60-4FFF-96D9-AD7122DF87F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10616975"/>
        <c:axId val="1110625135"/>
      </c:scatterChart>
      <c:valAx>
        <c:axId val="111061697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b="1">
                    <a:solidFill>
                      <a:sysClr val="windowText" lastClr="000000"/>
                    </a:solidFill>
                  </a:rPr>
                  <a:t>Annual Rainfall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10625135"/>
        <c:crosses val="autoZero"/>
        <c:crossBetween val="midCat"/>
      </c:valAx>
      <c:valAx>
        <c:axId val="11106251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b="1">
                    <a:solidFill>
                      <a:sysClr val="windowText" lastClr="000000"/>
                    </a:solidFill>
                  </a:rPr>
                  <a:t>Production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10616975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1" i="0" u="none" strike="noStrike" kern="1200" spc="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en-IN" sz="1400" b="1" i="0" u="none" strike="noStrike" baseline="0">
                <a:effectLst/>
              </a:rPr>
              <a:t>Fertilizer</a:t>
            </a:r>
            <a:r>
              <a:rPr lang="en-IN" sz="1400" b="1" i="0" u="none" strike="noStrike" baseline="0"/>
              <a:t> </a:t>
            </a:r>
            <a:r>
              <a:rPr lang="en-US" b="1">
                <a:solidFill>
                  <a:sysClr val="windowText" lastClr="000000"/>
                </a:solidFill>
              </a:rPr>
              <a:t>vs Production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400" b="1" i="0" u="none" strike="noStrike" kern="1200" spc="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'[crop yield.xlsx]Wheat'!$P$26</c:f>
              <c:strCache>
                <c:ptCount val="1"/>
                <c:pt idx="0">
                  <c:v>Production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1"/>
            <c:dispEq val="0"/>
            <c:trendlineLbl>
              <c:layout>
                <c:manualLayout>
                  <c:x val="0.10592176733195359"/>
                  <c:y val="-0.16060768445610965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050" b="0" i="0" u="none" strike="noStrike" kern="1200" baseline="0">
                      <a:solidFill>
                        <a:sysClr val="windowText" lastClr="000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'[crop yield.xlsx]Wheat'!$O$27:$O$49</c:f>
              <c:numCache>
                <c:formatCode>0.00E+00</c:formatCode>
                <c:ptCount val="23"/>
                <c:pt idx="0" formatCode="General">
                  <c:v>71120541</c:v>
                </c:pt>
                <c:pt idx="1">
                  <c:v>100000000</c:v>
                </c:pt>
                <c:pt idx="2">
                  <c:v>111000000</c:v>
                </c:pt>
                <c:pt idx="3" formatCode="General">
                  <c:v>74039814</c:v>
                </c:pt>
                <c:pt idx="4" formatCode="General">
                  <c:v>79252880</c:v>
                </c:pt>
                <c:pt idx="5" formatCode="General">
                  <c:v>71930266</c:v>
                </c:pt>
                <c:pt idx="6" formatCode="General">
                  <c:v>65792006</c:v>
                </c:pt>
                <c:pt idx="7" formatCode="General">
                  <c:v>81872538</c:v>
                </c:pt>
                <c:pt idx="8">
                  <c:v>112000000</c:v>
                </c:pt>
                <c:pt idx="9">
                  <c:v>157000000</c:v>
                </c:pt>
                <c:pt idx="10">
                  <c:v>167000000</c:v>
                </c:pt>
                <c:pt idx="11">
                  <c:v>146000000</c:v>
                </c:pt>
                <c:pt idx="12">
                  <c:v>168000000</c:v>
                </c:pt>
                <c:pt idx="13">
                  <c:v>217000000</c:v>
                </c:pt>
                <c:pt idx="14">
                  <c:v>147000000</c:v>
                </c:pt>
                <c:pt idx="15">
                  <c:v>118000000</c:v>
                </c:pt>
                <c:pt idx="16">
                  <c:v>149000000</c:v>
                </c:pt>
                <c:pt idx="17">
                  <c:v>161000000</c:v>
                </c:pt>
                <c:pt idx="18">
                  <c:v>144000000</c:v>
                </c:pt>
                <c:pt idx="19">
                  <c:v>195000000</c:v>
                </c:pt>
                <c:pt idx="20">
                  <c:v>179000000</c:v>
                </c:pt>
                <c:pt idx="21">
                  <c:v>135000000</c:v>
                </c:pt>
                <c:pt idx="22">
                  <c:v>182000000</c:v>
                </c:pt>
              </c:numCache>
            </c:numRef>
          </c:xVal>
          <c:yVal>
            <c:numRef>
              <c:f>'[crop yield.xlsx]Wheat'!$P$27:$P$49</c:f>
              <c:numCache>
                <c:formatCode>General</c:formatCode>
                <c:ptCount val="23"/>
                <c:pt idx="0">
                  <c:v>670600</c:v>
                </c:pt>
                <c:pt idx="1">
                  <c:v>1308500</c:v>
                </c:pt>
                <c:pt idx="2">
                  <c:v>1425900</c:v>
                </c:pt>
                <c:pt idx="3">
                  <c:v>947600</c:v>
                </c:pt>
                <c:pt idx="4">
                  <c:v>1077400</c:v>
                </c:pt>
                <c:pt idx="5">
                  <c:v>983900</c:v>
                </c:pt>
                <c:pt idx="6">
                  <c:v>778200</c:v>
                </c:pt>
                <c:pt idx="7">
                  <c:v>1016300</c:v>
                </c:pt>
                <c:pt idx="8">
                  <c:v>1300700</c:v>
                </c:pt>
                <c:pt idx="9">
                  <c:v>1871000</c:v>
                </c:pt>
                <c:pt idx="10">
                  <c:v>2371100</c:v>
                </c:pt>
                <c:pt idx="11">
                  <c:v>1516400</c:v>
                </c:pt>
                <c:pt idx="12">
                  <c:v>1740200</c:v>
                </c:pt>
                <c:pt idx="13">
                  <c:v>2300800</c:v>
                </c:pt>
                <c:pt idx="14">
                  <c:v>1498800</c:v>
                </c:pt>
                <c:pt idx="15">
                  <c:v>1198700</c:v>
                </c:pt>
                <c:pt idx="16">
                  <c:v>1480000</c:v>
                </c:pt>
                <c:pt idx="17">
                  <c:v>1307700</c:v>
                </c:pt>
                <c:pt idx="18">
                  <c:v>981351</c:v>
                </c:pt>
                <c:pt idx="19">
                  <c:v>2214012</c:v>
                </c:pt>
                <c:pt idx="20">
                  <c:v>1884842</c:v>
                </c:pt>
                <c:pt idx="21">
                  <c:v>1249407</c:v>
                </c:pt>
                <c:pt idx="22">
                  <c:v>1793440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317C-4F7B-B71B-460B02933784}"/>
            </c:ext>
          </c:extLst>
        </c:ser>
        <c:ser>
          <c:idx val="1"/>
          <c:order val="1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'[crop yield.xlsx]Wheat'!$O$27:$O$49</c:f>
              <c:numCache>
                <c:formatCode>0.00E+00</c:formatCode>
                <c:ptCount val="23"/>
                <c:pt idx="0" formatCode="General">
                  <c:v>71120541</c:v>
                </c:pt>
                <c:pt idx="1">
                  <c:v>100000000</c:v>
                </c:pt>
                <c:pt idx="2">
                  <c:v>111000000</c:v>
                </c:pt>
                <c:pt idx="3" formatCode="General">
                  <c:v>74039814</c:v>
                </c:pt>
                <c:pt idx="4" formatCode="General">
                  <c:v>79252880</c:v>
                </c:pt>
                <c:pt idx="5" formatCode="General">
                  <c:v>71930266</c:v>
                </c:pt>
                <c:pt idx="6" formatCode="General">
                  <c:v>65792006</c:v>
                </c:pt>
                <c:pt idx="7" formatCode="General">
                  <c:v>81872538</c:v>
                </c:pt>
                <c:pt idx="8">
                  <c:v>112000000</c:v>
                </c:pt>
                <c:pt idx="9">
                  <c:v>157000000</c:v>
                </c:pt>
                <c:pt idx="10">
                  <c:v>167000000</c:v>
                </c:pt>
                <c:pt idx="11">
                  <c:v>146000000</c:v>
                </c:pt>
                <c:pt idx="12">
                  <c:v>168000000</c:v>
                </c:pt>
                <c:pt idx="13">
                  <c:v>217000000</c:v>
                </c:pt>
                <c:pt idx="14">
                  <c:v>147000000</c:v>
                </c:pt>
                <c:pt idx="15">
                  <c:v>118000000</c:v>
                </c:pt>
                <c:pt idx="16">
                  <c:v>149000000</c:v>
                </c:pt>
                <c:pt idx="17">
                  <c:v>161000000</c:v>
                </c:pt>
                <c:pt idx="18">
                  <c:v>144000000</c:v>
                </c:pt>
                <c:pt idx="19">
                  <c:v>195000000</c:v>
                </c:pt>
                <c:pt idx="20">
                  <c:v>179000000</c:v>
                </c:pt>
                <c:pt idx="21">
                  <c:v>135000000</c:v>
                </c:pt>
                <c:pt idx="22">
                  <c:v>182000000</c:v>
                </c:pt>
              </c:numCache>
            </c:numRef>
          </c:xVal>
          <c:yVal>
            <c:numRef>
              <c:f>'[crop yield.xlsx]Wheat'!$O$26</c:f>
              <c:numCache>
                <c:formatCode>General</c:formatCode>
                <c:ptCount val="1"/>
                <c:pt idx="0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317C-4F7B-B71B-460B0293378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10616975"/>
        <c:axId val="1110625135"/>
      </c:scatterChart>
      <c:valAx>
        <c:axId val="111061697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000" b="1" i="0" u="none" strike="noStrike" baseline="0">
                    <a:effectLst/>
                  </a:rPr>
                  <a:t>Fertilizer</a:t>
                </a:r>
                <a:r>
                  <a:rPr lang="en-IN" sz="1000" b="1" i="0" u="none" strike="noStrike" baseline="0"/>
                  <a:t> </a:t>
                </a:r>
                <a:endParaRPr lang="en-IN" b="1">
                  <a:solidFill>
                    <a:sysClr val="windowText" lastClr="000000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10625135"/>
        <c:crosses val="autoZero"/>
        <c:crossBetween val="midCat"/>
      </c:valAx>
      <c:valAx>
        <c:axId val="11106251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b="1">
                    <a:solidFill>
                      <a:sysClr val="windowText" lastClr="000000"/>
                    </a:solidFill>
                  </a:rPr>
                  <a:t>Production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10616975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1" i="0" u="none" strike="noStrike" kern="1200" spc="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en-IN" sz="1400" b="1" i="0" u="none" strike="noStrike" baseline="0">
                <a:effectLst/>
              </a:rPr>
              <a:t>Pesticide</a:t>
            </a:r>
            <a:r>
              <a:rPr lang="en-IN" sz="1400" b="1" i="0" u="none" strike="noStrike" baseline="0"/>
              <a:t> </a:t>
            </a:r>
            <a:r>
              <a:rPr lang="en-US" b="1">
                <a:solidFill>
                  <a:sysClr val="windowText" lastClr="000000"/>
                </a:solidFill>
              </a:rPr>
              <a:t>vs Production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400" b="1" i="0" u="none" strike="noStrike" kern="1200" spc="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'[crop yield.xlsx]Wheat'!$P$26</c:f>
              <c:strCache>
                <c:ptCount val="1"/>
                <c:pt idx="0">
                  <c:v>Production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1"/>
            <c:dispEq val="0"/>
            <c:trendlineLbl>
              <c:layout>
                <c:manualLayout>
                  <c:x val="0.11407827231565842"/>
                  <c:y val="-0.2311687080781569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050" b="0" i="0" u="none" strike="noStrike" kern="1200" baseline="0">
                      <a:solidFill>
                        <a:sysClr val="windowText" lastClr="000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'[crop yield.xlsx]Wheat'!$O$27:$O$49</c:f>
              <c:numCache>
                <c:formatCode>General</c:formatCode>
                <c:ptCount val="23"/>
                <c:pt idx="0">
                  <c:v>231663</c:v>
                </c:pt>
                <c:pt idx="1">
                  <c:v>294495</c:v>
                </c:pt>
                <c:pt idx="2">
                  <c:v>281286</c:v>
                </c:pt>
                <c:pt idx="3">
                  <c:v>196092</c:v>
                </c:pt>
                <c:pt idx="4">
                  <c:v>201760</c:v>
                </c:pt>
                <c:pt idx="5">
                  <c:v>189950</c:v>
                </c:pt>
                <c:pt idx="6">
                  <c:v>159528</c:v>
                </c:pt>
                <c:pt idx="7">
                  <c:v>158697</c:v>
                </c:pt>
                <c:pt idx="8">
                  <c:v>195888</c:v>
                </c:pt>
                <c:pt idx="9">
                  <c:v>270776</c:v>
                </c:pt>
                <c:pt idx="10">
                  <c:v>200448</c:v>
                </c:pt>
                <c:pt idx="11">
                  <c:v>91962</c:v>
                </c:pt>
                <c:pt idx="12">
                  <c:v>183753</c:v>
                </c:pt>
                <c:pt idx="13">
                  <c:v>313584</c:v>
                </c:pt>
                <c:pt idx="14">
                  <c:v>289773</c:v>
                </c:pt>
                <c:pt idx="15">
                  <c:v>243350</c:v>
                </c:pt>
                <c:pt idx="16">
                  <c:v>277614</c:v>
                </c:pt>
                <c:pt idx="17">
                  <c:v>352209</c:v>
                </c:pt>
                <c:pt idx="18">
                  <c:v>300581.8</c:v>
                </c:pt>
                <c:pt idx="19">
                  <c:v>445202.1</c:v>
                </c:pt>
                <c:pt idx="20">
                  <c:v>432338</c:v>
                </c:pt>
                <c:pt idx="21">
                  <c:v>292048.09999999998</c:v>
                </c:pt>
                <c:pt idx="22">
                  <c:v>391077.1</c:v>
                </c:pt>
              </c:numCache>
            </c:numRef>
          </c:xVal>
          <c:yVal>
            <c:numRef>
              <c:f>'[crop yield.xlsx]Wheat'!$P$27:$P$49</c:f>
              <c:numCache>
                <c:formatCode>General</c:formatCode>
                <c:ptCount val="23"/>
                <c:pt idx="0">
                  <c:v>670600</c:v>
                </c:pt>
                <c:pt idx="1">
                  <c:v>1308500</c:v>
                </c:pt>
                <c:pt idx="2">
                  <c:v>1425900</c:v>
                </c:pt>
                <c:pt idx="3">
                  <c:v>947600</c:v>
                </c:pt>
                <c:pt idx="4">
                  <c:v>1077400</c:v>
                </c:pt>
                <c:pt idx="5">
                  <c:v>983900</c:v>
                </c:pt>
                <c:pt idx="6">
                  <c:v>778200</c:v>
                </c:pt>
                <c:pt idx="7">
                  <c:v>1016300</c:v>
                </c:pt>
                <c:pt idx="8">
                  <c:v>1300700</c:v>
                </c:pt>
                <c:pt idx="9">
                  <c:v>1871000</c:v>
                </c:pt>
                <c:pt idx="10">
                  <c:v>2371100</c:v>
                </c:pt>
                <c:pt idx="11">
                  <c:v>1516400</c:v>
                </c:pt>
                <c:pt idx="12">
                  <c:v>1740200</c:v>
                </c:pt>
                <c:pt idx="13">
                  <c:v>2300800</c:v>
                </c:pt>
                <c:pt idx="14">
                  <c:v>1498800</c:v>
                </c:pt>
                <c:pt idx="15">
                  <c:v>1198700</c:v>
                </c:pt>
                <c:pt idx="16">
                  <c:v>1480000</c:v>
                </c:pt>
                <c:pt idx="17">
                  <c:v>1307700</c:v>
                </c:pt>
                <c:pt idx="18">
                  <c:v>981351</c:v>
                </c:pt>
                <c:pt idx="19">
                  <c:v>2214012</c:v>
                </c:pt>
                <c:pt idx="20">
                  <c:v>1884842</c:v>
                </c:pt>
                <c:pt idx="21">
                  <c:v>1249407</c:v>
                </c:pt>
                <c:pt idx="22">
                  <c:v>1793440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1FD7-4053-A9B6-DF9E8A3C916D}"/>
            </c:ext>
          </c:extLst>
        </c:ser>
        <c:ser>
          <c:idx val="1"/>
          <c:order val="1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'[crop yield.xlsx]Wheat'!$O$27:$O$49</c:f>
              <c:numCache>
                <c:formatCode>General</c:formatCode>
                <c:ptCount val="23"/>
                <c:pt idx="0">
                  <c:v>231663</c:v>
                </c:pt>
                <c:pt idx="1">
                  <c:v>294495</c:v>
                </c:pt>
                <c:pt idx="2">
                  <c:v>281286</c:v>
                </c:pt>
                <c:pt idx="3">
                  <c:v>196092</c:v>
                </c:pt>
                <c:pt idx="4">
                  <c:v>201760</c:v>
                </c:pt>
                <c:pt idx="5">
                  <c:v>189950</c:v>
                </c:pt>
                <c:pt idx="6">
                  <c:v>159528</c:v>
                </c:pt>
                <c:pt idx="7">
                  <c:v>158697</c:v>
                </c:pt>
                <c:pt idx="8">
                  <c:v>195888</c:v>
                </c:pt>
                <c:pt idx="9">
                  <c:v>270776</c:v>
                </c:pt>
                <c:pt idx="10">
                  <c:v>200448</c:v>
                </c:pt>
                <c:pt idx="11">
                  <c:v>91962</c:v>
                </c:pt>
                <c:pt idx="12">
                  <c:v>183753</c:v>
                </c:pt>
                <c:pt idx="13">
                  <c:v>313584</c:v>
                </c:pt>
                <c:pt idx="14">
                  <c:v>289773</c:v>
                </c:pt>
                <c:pt idx="15">
                  <c:v>243350</c:v>
                </c:pt>
                <c:pt idx="16">
                  <c:v>277614</c:v>
                </c:pt>
                <c:pt idx="17">
                  <c:v>352209</c:v>
                </c:pt>
                <c:pt idx="18">
                  <c:v>300581.8</c:v>
                </c:pt>
                <c:pt idx="19">
                  <c:v>445202.1</c:v>
                </c:pt>
                <c:pt idx="20">
                  <c:v>432338</c:v>
                </c:pt>
                <c:pt idx="21">
                  <c:v>292048.09999999998</c:v>
                </c:pt>
                <c:pt idx="22">
                  <c:v>391077.1</c:v>
                </c:pt>
              </c:numCache>
            </c:numRef>
          </c:xVal>
          <c:yVal>
            <c:numRef>
              <c:f>'[crop yield.xlsx]Wheat'!$O$26</c:f>
              <c:numCache>
                <c:formatCode>General</c:formatCode>
                <c:ptCount val="1"/>
                <c:pt idx="0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1FD7-4053-A9B6-DF9E8A3C916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10616975"/>
        <c:axId val="1110625135"/>
      </c:scatterChart>
      <c:valAx>
        <c:axId val="111061697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000" b="1" i="0" u="none" strike="noStrike" baseline="0">
                    <a:effectLst/>
                  </a:rPr>
                  <a:t>Pesticide</a:t>
                </a:r>
                <a:r>
                  <a:rPr lang="en-IN" sz="1000" b="1" i="0" u="none" strike="noStrike" baseline="0"/>
                  <a:t> </a:t>
                </a:r>
                <a:endParaRPr lang="en-IN" b="1">
                  <a:solidFill>
                    <a:sysClr val="windowText" lastClr="000000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10625135"/>
        <c:crosses val="autoZero"/>
        <c:crossBetween val="midCat"/>
      </c:valAx>
      <c:valAx>
        <c:axId val="11106251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b="1">
                    <a:solidFill>
                      <a:sysClr val="windowText" lastClr="000000"/>
                    </a:solidFill>
                  </a:rPr>
                  <a:t>Production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10616975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en-US">
                <a:solidFill>
                  <a:sysClr val="windowText" lastClr="000000"/>
                </a:solidFill>
              </a:rPr>
              <a:t>Annual rainfall vs</a:t>
            </a:r>
            <a:r>
              <a:rPr lang="en-US" baseline="0">
                <a:solidFill>
                  <a:sysClr val="windowText" lastClr="000000"/>
                </a:solidFill>
              </a:rPr>
              <a:t> </a:t>
            </a:r>
            <a:r>
              <a:rPr lang="en-US">
                <a:solidFill>
                  <a:sysClr val="windowText" lastClr="000000"/>
                </a:solidFill>
              </a:rPr>
              <a:t>Production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'[crop yield.xlsx]sugarcaneCrop'!$N$29</c:f>
              <c:strCache>
                <c:ptCount val="1"/>
                <c:pt idx="0">
                  <c:v>Production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1"/>
            <c:dispEq val="0"/>
            <c:trendlineLbl>
              <c:layout>
                <c:manualLayout>
                  <c:x val="9.2503499562554686E-2"/>
                  <c:y val="-0.21895778652668416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050" b="0" i="0" u="none" strike="noStrike" kern="1200" baseline="0">
                      <a:solidFill>
                        <a:sysClr val="windowText" lastClr="000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'[crop yield.xlsx]sugarcaneCrop'!$M$30:$M$50</c:f>
              <c:numCache>
                <c:formatCode>General</c:formatCode>
                <c:ptCount val="21"/>
                <c:pt idx="0">
                  <c:v>1166.5</c:v>
                </c:pt>
                <c:pt idx="1">
                  <c:v>1057.8</c:v>
                </c:pt>
                <c:pt idx="2">
                  <c:v>1035.8</c:v>
                </c:pt>
                <c:pt idx="3">
                  <c:v>967.4</c:v>
                </c:pt>
                <c:pt idx="4">
                  <c:v>1037.4000000000001</c:v>
                </c:pt>
                <c:pt idx="5">
                  <c:v>1052</c:v>
                </c:pt>
                <c:pt idx="6">
                  <c:v>1387.2</c:v>
                </c:pt>
                <c:pt idx="7">
                  <c:v>1439.4</c:v>
                </c:pt>
                <c:pt idx="8">
                  <c:v>1257.2</c:v>
                </c:pt>
                <c:pt idx="9">
                  <c:v>1052.8</c:v>
                </c:pt>
                <c:pt idx="10">
                  <c:v>1002.4</c:v>
                </c:pt>
                <c:pt idx="11">
                  <c:v>1389</c:v>
                </c:pt>
                <c:pt idx="12">
                  <c:v>1174.0954549999999</c:v>
                </c:pt>
                <c:pt idx="13">
                  <c:v>1003.4</c:v>
                </c:pt>
                <c:pt idx="14">
                  <c:v>1409.8</c:v>
                </c:pt>
                <c:pt idx="15">
                  <c:v>1001.6</c:v>
                </c:pt>
                <c:pt idx="16">
                  <c:v>875.7</c:v>
                </c:pt>
                <c:pt idx="17">
                  <c:v>1151.0999999999999</c:v>
                </c:pt>
                <c:pt idx="18">
                  <c:v>1129.5</c:v>
                </c:pt>
                <c:pt idx="19">
                  <c:v>1387.4</c:v>
                </c:pt>
                <c:pt idx="20">
                  <c:v>1555.8</c:v>
                </c:pt>
              </c:numCache>
            </c:numRef>
          </c:xVal>
          <c:yVal>
            <c:numRef>
              <c:f>'[crop yield.xlsx]sugarcaneCrop'!$N$30:$N$50</c:f>
              <c:numCache>
                <c:formatCode>General</c:formatCode>
                <c:ptCount val="21"/>
                <c:pt idx="0">
                  <c:v>53140400</c:v>
                </c:pt>
                <c:pt idx="1">
                  <c:v>49568700</c:v>
                </c:pt>
                <c:pt idx="2">
                  <c:v>45139800</c:v>
                </c:pt>
                <c:pt idx="3">
                  <c:v>42617000</c:v>
                </c:pt>
                <c:pt idx="4">
                  <c:v>25668400</c:v>
                </c:pt>
                <c:pt idx="5">
                  <c:v>23913700</c:v>
                </c:pt>
                <c:pt idx="6">
                  <c:v>38813700</c:v>
                </c:pt>
                <c:pt idx="7">
                  <c:v>66277400</c:v>
                </c:pt>
                <c:pt idx="8">
                  <c:v>88437200</c:v>
                </c:pt>
                <c:pt idx="9">
                  <c:v>60648300</c:v>
                </c:pt>
                <c:pt idx="10">
                  <c:v>64159300</c:v>
                </c:pt>
                <c:pt idx="11">
                  <c:v>85691500</c:v>
                </c:pt>
                <c:pt idx="12">
                  <c:v>89456100</c:v>
                </c:pt>
                <c:pt idx="13">
                  <c:v>75335000</c:v>
                </c:pt>
                <c:pt idx="14">
                  <c:v>83954000</c:v>
                </c:pt>
                <c:pt idx="15">
                  <c:v>91538100</c:v>
                </c:pt>
                <c:pt idx="16">
                  <c:v>69235400</c:v>
                </c:pt>
                <c:pt idx="17">
                  <c:v>54236984</c:v>
                </c:pt>
                <c:pt idx="18">
                  <c:v>82539200</c:v>
                </c:pt>
                <c:pt idx="19">
                  <c:v>89770489</c:v>
                </c:pt>
                <c:pt idx="20">
                  <c:v>69312919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CE41-4B27-BDD9-452B1E69756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71383119"/>
        <c:axId val="871395119"/>
      </c:scatterChart>
      <c:valAx>
        <c:axId val="87138311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>
                    <a:solidFill>
                      <a:sysClr val="windowText" lastClr="000000"/>
                    </a:solidFill>
                  </a:rPr>
                  <a:t>Annual Rainfall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71395119"/>
        <c:crosses val="autoZero"/>
        <c:crossBetween val="midCat"/>
      </c:valAx>
      <c:valAx>
        <c:axId val="87139511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>
                    <a:solidFill>
                      <a:sysClr val="windowText" lastClr="000000"/>
                    </a:solidFill>
                  </a:rPr>
                  <a:t>Production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71383119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tx1">
          <a:lumMod val="95000"/>
          <a:lumOff val="5000"/>
        </a:schemeClr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en-IN" sz="1400" b="0" i="0" u="none" strike="noStrike" baseline="0">
                <a:effectLst/>
              </a:rPr>
              <a:t>Fertilizer</a:t>
            </a:r>
            <a:r>
              <a:rPr lang="en-IN" sz="1400" b="0" i="0" u="none" strike="noStrike" baseline="0"/>
              <a:t> </a:t>
            </a:r>
            <a:r>
              <a:rPr lang="en-US">
                <a:solidFill>
                  <a:sysClr val="windowText" lastClr="000000"/>
                </a:solidFill>
              </a:rPr>
              <a:t>vs</a:t>
            </a:r>
            <a:r>
              <a:rPr lang="en-US" baseline="0">
                <a:solidFill>
                  <a:sysClr val="windowText" lastClr="000000"/>
                </a:solidFill>
              </a:rPr>
              <a:t> </a:t>
            </a:r>
            <a:r>
              <a:rPr lang="en-US">
                <a:solidFill>
                  <a:sysClr val="windowText" lastClr="000000"/>
                </a:solidFill>
              </a:rPr>
              <a:t>Production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'[crop yield.xlsx]sugarcaneCrop'!$N$29</c:f>
              <c:strCache>
                <c:ptCount val="1"/>
                <c:pt idx="0">
                  <c:v>Production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1"/>
            <c:dispEq val="0"/>
            <c:trendlineLbl>
              <c:layout>
                <c:manualLayout>
                  <c:x val="9.2503499562554686E-2"/>
                  <c:y val="-0.21895778652668416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050" b="0" i="0" u="none" strike="noStrike" kern="1200" baseline="0">
                      <a:solidFill>
                        <a:sysClr val="windowText" lastClr="000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'[crop yield.xlsx]sugarcaneCrop'!$M$30:$M$50</c:f>
              <c:numCache>
                <c:formatCode>General</c:formatCode>
                <c:ptCount val="21"/>
                <c:pt idx="0">
                  <c:v>62627313</c:v>
                </c:pt>
                <c:pt idx="1">
                  <c:v>58440601</c:v>
                </c:pt>
                <c:pt idx="2">
                  <c:v>59051566</c:v>
                </c:pt>
                <c:pt idx="3">
                  <c:v>54255377</c:v>
                </c:pt>
                <c:pt idx="4">
                  <c:v>43798650</c:v>
                </c:pt>
                <c:pt idx="5">
                  <c:v>35416346</c:v>
                </c:pt>
                <c:pt idx="6">
                  <c:v>60043944</c:v>
                </c:pt>
                <c:pt idx="7">
                  <c:v>108400248</c:v>
                </c:pt>
                <c:pt idx="8">
                  <c:v>145779520</c:v>
                </c:pt>
                <c:pt idx="9">
                  <c:v>109911936</c:v>
                </c:pt>
                <c:pt idx="10">
                  <c:v>117784338</c:v>
                </c:pt>
                <c:pt idx="11">
                  <c:v>160213095</c:v>
                </c:pt>
                <c:pt idx="12">
                  <c:v>171205440</c:v>
                </c:pt>
                <c:pt idx="13">
                  <c:v>141465480</c:v>
                </c:pt>
                <c:pt idx="14">
                  <c:v>135401579</c:v>
                </c:pt>
                <c:pt idx="15">
                  <c:v>155413320</c:v>
                </c:pt>
                <c:pt idx="16">
                  <c:v>155872961</c:v>
                </c:pt>
                <c:pt idx="17">
                  <c:v>97048474.25</c:v>
                </c:pt>
                <c:pt idx="18">
                  <c:v>142016390.40000001</c:v>
                </c:pt>
                <c:pt idx="19">
                  <c:v>188611999.19999999</c:v>
                </c:pt>
                <c:pt idx="20">
                  <c:v>141256626.30000001</c:v>
                </c:pt>
              </c:numCache>
            </c:numRef>
          </c:xVal>
          <c:yVal>
            <c:numRef>
              <c:f>'[crop yield.xlsx]sugarcaneCrop'!$N$30:$N$50</c:f>
              <c:numCache>
                <c:formatCode>General</c:formatCode>
                <c:ptCount val="21"/>
                <c:pt idx="0">
                  <c:v>53140400</c:v>
                </c:pt>
                <c:pt idx="1">
                  <c:v>49568700</c:v>
                </c:pt>
                <c:pt idx="2">
                  <c:v>45139800</c:v>
                </c:pt>
                <c:pt idx="3">
                  <c:v>42617000</c:v>
                </c:pt>
                <c:pt idx="4">
                  <c:v>25668400</c:v>
                </c:pt>
                <c:pt idx="5">
                  <c:v>23913700</c:v>
                </c:pt>
                <c:pt idx="6">
                  <c:v>38813700</c:v>
                </c:pt>
                <c:pt idx="7">
                  <c:v>66277400</c:v>
                </c:pt>
                <c:pt idx="8">
                  <c:v>88437200</c:v>
                </c:pt>
                <c:pt idx="9">
                  <c:v>60648300</c:v>
                </c:pt>
                <c:pt idx="10">
                  <c:v>64159300</c:v>
                </c:pt>
                <c:pt idx="11">
                  <c:v>85691500</c:v>
                </c:pt>
                <c:pt idx="12">
                  <c:v>89456100</c:v>
                </c:pt>
                <c:pt idx="13">
                  <c:v>75335000</c:v>
                </c:pt>
                <c:pt idx="14">
                  <c:v>83954000</c:v>
                </c:pt>
                <c:pt idx="15">
                  <c:v>91538100</c:v>
                </c:pt>
                <c:pt idx="16">
                  <c:v>69235400</c:v>
                </c:pt>
                <c:pt idx="17">
                  <c:v>54236984</c:v>
                </c:pt>
                <c:pt idx="18">
                  <c:v>82539200</c:v>
                </c:pt>
                <c:pt idx="19">
                  <c:v>89770489</c:v>
                </c:pt>
                <c:pt idx="20">
                  <c:v>69312919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7FAD-40FE-B07D-60468956A5C8}"/>
            </c:ext>
          </c:extLst>
        </c:ser>
        <c:ser>
          <c:idx val="1"/>
          <c:order val="1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'[crop yield.xlsx]sugarcaneCrop'!$M$30:$M$50</c:f>
              <c:numCache>
                <c:formatCode>General</c:formatCode>
                <c:ptCount val="21"/>
                <c:pt idx="0">
                  <c:v>62627313</c:v>
                </c:pt>
                <c:pt idx="1">
                  <c:v>58440601</c:v>
                </c:pt>
                <c:pt idx="2">
                  <c:v>59051566</c:v>
                </c:pt>
                <c:pt idx="3">
                  <c:v>54255377</c:v>
                </c:pt>
                <c:pt idx="4">
                  <c:v>43798650</c:v>
                </c:pt>
                <c:pt idx="5">
                  <c:v>35416346</c:v>
                </c:pt>
                <c:pt idx="6">
                  <c:v>60043944</c:v>
                </c:pt>
                <c:pt idx="7">
                  <c:v>108400248</c:v>
                </c:pt>
                <c:pt idx="8">
                  <c:v>145779520</c:v>
                </c:pt>
                <c:pt idx="9">
                  <c:v>109911936</c:v>
                </c:pt>
                <c:pt idx="10">
                  <c:v>117784338</c:v>
                </c:pt>
                <c:pt idx="11">
                  <c:v>160213095</c:v>
                </c:pt>
                <c:pt idx="12">
                  <c:v>171205440</c:v>
                </c:pt>
                <c:pt idx="13">
                  <c:v>141465480</c:v>
                </c:pt>
                <c:pt idx="14">
                  <c:v>135401579</c:v>
                </c:pt>
                <c:pt idx="15">
                  <c:v>155413320</c:v>
                </c:pt>
                <c:pt idx="16">
                  <c:v>155872961</c:v>
                </c:pt>
                <c:pt idx="17">
                  <c:v>97048474.25</c:v>
                </c:pt>
                <c:pt idx="18">
                  <c:v>142016390.40000001</c:v>
                </c:pt>
                <c:pt idx="19">
                  <c:v>188611999.19999999</c:v>
                </c:pt>
                <c:pt idx="20">
                  <c:v>141256626.30000001</c:v>
                </c:pt>
              </c:numCache>
            </c:numRef>
          </c:xVal>
          <c:yVal>
            <c:numRef>
              <c:f>'[crop yield.xlsx]sugarcaneCrop'!$M$29</c:f>
              <c:numCache>
                <c:formatCode>General</c:formatCode>
                <c:ptCount val="1"/>
                <c:pt idx="0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7FAD-40FE-B07D-60468956A5C8}"/>
            </c:ext>
          </c:extLst>
        </c:ser>
        <c:ser>
          <c:idx val="2"/>
          <c:order val="2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'[crop yield.xlsx]sugarcaneCrop'!$M$30:$M$50</c:f>
              <c:numCache>
                <c:formatCode>General</c:formatCode>
                <c:ptCount val="21"/>
                <c:pt idx="0">
                  <c:v>62627313</c:v>
                </c:pt>
                <c:pt idx="1">
                  <c:v>58440601</c:v>
                </c:pt>
                <c:pt idx="2">
                  <c:v>59051566</c:v>
                </c:pt>
                <c:pt idx="3">
                  <c:v>54255377</c:v>
                </c:pt>
                <c:pt idx="4">
                  <c:v>43798650</c:v>
                </c:pt>
                <c:pt idx="5">
                  <c:v>35416346</c:v>
                </c:pt>
                <c:pt idx="6">
                  <c:v>60043944</c:v>
                </c:pt>
                <c:pt idx="7">
                  <c:v>108400248</c:v>
                </c:pt>
                <c:pt idx="8">
                  <c:v>145779520</c:v>
                </c:pt>
                <c:pt idx="9">
                  <c:v>109911936</c:v>
                </c:pt>
                <c:pt idx="10">
                  <c:v>117784338</c:v>
                </c:pt>
                <c:pt idx="11">
                  <c:v>160213095</c:v>
                </c:pt>
                <c:pt idx="12">
                  <c:v>171205440</c:v>
                </c:pt>
                <c:pt idx="13">
                  <c:v>141465480</c:v>
                </c:pt>
                <c:pt idx="14">
                  <c:v>135401579</c:v>
                </c:pt>
                <c:pt idx="15">
                  <c:v>155413320</c:v>
                </c:pt>
                <c:pt idx="16">
                  <c:v>155872961</c:v>
                </c:pt>
                <c:pt idx="17">
                  <c:v>97048474.25</c:v>
                </c:pt>
                <c:pt idx="18">
                  <c:v>142016390.40000001</c:v>
                </c:pt>
                <c:pt idx="19">
                  <c:v>188611999.19999999</c:v>
                </c:pt>
                <c:pt idx="20">
                  <c:v>141256626.30000001</c:v>
                </c:pt>
              </c:numCache>
            </c:numRef>
          </c:xVal>
          <c:yVal>
            <c:numRef>
              <c:f>'[crop yield.xlsx]sugarcaneCrop'!$M$29</c:f>
              <c:numCache>
                <c:formatCode>General</c:formatCode>
                <c:ptCount val="1"/>
                <c:pt idx="0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7FAD-40FE-B07D-60468956A5C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71383119"/>
        <c:axId val="871395119"/>
      </c:scatterChart>
      <c:valAx>
        <c:axId val="87138311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000" b="0" i="0" u="none" strike="noStrike" baseline="0">
                    <a:effectLst/>
                  </a:rPr>
                  <a:t>Fertilizer</a:t>
                </a:r>
                <a:r>
                  <a:rPr lang="en-IN" sz="1000" b="0" i="0" u="none" strike="noStrike" baseline="0"/>
                  <a:t> </a:t>
                </a:r>
                <a:endParaRPr lang="en-IN">
                  <a:solidFill>
                    <a:sysClr val="windowText" lastClr="000000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71395119"/>
        <c:crosses val="autoZero"/>
        <c:crossBetween val="midCat"/>
      </c:valAx>
      <c:valAx>
        <c:axId val="87139511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>
                    <a:solidFill>
                      <a:sysClr val="windowText" lastClr="000000"/>
                    </a:solidFill>
                  </a:rPr>
                  <a:t>Production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71383119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tx1">
          <a:lumMod val="95000"/>
          <a:lumOff val="5000"/>
        </a:schemeClr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en-IN" sz="1400" b="0" i="0" u="none" strike="noStrike" baseline="0">
                <a:effectLst/>
              </a:rPr>
              <a:t>Pesticide</a:t>
            </a:r>
            <a:r>
              <a:rPr lang="en-IN" sz="1400" b="0" i="0" u="none" strike="noStrike" baseline="0"/>
              <a:t>  </a:t>
            </a:r>
            <a:r>
              <a:rPr lang="en-US">
                <a:solidFill>
                  <a:sysClr val="windowText" lastClr="000000"/>
                </a:solidFill>
              </a:rPr>
              <a:t>vs</a:t>
            </a:r>
            <a:r>
              <a:rPr lang="en-US" baseline="0">
                <a:solidFill>
                  <a:sysClr val="windowText" lastClr="000000"/>
                </a:solidFill>
              </a:rPr>
              <a:t> </a:t>
            </a:r>
            <a:r>
              <a:rPr lang="en-US">
                <a:solidFill>
                  <a:sysClr val="windowText" lastClr="000000"/>
                </a:solidFill>
              </a:rPr>
              <a:t>Production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'[crop yield.xlsx]sugarcaneCrop'!$N$29</c:f>
              <c:strCache>
                <c:ptCount val="1"/>
                <c:pt idx="0">
                  <c:v>Production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1"/>
            <c:dispEq val="0"/>
            <c:trendlineLbl>
              <c:layout>
                <c:manualLayout>
                  <c:x val="9.2503499562554686E-2"/>
                  <c:y val="-0.21895778652668416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050" b="0" i="0" u="none" strike="noStrike" kern="1200" baseline="0">
                      <a:solidFill>
                        <a:sysClr val="windowText" lastClr="000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'[crop yield.xlsx]sugarcaneCrop'!$M$30:$M$50</c:f>
              <c:numCache>
                <c:formatCode>General</c:formatCode>
                <c:ptCount val="21"/>
                <c:pt idx="0">
                  <c:v>159327</c:v>
                </c:pt>
                <c:pt idx="1">
                  <c:v>154778</c:v>
                </c:pt>
                <c:pt idx="2">
                  <c:v>150332</c:v>
                </c:pt>
                <c:pt idx="3">
                  <c:v>143275</c:v>
                </c:pt>
                <c:pt idx="4">
                  <c:v>106200</c:v>
                </c:pt>
                <c:pt idx="5">
                  <c:v>68649</c:v>
                </c:pt>
                <c:pt idx="6">
                  <c:v>105147</c:v>
                </c:pt>
                <c:pt idx="7">
                  <c:v>186736</c:v>
                </c:pt>
                <c:pt idx="8">
                  <c:v>174848</c:v>
                </c:pt>
                <c:pt idx="9">
                  <c:v>69156</c:v>
                </c:pt>
                <c:pt idx="10">
                  <c:v>128503</c:v>
                </c:pt>
                <c:pt idx="11">
                  <c:v>231480</c:v>
                </c:pt>
                <c:pt idx="12">
                  <c:v>337260</c:v>
                </c:pt>
                <c:pt idx="13">
                  <c:v>290811</c:v>
                </c:pt>
                <c:pt idx="14">
                  <c:v>253017</c:v>
                </c:pt>
                <c:pt idx="15">
                  <c:v>339735</c:v>
                </c:pt>
                <c:pt idx="16">
                  <c:v>325743</c:v>
                </c:pt>
                <c:pt idx="17">
                  <c:v>221644.15</c:v>
                </c:pt>
                <c:pt idx="18">
                  <c:v>342773.3</c:v>
                </c:pt>
                <c:pt idx="19">
                  <c:v>406992.6</c:v>
                </c:pt>
                <c:pt idx="20">
                  <c:v>304290.59000000003</c:v>
                </c:pt>
              </c:numCache>
            </c:numRef>
          </c:xVal>
          <c:yVal>
            <c:numRef>
              <c:f>'[crop yield.xlsx]sugarcaneCrop'!$N$30:$N$50</c:f>
              <c:numCache>
                <c:formatCode>General</c:formatCode>
                <c:ptCount val="21"/>
                <c:pt idx="0">
                  <c:v>53140400</c:v>
                </c:pt>
                <c:pt idx="1">
                  <c:v>49568700</c:v>
                </c:pt>
                <c:pt idx="2">
                  <c:v>45139800</c:v>
                </c:pt>
                <c:pt idx="3">
                  <c:v>42617000</c:v>
                </c:pt>
                <c:pt idx="4">
                  <c:v>25668400</c:v>
                </c:pt>
                <c:pt idx="5">
                  <c:v>23913700</c:v>
                </c:pt>
                <c:pt idx="6">
                  <c:v>38813700</c:v>
                </c:pt>
                <c:pt idx="7">
                  <c:v>66277400</c:v>
                </c:pt>
                <c:pt idx="8">
                  <c:v>88437200</c:v>
                </c:pt>
                <c:pt idx="9">
                  <c:v>60648300</c:v>
                </c:pt>
                <c:pt idx="10">
                  <c:v>64159300</c:v>
                </c:pt>
                <c:pt idx="11">
                  <c:v>85691500</c:v>
                </c:pt>
                <c:pt idx="12">
                  <c:v>89456100</c:v>
                </c:pt>
                <c:pt idx="13">
                  <c:v>75335000</c:v>
                </c:pt>
                <c:pt idx="14">
                  <c:v>83954000</c:v>
                </c:pt>
                <c:pt idx="15">
                  <c:v>91538100</c:v>
                </c:pt>
                <c:pt idx="16">
                  <c:v>69235400</c:v>
                </c:pt>
                <c:pt idx="17">
                  <c:v>54236984</c:v>
                </c:pt>
                <c:pt idx="18">
                  <c:v>82539200</c:v>
                </c:pt>
                <c:pt idx="19">
                  <c:v>89770489</c:v>
                </c:pt>
                <c:pt idx="20">
                  <c:v>69312919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2C44-4A0A-B39F-0AF0A13CCE6F}"/>
            </c:ext>
          </c:extLst>
        </c:ser>
        <c:ser>
          <c:idx val="1"/>
          <c:order val="1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'[crop yield.xlsx]sugarcaneCrop'!$M$30:$M$50</c:f>
              <c:numCache>
                <c:formatCode>General</c:formatCode>
                <c:ptCount val="21"/>
                <c:pt idx="0">
                  <c:v>159327</c:v>
                </c:pt>
                <c:pt idx="1">
                  <c:v>154778</c:v>
                </c:pt>
                <c:pt idx="2">
                  <c:v>150332</c:v>
                </c:pt>
                <c:pt idx="3">
                  <c:v>143275</c:v>
                </c:pt>
                <c:pt idx="4">
                  <c:v>106200</c:v>
                </c:pt>
                <c:pt idx="5">
                  <c:v>68649</c:v>
                </c:pt>
                <c:pt idx="6">
                  <c:v>105147</c:v>
                </c:pt>
                <c:pt idx="7">
                  <c:v>186736</c:v>
                </c:pt>
                <c:pt idx="8">
                  <c:v>174848</c:v>
                </c:pt>
                <c:pt idx="9">
                  <c:v>69156</c:v>
                </c:pt>
                <c:pt idx="10">
                  <c:v>128503</c:v>
                </c:pt>
                <c:pt idx="11">
                  <c:v>231480</c:v>
                </c:pt>
                <c:pt idx="12">
                  <c:v>337260</c:v>
                </c:pt>
                <c:pt idx="13">
                  <c:v>290811</c:v>
                </c:pt>
                <c:pt idx="14">
                  <c:v>253017</c:v>
                </c:pt>
                <c:pt idx="15">
                  <c:v>339735</c:v>
                </c:pt>
                <c:pt idx="16">
                  <c:v>325743</c:v>
                </c:pt>
                <c:pt idx="17">
                  <c:v>221644.15</c:v>
                </c:pt>
                <c:pt idx="18">
                  <c:v>342773.3</c:v>
                </c:pt>
                <c:pt idx="19">
                  <c:v>406992.6</c:v>
                </c:pt>
                <c:pt idx="20">
                  <c:v>304290.59000000003</c:v>
                </c:pt>
              </c:numCache>
            </c:numRef>
          </c:xVal>
          <c:yVal>
            <c:numRef>
              <c:f>'[crop yield.xlsx]sugarcaneCrop'!$M$29</c:f>
              <c:numCache>
                <c:formatCode>General</c:formatCode>
                <c:ptCount val="1"/>
                <c:pt idx="0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2C44-4A0A-B39F-0AF0A13CCE6F}"/>
            </c:ext>
          </c:extLst>
        </c:ser>
        <c:ser>
          <c:idx val="2"/>
          <c:order val="2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'[crop yield.xlsx]sugarcaneCrop'!$M$30:$M$50</c:f>
              <c:numCache>
                <c:formatCode>General</c:formatCode>
                <c:ptCount val="21"/>
                <c:pt idx="0">
                  <c:v>159327</c:v>
                </c:pt>
                <c:pt idx="1">
                  <c:v>154778</c:v>
                </c:pt>
                <c:pt idx="2">
                  <c:v>150332</c:v>
                </c:pt>
                <c:pt idx="3">
                  <c:v>143275</c:v>
                </c:pt>
                <c:pt idx="4">
                  <c:v>106200</c:v>
                </c:pt>
                <c:pt idx="5">
                  <c:v>68649</c:v>
                </c:pt>
                <c:pt idx="6">
                  <c:v>105147</c:v>
                </c:pt>
                <c:pt idx="7">
                  <c:v>186736</c:v>
                </c:pt>
                <c:pt idx="8">
                  <c:v>174848</c:v>
                </c:pt>
                <c:pt idx="9">
                  <c:v>69156</c:v>
                </c:pt>
                <c:pt idx="10">
                  <c:v>128503</c:v>
                </c:pt>
                <c:pt idx="11">
                  <c:v>231480</c:v>
                </c:pt>
                <c:pt idx="12">
                  <c:v>337260</c:v>
                </c:pt>
                <c:pt idx="13">
                  <c:v>290811</c:v>
                </c:pt>
                <c:pt idx="14">
                  <c:v>253017</c:v>
                </c:pt>
                <c:pt idx="15">
                  <c:v>339735</c:v>
                </c:pt>
                <c:pt idx="16">
                  <c:v>325743</c:v>
                </c:pt>
                <c:pt idx="17">
                  <c:v>221644.15</c:v>
                </c:pt>
                <c:pt idx="18">
                  <c:v>342773.3</c:v>
                </c:pt>
                <c:pt idx="19">
                  <c:v>406992.6</c:v>
                </c:pt>
                <c:pt idx="20">
                  <c:v>304290.59000000003</c:v>
                </c:pt>
              </c:numCache>
            </c:numRef>
          </c:xVal>
          <c:yVal>
            <c:numRef>
              <c:f>'[crop yield.xlsx]sugarcaneCrop'!$M$29</c:f>
              <c:numCache>
                <c:formatCode>General</c:formatCode>
                <c:ptCount val="1"/>
                <c:pt idx="0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2C44-4A0A-B39F-0AF0A13CCE6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71383119"/>
        <c:axId val="871395119"/>
      </c:scatterChart>
      <c:valAx>
        <c:axId val="87138311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000" b="0" i="0" u="none" strike="noStrike" baseline="0">
                    <a:effectLst/>
                  </a:rPr>
                  <a:t>Pesticide</a:t>
                </a:r>
                <a:r>
                  <a:rPr lang="en-IN" sz="1000" b="0" i="0" u="none" strike="noStrike" baseline="0"/>
                  <a:t>  </a:t>
                </a:r>
                <a:endParaRPr lang="en-IN">
                  <a:solidFill>
                    <a:sysClr val="windowText" lastClr="000000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71395119"/>
        <c:crosses val="autoZero"/>
        <c:crossBetween val="midCat"/>
      </c:valAx>
      <c:valAx>
        <c:axId val="87139511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>
                    <a:solidFill>
                      <a:sysClr val="windowText" lastClr="000000"/>
                    </a:solidFill>
                  </a:rPr>
                  <a:t>Production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71383119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tx1">
          <a:lumMod val="95000"/>
          <a:lumOff val="5000"/>
        </a:schemeClr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en-US">
                <a:solidFill>
                  <a:sysClr val="windowText" lastClr="000000"/>
                </a:solidFill>
              </a:rPr>
              <a:t>Area vs</a:t>
            </a:r>
            <a:r>
              <a:rPr lang="en-US" baseline="0">
                <a:solidFill>
                  <a:sysClr val="windowText" lastClr="000000"/>
                </a:solidFill>
              </a:rPr>
              <a:t> </a:t>
            </a:r>
            <a:r>
              <a:rPr lang="en-US">
                <a:solidFill>
                  <a:sysClr val="windowText" lastClr="000000"/>
                </a:solidFill>
              </a:rPr>
              <a:t>Production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'[crop yield.xlsx]sugarcaneCrop'!$N$29</c:f>
              <c:strCache>
                <c:ptCount val="1"/>
                <c:pt idx="0">
                  <c:v>Production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1"/>
            <c:dispEq val="0"/>
            <c:trendlineLbl>
              <c:layout>
                <c:manualLayout>
                  <c:x val="0.12622265966754156"/>
                  <c:y val="-0.213581583552056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ysClr val="windowText" lastClr="000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'[crop yield.xlsx]sugarcaneCrop'!$M$30:$M$50</c:f>
              <c:numCache>
                <c:formatCode>General</c:formatCode>
                <c:ptCount val="21"/>
                <c:pt idx="0">
                  <c:v>590100</c:v>
                </c:pt>
                <c:pt idx="1">
                  <c:v>595300</c:v>
                </c:pt>
                <c:pt idx="2">
                  <c:v>578200</c:v>
                </c:pt>
                <c:pt idx="3">
                  <c:v>573100</c:v>
                </c:pt>
                <c:pt idx="4">
                  <c:v>442500</c:v>
                </c:pt>
                <c:pt idx="5">
                  <c:v>326900</c:v>
                </c:pt>
                <c:pt idx="6">
                  <c:v>500700</c:v>
                </c:pt>
                <c:pt idx="7">
                  <c:v>848800</c:v>
                </c:pt>
                <c:pt idx="8">
                  <c:v>1092800</c:v>
                </c:pt>
                <c:pt idx="9">
                  <c:v>768400</c:v>
                </c:pt>
                <c:pt idx="10">
                  <c:v>755900</c:v>
                </c:pt>
                <c:pt idx="11">
                  <c:v>964500</c:v>
                </c:pt>
                <c:pt idx="12">
                  <c:v>1022000</c:v>
                </c:pt>
                <c:pt idx="13">
                  <c:v>938100</c:v>
                </c:pt>
                <c:pt idx="14">
                  <c:v>937100</c:v>
                </c:pt>
                <c:pt idx="15">
                  <c:v>1029500</c:v>
                </c:pt>
                <c:pt idx="16">
                  <c:v>987100</c:v>
                </c:pt>
                <c:pt idx="17">
                  <c:v>633269</c:v>
                </c:pt>
                <c:pt idx="18">
                  <c:v>902035</c:v>
                </c:pt>
                <c:pt idx="19">
                  <c:v>1162836</c:v>
                </c:pt>
                <c:pt idx="20">
                  <c:v>822407</c:v>
                </c:pt>
              </c:numCache>
            </c:numRef>
          </c:xVal>
          <c:yVal>
            <c:numRef>
              <c:f>'[crop yield.xlsx]sugarcaneCrop'!$N$30:$N$50</c:f>
              <c:numCache>
                <c:formatCode>General</c:formatCode>
                <c:ptCount val="21"/>
                <c:pt idx="0">
                  <c:v>53140400</c:v>
                </c:pt>
                <c:pt idx="1">
                  <c:v>49568700</c:v>
                </c:pt>
                <c:pt idx="2">
                  <c:v>45139800</c:v>
                </c:pt>
                <c:pt idx="3">
                  <c:v>42617000</c:v>
                </c:pt>
                <c:pt idx="4">
                  <c:v>25668400</c:v>
                </c:pt>
                <c:pt idx="5">
                  <c:v>23913700</c:v>
                </c:pt>
                <c:pt idx="6">
                  <c:v>38813700</c:v>
                </c:pt>
                <c:pt idx="7">
                  <c:v>66277400</c:v>
                </c:pt>
                <c:pt idx="8">
                  <c:v>88437200</c:v>
                </c:pt>
                <c:pt idx="9">
                  <c:v>60648300</c:v>
                </c:pt>
                <c:pt idx="10">
                  <c:v>64159300</c:v>
                </c:pt>
                <c:pt idx="11">
                  <c:v>85691500</c:v>
                </c:pt>
                <c:pt idx="12">
                  <c:v>89456100</c:v>
                </c:pt>
                <c:pt idx="13">
                  <c:v>75335000</c:v>
                </c:pt>
                <c:pt idx="14">
                  <c:v>83954000</c:v>
                </c:pt>
                <c:pt idx="15">
                  <c:v>91538100</c:v>
                </c:pt>
                <c:pt idx="16">
                  <c:v>69235400</c:v>
                </c:pt>
                <c:pt idx="17">
                  <c:v>54236984</c:v>
                </c:pt>
                <c:pt idx="18">
                  <c:v>82539200</c:v>
                </c:pt>
                <c:pt idx="19">
                  <c:v>89770489</c:v>
                </c:pt>
                <c:pt idx="20">
                  <c:v>69312919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03E9-4BBE-87A2-662F6653B0E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71383119"/>
        <c:axId val="871395119"/>
      </c:scatterChart>
      <c:valAx>
        <c:axId val="87138311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>
                    <a:solidFill>
                      <a:sysClr val="windowText" lastClr="000000"/>
                    </a:solidFill>
                  </a:rPr>
                  <a:t>Area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71395119"/>
        <c:crosses val="autoZero"/>
        <c:crossBetween val="midCat"/>
      </c:valAx>
      <c:valAx>
        <c:axId val="87139511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>
                    <a:solidFill>
                      <a:sysClr val="windowText" lastClr="000000"/>
                    </a:solidFill>
                  </a:rPr>
                  <a:t>Production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71383119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tx1">
          <a:lumMod val="95000"/>
          <a:lumOff val="5000"/>
        </a:schemeClr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en-US">
                <a:solidFill>
                  <a:sysClr val="windowText" lastClr="000000"/>
                </a:solidFill>
              </a:rPr>
              <a:t>Annual rainfall vs</a:t>
            </a:r>
            <a:r>
              <a:rPr lang="en-US" baseline="0">
                <a:solidFill>
                  <a:sysClr val="windowText" lastClr="000000"/>
                </a:solidFill>
              </a:rPr>
              <a:t> </a:t>
            </a:r>
            <a:r>
              <a:rPr lang="en-US">
                <a:solidFill>
                  <a:sysClr val="windowText" lastClr="000000"/>
                </a:solidFill>
              </a:rPr>
              <a:t>Production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'[crop yield.xlsx]sugarcaneCrop'!$N$29</c:f>
              <c:strCache>
                <c:ptCount val="1"/>
                <c:pt idx="0">
                  <c:v>Production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1"/>
            <c:dispEq val="0"/>
            <c:trendlineLbl>
              <c:layout>
                <c:manualLayout>
                  <c:x val="9.2503499562554686E-2"/>
                  <c:y val="-0.21895778652668416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050" b="0" i="0" u="none" strike="noStrike" kern="1200" baseline="0">
                      <a:solidFill>
                        <a:sysClr val="windowText" lastClr="000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'[crop yield.xlsx]sugarcaneCrop'!$M$30:$M$50</c:f>
              <c:numCache>
                <c:formatCode>General</c:formatCode>
                <c:ptCount val="21"/>
                <c:pt idx="0">
                  <c:v>1166.5</c:v>
                </c:pt>
                <c:pt idx="1">
                  <c:v>1057.8</c:v>
                </c:pt>
                <c:pt idx="2">
                  <c:v>1035.8</c:v>
                </c:pt>
                <c:pt idx="3">
                  <c:v>967.4</c:v>
                </c:pt>
                <c:pt idx="4">
                  <c:v>1037.4000000000001</c:v>
                </c:pt>
                <c:pt idx="5">
                  <c:v>1052</c:v>
                </c:pt>
                <c:pt idx="6">
                  <c:v>1387.2</c:v>
                </c:pt>
                <c:pt idx="7">
                  <c:v>1439.4</c:v>
                </c:pt>
                <c:pt idx="8">
                  <c:v>1257.2</c:v>
                </c:pt>
                <c:pt idx="9">
                  <c:v>1052.8</c:v>
                </c:pt>
                <c:pt idx="10">
                  <c:v>1002.4</c:v>
                </c:pt>
                <c:pt idx="11">
                  <c:v>1389</c:v>
                </c:pt>
                <c:pt idx="12">
                  <c:v>1174.0954549999999</c:v>
                </c:pt>
                <c:pt idx="13">
                  <c:v>1003.4</c:v>
                </c:pt>
                <c:pt idx="14">
                  <c:v>1409.8</c:v>
                </c:pt>
                <c:pt idx="15">
                  <c:v>1001.6</c:v>
                </c:pt>
                <c:pt idx="16">
                  <c:v>875.7</c:v>
                </c:pt>
                <c:pt idx="17">
                  <c:v>1151.0999999999999</c:v>
                </c:pt>
                <c:pt idx="18">
                  <c:v>1129.5</c:v>
                </c:pt>
                <c:pt idx="19">
                  <c:v>1387.4</c:v>
                </c:pt>
                <c:pt idx="20">
                  <c:v>1555.8</c:v>
                </c:pt>
              </c:numCache>
            </c:numRef>
          </c:xVal>
          <c:yVal>
            <c:numRef>
              <c:f>'[crop yield.xlsx]sugarcaneCrop'!$N$30:$N$50</c:f>
              <c:numCache>
                <c:formatCode>General</c:formatCode>
                <c:ptCount val="21"/>
                <c:pt idx="0">
                  <c:v>53140400</c:v>
                </c:pt>
                <c:pt idx="1">
                  <c:v>49568700</c:v>
                </c:pt>
                <c:pt idx="2">
                  <c:v>45139800</c:v>
                </c:pt>
                <c:pt idx="3">
                  <c:v>42617000</c:v>
                </c:pt>
                <c:pt idx="4">
                  <c:v>25668400</c:v>
                </c:pt>
                <c:pt idx="5">
                  <c:v>23913700</c:v>
                </c:pt>
                <c:pt idx="6">
                  <c:v>38813700</c:v>
                </c:pt>
                <c:pt idx="7">
                  <c:v>66277400</c:v>
                </c:pt>
                <c:pt idx="8">
                  <c:v>88437200</c:v>
                </c:pt>
                <c:pt idx="9">
                  <c:v>60648300</c:v>
                </c:pt>
                <c:pt idx="10">
                  <c:v>64159300</c:v>
                </c:pt>
                <c:pt idx="11">
                  <c:v>85691500</c:v>
                </c:pt>
                <c:pt idx="12">
                  <c:v>89456100</c:v>
                </c:pt>
                <c:pt idx="13">
                  <c:v>75335000</c:v>
                </c:pt>
                <c:pt idx="14">
                  <c:v>83954000</c:v>
                </c:pt>
                <c:pt idx="15">
                  <c:v>91538100</c:v>
                </c:pt>
                <c:pt idx="16">
                  <c:v>69235400</c:v>
                </c:pt>
                <c:pt idx="17">
                  <c:v>54236984</c:v>
                </c:pt>
                <c:pt idx="18">
                  <c:v>82539200</c:v>
                </c:pt>
                <c:pt idx="19">
                  <c:v>89770489</c:v>
                </c:pt>
                <c:pt idx="20">
                  <c:v>69312919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D138-4EAD-A187-F614E226AE7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71383119"/>
        <c:axId val="871395119"/>
      </c:scatterChart>
      <c:valAx>
        <c:axId val="87138311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>
                    <a:solidFill>
                      <a:sysClr val="windowText" lastClr="000000"/>
                    </a:solidFill>
                  </a:rPr>
                  <a:t>Annual Rainfall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71395119"/>
        <c:crosses val="autoZero"/>
        <c:crossBetween val="midCat"/>
      </c:valAx>
      <c:valAx>
        <c:axId val="87139511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>
                    <a:solidFill>
                      <a:sysClr val="windowText" lastClr="000000"/>
                    </a:solidFill>
                  </a:rPr>
                  <a:t>Production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71383119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en-IN" sz="1400" b="0" i="0" u="none" strike="noStrike" baseline="0">
                <a:effectLst/>
              </a:rPr>
              <a:t>Fertilizer</a:t>
            </a:r>
            <a:r>
              <a:rPr lang="en-IN" sz="1400" b="0" i="0" u="none" strike="noStrike" baseline="0"/>
              <a:t> </a:t>
            </a:r>
            <a:r>
              <a:rPr lang="en-US">
                <a:solidFill>
                  <a:sysClr val="windowText" lastClr="000000"/>
                </a:solidFill>
              </a:rPr>
              <a:t>vs</a:t>
            </a:r>
            <a:r>
              <a:rPr lang="en-US" baseline="0">
                <a:solidFill>
                  <a:sysClr val="windowText" lastClr="000000"/>
                </a:solidFill>
              </a:rPr>
              <a:t> </a:t>
            </a:r>
            <a:r>
              <a:rPr lang="en-US">
                <a:solidFill>
                  <a:sysClr val="windowText" lastClr="000000"/>
                </a:solidFill>
              </a:rPr>
              <a:t>Production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'[crop yield.xlsx]sugarcaneCrop'!$N$29</c:f>
              <c:strCache>
                <c:ptCount val="1"/>
                <c:pt idx="0">
                  <c:v>Production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1"/>
            <c:dispEq val="0"/>
            <c:trendlineLbl>
              <c:layout>
                <c:manualLayout>
                  <c:x val="9.2503499562554686E-2"/>
                  <c:y val="-0.21895778652668416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050" b="0" i="0" u="none" strike="noStrike" kern="1200" baseline="0">
                      <a:solidFill>
                        <a:sysClr val="windowText" lastClr="000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'[crop yield.xlsx]sugarcaneCrop'!$M$30:$M$50</c:f>
              <c:numCache>
                <c:formatCode>General</c:formatCode>
                <c:ptCount val="21"/>
                <c:pt idx="0">
                  <c:v>62627313</c:v>
                </c:pt>
                <c:pt idx="1">
                  <c:v>58440601</c:v>
                </c:pt>
                <c:pt idx="2">
                  <c:v>59051566</c:v>
                </c:pt>
                <c:pt idx="3">
                  <c:v>54255377</c:v>
                </c:pt>
                <c:pt idx="4">
                  <c:v>43798650</c:v>
                </c:pt>
                <c:pt idx="5">
                  <c:v>35416346</c:v>
                </c:pt>
                <c:pt idx="6">
                  <c:v>60043944</c:v>
                </c:pt>
                <c:pt idx="7">
                  <c:v>108400248</c:v>
                </c:pt>
                <c:pt idx="8">
                  <c:v>145779520</c:v>
                </c:pt>
                <c:pt idx="9">
                  <c:v>109911936</c:v>
                </c:pt>
                <c:pt idx="10">
                  <c:v>117784338</c:v>
                </c:pt>
                <c:pt idx="11">
                  <c:v>160213095</c:v>
                </c:pt>
                <c:pt idx="12">
                  <c:v>171205440</c:v>
                </c:pt>
                <c:pt idx="13">
                  <c:v>141465480</c:v>
                </c:pt>
                <c:pt idx="14">
                  <c:v>135401579</c:v>
                </c:pt>
                <c:pt idx="15">
                  <c:v>155413320</c:v>
                </c:pt>
                <c:pt idx="16">
                  <c:v>155872961</c:v>
                </c:pt>
                <c:pt idx="17">
                  <c:v>97048474.25</c:v>
                </c:pt>
                <c:pt idx="18">
                  <c:v>142016390.40000001</c:v>
                </c:pt>
                <c:pt idx="19">
                  <c:v>188611999.19999999</c:v>
                </c:pt>
                <c:pt idx="20">
                  <c:v>141256626.30000001</c:v>
                </c:pt>
              </c:numCache>
            </c:numRef>
          </c:xVal>
          <c:yVal>
            <c:numRef>
              <c:f>'[crop yield.xlsx]sugarcaneCrop'!$N$30:$N$50</c:f>
              <c:numCache>
                <c:formatCode>General</c:formatCode>
                <c:ptCount val="21"/>
                <c:pt idx="0">
                  <c:v>53140400</c:v>
                </c:pt>
                <c:pt idx="1">
                  <c:v>49568700</c:v>
                </c:pt>
                <c:pt idx="2">
                  <c:v>45139800</c:v>
                </c:pt>
                <c:pt idx="3">
                  <c:v>42617000</c:v>
                </c:pt>
                <c:pt idx="4">
                  <c:v>25668400</c:v>
                </c:pt>
                <c:pt idx="5">
                  <c:v>23913700</c:v>
                </c:pt>
                <c:pt idx="6">
                  <c:v>38813700</c:v>
                </c:pt>
                <c:pt idx="7">
                  <c:v>66277400</c:v>
                </c:pt>
                <c:pt idx="8">
                  <c:v>88437200</c:v>
                </c:pt>
                <c:pt idx="9">
                  <c:v>60648300</c:v>
                </c:pt>
                <c:pt idx="10">
                  <c:v>64159300</c:v>
                </c:pt>
                <c:pt idx="11">
                  <c:v>85691500</c:v>
                </c:pt>
                <c:pt idx="12">
                  <c:v>89456100</c:v>
                </c:pt>
                <c:pt idx="13">
                  <c:v>75335000</c:v>
                </c:pt>
                <c:pt idx="14">
                  <c:v>83954000</c:v>
                </c:pt>
                <c:pt idx="15">
                  <c:v>91538100</c:v>
                </c:pt>
                <c:pt idx="16">
                  <c:v>69235400</c:v>
                </c:pt>
                <c:pt idx="17">
                  <c:v>54236984</c:v>
                </c:pt>
                <c:pt idx="18">
                  <c:v>82539200</c:v>
                </c:pt>
                <c:pt idx="19">
                  <c:v>89770489</c:v>
                </c:pt>
                <c:pt idx="20">
                  <c:v>69312919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711E-4904-BD1A-9BAF0A5E1F5E}"/>
            </c:ext>
          </c:extLst>
        </c:ser>
        <c:ser>
          <c:idx val="1"/>
          <c:order val="1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'[crop yield.xlsx]sugarcaneCrop'!$M$30:$M$50</c:f>
              <c:numCache>
                <c:formatCode>General</c:formatCode>
                <c:ptCount val="21"/>
                <c:pt idx="0">
                  <c:v>62627313</c:v>
                </c:pt>
                <c:pt idx="1">
                  <c:v>58440601</c:v>
                </c:pt>
                <c:pt idx="2">
                  <c:v>59051566</c:v>
                </c:pt>
                <c:pt idx="3">
                  <c:v>54255377</c:v>
                </c:pt>
                <c:pt idx="4">
                  <c:v>43798650</c:v>
                </c:pt>
                <c:pt idx="5">
                  <c:v>35416346</c:v>
                </c:pt>
                <c:pt idx="6">
                  <c:v>60043944</c:v>
                </c:pt>
                <c:pt idx="7">
                  <c:v>108400248</c:v>
                </c:pt>
                <c:pt idx="8">
                  <c:v>145779520</c:v>
                </c:pt>
                <c:pt idx="9">
                  <c:v>109911936</c:v>
                </c:pt>
                <c:pt idx="10">
                  <c:v>117784338</c:v>
                </c:pt>
                <c:pt idx="11">
                  <c:v>160213095</c:v>
                </c:pt>
                <c:pt idx="12">
                  <c:v>171205440</c:v>
                </c:pt>
                <c:pt idx="13">
                  <c:v>141465480</c:v>
                </c:pt>
                <c:pt idx="14">
                  <c:v>135401579</c:v>
                </c:pt>
                <c:pt idx="15">
                  <c:v>155413320</c:v>
                </c:pt>
                <c:pt idx="16">
                  <c:v>155872961</c:v>
                </c:pt>
                <c:pt idx="17">
                  <c:v>97048474.25</c:v>
                </c:pt>
                <c:pt idx="18">
                  <c:v>142016390.40000001</c:v>
                </c:pt>
                <c:pt idx="19">
                  <c:v>188611999.19999999</c:v>
                </c:pt>
                <c:pt idx="20">
                  <c:v>141256626.30000001</c:v>
                </c:pt>
              </c:numCache>
            </c:numRef>
          </c:xVal>
          <c:yVal>
            <c:numRef>
              <c:f>'[crop yield.xlsx]sugarcaneCrop'!$M$29</c:f>
              <c:numCache>
                <c:formatCode>General</c:formatCode>
                <c:ptCount val="1"/>
                <c:pt idx="0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711E-4904-BD1A-9BAF0A5E1F5E}"/>
            </c:ext>
          </c:extLst>
        </c:ser>
        <c:ser>
          <c:idx val="2"/>
          <c:order val="2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'[crop yield.xlsx]sugarcaneCrop'!$M$30:$M$50</c:f>
              <c:numCache>
                <c:formatCode>General</c:formatCode>
                <c:ptCount val="21"/>
                <c:pt idx="0">
                  <c:v>62627313</c:v>
                </c:pt>
                <c:pt idx="1">
                  <c:v>58440601</c:v>
                </c:pt>
                <c:pt idx="2">
                  <c:v>59051566</c:v>
                </c:pt>
                <c:pt idx="3">
                  <c:v>54255377</c:v>
                </c:pt>
                <c:pt idx="4">
                  <c:v>43798650</c:v>
                </c:pt>
                <c:pt idx="5">
                  <c:v>35416346</c:v>
                </c:pt>
                <c:pt idx="6">
                  <c:v>60043944</c:v>
                </c:pt>
                <c:pt idx="7">
                  <c:v>108400248</c:v>
                </c:pt>
                <c:pt idx="8">
                  <c:v>145779520</c:v>
                </c:pt>
                <c:pt idx="9">
                  <c:v>109911936</c:v>
                </c:pt>
                <c:pt idx="10">
                  <c:v>117784338</c:v>
                </c:pt>
                <c:pt idx="11">
                  <c:v>160213095</c:v>
                </c:pt>
                <c:pt idx="12">
                  <c:v>171205440</c:v>
                </c:pt>
                <c:pt idx="13">
                  <c:v>141465480</c:v>
                </c:pt>
                <c:pt idx="14">
                  <c:v>135401579</c:v>
                </c:pt>
                <c:pt idx="15">
                  <c:v>155413320</c:v>
                </c:pt>
                <c:pt idx="16">
                  <c:v>155872961</c:v>
                </c:pt>
                <c:pt idx="17">
                  <c:v>97048474.25</c:v>
                </c:pt>
                <c:pt idx="18">
                  <c:v>142016390.40000001</c:v>
                </c:pt>
                <c:pt idx="19">
                  <c:v>188611999.19999999</c:v>
                </c:pt>
                <c:pt idx="20">
                  <c:v>141256626.30000001</c:v>
                </c:pt>
              </c:numCache>
            </c:numRef>
          </c:xVal>
          <c:yVal>
            <c:numRef>
              <c:f>'[crop yield.xlsx]sugarcaneCrop'!$M$29</c:f>
              <c:numCache>
                <c:formatCode>General</c:formatCode>
                <c:ptCount val="1"/>
                <c:pt idx="0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711E-4904-BD1A-9BAF0A5E1F5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71383119"/>
        <c:axId val="871395119"/>
      </c:scatterChart>
      <c:valAx>
        <c:axId val="87138311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000" b="0" i="0" u="none" strike="noStrike" baseline="0">
                    <a:effectLst/>
                  </a:rPr>
                  <a:t>Fertilizer</a:t>
                </a:r>
                <a:r>
                  <a:rPr lang="en-IN" sz="1000" b="0" i="0" u="none" strike="noStrike" baseline="0"/>
                  <a:t> </a:t>
                </a:r>
                <a:endParaRPr lang="en-IN">
                  <a:solidFill>
                    <a:sysClr val="windowText" lastClr="000000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71395119"/>
        <c:crosses val="autoZero"/>
        <c:crossBetween val="midCat"/>
      </c:valAx>
      <c:valAx>
        <c:axId val="87139511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>
                    <a:solidFill>
                      <a:sysClr val="windowText" lastClr="000000"/>
                    </a:solidFill>
                  </a:rPr>
                  <a:t>Production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71383119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en-IN" sz="1400" b="0" i="0" u="none" strike="noStrike" baseline="0">
                <a:effectLst/>
              </a:rPr>
              <a:t>Pesticide</a:t>
            </a:r>
            <a:r>
              <a:rPr lang="en-IN" sz="1400" b="0" i="0" u="none" strike="noStrike" baseline="0"/>
              <a:t>  </a:t>
            </a:r>
            <a:r>
              <a:rPr lang="en-US">
                <a:solidFill>
                  <a:sysClr val="windowText" lastClr="000000"/>
                </a:solidFill>
              </a:rPr>
              <a:t>vs</a:t>
            </a:r>
            <a:r>
              <a:rPr lang="en-US" baseline="0">
                <a:solidFill>
                  <a:sysClr val="windowText" lastClr="000000"/>
                </a:solidFill>
              </a:rPr>
              <a:t> </a:t>
            </a:r>
            <a:r>
              <a:rPr lang="en-US">
                <a:solidFill>
                  <a:sysClr val="windowText" lastClr="000000"/>
                </a:solidFill>
              </a:rPr>
              <a:t>Production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'[crop yield.xlsx]sugarcaneCrop'!$N$29</c:f>
              <c:strCache>
                <c:ptCount val="1"/>
                <c:pt idx="0">
                  <c:v>Production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1"/>
            <c:dispEq val="0"/>
            <c:trendlineLbl>
              <c:layout>
                <c:manualLayout>
                  <c:x val="9.2503499562554686E-2"/>
                  <c:y val="-0.21895778652668416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050" b="0" i="0" u="none" strike="noStrike" kern="1200" baseline="0">
                      <a:solidFill>
                        <a:sysClr val="windowText" lastClr="000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'[crop yield.xlsx]sugarcaneCrop'!$M$30:$M$50</c:f>
              <c:numCache>
                <c:formatCode>General</c:formatCode>
                <c:ptCount val="21"/>
                <c:pt idx="0">
                  <c:v>159327</c:v>
                </c:pt>
                <c:pt idx="1">
                  <c:v>154778</c:v>
                </c:pt>
                <c:pt idx="2">
                  <c:v>150332</c:v>
                </c:pt>
                <c:pt idx="3">
                  <c:v>143275</c:v>
                </c:pt>
                <c:pt idx="4">
                  <c:v>106200</c:v>
                </c:pt>
                <c:pt idx="5">
                  <c:v>68649</c:v>
                </c:pt>
                <c:pt idx="6">
                  <c:v>105147</c:v>
                </c:pt>
                <c:pt idx="7">
                  <c:v>186736</c:v>
                </c:pt>
                <c:pt idx="8">
                  <c:v>174848</c:v>
                </c:pt>
                <c:pt idx="9">
                  <c:v>69156</c:v>
                </c:pt>
                <c:pt idx="10">
                  <c:v>128503</c:v>
                </c:pt>
                <c:pt idx="11">
                  <c:v>231480</c:v>
                </c:pt>
                <c:pt idx="12">
                  <c:v>337260</c:v>
                </c:pt>
                <c:pt idx="13">
                  <c:v>290811</c:v>
                </c:pt>
                <c:pt idx="14">
                  <c:v>253017</c:v>
                </c:pt>
                <c:pt idx="15">
                  <c:v>339735</c:v>
                </c:pt>
                <c:pt idx="16">
                  <c:v>325743</c:v>
                </c:pt>
                <c:pt idx="17">
                  <c:v>221644.15</c:v>
                </c:pt>
                <c:pt idx="18">
                  <c:v>342773.3</c:v>
                </c:pt>
                <c:pt idx="19">
                  <c:v>406992.6</c:v>
                </c:pt>
                <c:pt idx="20">
                  <c:v>304290.59000000003</c:v>
                </c:pt>
              </c:numCache>
            </c:numRef>
          </c:xVal>
          <c:yVal>
            <c:numRef>
              <c:f>'[crop yield.xlsx]sugarcaneCrop'!$N$30:$N$50</c:f>
              <c:numCache>
                <c:formatCode>General</c:formatCode>
                <c:ptCount val="21"/>
                <c:pt idx="0">
                  <c:v>53140400</c:v>
                </c:pt>
                <c:pt idx="1">
                  <c:v>49568700</c:v>
                </c:pt>
                <c:pt idx="2">
                  <c:v>45139800</c:v>
                </c:pt>
                <c:pt idx="3">
                  <c:v>42617000</c:v>
                </c:pt>
                <c:pt idx="4">
                  <c:v>25668400</c:v>
                </c:pt>
                <c:pt idx="5">
                  <c:v>23913700</c:v>
                </c:pt>
                <c:pt idx="6">
                  <c:v>38813700</c:v>
                </c:pt>
                <c:pt idx="7">
                  <c:v>66277400</c:v>
                </c:pt>
                <c:pt idx="8">
                  <c:v>88437200</c:v>
                </c:pt>
                <c:pt idx="9">
                  <c:v>60648300</c:v>
                </c:pt>
                <c:pt idx="10">
                  <c:v>64159300</c:v>
                </c:pt>
                <c:pt idx="11">
                  <c:v>85691500</c:v>
                </c:pt>
                <c:pt idx="12">
                  <c:v>89456100</c:v>
                </c:pt>
                <c:pt idx="13">
                  <c:v>75335000</c:v>
                </c:pt>
                <c:pt idx="14">
                  <c:v>83954000</c:v>
                </c:pt>
                <c:pt idx="15">
                  <c:v>91538100</c:v>
                </c:pt>
                <c:pt idx="16">
                  <c:v>69235400</c:v>
                </c:pt>
                <c:pt idx="17">
                  <c:v>54236984</c:v>
                </c:pt>
                <c:pt idx="18">
                  <c:v>82539200</c:v>
                </c:pt>
                <c:pt idx="19">
                  <c:v>89770489</c:v>
                </c:pt>
                <c:pt idx="20">
                  <c:v>69312919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B459-44F4-AD2F-2D876EA7BCCB}"/>
            </c:ext>
          </c:extLst>
        </c:ser>
        <c:ser>
          <c:idx val="1"/>
          <c:order val="1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'[crop yield.xlsx]sugarcaneCrop'!$M$30:$M$50</c:f>
              <c:numCache>
                <c:formatCode>General</c:formatCode>
                <c:ptCount val="21"/>
                <c:pt idx="0">
                  <c:v>159327</c:v>
                </c:pt>
                <c:pt idx="1">
                  <c:v>154778</c:v>
                </c:pt>
                <c:pt idx="2">
                  <c:v>150332</c:v>
                </c:pt>
                <c:pt idx="3">
                  <c:v>143275</c:v>
                </c:pt>
                <c:pt idx="4">
                  <c:v>106200</c:v>
                </c:pt>
                <c:pt idx="5">
                  <c:v>68649</c:v>
                </c:pt>
                <c:pt idx="6">
                  <c:v>105147</c:v>
                </c:pt>
                <c:pt idx="7">
                  <c:v>186736</c:v>
                </c:pt>
                <c:pt idx="8">
                  <c:v>174848</c:v>
                </c:pt>
                <c:pt idx="9">
                  <c:v>69156</c:v>
                </c:pt>
                <c:pt idx="10">
                  <c:v>128503</c:v>
                </c:pt>
                <c:pt idx="11">
                  <c:v>231480</c:v>
                </c:pt>
                <c:pt idx="12">
                  <c:v>337260</c:v>
                </c:pt>
                <c:pt idx="13">
                  <c:v>290811</c:v>
                </c:pt>
                <c:pt idx="14">
                  <c:v>253017</c:v>
                </c:pt>
                <c:pt idx="15">
                  <c:v>339735</c:v>
                </c:pt>
                <c:pt idx="16">
                  <c:v>325743</c:v>
                </c:pt>
                <c:pt idx="17">
                  <c:v>221644.15</c:v>
                </c:pt>
                <c:pt idx="18">
                  <c:v>342773.3</c:v>
                </c:pt>
                <c:pt idx="19">
                  <c:v>406992.6</c:v>
                </c:pt>
                <c:pt idx="20">
                  <c:v>304290.59000000003</c:v>
                </c:pt>
              </c:numCache>
            </c:numRef>
          </c:xVal>
          <c:yVal>
            <c:numRef>
              <c:f>'[crop yield.xlsx]sugarcaneCrop'!$M$29</c:f>
              <c:numCache>
                <c:formatCode>General</c:formatCode>
                <c:ptCount val="1"/>
                <c:pt idx="0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B459-44F4-AD2F-2D876EA7BCCB}"/>
            </c:ext>
          </c:extLst>
        </c:ser>
        <c:ser>
          <c:idx val="2"/>
          <c:order val="2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'[crop yield.xlsx]sugarcaneCrop'!$M$30:$M$50</c:f>
              <c:numCache>
                <c:formatCode>General</c:formatCode>
                <c:ptCount val="21"/>
                <c:pt idx="0">
                  <c:v>159327</c:v>
                </c:pt>
                <c:pt idx="1">
                  <c:v>154778</c:v>
                </c:pt>
                <c:pt idx="2">
                  <c:v>150332</c:v>
                </c:pt>
                <c:pt idx="3">
                  <c:v>143275</c:v>
                </c:pt>
                <c:pt idx="4">
                  <c:v>106200</c:v>
                </c:pt>
                <c:pt idx="5">
                  <c:v>68649</c:v>
                </c:pt>
                <c:pt idx="6">
                  <c:v>105147</c:v>
                </c:pt>
                <c:pt idx="7">
                  <c:v>186736</c:v>
                </c:pt>
                <c:pt idx="8">
                  <c:v>174848</c:v>
                </c:pt>
                <c:pt idx="9">
                  <c:v>69156</c:v>
                </c:pt>
                <c:pt idx="10">
                  <c:v>128503</c:v>
                </c:pt>
                <c:pt idx="11">
                  <c:v>231480</c:v>
                </c:pt>
                <c:pt idx="12">
                  <c:v>337260</c:v>
                </c:pt>
                <c:pt idx="13">
                  <c:v>290811</c:v>
                </c:pt>
                <c:pt idx="14">
                  <c:v>253017</c:v>
                </c:pt>
                <c:pt idx="15">
                  <c:v>339735</c:v>
                </c:pt>
                <c:pt idx="16">
                  <c:v>325743</c:v>
                </c:pt>
                <c:pt idx="17">
                  <c:v>221644.15</c:v>
                </c:pt>
                <c:pt idx="18">
                  <c:v>342773.3</c:v>
                </c:pt>
                <c:pt idx="19">
                  <c:v>406992.6</c:v>
                </c:pt>
                <c:pt idx="20">
                  <c:v>304290.59000000003</c:v>
                </c:pt>
              </c:numCache>
            </c:numRef>
          </c:xVal>
          <c:yVal>
            <c:numRef>
              <c:f>'[crop yield.xlsx]sugarcaneCrop'!$M$29</c:f>
              <c:numCache>
                <c:formatCode>General</c:formatCode>
                <c:ptCount val="1"/>
                <c:pt idx="0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B459-44F4-AD2F-2D876EA7BCC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71383119"/>
        <c:axId val="871395119"/>
      </c:scatterChart>
      <c:valAx>
        <c:axId val="87138311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000" b="0" i="0" u="none" strike="noStrike" baseline="0">
                    <a:effectLst/>
                  </a:rPr>
                  <a:t>Pesticide</a:t>
                </a:r>
                <a:r>
                  <a:rPr lang="en-IN" sz="1000" b="0" i="0" u="none" strike="noStrike" baseline="0"/>
                  <a:t>  </a:t>
                </a:r>
                <a:endParaRPr lang="en-IN">
                  <a:solidFill>
                    <a:sysClr val="windowText" lastClr="000000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71395119"/>
        <c:crosses val="autoZero"/>
        <c:crossBetween val="midCat"/>
      </c:valAx>
      <c:valAx>
        <c:axId val="87139511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>
                    <a:solidFill>
                      <a:sysClr val="windowText" lastClr="000000"/>
                    </a:solidFill>
                  </a:rPr>
                  <a:t>Production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71383119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en-US">
                <a:solidFill>
                  <a:sysClr val="windowText" lastClr="000000"/>
                </a:solidFill>
              </a:rPr>
              <a:t>Area vs</a:t>
            </a:r>
            <a:r>
              <a:rPr lang="en-US" baseline="0">
                <a:solidFill>
                  <a:sysClr val="windowText" lastClr="000000"/>
                </a:solidFill>
              </a:rPr>
              <a:t> </a:t>
            </a:r>
            <a:r>
              <a:rPr lang="en-US">
                <a:solidFill>
                  <a:sysClr val="windowText" lastClr="000000"/>
                </a:solidFill>
              </a:rPr>
              <a:t>Production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'[crop yield.xlsx]sugarcaneCrop'!$N$29</c:f>
              <c:strCache>
                <c:ptCount val="1"/>
                <c:pt idx="0">
                  <c:v>Production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1"/>
            <c:dispEq val="0"/>
            <c:trendlineLbl>
              <c:layout>
                <c:manualLayout>
                  <c:x val="0.12622265966754156"/>
                  <c:y val="-0.213581583552056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ysClr val="windowText" lastClr="000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'[crop yield.xlsx]sugarcaneCrop'!$M$30:$M$50</c:f>
              <c:numCache>
                <c:formatCode>General</c:formatCode>
                <c:ptCount val="21"/>
                <c:pt idx="0">
                  <c:v>590100</c:v>
                </c:pt>
                <c:pt idx="1">
                  <c:v>595300</c:v>
                </c:pt>
                <c:pt idx="2">
                  <c:v>578200</c:v>
                </c:pt>
                <c:pt idx="3">
                  <c:v>573100</c:v>
                </c:pt>
                <c:pt idx="4">
                  <c:v>442500</c:v>
                </c:pt>
                <c:pt idx="5">
                  <c:v>326900</c:v>
                </c:pt>
                <c:pt idx="6">
                  <c:v>500700</c:v>
                </c:pt>
                <c:pt idx="7">
                  <c:v>848800</c:v>
                </c:pt>
                <c:pt idx="8">
                  <c:v>1092800</c:v>
                </c:pt>
                <c:pt idx="9">
                  <c:v>768400</c:v>
                </c:pt>
                <c:pt idx="10">
                  <c:v>755900</c:v>
                </c:pt>
                <c:pt idx="11">
                  <c:v>964500</c:v>
                </c:pt>
                <c:pt idx="12">
                  <c:v>1022000</c:v>
                </c:pt>
                <c:pt idx="13">
                  <c:v>938100</c:v>
                </c:pt>
                <c:pt idx="14">
                  <c:v>937100</c:v>
                </c:pt>
                <c:pt idx="15">
                  <c:v>1029500</c:v>
                </c:pt>
                <c:pt idx="16">
                  <c:v>987100</c:v>
                </c:pt>
                <c:pt idx="17">
                  <c:v>633269</c:v>
                </c:pt>
                <c:pt idx="18">
                  <c:v>902035</c:v>
                </c:pt>
                <c:pt idx="19">
                  <c:v>1162836</c:v>
                </c:pt>
                <c:pt idx="20">
                  <c:v>822407</c:v>
                </c:pt>
              </c:numCache>
            </c:numRef>
          </c:xVal>
          <c:yVal>
            <c:numRef>
              <c:f>'[crop yield.xlsx]sugarcaneCrop'!$N$30:$N$50</c:f>
              <c:numCache>
                <c:formatCode>General</c:formatCode>
                <c:ptCount val="21"/>
                <c:pt idx="0">
                  <c:v>53140400</c:v>
                </c:pt>
                <c:pt idx="1">
                  <c:v>49568700</c:v>
                </c:pt>
                <c:pt idx="2">
                  <c:v>45139800</c:v>
                </c:pt>
                <c:pt idx="3">
                  <c:v>42617000</c:v>
                </c:pt>
                <c:pt idx="4">
                  <c:v>25668400</c:v>
                </c:pt>
                <c:pt idx="5">
                  <c:v>23913700</c:v>
                </c:pt>
                <c:pt idx="6">
                  <c:v>38813700</c:v>
                </c:pt>
                <c:pt idx="7">
                  <c:v>66277400</c:v>
                </c:pt>
                <c:pt idx="8">
                  <c:v>88437200</c:v>
                </c:pt>
                <c:pt idx="9">
                  <c:v>60648300</c:v>
                </c:pt>
                <c:pt idx="10">
                  <c:v>64159300</c:v>
                </c:pt>
                <c:pt idx="11">
                  <c:v>85691500</c:v>
                </c:pt>
                <c:pt idx="12">
                  <c:v>89456100</c:v>
                </c:pt>
                <c:pt idx="13">
                  <c:v>75335000</c:v>
                </c:pt>
                <c:pt idx="14">
                  <c:v>83954000</c:v>
                </c:pt>
                <c:pt idx="15">
                  <c:v>91538100</c:v>
                </c:pt>
                <c:pt idx="16">
                  <c:v>69235400</c:v>
                </c:pt>
                <c:pt idx="17">
                  <c:v>54236984</c:v>
                </c:pt>
                <c:pt idx="18">
                  <c:v>82539200</c:v>
                </c:pt>
                <c:pt idx="19">
                  <c:v>89770489</c:v>
                </c:pt>
                <c:pt idx="20">
                  <c:v>69312919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05F3-41AC-B085-8C5671B6DEA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71383119"/>
        <c:axId val="871395119"/>
      </c:scatterChart>
      <c:valAx>
        <c:axId val="87138311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>
                    <a:solidFill>
                      <a:sysClr val="windowText" lastClr="000000"/>
                    </a:solidFill>
                  </a:rPr>
                  <a:t>Area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71395119"/>
        <c:crosses val="autoZero"/>
        <c:crossBetween val="midCat"/>
      </c:valAx>
      <c:valAx>
        <c:axId val="87139511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>
                    <a:solidFill>
                      <a:sysClr val="windowText" lastClr="000000"/>
                    </a:solidFill>
                  </a:rPr>
                  <a:t>Production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71383119"/>
        <c:crosses val="autoZero"/>
        <c:crossBetween val="midCat"/>
      </c:valAx>
      <c:spPr>
        <a:noFill/>
        <a:ln>
          <a:solidFill>
            <a:schemeClr val="tx1">
              <a:lumMod val="95000"/>
              <a:lumOff val="5000"/>
            </a:schemeClr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tx1">
          <a:lumMod val="95000"/>
          <a:lumOff val="5000"/>
        </a:schemeClr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B3599-0F53-4466-A9BE-1178A72BB353}" type="datetimeFigureOut">
              <a:rPr lang="en-IN" smtClean="0"/>
              <a:t>18-04-2024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7148C-2B40-4643-87CC-853DA03A6A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4591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B3599-0F53-4466-A9BE-1178A72BB353}" type="datetimeFigureOut">
              <a:rPr lang="en-IN" smtClean="0"/>
              <a:t>18-04-2024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7148C-2B40-4643-87CC-853DA03A6A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0122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B3599-0F53-4466-A9BE-1178A72BB353}" type="datetimeFigureOut">
              <a:rPr lang="en-IN" smtClean="0"/>
              <a:t>18-04-2024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7148C-2B40-4643-87CC-853DA03A6A90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38697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B3599-0F53-4466-A9BE-1178A72BB353}" type="datetimeFigureOut">
              <a:rPr lang="en-IN" smtClean="0"/>
              <a:t>18-04-2024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7148C-2B40-4643-87CC-853DA03A6A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35565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B3599-0F53-4466-A9BE-1178A72BB353}" type="datetimeFigureOut">
              <a:rPr lang="en-IN" smtClean="0"/>
              <a:t>18-04-2024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7148C-2B40-4643-87CC-853DA03A6A90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127463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B3599-0F53-4466-A9BE-1178A72BB353}" type="datetimeFigureOut">
              <a:rPr lang="en-IN" smtClean="0"/>
              <a:t>18-04-2024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7148C-2B40-4643-87CC-853DA03A6A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97858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B3599-0F53-4466-A9BE-1178A72BB353}" type="datetimeFigureOut">
              <a:rPr lang="en-IN" smtClean="0"/>
              <a:t>18-04-2024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7148C-2B40-4643-87CC-853DA03A6A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18033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B3599-0F53-4466-A9BE-1178A72BB353}" type="datetimeFigureOut">
              <a:rPr lang="en-IN" smtClean="0"/>
              <a:t>18-04-2024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7148C-2B40-4643-87CC-853DA03A6A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140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B3599-0F53-4466-A9BE-1178A72BB353}" type="datetimeFigureOut">
              <a:rPr lang="en-IN" smtClean="0"/>
              <a:t>18-04-2024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7148C-2B40-4643-87CC-853DA03A6A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6388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B3599-0F53-4466-A9BE-1178A72BB353}" type="datetimeFigureOut">
              <a:rPr lang="en-IN" smtClean="0"/>
              <a:t>18-04-2024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7148C-2B40-4643-87CC-853DA03A6A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8681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B3599-0F53-4466-A9BE-1178A72BB353}" type="datetimeFigureOut">
              <a:rPr lang="en-IN" smtClean="0"/>
              <a:t>18-04-2024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7148C-2B40-4643-87CC-853DA03A6A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3755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B3599-0F53-4466-A9BE-1178A72BB353}" type="datetimeFigureOut">
              <a:rPr lang="en-IN" smtClean="0"/>
              <a:t>18-04-2024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7148C-2B40-4643-87CC-853DA03A6A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2544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B3599-0F53-4466-A9BE-1178A72BB353}" type="datetimeFigureOut">
              <a:rPr lang="en-IN" smtClean="0"/>
              <a:t>18-04-2024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7148C-2B40-4643-87CC-853DA03A6A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0165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B3599-0F53-4466-A9BE-1178A72BB353}" type="datetimeFigureOut">
              <a:rPr lang="en-IN" smtClean="0"/>
              <a:t>18-04-2024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7148C-2B40-4643-87CC-853DA03A6A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2116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B3599-0F53-4466-A9BE-1178A72BB353}" type="datetimeFigureOut">
              <a:rPr lang="en-IN" smtClean="0"/>
              <a:t>18-04-2024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7148C-2B40-4643-87CC-853DA03A6A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6001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B3599-0F53-4466-A9BE-1178A72BB353}" type="datetimeFigureOut">
              <a:rPr lang="en-IN" smtClean="0"/>
              <a:t>18-04-2024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7148C-2B40-4643-87CC-853DA03A6A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7045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CB3599-0F53-4466-A9BE-1178A72BB353}" type="datetimeFigureOut">
              <a:rPr lang="en-IN" smtClean="0"/>
              <a:t>18-04-2024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DA7148C-2B40-4643-87CC-853DA03A6A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2744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5.xml"/><Relationship Id="rId3" Type="http://schemas.openxmlformats.org/officeDocument/2006/relationships/chart" Target="../charts/chart10.xml"/><Relationship Id="rId7" Type="http://schemas.openxmlformats.org/officeDocument/2006/relationships/chart" Target="../charts/chart14.xml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7.xml"/><Relationship Id="rId6" Type="http://schemas.openxmlformats.org/officeDocument/2006/relationships/chart" Target="../charts/chart13.xml"/><Relationship Id="rId5" Type="http://schemas.openxmlformats.org/officeDocument/2006/relationships/chart" Target="../charts/chart12.xml"/><Relationship Id="rId4" Type="http://schemas.openxmlformats.org/officeDocument/2006/relationships/chart" Target="../charts/chart11.xml"/><Relationship Id="rId9" Type="http://schemas.openxmlformats.org/officeDocument/2006/relationships/chart" Target="../charts/chart1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fao.org/faostat/en/#data" TargetMode="Externa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hart" Target="../charts/chart7.xml"/><Relationship Id="rId3" Type="http://schemas.openxmlformats.org/officeDocument/2006/relationships/chart" Target="../charts/chart2.xml"/><Relationship Id="rId7" Type="http://schemas.openxmlformats.org/officeDocument/2006/relationships/chart" Target="../charts/chart6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Relationship Id="rId6" Type="http://schemas.openxmlformats.org/officeDocument/2006/relationships/chart" Target="../charts/chart5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Relationship Id="rId9" Type="http://schemas.openxmlformats.org/officeDocument/2006/relationships/chart" Target="../charts/char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33786-2209-F210-D6A7-BE1E260161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2387600"/>
          </a:xfrm>
        </p:spPr>
        <p:txBody>
          <a:bodyPr>
            <a:norm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2800" b="1" kern="100">
                <a:solidFill>
                  <a:schemeClr val="tx1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Progressive Education Society’s</a:t>
            </a:r>
            <a:br>
              <a:rPr lang="en-IN" sz="2800" kern="10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2800" b="1" kern="100">
                <a:solidFill>
                  <a:schemeClr val="tx1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Modern College of Arts, Science &amp; Commerce</a:t>
            </a:r>
            <a:br>
              <a:rPr lang="en-IN" sz="2800" kern="10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2800" b="1" kern="100">
                <a:solidFill>
                  <a:schemeClr val="tx1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(Autonomous) Shivajinagar, Pune - 411005</a:t>
            </a:r>
            <a:br>
              <a:rPr lang="en-IN" sz="2800" kern="10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sz="280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A3E5C3-19D2-4442-A32B-BD7B9BE5C7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206478" y="5000446"/>
            <a:ext cx="12604955" cy="2872734"/>
          </a:xfrm>
        </p:spPr>
        <p:txBody>
          <a:bodyPr>
            <a:normAutofit/>
          </a:bodyPr>
          <a:lstStyle/>
          <a:p>
            <a:pPr algn="ctr">
              <a:lnSpc>
                <a:spcPct val="107000"/>
              </a:lnSpc>
              <a:spcBef>
                <a:spcPts val="100"/>
              </a:spcBef>
              <a:spcAft>
                <a:spcPts val="100"/>
              </a:spcAft>
            </a:pPr>
            <a:r>
              <a:rPr lang="en-IN" sz="2400" b="1" kern="100">
                <a:solidFill>
                  <a:schemeClr val="accent2">
                    <a:lumMod val="7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Statistics project </a:t>
            </a:r>
            <a:r>
              <a:rPr lang="en-IN" sz="2400" b="1" kern="100">
                <a:solidFill>
                  <a:schemeClr val="accent2">
                    <a:lumMod val="75000"/>
                  </a:schemeClr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</a:p>
          <a:p>
            <a:pPr algn="ctr">
              <a:lnSpc>
                <a:spcPct val="107000"/>
              </a:lnSpc>
              <a:spcBef>
                <a:spcPts val="100"/>
              </a:spcBef>
              <a:spcAft>
                <a:spcPts val="100"/>
              </a:spcAft>
            </a:pPr>
            <a:r>
              <a:rPr lang="en-IN" sz="2400" b="1" kern="100">
                <a:solidFill>
                  <a:schemeClr val="accent2">
                    <a:lumMod val="75000"/>
                  </a:schemeClr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Analysis of major crops-</a:t>
            </a:r>
          </a:p>
          <a:p>
            <a:pPr algn="ctr">
              <a:lnSpc>
                <a:spcPct val="107000"/>
              </a:lnSpc>
              <a:spcBef>
                <a:spcPts val="100"/>
              </a:spcBef>
              <a:spcAft>
                <a:spcPts val="100"/>
              </a:spcAft>
            </a:pPr>
            <a:r>
              <a:rPr lang="en-IN" sz="2400" b="1" kern="100">
                <a:solidFill>
                  <a:schemeClr val="accent2">
                    <a:lumMod val="75000"/>
                  </a:schemeClr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Sugarcane and Wheat produced in INDIA</a:t>
            </a:r>
          </a:p>
        </p:txBody>
      </p:sp>
      <p:pic>
        <p:nvPicPr>
          <p:cNvPr id="4" name="Picture 3" descr="Modern College of Arts, Science and Commerce, Shivajinagar, Pune- 411005">
            <a:extLst>
              <a:ext uri="{FF2B5EF4-FFF2-40B4-BE49-F238E27FC236}">
                <a16:creationId xmlns:a16="http://schemas.microsoft.com/office/drawing/2014/main" id="{DE490C06-A4E3-DF86-C104-0BEB7CD1E7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3745" y="2182018"/>
            <a:ext cx="1884510" cy="249396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223729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E00AAAC-B3F1-075B-C5B7-5C8CEF107890}"/>
              </a:ext>
            </a:extLst>
          </p:cNvPr>
          <p:cNvSpPr txBox="1"/>
          <p:nvPr/>
        </p:nvSpPr>
        <p:spPr>
          <a:xfrm>
            <a:off x="245807" y="206477"/>
            <a:ext cx="8720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Regression model on sugarcane produced and factors affecting the production.</a:t>
            </a:r>
            <a:endParaRPr lang="en-IN" b="1"/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C81790C5-4475-BDDD-3369-53EE7ADD282C}"/>
              </a:ext>
            </a:extLst>
          </p:cNvPr>
          <p:cNvGraphicFramePr/>
          <p:nvPr/>
        </p:nvGraphicFramePr>
        <p:xfrm>
          <a:off x="393290" y="1113502"/>
          <a:ext cx="3087329" cy="20131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C81790C5-4475-BDDD-3369-53EE7ADD282C}"/>
              </a:ext>
            </a:extLst>
          </p:cNvPr>
          <p:cNvGraphicFramePr/>
          <p:nvPr/>
        </p:nvGraphicFramePr>
        <p:xfrm>
          <a:off x="4709651" y="991829"/>
          <a:ext cx="2915265" cy="18951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C81790C5-4475-BDDD-3369-53EE7ADD282C}"/>
              </a:ext>
            </a:extLst>
          </p:cNvPr>
          <p:cNvGraphicFramePr/>
          <p:nvPr/>
        </p:nvGraphicFramePr>
        <p:xfrm>
          <a:off x="594852" y="3532239"/>
          <a:ext cx="3087329" cy="23867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C81790C5-4475-BDDD-3369-53EE7ADD282C}"/>
              </a:ext>
            </a:extLst>
          </p:cNvPr>
          <p:cNvGraphicFramePr/>
          <p:nvPr/>
        </p:nvGraphicFramePr>
        <p:xfrm>
          <a:off x="4960375" y="3303017"/>
          <a:ext cx="5329082" cy="27370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926FB13F-AC9C-5C8A-02C0-7A367D31391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5480552-2DF8-65C3-8C19-154BBF891D98}"/>
              </a:ext>
            </a:extLst>
          </p:cNvPr>
          <p:cNvSpPr txBox="1"/>
          <p:nvPr/>
        </p:nvSpPr>
        <p:spPr>
          <a:xfrm>
            <a:off x="1334870" y="247693"/>
            <a:ext cx="9199954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/>
              <a:t>Regression model on wheat produced and factors affecting the production.</a:t>
            </a:r>
            <a:endParaRPr lang="en-IN" sz="2000" b="1"/>
          </a:p>
          <a:p>
            <a:endParaRPr lang="en-IN"/>
          </a:p>
        </p:txBody>
      </p:sp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BA83FA91-C669-7193-7375-443D3783B14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50213667"/>
              </p:ext>
            </p:extLst>
          </p:nvPr>
        </p:nvGraphicFramePr>
        <p:xfrm>
          <a:off x="859707" y="1039422"/>
          <a:ext cx="4737182" cy="24267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BA83FA91-C669-7193-7375-443D3783B14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19856546"/>
              </p:ext>
            </p:extLst>
          </p:nvPr>
        </p:nvGraphicFramePr>
        <p:xfrm>
          <a:off x="6456596" y="997026"/>
          <a:ext cx="4737182" cy="23895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BA83FA91-C669-7193-7375-443D3783B14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43255941"/>
              </p:ext>
            </p:extLst>
          </p:nvPr>
        </p:nvGraphicFramePr>
        <p:xfrm>
          <a:off x="859707" y="3712891"/>
          <a:ext cx="4737182" cy="24267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16" name="Chart 15">
            <a:extLst>
              <a:ext uri="{FF2B5EF4-FFF2-40B4-BE49-F238E27FC236}">
                <a16:creationId xmlns:a16="http://schemas.microsoft.com/office/drawing/2014/main" id="{BA83FA91-C669-7193-7375-443D3783B14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56850964"/>
              </p:ext>
            </p:extLst>
          </p:nvPr>
        </p:nvGraphicFramePr>
        <p:xfrm>
          <a:off x="6488646" y="3689524"/>
          <a:ext cx="4673081" cy="24267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</p:spTree>
    <p:extLst>
      <p:ext uri="{BB962C8B-B14F-4D97-AF65-F5344CB8AC3E}">
        <p14:creationId xmlns:p14="http://schemas.microsoft.com/office/powerpoint/2010/main" val="11806906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6879322-90AF-9B34-44B1-5AEB3BB54AC0}"/>
              </a:ext>
            </a:extLst>
          </p:cNvPr>
          <p:cNvSpPr txBox="1"/>
          <p:nvPr/>
        </p:nvSpPr>
        <p:spPr>
          <a:xfrm>
            <a:off x="304799" y="1479917"/>
            <a:ext cx="9799621" cy="2497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Hypothesis:</a:t>
            </a:r>
          </a:p>
          <a:p>
            <a:endParaRPr lang="en-US" sz="2800" b="1"/>
          </a:p>
          <a:p>
            <a:pPr marL="342900" lvl="0" indent="-342900">
              <a:lnSpc>
                <a:spcPct val="105000"/>
              </a:lnSpc>
              <a:buFont typeface="Symbol" panose="05050102010706020507" pitchFamily="18" charset="2"/>
              <a:buChar char="·"/>
            </a:pPr>
            <a:r>
              <a:rPr lang="en-IN" sz="1800" b="1" kern="100">
                <a:solidFill>
                  <a:srgbClr val="0D0D0D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Null Hypothesis (H0)</a:t>
            </a:r>
            <a:r>
              <a:rPr lang="en-IN" sz="1800" kern="100">
                <a:solidFill>
                  <a:srgbClr val="0D0D0D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: The true difference in means between the variables affecting production of crop of two states is equal to zero.</a:t>
            </a:r>
            <a:endParaRPr lang="en-IN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5000"/>
              </a:lnSpc>
              <a:spcAft>
                <a:spcPts val="800"/>
              </a:spcAft>
              <a:buFont typeface="Symbol" panose="05050102010706020507" pitchFamily="18" charset="2"/>
              <a:buChar char="·"/>
            </a:pPr>
            <a:r>
              <a:rPr lang="en-IN" sz="1800" b="1" kern="100">
                <a:solidFill>
                  <a:srgbClr val="0D0D0D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Alternative Hypothesis (H1)</a:t>
            </a:r>
            <a:r>
              <a:rPr lang="en-IN" sz="1800" kern="100">
                <a:solidFill>
                  <a:srgbClr val="0D0D0D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: The true difference in means between the variables affecting production of crop of two states is not equal to zero.</a:t>
            </a:r>
            <a:endParaRPr lang="en-IN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AF8304-6C82-8FEC-4088-53D162926B06}"/>
              </a:ext>
            </a:extLst>
          </p:cNvPr>
          <p:cNvSpPr txBox="1"/>
          <p:nvPr/>
        </p:nvSpPr>
        <p:spPr>
          <a:xfrm>
            <a:off x="304799" y="639096"/>
            <a:ext cx="41885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latin typeface="Arial Narrow" panose="020B0606020202030204" pitchFamily="34" charset="0"/>
              </a:rPr>
              <a:t>Analysis using T-test</a:t>
            </a:r>
            <a:endParaRPr lang="en-IN" sz="2800" b="1">
              <a:latin typeface="Arial Narrow" panose="020B0606020202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F89CF4-24A8-D03D-30BC-6A6DAE7A58B8}"/>
              </a:ext>
            </a:extLst>
          </p:cNvPr>
          <p:cNvSpPr txBox="1"/>
          <p:nvPr/>
        </p:nvSpPr>
        <p:spPr>
          <a:xfrm>
            <a:off x="570270" y="3977011"/>
            <a:ext cx="7600336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err="1"/>
              <a:t>Decision:</a:t>
            </a:r>
            <a:r>
              <a:rPr lang="en-US" err="1"/>
              <a:t>We</a:t>
            </a:r>
            <a:r>
              <a:rPr lang="en-US"/>
              <a:t> accept null </a:t>
            </a:r>
            <a:r>
              <a:rPr lang="en-US" err="1"/>
              <a:t>hypothsis</a:t>
            </a:r>
            <a:r>
              <a:rPr lang="en-US"/>
              <a:t> when calculated p value is greater than alpha </a:t>
            </a:r>
            <a:r>
              <a:rPr lang="en-US" err="1"/>
              <a:t>i.e</a:t>
            </a:r>
            <a:r>
              <a:rPr lang="en-US"/>
              <a:t> 0.05.</a:t>
            </a:r>
          </a:p>
          <a:p>
            <a:r>
              <a:rPr lang="en-US"/>
              <a:t>When we have p value greater than alpha we do not have sufficient evidence to reject null hypothesis.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73236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6E0968B-30A7-C2F5-3037-2B6C66ED5EBC}"/>
              </a:ext>
            </a:extLst>
          </p:cNvPr>
          <p:cNvSpPr/>
          <p:nvPr/>
        </p:nvSpPr>
        <p:spPr>
          <a:xfrm>
            <a:off x="-309716" y="0"/>
            <a:ext cx="12811432" cy="6857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4E0BA1-8024-DB7E-BC18-7DC1E5FB38D0}"/>
              </a:ext>
            </a:extLst>
          </p:cNvPr>
          <p:cNvSpPr txBox="1"/>
          <p:nvPr/>
        </p:nvSpPr>
        <p:spPr>
          <a:xfrm>
            <a:off x="0" y="315298"/>
            <a:ext cx="1166005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kern="1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Comparison of production of sugarcane between Maharashtra and Goa and factors affecting it.</a:t>
            </a:r>
            <a:endParaRPr lang="en-IN" sz="2200" kern="10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IN" sz="220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B069193-180A-5336-ACDE-F74B142CBF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6997316"/>
              </p:ext>
            </p:extLst>
          </p:nvPr>
        </p:nvGraphicFramePr>
        <p:xfrm>
          <a:off x="1768166" y="1053962"/>
          <a:ext cx="9042262" cy="56549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21131">
                  <a:extLst>
                    <a:ext uri="{9D8B030D-6E8A-4147-A177-3AD203B41FA5}">
                      <a16:colId xmlns:a16="http://schemas.microsoft.com/office/drawing/2014/main" val="3134961863"/>
                    </a:ext>
                  </a:extLst>
                </a:gridCol>
                <a:gridCol w="4521131">
                  <a:extLst>
                    <a:ext uri="{9D8B030D-6E8A-4147-A177-3AD203B41FA5}">
                      <a16:colId xmlns:a16="http://schemas.microsoft.com/office/drawing/2014/main" val="1052850826"/>
                    </a:ext>
                  </a:extLst>
                </a:gridCol>
              </a:tblGrid>
              <a:tr h="765238"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+mj-lt"/>
                        </a:rPr>
                        <a:t>Variables</a:t>
                      </a:r>
                      <a:endParaRPr lang="en-IN" sz="2800">
                        <a:solidFill>
                          <a:schemeClr val="accent2">
                            <a:lumMod val="50000"/>
                          </a:schemeClr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+mj-lt"/>
                        </a:rPr>
                        <a:t>Conclusion</a:t>
                      </a:r>
                      <a:endParaRPr lang="en-IN" sz="2800" i="1">
                        <a:solidFill>
                          <a:schemeClr val="accent2">
                            <a:lumMod val="50000"/>
                          </a:schemeClr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0594494"/>
                  </a:ext>
                </a:extLst>
              </a:tr>
              <a:tr h="765238">
                <a:tc>
                  <a:txBody>
                    <a:bodyPr/>
                    <a:lstStyle/>
                    <a:p>
                      <a:pPr algn="ctr"/>
                      <a:r>
                        <a:rPr lang="en-US" sz="2200"/>
                        <a:t>Yield</a:t>
                      </a:r>
                      <a:endParaRPr lang="en-IN" sz="2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Reject the null hypothesis</a:t>
                      </a:r>
                    </a:p>
                    <a:p>
                      <a:r>
                        <a:rPr lang="en-US"/>
                        <a:t>Maharashtra has higher yield</a:t>
                      </a:r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2177391"/>
                  </a:ext>
                </a:extLst>
              </a:tr>
              <a:tr h="765238">
                <a:tc>
                  <a:txBody>
                    <a:bodyPr/>
                    <a:lstStyle/>
                    <a:p>
                      <a:pPr algn="ctr"/>
                      <a:r>
                        <a:rPr lang="en-US" sz="2200"/>
                        <a:t>Area</a:t>
                      </a:r>
                      <a:endParaRPr lang="en-IN" sz="2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Reject the null hypothesis</a:t>
                      </a:r>
                    </a:p>
                    <a:p>
                      <a:r>
                        <a:rPr lang="en-US"/>
                        <a:t>Maharashtra use large area than goa for sugarcane.</a:t>
                      </a:r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0916161"/>
                  </a:ext>
                </a:extLst>
              </a:tr>
              <a:tr h="765238">
                <a:tc>
                  <a:txBody>
                    <a:bodyPr/>
                    <a:lstStyle/>
                    <a:p>
                      <a:pPr algn="ctr"/>
                      <a:r>
                        <a:rPr lang="en-US" sz="2200"/>
                        <a:t>Production</a:t>
                      </a:r>
                      <a:endParaRPr lang="en-IN" sz="2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Reject the null hypothesis</a:t>
                      </a:r>
                    </a:p>
                    <a:p>
                      <a:r>
                        <a:rPr lang="en-US"/>
                        <a:t>Maharashtra has higher production than goa.</a:t>
                      </a:r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2424695"/>
                  </a:ext>
                </a:extLst>
              </a:tr>
              <a:tr h="765238">
                <a:tc>
                  <a:txBody>
                    <a:bodyPr/>
                    <a:lstStyle/>
                    <a:p>
                      <a:pPr algn="ctr"/>
                      <a:r>
                        <a:rPr lang="en-US" sz="2200"/>
                        <a:t>Annual Rainfall</a:t>
                      </a:r>
                      <a:endParaRPr lang="en-IN" sz="2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Reject the null hypothesis</a:t>
                      </a:r>
                    </a:p>
                    <a:p>
                      <a:r>
                        <a:rPr lang="en-US"/>
                        <a:t>Goa has higher rainfall than Maharashtra.</a:t>
                      </a:r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4920161"/>
                  </a:ext>
                </a:extLst>
              </a:tr>
              <a:tr h="765238">
                <a:tc>
                  <a:txBody>
                    <a:bodyPr/>
                    <a:lstStyle/>
                    <a:p>
                      <a:pPr algn="ctr"/>
                      <a:r>
                        <a:rPr lang="en-US" sz="2200"/>
                        <a:t>Fertilizers</a:t>
                      </a:r>
                      <a:endParaRPr lang="en-IN" sz="2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Reject the null hypothesis</a:t>
                      </a:r>
                    </a:p>
                    <a:p>
                      <a:r>
                        <a:rPr lang="en-US"/>
                        <a:t>More fertilizer is used in Maharashtra.</a:t>
                      </a:r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4032978"/>
                  </a:ext>
                </a:extLst>
              </a:tr>
              <a:tr h="765238">
                <a:tc>
                  <a:txBody>
                    <a:bodyPr/>
                    <a:lstStyle/>
                    <a:p>
                      <a:pPr algn="ctr"/>
                      <a:r>
                        <a:rPr lang="en-US" sz="2200"/>
                        <a:t>Pesticides</a:t>
                      </a:r>
                      <a:endParaRPr lang="en-IN" sz="2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Reject the null hypothesis</a:t>
                      </a:r>
                    </a:p>
                    <a:p>
                      <a:r>
                        <a:rPr lang="en-US"/>
                        <a:t>More pesticide is used in Maharashtra.</a:t>
                      </a:r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55676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75439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6E0968B-30A7-C2F5-3037-2B6C66ED5EBC}"/>
              </a:ext>
            </a:extLst>
          </p:cNvPr>
          <p:cNvSpPr/>
          <p:nvPr/>
        </p:nvSpPr>
        <p:spPr>
          <a:xfrm>
            <a:off x="0" y="0"/>
            <a:ext cx="12870426" cy="6858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4E0BA1-8024-DB7E-BC18-7DC1E5FB38D0}"/>
              </a:ext>
            </a:extLst>
          </p:cNvPr>
          <p:cNvSpPr txBox="1"/>
          <p:nvPr/>
        </p:nvSpPr>
        <p:spPr>
          <a:xfrm>
            <a:off x="330326" y="265471"/>
            <a:ext cx="12540100" cy="8889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US" sz="2200" b="1" kern="1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Comparison of production of sugarcane between Maharashtra and Karnataka and factors affecting it.</a:t>
            </a:r>
            <a:r>
              <a:rPr lang="en-US" sz="22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IN" sz="2200" kern="10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IN" sz="220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C9A4567-3780-4F3A-DD7F-4B79E80A0D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3993169"/>
              </p:ext>
            </p:extLst>
          </p:nvPr>
        </p:nvGraphicFramePr>
        <p:xfrm>
          <a:off x="2063134" y="798323"/>
          <a:ext cx="8663860" cy="5718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31930">
                  <a:extLst>
                    <a:ext uri="{9D8B030D-6E8A-4147-A177-3AD203B41FA5}">
                      <a16:colId xmlns:a16="http://schemas.microsoft.com/office/drawing/2014/main" val="3134961863"/>
                    </a:ext>
                  </a:extLst>
                </a:gridCol>
                <a:gridCol w="4331930">
                  <a:extLst>
                    <a:ext uri="{9D8B030D-6E8A-4147-A177-3AD203B41FA5}">
                      <a16:colId xmlns:a16="http://schemas.microsoft.com/office/drawing/2014/main" val="1052850826"/>
                    </a:ext>
                  </a:extLst>
                </a:gridCol>
              </a:tblGrid>
              <a:tr h="743834"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+mj-lt"/>
                        </a:rPr>
                        <a:t>Variables</a:t>
                      </a:r>
                      <a:endParaRPr lang="en-IN" sz="2800">
                        <a:solidFill>
                          <a:schemeClr val="accent2">
                            <a:lumMod val="50000"/>
                          </a:schemeClr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+mj-lt"/>
                        </a:rPr>
                        <a:t>Conclusion</a:t>
                      </a:r>
                      <a:endParaRPr lang="en-IN" sz="2800" i="1">
                        <a:solidFill>
                          <a:schemeClr val="accent2">
                            <a:lumMod val="50000"/>
                          </a:schemeClr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0594494"/>
                  </a:ext>
                </a:extLst>
              </a:tr>
              <a:tr h="888824">
                <a:tc>
                  <a:txBody>
                    <a:bodyPr/>
                    <a:lstStyle/>
                    <a:p>
                      <a:pPr algn="ctr"/>
                      <a:r>
                        <a:rPr lang="en-US" sz="2200"/>
                        <a:t>Yield</a:t>
                      </a:r>
                      <a:endParaRPr lang="en-IN" sz="2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Reject the null hypothesis</a:t>
                      </a:r>
                    </a:p>
                    <a:p>
                      <a:r>
                        <a:rPr lang="en-US"/>
                        <a:t>Karnataka has higher yield than Maharashtra.</a:t>
                      </a:r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2177391"/>
                  </a:ext>
                </a:extLst>
              </a:tr>
              <a:tr h="888824">
                <a:tc>
                  <a:txBody>
                    <a:bodyPr/>
                    <a:lstStyle/>
                    <a:p>
                      <a:pPr algn="ctr"/>
                      <a:r>
                        <a:rPr lang="en-US" sz="2200"/>
                        <a:t>Area</a:t>
                      </a:r>
                      <a:endParaRPr lang="en-IN" sz="2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Reject the null hypothesis</a:t>
                      </a:r>
                    </a:p>
                    <a:p>
                      <a:r>
                        <a:rPr lang="en-US"/>
                        <a:t>Maharashtra use large area than Karnataka for sugarcane.</a:t>
                      </a:r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0916161"/>
                  </a:ext>
                </a:extLst>
              </a:tr>
              <a:tr h="888824">
                <a:tc>
                  <a:txBody>
                    <a:bodyPr/>
                    <a:lstStyle/>
                    <a:p>
                      <a:pPr algn="ctr"/>
                      <a:r>
                        <a:rPr lang="en-US" sz="2200"/>
                        <a:t>Production</a:t>
                      </a:r>
                      <a:endParaRPr lang="en-IN" sz="2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Reject the null hypothesis</a:t>
                      </a:r>
                    </a:p>
                    <a:p>
                      <a:r>
                        <a:rPr lang="en-US"/>
                        <a:t>Maharashtra has higher production than Karnataka.</a:t>
                      </a:r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2424695"/>
                  </a:ext>
                </a:extLst>
              </a:tr>
              <a:tr h="743834">
                <a:tc>
                  <a:txBody>
                    <a:bodyPr/>
                    <a:lstStyle/>
                    <a:p>
                      <a:pPr algn="ctr"/>
                      <a:r>
                        <a:rPr lang="en-US" sz="2200"/>
                        <a:t>Annual Rainfall</a:t>
                      </a:r>
                      <a:endParaRPr lang="en-IN" sz="2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Accept the null hypothesis</a:t>
                      </a:r>
                    </a:p>
                    <a:p>
                      <a:r>
                        <a:rPr lang="en-US"/>
                        <a:t>Both the states receive same rainfall.</a:t>
                      </a:r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4920161"/>
                  </a:ext>
                </a:extLst>
              </a:tr>
              <a:tr h="743834">
                <a:tc>
                  <a:txBody>
                    <a:bodyPr/>
                    <a:lstStyle/>
                    <a:p>
                      <a:pPr algn="ctr"/>
                      <a:r>
                        <a:rPr lang="en-US" sz="2200"/>
                        <a:t>Fertilizers</a:t>
                      </a:r>
                      <a:endParaRPr lang="en-IN" sz="2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Reject the null hypothesis</a:t>
                      </a:r>
                    </a:p>
                    <a:p>
                      <a:r>
                        <a:rPr lang="en-US"/>
                        <a:t>More fertilizer is used in Maharashtra.</a:t>
                      </a:r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4032978"/>
                  </a:ext>
                </a:extLst>
              </a:tr>
              <a:tr h="743834">
                <a:tc>
                  <a:txBody>
                    <a:bodyPr/>
                    <a:lstStyle/>
                    <a:p>
                      <a:pPr algn="ctr"/>
                      <a:r>
                        <a:rPr lang="en-US" sz="2200"/>
                        <a:t>Pesticides</a:t>
                      </a:r>
                      <a:endParaRPr lang="en-IN" sz="2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Reject the null hypothesis</a:t>
                      </a:r>
                    </a:p>
                    <a:p>
                      <a:r>
                        <a:rPr lang="en-US"/>
                        <a:t>More pesticide is used in Maharashtra.</a:t>
                      </a:r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55676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26396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6E0968B-30A7-C2F5-3037-2B6C66ED5EBC}"/>
              </a:ext>
            </a:extLst>
          </p:cNvPr>
          <p:cNvSpPr/>
          <p:nvPr/>
        </p:nvSpPr>
        <p:spPr>
          <a:xfrm>
            <a:off x="0" y="0"/>
            <a:ext cx="12870426" cy="6858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4E0BA1-8024-DB7E-BC18-7DC1E5FB38D0}"/>
              </a:ext>
            </a:extLst>
          </p:cNvPr>
          <p:cNvSpPr txBox="1"/>
          <p:nvPr/>
        </p:nvSpPr>
        <p:spPr>
          <a:xfrm>
            <a:off x="432618" y="226556"/>
            <a:ext cx="12263037" cy="8274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US" sz="2200" b="1" kern="1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Comparison of production of wheat between Maharashtra and Chhattisgarh and factors affecting it.</a:t>
            </a:r>
            <a:endParaRPr lang="en-IN" sz="2200" kern="10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IN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4D05F8D-0B2F-642D-1685-7E578E28C1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6348529"/>
              </p:ext>
            </p:extLst>
          </p:nvPr>
        </p:nvGraphicFramePr>
        <p:xfrm>
          <a:off x="1817328" y="827292"/>
          <a:ext cx="9042262" cy="58041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21131">
                  <a:extLst>
                    <a:ext uri="{9D8B030D-6E8A-4147-A177-3AD203B41FA5}">
                      <a16:colId xmlns:a16="http://schemas.microsoft.com/office/drawing/2014/main" val="3134961863"/>
                    </a:ext>
                  </a:extLst>
                </a:gridCol>
                <a:gridCol w="4521131">
                  <a:extLst>
                    <a:ext uri="{9D8B030D-6E8A-4147-A177-3AD203B41FA5}">
                      <a16:colId xmlns:a16="http://schemas.microsoft.com/office/drawing/2014/main" val="1052850826"/>
                    </a:ext>
                  </a:extLst>
                </a:gridCol>
              </a:tblGrid>
              <a:tr h="765238"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+mj-lt"/>
                        </a:rPr>
                        <a:t>Variables</a:t>
                      </a:r>
                      <a:endParaRPr lang="en-IN" sz="2800">
                        <a:solidFill>
                          <a:schemeClr val="accent2">
                            <a:lumMod val="50000"/>
                          </a:schemeClr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+mj-lt"/>
                        </a:rPr>
                        <a:t>Conclusion</a:t>
                      </a:r>
                      <a:endParaRPr lang="en-IN" sz="2800" i="1">
                        <a:solidFill>
                          <a:schemeClr val="accent2">
                            <a:lumMod val="50000"/>
                          </a:schemeClr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0594494"/>
                  </a:ext>
                </a:extLst>
              </a:tr>
              <a:tr h="765238">
                <a:tc>
                  <a:txBody>
                    <a:bodyPr/>
                    <a:lstStyle/>
                    <a:p>
                      <a:pPr algn="ctr"/>
                      <a:r>
                        <a:rPr lang="en-US" sz="2200"/>
                        <a:t>Yield</a:t>
                      </a:r>
                      <a:endParaRPr lang="en-IN" sz="2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Reject the null hypothesis</a:t>
                      </a:r>
                    </a:p>
                    <a:p>
                      <a:r>
                        <a:rPr lang="en-US"/>
                        <a:t>Chhattisgarh has higher yield</a:t>
                      </a:r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2177391"/>
                  </a:ext>
                </a:extLst>
              </a:tr>
              <a:tr h="765238">
                <a:tc>
                  <a:txBody>
                    <a:bodyPr/>
                    <a:lstStyle/>
                    <a:p>
                      <a:pPr algn="ctr"/>
                      <a:r>
                        <a:rPr lang="en-US" sz="2200"/>
                        <a:t>Area</a:t>
                      </a:r>
                      <a:endParaRPr lang="en-IN" sz="2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Reject the null hypothesis</a:t>
                      </a:r>
                    </a:p>
                    <a:p>
                      <a:r>
                        <a:rPr lang="en-US" dirty="0"/>
                        <a:t>Maharashtra use large area than Chhattisgarh for wheat.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0916161"/>
                  </a:ext>
                </a:extLst>
              </a:tr>
              <a:tr h="765238">
                <a:tc>
                  <a:txBody>
                    <a:bodyPr/>
                    <a:lstStyle/>
                    <a:p>
                      <a:pPr algn="ctr"/>
                      <a:r>
                        <a:rPr lang="en-US" sz="2200"/>
                        <a:t>Production</a:t>
                      </a:r>
                      <a:endParaRPr lang="en-IN" sz="2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Reject the null hypothesis</a:t>
                      </a:r>
                    </a:p>
                    <a:p>
                      <a:r>
                        <a:rPr lang="en-US"/>
                        <a:t>Maharashtra has higher production than Chhattisgarh.</a:t>
                      </a:r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2424695"/>
                  </a:ext>
                </a:extLst>
              </a:tr>
              <a:tr h="765238">
                <a:tc>
                  <a:txBody>
                    <a:bodyPr/>
                    <a:lstStyle/>
                    <a:p>
                      <a:pPr algn="ctr"/>
                      <a:r>
                        <a:rPr lang="en-US" sz="2200"/>
                        <a:t>Annual Rainfall</a:t>
                      </a:r>
                      <a:endParaRPr lang="en-IN" sz="2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Reject the null hypothesis</a:t>
                      </a:r>
                    </a:p>
                    <a:p>
                      <a:r>
                        <a:rPr lang="en-US"/>
                        <a:t>Maharashtra has higher rainfall than Chhattisgarh.</a:t>
                      </a:r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4920161"/>
                  </a:ext>
                </a:extLst>
              </a:tr>
              <a:tr h="765238">
                <a:tc>
                  <a:txBody>
                    <a:bodyPr/>
                    <a:lstStyle/>
                    <a:p>
                      <a:pPr algn="ctr"/>
                      <a:r>
                        <a:rPr lang="en-US" sz="2200"/>
                        <a:t>Fertilizers</a:t>
                      </a:r>
                      <a:endParaRPr lang="en-IN" sz="2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Reject the null hypothesis</a:t>
                      </a:r>
                    </a:p>
                    <a:p>
                      <a:r>
                        <a:rPr lang="en-US"/>
                        <a:t>More fertilizer is used in Maharashtra.</a:t>
                      </a:r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4032978"/>
                  </a:ext>
                </a:extLst>
              </a:tr>
              <a:tr h="765238">
                <a:tc>
                  <a:txBody>
                    <a:bodyPr/>
                    <a:lstStyle/>
                    <a:p>
                      <a:pPr algn="ctr"/>
                      <a:r>
                        <a:rPr lang="en-US" sz="2200"/>
                        <a:t>Pesticides</a:t>
                      </a:r>
                      <a:endParaRPr lang="en-IN" sz="2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Reject the null hypothesis</a:t>
                      </a:r>
                    </a:p>
                    <a:p>
                      <a:r>
                        <a:rPr lang="en-US" dirty="0"/>
                        <a:t>More pesticide is used in Maharashtra.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55676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50561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6E0968B-30A7-C2F5-3037-2B6C66ED5EBC}"/>
              </a:ext>
            </a:extLst>
          </p:cNvPr>
          <p:cNvSpPr/>
          <p:nvPr/>
        </p:nvSpPr>
        <p:spPr>
          <a:xfrm>
            <a:off x="0" y="0"/>
            <a:ext cx="12870426" cy="6858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4E0BA1-8024-DB7E-BC18-7DC1E5FB38D0}"/>
              </a:ext>
            </a:extLst>
          </p:cNvPr>
          <p:cNvSpPr txBox="1"/>
          <p:nvPr/>
        </p:nvSpPr>
        <p:spPr>
          <a:xfrm>
            <a:off x="741673" y="0"/>
            <a:ext cx="11636262" cy="13619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5000"/>
              </a:lnSpc>
              <a:spcBef>
                <a:spcPts val="1100"/>
              </a:spcBef>
              <a:spcAft>
                <a:spcPts val="800"/>
              </a:spcAft>
            </a:pPr>
            <a:r>
              <a:rPr lang="en-US" sz="2200" b="1" kern="1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Comparison of production of wheat between Maharashtra and Gujarat and factors affecting it.</a:t>
            </a:r>
            <a:endParaRPr lang="en-IN" sz="2200" kern="10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5000"/>
              </a:lnSpc>
              <a:spcBef>
                <a:spcPts val="1100"/>
              </a:spcBef>
              <a:spcAft>
                <a:spcPts val="800"/>
              </a:spcAft>
            </a:pPr>
            <a:r>
              <a:rPr lang="en-US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endParaRPr lang="en-IN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IN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DA38CE1-F66D-7596-3DBC-5633D85318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9835536"/>
              </p:ext>
            </p:extLst>
          </p:nvPr>
        </p:nvGraphicFramePr>
        <p:xfrm>
          <a:off x="2074607" y="540776"/>
          <a:ext cx="8455742" cy="61998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27871">
                  <a:extLst>
                    <a:ext uri="{9D8B030D-6E8A-4147-A177-3AD203B41FA5}">
                      <a16:colId xmlns:a16="http://schemas.microsoft.com/office/drawing/2014/main" val="3134961863"/>
                    </a:ext>
                  </a:extLst>
                </a:gridCol>
                <a:gridCol w="4227871">
                  <a:extLst>
                    <a:ext uri="{9D8B030D-6E8A-4147-A177-3AD203B41FA5}">
                      <a16:colId xmlns:a16="http://schemas.microsoft.com/office/drawing/2014/main" val="1052850826"/>
                    </a:ext>
                  </a:extLst>
                </a:gridCol>
              </a:tblGrid>
              <a:tr h="713475"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+mj-lt"/>
                        </a:rPr>
                        <a:t>Variables</a:t>
                      </a:r>
                      <a:endParaRPr lang="en-IN" sz="2800">
                        <a:solidFill>
                          <a:schemeClr val="accent2">
                            <a:lumMod val="50000"/>
                          </a:schemeClr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+mj-lt"/>
                        </a:rPr>
                        <a:t>Conclusion</a:t>
                      </a:r>
                      <a:endParaRPr lang="en-IN" sz="2800" i="1">
                        <a:solidFill>
                          <a:schemeClr val="accent2">
                            <a:lumMod val="50000"/>
                          </a:schemeClr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0594494"/>
                  </a:ext>
                </a:extLst>
              </a:tr>
              <a:tr h="900365">
                <a:tc>
                  <a:txBody>
                    <a:bodyPr/>
                    <a:lstStyle/>
                    <a:p>
                      <a:pPr algn="ctr"/>
                      <a:r>
                        <a:rPr lang="en-US" sz="2200"/>
                        <a:t>Yield</a:t>
                      </a:r>
                      <a:endParaRPr lang="en-IN" sz="2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Reject the null hypothesis</a:t>
                      </a:r>
                    </a:p>
                    <a:p>
                      <a:r>
                        <a:rPr lang="en-US"/>
                        <a:t>Gujarat has higher yield than Maharashtra.</a:t>
                      </a:r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2177391"/>
                  </a:ext>
                </a:extLst>
              </a:tr>
              <a:tr h="900365">
                <a:tc>
                  <a:txBody>
                    <a:bodyPr/>
                    <a:lstStyle/>
                    <a:p>
                      <a:pPr algn="ctr"/>
                      <a:r>
                        <a:rPr lang="en-US" sz="2200"/>
                        <a:t>Area</a:t>
                      </a:r>
                      <a:endParaRPr lang="en-IN" sz="2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Accept the null hypothesis.</a:t>
                      </a:r>
                    </a:p>
                    <a:p>
                      <a:r>
                        <a:rPr lang="en-US"/>
                        <a:t>Means of area of Maharashtra and Gujarat use same area for sugarcane.</a:t>
                      </a:r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0916161"/>
                  </a:ext>
                </a:extLst>
              </a:tr>
              <a:tr h="900365">
                <a:tc>
                  <a:txBody>
                    <a:bodyPr/>
                    <a:lstStyle/>
                    <a:p>
                      <a:pPr algn="ctr"/>
                      <a:r>
                        <a:rPr lang="en-US" sz="2200"/>
                        <a:t>Production</a:t>
                      </a:r>
                      <a:endParaRPr lang="en-IN" sz="2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Reject the null hypothesis</a:t>
                      </a:r>
                    </a:p>
                    <a:p>
                      <a:r>
                        <a:rPr lang="en-US"/>
                        <a:t>Gujarat has higher production than Maharashtra.</a:t>
                      </a:r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2424695"/>
                  </a:ext>
                </a:extLst>
              </a:tr>
              <a:tr h="900365">
                <a:tc>
                  <a:txBody>
                    <a:bodyPr/>
                    <a:lstStyle/>
                    <a:p>
                      <a:pPr algn="ctr"/>
                      <a:r>
                        <a:rPr lang="en-US" sz="2200"/>
                        <a:t>Annual Rainfall</a:t>
                      </a:r>
                      <a:endParaRPr lang="en-IN" sz="2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Reject the null hypothesis</a:t>
                      </a:r>
                    </a:p>
                    <a:p>
                      <a:r>
                        <a:rPr lang="en-US"/>
                        <a:t>Maharashtra has higher rainfall than Gujarat.</a:t>
                      </a:r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4920161"/>
                  </a:ext>
                </a:extLst>
              </a:tr>
              <a:tr h="900365">
                <a:tc>
                  <a:txBody>
                    <a:bodyPr/>
                    <a:lstStyle/>
                    <a:p>
                      <a:pPr algn="ctr"/>
                      <a:r>
                        <a:rPr lang="en-US" sz="2200"/>
                        <a:t>Fertilizers</a:t>
                      </a:r>
                      <a:endParaRPr lang="en-IN" sz="2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Accept the null hypothesis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Mean of fertilizers used is same for states.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4032978"/>
                  </a:ext>
                </a:extLst>
              </a:tr>
              <a:tr h="900365">
                <a:tc>
                  <a:txBody>
                    <a:bodyPr/>
                    <a:lstStyle/>
                    <a:p>
                      <a:pPr algn="ctr"/>
                      <a:r>
                        <a:rPr lang="en-US" sz="2200"/>
                        <a:t>Pesticides</a:t>
                      </a:r>
                      <a:endParaRPr lang="en-IN" sz="2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Accept the null hypothesis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Mean of </a:t>
                      </a:r>
                      <a:r>
                        <a:rPr lang="en-US" err="1"/>
                        <a:t>pesticideused</a:t>
                      </a:r>
                      <a:r>
                        <a:rPr lang="en-US"/>
                        <a:t> is same for states.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55676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92451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10BC08B-ED47-A782-25BC-D305823468F1}"/>
              </a:ext>
            </a:extLst>
          </p:cNvPr>
          <p:cNvSpPr txBox="1"/>
          <p:nvPr/>
        </p:nvSpPr>
        <p:spPr>
          <a:xfrm>
            <a:off x="1130710" y="560438"/>
            <a:ext cx="5805612" cy="47428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5000"/>
              </a:lnSpc>
              <a:spcBef>
                <a:spcPts val="1100"/>
              </a:spcBef>
              <a:spcAft>
                <a:spcPts val="800"/>
              </a:spcAft>
            </a:pPr>
            <a:r>
              <a:rPr lang="en-US" sz="1800" kern="10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IN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5000"/>
              </a:lnSpc>
              <a:spcBef>
                <a:spcPts val="1100"/>
              </a:spcBef>
              <a:spcAft>
                <a:spcPts val="800"/>
              </a:spcAft>
            </a:pPr>
            <a:r>
              <a:rPr lang="en-US" sz="1800" kern="10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IN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5000"/>
              </a:lnSpc>
              <a:spcBef>
                <a:spcPts val="1100"/>
              </a:spcBef>
              <a:spcAft>
                <a:spcPts val="800"/>
              </a:spcAft>
            </a:pPr>
            <a:r>
              <a:rPr lang="en-US" sz="2400" b="1" kern="100">
                <a:effectLst/>
                <a:latin typeface="Sitka Subheading" pitchFamily="2" charset="0"/>
                <a:ea typeface="Arial" panose="020B0604020202020204" pitchFamily="34" charset="0"/>
                <a:cs typeface="Arial" panose="020B0604020202020204" pitchFamily="34" charset="0"/>
              </a:rPr>
              <a:t>Conclusion:</a:t>
            </a:r>
          </a:p>
          <a:p>
            <a:pPr>
              <a:lnSpc>
                <a:spcPct val="105000"/>
              </a:lnSpc>
              <a:spcBef>
                <a:spcPts val="1100"/>
              </a:spcBef>
              <a:spcAft>
                <a:spcPts val="800"/>
              </a:spcAft>
            </a:pPr>
            <a:r>
              <a:rPr lang="en-US" sz="1800" kern="10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By comparing production of two major crops produced in India in different states we identified the </a:t>
            </a:r>
            <a:r>
              <a:rPr lang="en-US" sz="1800" kern="100" err="1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en-US" sz="1800" kern="10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variable that can have big or small impact on the production of these crops.</a:t>
            </a:r>
          </a:p>
          <a:p>
            <a:pPr>
              <a:lnSpc>
                <a:spcPct val="105000"/>
              </a:lnSpc>
              <a:spcBef>
                <a:spcPts val="1100"/>
              </a:spcBef>
              <a:spcAft>
                <a:spcPts val="800"/>
              </a:spcAft>
            </a:pPr>
            <a:r>
              <a:rPr lang="en-US" sz="1800" kern="10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What did we learn: During the making of the project we came across and learned about various topics related to agriculture along with learning major crops in various state of India.</a:t>
            </a:r>
            <a:endParaRPr lang="en-IN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5672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1D473-9942-CA81-360E-CE3AA1257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chemeClr val="tx1"/>
                </a:solidFill>
                <a:latin typeface="Arial Black" panose="020B0A04020102020204" pitchFamily="34" charset="0"/>
                <a:ea typeface="Microsoft JhengHei" panose="020B0604030504040204" pitchFamily="34" charset="-120"/>
              </a:rPr>
              <a:t>Introduction:</a:t>
            </a:r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DF0974-9B71-B70F-61C5-FA3F8F05920F}"/>
              </a:ext>
            </a:extLst>
          </p:cNvPr>
          <p:cNvSpPr txBox="1"/>
          <p:nvPr/>
        </p:nvSpPr>
        <p:spPr>
          <a:xfrm>
            <a:off x="677334" y="1438787"/>
            <a:ext cx="726603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highlight>
                  <a:srgbClr val="FFFFFF"/>
                </a:highlight>
                <a:latin typeface="Sitka Subheading" pitchFamily="2" charset="0"/>
              </a:rPr>
              <a:t>As we know population growth is rapidly accelerating. This, in turn, leads to higher demand for food and food products .</a:t>
            </a:r>
          </a:p>
          <a:p>
            <a:r>
              <a:rPr lang="en-US" sz="280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FFFF"/>
                </a:highlight>
                <a:latin typeface="Sitka Subheading" pitchFamily="2" charset="0"/>
              </a:rPr>
              <a:t>Therefore it is important to analyze agricultural trends and variables affecting the production process in order to optimize the meet the food requirements.</a:t>
            </a:r>
            <a:endParaRPr lang="en-IN" sz="2800">
              <a:solidFill>
                <a:schemeClr val="tx1">
                  <a:lumMod val="95000"/>
                  <a:lumOff val="5000"/>
                </a:schemeClr>
              </a:solidFill>
              <a:latin typeface="Sitka Subheading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1312D10-10B1-114F-7803-B1628CBF2C9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3579" y="4547330"/>
            <a:ext cx="6057900" cy="221591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2112824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EB3D2-CEFB-709F-076C-537DFC7FC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chemeClr val="tx1"/>
                </a:solidFill>
                <a:latin typeface="Arial Black" panose="020B0A04020102020204" pitchFamily="34" charset="0"/>
                <a:ea typeface="Microsoft JhengHei" panose="020B0604030504040204" pitchFamily="34" charset="-120"/>
              </a:rPr>
              <a:t>Objective:</a:t>
            </a:r>
            <a:endParaRPr lang="en-IN" b="1">
              <a:solidFill>
                <a:schemeClr val="tx1"/>
              </a:solidFill>
              <a:latin typeface="Arial Black" panose="020B0A04020102020204" pitchFamily="34" charset="0"/>
              <a:ea typeface="Microsoft JhengHei" panose="020B0604030504040204" pitchFamily="34" charset="-12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C89AC1-04D4-369C-1EDF-05A469B3FB8D}"/>
              </a:ext>
            </a:extLst>
          </p:cNvPr>
          <p:cNvSpPr txBox="1"/>
          <p:nvPr/>
        </p:nvSpPr>
        <p:spPr>
          <a:xfrm>
            <a:off x="412955" y="1930400"/>
            <a:ext cx="7502013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itka Subheading" pitchFamily="2" charset="0"/>
              </a:rPr>
              <a:t>Our project aims to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>
                <a:solidFill>
                  <a:srgbClr val="0D0D0D"/>
                </a:solidFill>
                <a:highlight>
                  <a:srgbClr val="FFFFFF"/>
                </a:highlight>
                <a:latin typeface="Sitka Subheading" pitchFamily="2" charset="0"/>
              </a:rPr>
              <a:t>A</a:t>
            </a:r>
            <a:r>
              <a:rPr lang="en-US" sz="2800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itka Subheading" pitchFamily="2" charset="0"/>
              </a:rPr>
              <a:t>nalyze crop yield and production of two of the major crops produced in INDIA-Sugarcane and Wheat.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itka Subheading" pitchFamily="2" charset="0"/>
              </a:rPr>
              <a:t>Identify factors influencing agricultural productivity that are Area used , Rainfall, Fertilizers and Pesticides used.</a:t>
            </a:r>
            <a:endParaRPr lang="en-IN" sz="2800">
              <a:latin typeface="Sitka Subheading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2561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10540-D2E5-020F-8959-DFB96AAE0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</a:rPr>
              <a:t>Sample Data</a:t>
            </a:r>
            <a:endParaRPr lang="en-IN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2D6359-5E22-71B1-3931-D9A08BD885BF}"/>
              </a:ext>
            </a:extLst>
          </p:cNvPr>
          <p:cNvSpPr txBox="1"/>
          <p:nvPr/>
        </p:nvSpPr>
        <p:spPr>
          <a:xfrm>
            <a:off x="924232" y="1612490"/>
            <a:ext cx="7010400" cy="3162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/>
              <a:t>Data used in the project is collected from www.Kaggle.com,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Which is primarily sourced and integrated from 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AutoNum type="arabicPeriod"/>
            </a:pPr>
            <a:r>
              <a:rPr lang="en-IN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data.gov.in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2. </a:t>
            </a:r>
            <a:r>
              <a:rPr lang="en-IN" sz="1800" u="sng" kern="100">
                <a:solidFill>
                  <a:srgbClr val="0563C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hlinkClick r:id="rId2"/>
              </a:rPr>
              <a:t>https://www.fao.org/faostat/en/#data</a:t>
            </a:r>
            <a:endParaRPr lang="en-IN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3. https://data.gov.in/catalog/rainfall-india </a:t>
            </a:r>
            <a:endParaRPr lang="en-IN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4. https://environicsindia.in/ </a:t>
            </a:r>
            <a:endParaRPr lang="en-IN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5. https://www.imdpune.gov.in/library/public/e-book110.pdf</a:t>
            </a:r>
            <a:endParaRPr lang="en-IN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7732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2795284-9439-DF04-C3C4-CF584E4A6843}"/>
              </a:ext>
            </a:extLst>
          </p:cNvPr>
          <p:cNvSpPr txBox="1"/>
          <p:nvPr/>
        </p:nvSpPr>
        <p:spPr>
          <a:xfrm>
            <a:off x="786581" y="462115"/>
            <a:ext cx="23475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/>
              <a:t>Variables</a:t>
            </a:r>
            <a:endParaRPr lang="en-IN" sz="4000" b="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452AA0-34F4-145E-0B63-5DA63B4B7F3A}"/>
              </a:ext>
            </a:extLst>
          </p:cNvPr>
          <p:cNvSpPr txBox="1"/>
          <p:nvPr/>
        </p:nvSpPr>
        <p:spPr>
          <a:xfrm>
            <a:off x="786581" y="1927122"/>
            <a:ext cx="8729697" cy="27630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b="1" kern="1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1.</a:t>
            </a:r>
            <a:r>
              <a:rPr lang="en-IN" sz="1800" b="1" kern="10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Area:</a:t>
            </a:r>
            <a:r>
              <a:rPr lang="en-IN" sz="1800" kern="10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The total land area (in hectares) under cultivation for the specific crop.</a:t>
            </a:r>
            <a:endParaRPr lang="en-IN" kern="10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2.</a:t>
            </a:r>
            <a:r>
              <a:rPr lang="en-IN" sz="1800" b="1" kern="10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Production: </a:t>
            </a:r>
            <a:r>
              <a:rPr lang="en-IN" sz="1800" kern="10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The quantity of crop production (in metric tons).</a:t>
            </a:r>
            <a:endParaRPr lang="en-IN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b="1" kern="1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IN" sz="1800" b="1" kern="10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. Annual Rainfall: </a:t>
            </a:r>
            <a:r>
              <a:rPr lang="en-IN" sz="1800" kern="10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The annual rainfall received in the crop-growing region (in mm).</a:t>
            </a:r>
            <a:endParaRPr lang="en-IN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b="1" kern="1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IN" sz="1800" b="1" kern="10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. Fertilizer:</a:t>
            </a:r>
            <a:r>
              <a:rPr lang="en-IN" sz="1800" kern="10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The total amount of fertilizer used for the crop (in kilograms).</a:t>
            </a:r>
            <a:endParaRPr lang="en-IN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b="1" kern="1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en-IN" sz="1800" b="1" kern="10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. Pesticide: </a:t>
            </a:r>
            <a:r>
              <a:rPr lang="en-IN" sz="1800" kern="10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The total amount of pesticide used for the crop (in kilograms).</a:t>
            </a:r>
            <a:endParaRPr lang="en-IN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b="1" kern="1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lang="en-IN" sz="1800" b="1" kern="10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. Yield:</a:t>
            </a:r>
            <a:r>
              <a:rPr lang="en-IN" sz="1800" kern="10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The calculated crop yield (production per unit area).</a:t>
            </a:r>
            <a:endParaRPr lang="en-IN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6774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8FB08-424B-EFFB-8231-9CFFE7BC5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787" y="294968"/>
            <a:ext cx="9067525" cy="1320800"/>
          </a:xfrm>
        </p:spPr>
        <p:txBody>
          <a:bodyPr>
            <a:normAutofit/>
          </a:bodyPr>
          <a:lstStyle/>
          <a:p>
            <a:r>
              <a:rPr lang="en-US" sz="2400" b="1">
                <a:solidFill>
                  <a:schemeClr val="tx1">
                    <a:lumMod val="95000"/>
                    <a:lumOff val="5000"/>
                  </a:schemeClr>
                </a:solidFill>
                <a:latin typeface="Sitka Subheading" pitchFamily="2" charset="0"/>
              </a:rPr>
              <a:t>Comparison of production of sugarcane and wheat between Maharashtra and states with one of the highest and lowest yields.</a:t>
            </a:r>
            <a:endParaRPr lang="en-IN" sz="2400" b="1">
              <a:solidFill>
                <a:schemeClr val="tx1">
                  <a:lumMod val="95000"/>
                  <a:lumOff val="5000"/>
                </a:schemeClr>
              </a:solidFill>
              <a:latin typeface="Sitka Subheading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884AAB2-73C4-C512-4FDA-B6DA7AA47C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500" y="1714499"/>
            <a:ext cx="3429000" cy="3429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B0B33BA-290A-6F18-5BB3-E8F4860FCA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1500" y="1864499"/>
            <a:ext cx="3429000" cy="3429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3F5C6C7-85EB-4814-CA4A-069FDAFCA4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8491" y="1019666"/>
            <a:ext cx="4515018" cy="541866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2A3D95E-7A8E-61B0-766D-75F4C22A559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3312" y="898723"/>
            <a:ext cx="5998023" cy="479841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21B8EC0-8E3D-0E0F-D105-FCD5EAA6F23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1" y="1714499"/>
            <a:ext cx="3429000" cy="3429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2912D0A-8394-6575-53B6-C285234B6B9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1688" y="3395160"/>
            <a:ext cx="2158616" cy="304317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3C0A323-B93B-00EA-EEA7-5B1B08D42DF1}"/>
              </a:ext>
            </a:extLst>
          </p:cNvPr>
          <p:cNvSpPr/>
          <p:nvPr/>
        </p:nvSpPr>
        <p:spPr>
          <a:xfrm>
            <a:off x="-88490" y="-78658"/>
            <a:ext cx="12703277" cy="709889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71D283-38C8-B462-0D76-490BD602A50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24" y="4633099"/>
            <a:ext cx="936884" cy="13208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F3E9AA1-ACCD-1C2F-2895-38C57F7C097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702" y="1477917"/>
            <a:ext cx="3080789" cy="246463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930BF7C-AE0C-0570-206E-8C7B9AD3070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0500" y="1462378"/>
            <a:ext cx="3080789" cy="246463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0E8BF29-6746-5824-759D-1E129AF712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9727" y="3105701"/>
            <a:ext cx="3310051" cy="393310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4334683-6693-317D-4EF9-22F713F0EF1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3537" y="4369721"/>
            <a:ext cx="2115467" cy="164583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AFA9454-A3E8-15AF-9B25-4CCC5925A83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8083" y="4292823"/>
            <a:ext cx="1653049" cy="165304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7D1ED3E-9A26-410E-72B7-A8B0056112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66" y="3601861"/>
            <a:ext cx="728957" cy="72895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CE88C99-13AD-F908-DB6E-25068C0553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1579" y="955368"/>
            <a:ext cx="728957" cy="72895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BD297B61-D905-7E8E-E7A7-B4A584F41B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9301" y="3679613"/>
            <a:ext cx="728957" cy="7289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A430774-AD66-95AA-46EA-46FAFE7AB7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3811" y="4556709"/>
            <a:ext cx="1027740" cy="102774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821729D7-28EF-C403-CD6A-D664D2C3E1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7769" y="4629629"/>
            <a:ext cx="1027740" cy="102774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80DEC7DE-E70D-042A-FA84-1DC6E05B5C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3785" y="671501"/>
            <a:ext cx="1027740" cy="1027740"/>
          </a:xfrm>
          <a:prstGeom prst="rect">
            <a:avLst/>
          </a:prstGeom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E4F884C-3FA8-0600-F36B-4040212EE86D}"/>
              </a:ext>
            </a:extLst>
          </p:cNvPr>
          <p:cNvCxnSpPr>
            <a:cxnSpLocks/>
          </p:cNvCxnSpPr>
          <p:nvPr/>
        </p:nvCxnSpPr>
        <p:spPr>
          <a:xfrm flipH="1">
            <a:off x="760801" y="3623189"/>
            <a:ext cx="571041" cy="841804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8812516-7C14-36D2-7B4B-08D02B1793D5}"/>
              </a:ext>
            </a:extLst>
          </p:cNvPr>
          <p:cNvCxnSpPr>
            <a:cxnSpLocks/>
          </p:cNvCxnSpPr>
          <p:nvPr/>
        </p:nvCxnSpPr>
        <p:spPr>
          <a:xfrm>
            <a:off x="2530751" y="3551003"/>
            <a:ext cx="695937" cy="807637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285DF9A-CE19-C940-B737-2388DFBBD9A7}"/>
              </a:ext>
            </a:extLst>
          </p:cNvPr>
          <p:cNvCxnSpPr>
            <a:cxnSpLocks/>
          </p:cNvCxnSpPr>
          <p:nvPr/>
        </p:nvCxnSpPr>
        <p:spPr>
          <a:xfrm flipH="1">
            <a:off x="8606823" y="3623189"/>
            <a:ext cx="571041" cy="841804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767F4AD-9271-C948-B332-B2602D473DB0}"/>
              </a:ext>
            </a:extLst>
          </p:cNvPr>
          <p:cNvCxnSpPr>
            <a:cxnSpLocks/>
          </p:cNvCxnSpPr>
          <p:nvPr/>
        </p:nvCxnSpPr>
        <p:spPr>
          <a:xfrm>
            <a:off x="9938210" y="3610664"/>
            <a:ext cx="695937" cy="807637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431E7987-2B31-5117-1EDD-C5BDBB116DC7}"/>
              </a:ext>
            </a:extLst>
          </p:cNvPr>
          <p:cNvSpPr txBox="1"/>
          <p:nvPr/>
        </p:nvSpPr>
        <p:spPr>
          <a:xfrm>
            <a:off x="451436" y="75900"/>
            <a:ext cx="1162342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>
                <a:solidFill>
                  <a:schemeClr val="bg1"/>
                </a:solidFill>
                <a:latin typeface="Sitka Subheading" pitchFamily="2" charset="0"/>
              </a:rPr>
              <a:t>Comparison of production of sugarcane and wheat between Maharashtra and states with one of the highest and lowest yields.</a:t>
            </a:r>
            <a:endParaRPr lang="en-IN" sz="200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1FBD321-14AD-67C8-5F02-179FE5B3A783}"/>
              </a:ext>
            </a:extLst>
          </p:cNvPr>
          <p:cNvSpPr txBox="1"/>
          <p:nvPr/>
        </p:nvSpPr>
        <p:spPr>
          <a:xfrm>
            <a:off x="675715" y="6015554"/>
            <a:ext cx="11506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Goa</a:t>
            </a:r>
            <a:endParaRPr lang="en-IN">
              <a:solidFill>
                <a:schemeClr val="bg1"/>
              </a:solidFill>
            </a:endParaRPr>
          </a:p>
          <a:p>
            <a:endParaRPr lang="en-IN">
              <a:solidFill>
                <a:schemeClr val="bg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0896C41-EACC-2E7D-6C1D-5CBC21FDC4E8}"/>
              </a:ext>
            </a:extLst>
          </p:cNvPr>
          <p:cNvSpPr txBox="1"/>
          <p:nvPr/>
        </p:nvSpPr>
        <p:spPr>
          <a:xfrm>
            <a:off x="3614137" y="6418599"/>
            <a:ext cx="13629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Karnataka</a:t>
            </a:r>
            <a:endParaRPr lang="en-IN">
              <a:solidFill>
                <a:schemeClr val="bg1"/>
              </a:solidFill>
            </a:endParaRPr>
          </a:p>
          <a:p>
            <a:endParaRPr lang="en-IN">
              <a:solidFill>
                <a:schemeClr val="bg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48E852E-E252-D2D9-67A5-9D1E411D9F19}"/>
              </a:ext>
            </a:extLst>
          </p:cNvPr>
          <p:cNvSpPr txBox="1"/>
          <p:nvPr/>
        </p:nvSpPr>
        <p:spPr>
          <a:xfrm>
            <a:off x="10902580" y="6070187"/>
            <a:ext cx="11506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Gujarat</a:t>
            </a:r>
            <a:endParaRPr lang="en-IN">
              <a:solidFill>
                <a:schemeClr val="bg1"/>
              </a:solidFill>
            </a:endParaRPr>
          </a:p>
          <a:p>
            <a:endParaRPr lang="en-IN">
              <a:solidFill>
                <a:schemeClr val="bg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F5139AB-353B-2112-8F83-E7FE45872AAB}"/>
              </a:ext>
            </a:extLst>
          </p:cNvPr>
          <p:cNvSpPr txBox="1"/>
          <p:nvPr/>
        </p:nvSpPr>
        <p:spPr>
          <a:xfrm>
            <a:off x="7041464" y="5942002"/>
            <a:ext cx="1538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Chhattisgarh</a:t>
            </a:r>
            <a:endParaRPr lang="en-IN">
              <a:solidFill>
                <a:schemeClr val="bg1"/>
              </a:solidFill>
            </a:endParaRPr>
          </a:p>
          <a:p>
            <a:endParaRPr lang="en-IN">
              <a:solidFill>
                <a:schemeClr val="bg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E91D74D-7693-2F39-FC46-98F97EC77CD8}"/>
              </a:ext>
            </a:extLst>
          </p:cNvPr>
          <p:cNvSpPr txBox="1"/>
          <p:nvPr/>
        </p:nvSpPr>
        <p:spPr>
          <a:xfrm>
            <a:off x="1400457" y="2294112"/>
            <a:ext cx="15896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Maharashtra</a:t>
            </a:r>
            <a:endParaRPr lang="en-IN">
              <a:solidFill>
                <a:schemeClr val="bg1"/>
              </a:solidFill>
            </a:endParaRPr>
          </a:p>
          <a:p>
            <a:endParaRPr lang="en-IN">
              <a:solidFill>
                <a:schemeClr val="bg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844FB94-DF7D-3387-483A-8ADD0FB58C41}"/>
              </a:ext>
            </a:extLst>
          </p:cNvPr>
          <p:cNvSpPr txBox="1"/>
          <p:nvPr/>
        </p:nvSpPr>
        <p:spPr>
          <a:xfrm>
            <a:off x="8628083" y="2235666"/>
            <a:ext cx="15896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Maharashtra</a:t>
            </a:r>
            <a:endParaRPr lang="en-IN">
              <a:solidFill>
                <a:schemeClr val="bg1"/>
              </a:solidFill>
            </a:endParaRPr>
          </a:p>
          <a:p>
            <a:endParaRPr lang="en-IN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67896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504B709-847A-E69A-EA0F-1FD6DB9B075F}"/>
              </a:ext>
            </a:extLst>
          </p:cNvPr>
          <p:cNvSpPr/>
          <p:nvPr/>
        </p:nvSpPr>
        <p:spPr>
          <a:xfrm>
            <a:off x="0" y="0"/>
            <a:ext cx="12191999" cy="685799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/>
              <a:t>b</a:t>
            </a:r>
            <a:endParaRPr lang="en-IN" b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F83209-1E90-C449-E1AB-19809F512D50}"/>
              </a:ext>
            </a:extLst>
          </p:cNvPr>
          <p:cNvSpPr txBox="1"/>
          <p:nvPr/>
        </p:nvSpPr>
        <p:spPr>
          <a:xfrm>
            <a:off x="715495" y="265473"/>
            <a:ext cx="731745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/>
              <a:t>Graphical representation</a:t>
            </a:r>
            <a:endParaRPr lang="en-IN" sz="3200" b="1"/>
          </a:p>
          <a:p>
            <a:endParaRPr lang="en-IN" sz="3200"/>
          </a:p>
        </p:txBody>
      </p:sp>
      <p:pic>
        <p:nvPicPr>
          <p:cNvPr id="2049" name="Picture 1">
            <a:extLst>
              <a:ext uri="{FF2B5EF4-FFF2-40B4-BE49-F238E27FC236}">
                <a16:creationId xmlns:a16="http://schemas.microsoft.com/office/drawing/2014/main" id="{3C8D62C9-1123-F5EF-3B76-51B1427D5B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142" y="1763969"/>
            <a:ext cx="5598317" cy="3832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>
            <a:extLst>
              <a:ext uri="{FF2B5EF4-FFF2-40B4-BE49-F238E27FC236}">
                <a16:creationId xmlns:a16="http://schemas.microsoft.com/office/drawing/2014/main" id="{F715416A-3E5C-EA83-4B26-B97C092F16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0600" y="1763969"/>
            <a:ext cx="5915258" cy="3832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83257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50126-5D88-3A89-9BC9-1D5806012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713629"/>
            <a:ext cx="8596668" cy="1320800"/>
          </a:xfrm>
        </p:spPr>
        <p:txBody>
          <a:bodyPr>
            <a:normAutofit/>
          </a:bodyPr>
          <a:lstStyle/>
          <a:p>
            <a:r>
              <a:rPr lang="en-US"/>
              <a:t>Correlation between wheat production </a:t>
            </a:r>
            <a:r>
              <a:rPr lang="en-US" dirty="0"/>
              <a:t>and variables affecting the production.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635B55-1A24-4396-13D6-2AF41E3EAC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168442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IN" sz="1600" b="1" dirty="0">
                <a:solidFill>
                  <a:srgbClr val="000000"/>
                </a:solidFill>
                <a:latin typeface="Calibri Light"/>
                <a:ea typeface="Calibri Light"/>
                <a:cs typeface="Calibri Light"/>
              </a:rPr>
              <a:t>Correlation coefficient between Area and production : 0.967043</a:t>
            </a:r>
            <a:endParaRPr lang="en-US" sz="1600" dirty="0">
              <a:solidFill>
                <a:srgbClr val="000000"/>
              </a:solidFill>
              <a:latin typeface="Calibri Light"/>
              <a:ea typeface="Calibri Light"/>
              <a:cs typeface="Calibri Light"/>
            </a:endParaRPr>
          </a:p>
          <a:p>
            <a:r>
              <a:rPr lang="en-IN" sz="1600" b="1" dirty="0">
                <a:solidFill>
                  <a:srgbClr val="000000"/>
                </a:solidFill>
                <a:latin typeface="Calibri Light"/>
                <a:ea typeface="Calibri Light"/>
                <a:cs typeface="Calibri Light"/>
              </a:rPr>
              <a:t>Correlation coefficient between Annual rainfall and production :</a:t>
            </a:r>
            <a:r>
              <a:rPr lang="en-IN" sz="16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IN" sz="1600" b="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0.306006154</a:t>
            </a:r>
            <a:endParaRPr lang="en-IN" sz="16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r>
              <a:rPr lang="en-IN" sz="1600" b="1" dirty="0">
                <a:solidFill>
                  <a:srgbClr val="000000"/>
                </a:solidFill>
                <a:latin typeface="Calibri Light"/>
                <a:ea typeface="Calibri Light"/>
                <a:cs typeface="Calibri Light"/>
              </a:rPr>
              <a:t>Correlation coefficient between Fertilisers and production :</a:t>
            </a:r>
            <a:r>
              <a:rPr lang="en-IN" sz="16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IN" sz="1600" b="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0.944137894</a:t>
            </a:r>
            <a:endParaRPr lang="en-IN" sz="16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r>
              <a:rPr lang="en-IN" sz="1600" b="1">
                <a:solidFill>
                  <a:srgbClr val="000000"/>
                </a:solidFill>
                <a:latin typeface="Calibri Light"/>
                <a:ea typeface="Calibri Light"/>
                <a:cs typeface="Calibri Light"/>
              </a:rPr>
              <a:t>Correlation coefficient between pesticide and production : </a:t>
            </a:r>
            <a:r>
              <a:rPr lang="en-IN" sz="1600" b="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0.776000285</a:t>
            </a:r>
            <a:endParaRPr lang="en-IN" sz="16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0" indent="0">
              <a:buNone/>
            </a:pPr>
            <a:endParaRPr lang="en-IN" sz="1600" b="1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0" indent="0">
              <a:buNone/>
            </a:pPr>
            <a:endParaRPr lang="en-IN" sz="1600" b="1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0" indent="0">
              <a:buNone/>
            </a:pPr>
            <a:endParaRPr lang="en-IN" sz="1600" b="1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0" indent="0">
              <a:buNone/>
            </a:pPr>
            <a:endParaRPr lang="en-IN" sz="1600" b="1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IN" sz="1600" b="1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56E4D40-3AE8-6AA8-D19E-C7A7FC1F3354}"/>
              </a:ext>
            </a:extLst>
          </p:cNvPr>
          <p:cNvSpPr txBox="1">
            <a:spLocks/>
          </p:cNvSpPr>
          <p:nvPr/>
        </p:nvSpPr>
        <p:spPr>
          <a:xfrm>
            <a:off x="829734" y="7620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Correlation between sugarcane production and variables affecting the production.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D550126-5D88-3A89-9BC9-1D580601273A}"/>
              </a:ext>
            </a:extLst>
          </p:cNvPr>
          <p:cNvSpPr>
            <a:spLocks noGrp="1"/>
          </p:cNvSpPr>
          <p:nvPr/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4A7C4F3-9BB1-F585-455B-A5039E93C196}"/>
              </a:ext>
            </a:extLst>
          </p:cNvPr>
          <p:cNvSpPr txBox="1">
            <a:spLocks/>
          </p:cNvSpPr>
          <p:nvPr/>
        </p:nvSpPr>
        <p:spPr>
          <a:xfrm>
            <a:off x="733500" y="5476797"/>
            <a:ext cx="8596668" cy="168442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600" b="1" dirty="0">
                <a:solidFill>
                  <a:srgbClr val="000000"/>
                </a:solidFill>
                <a:latin typeface="Calibri Light"/>
                <a:ea typeface="Calibri Light"/>
                <a:cs typeface="Calibri Light"/>
              </a:rPr>
              <a:t>Correlation coefficient between Area and production : 0.9287</a:t>
            </a:r>
            <a:r>
              <a:rPr lang="en-US" sz="1600" dirty="0">
                <a:solidFill>
                  <a:srgbClr val="000000"/>
                </a:solidFill>
                <a:latin typeface="Calibri Light"/>
                <a:ea typeface="Calibri Light"/>
                <a:cs typeface="Calibri Light"/>
              </a:rPr>
              <a:t>36</a:t>
            </a:r>
          </a:p>
          <a:p>
            <a:r>
              <a:rPr lang="en-IN" sz="1600" b="1" dirty="0">
                <a:solidFill>
                  <a:srgbClr val="000000"/>
                </a:solidFill>
                <a:latin typeface="Calibri Light"/>
                <a:ea typeface="Calibri Light"/>
                <a:cs typeface="Calibri Light"/>
              </a:rPr>
              <a:t>Correlation coefficient between Annual rainfall and production :</a:t>
            </a:r>
            <a:r>
              <a:rPr lang="en-IN" sz="16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IN" sz="1600" b="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0.465756</a:t>
            </a:r>
            <a:endParaRPr lang="en-IN" sz="16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r>
              <a:rPr lang="en-IN" sz="1600" b="1" dirty="0">
                <a:solidFill>
                  <a:srgbClr val="000000"/>
                </a:solidFill>
                <a:latin typeface="Calibri Light"/>
                <a:ea typeface="Calibri Light"/>
                <a:cs typeface="Calibri Light"/>
              </a:rPr>
              <a:t>Correlation coefficient between Fertilisers and production :</a:t>
            </a:r>
            <a:r>
              <a:rPr lang="en-IN" sz="16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IN" sz="1600" b="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0.874769</a:t>
            </a:r>
            <a:endParaRPr lang="en-IN" sz="16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r>
              <a:rPr lang="en-IN" sz="1600" b="1">
                <a:solidFill>
                  <a:srgbClr val="000000"/>
                </a:solidFill>
                <a:latin typeface="Calibri Light"/>
                <a:ea typeface="Calibri Light"/>
                <a:cs typeface="Calibri Light"/>
              </a:rPr>
              <a:t>Correlation coefficient between Pesticide and production : </a:t>
            </a:r>
            <a:r>
              <a:rPr lang="en-IN" sz="1600" b="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0.44734</a:t>
            </a:r>
            <a:endParaRPr lang="en-IN" sz="16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0" indent="0">
              <a:buFont typeface="Wingdings 3" charset="2"/>
              <a:buNone/>
            </a:pPr>
            <a:endParaRPr lang="en-IN" sz="1600" b="1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0" indent="0">
              <a:buFont typeface="Wingdings 3" charset="2"/>
              <a:buNone/>
            </a:pPr>
            <a:endParaRPr lang="en-IN" sz="1600" b="1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0" indent="0">
              <a:buFont typeface="Wingdings 3" charset="2"/>
              <a:buNone/>
            </a:pPr>
            <a:endParaRPr lang="en-IN" sz="1600" b="1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0" indent="0">
              <a:buFont typeface="Wingdings 3" charset="2"/>
              <a:buNone/>
            </a:pPr>
            <a:endParaRPr lang="en-IN" sz="1600" b="1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IN" sz="1600" b="1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706514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E00AAAC-B3F1-075B-C5B7-5C8CEF107890}"/>
              </a:ext>
            </a:extLst>
          </p:cNvPr>
          <p:cNvSpPr txBox="1"/>
          <p:nvPr/>
        </p:nvSpPr>
        <p:spPr>
          <a:xfrm>
            <a:off x="245807" y="206477"/>
            <a:ext cx="8720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Regression model on sugarcane produced and factors affecting the production.</a:t>
            </a:r>
            <a:endParaRPr lang="en-IN" b="1"/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C81790C5-4475-BDDD-3369-53EE7ADD282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5971544"/>
              </p:ext>
            </p:extLst>
          </p:nvPr>
        </p:nvGraphicFramePr>
        <p:xfrm>
          <a:off x="393290" y="1113502"/>
          <a:ext cx="3087329" cy="20131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C81790C5-4475-BDDD-3369-53EE7ADD282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94614559"/>
              </p:ext>
            </p:extLst>
          </p:nvPr>
        </p:nvGraphicFramePr>
        <p:xfrm>
          <a:off x="4709651" y="991829"/>
          <a:ext cx="2915265" cy="18951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C81790C5-4475-BDDD-3369-53EE7ADD282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36218695"/>
              </p:ext>
            </p:extLst>
          </p:nvPr>
        </p:nvGraphicFramePr>
        <p:xfrm>
          <a:off x="594852" y="3532239"/>
          <a:ext cx="3087329" cy="23867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C81790C5-4475-BDDD-3369-53EE7ADD282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62476735"/>
              </p:ext>
            </p:extLst>
          </p:nvPr>
        </p:nvGraphicFramePr>
        <p:xfrm>
          <a:off x="4960375" y="3303017"/>
          <a:ext cx="5329082" cy="27370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926FB13F-AC9C-5C8A-02C0-7A367D31391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5480552-2DF8-65C3-8C19-154BBF891D98}"/>
              </a:ext>
            </a:extLst>
          </p:cNvPr>
          <p:cNvSpPr txBox="1"/>
          <p:nvPr/>
        </p:nvSpPr>
        <p:spPr>
          <a:xfrm>
            <a:off x="1334870" y="247693"/>
            <a:ext cx="9664825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/>
              <a:t>Regression model on sugarcane produced and factors affecting the production.</a:t>
            </a:r>
            <a:endParaRPr lang="en-IN" sz="2000" b="1"/>
          </a:p>
          <a:p>
            <a:endParaRPr lang="en-IN"/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C81790C5-4475-BDDD-3369-53EE7ADD282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35780352"/>
              </p:ext>
            </p:extLst>
          </p:nvPr>
        </p:nvGraphicFramePr>
        <p:xfrm>
          <a:off x="1167581" y="1063716"/>
          <a:ext cx="4365523" cy="25953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C81790C5-4475-BDDD-3369-53EE7ADD282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00298997"/>
              </p:ext>
            </p:extLst>
          </p:nvPr>
        </p:nvGraphicFramePr>
        <p:xfrm>
          <a:off x="6319684" y="1052386"/>
          <a:ext cx="4513007" cy="25953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C81790C5-4475-BDDD-3369-53EE7ADD282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4388258"/>
              </p:ext>
            </p:extLst>
          </p:nvPr>
        </p:nvGraphicFramePr>
        <p:xfrm>
          <a:off x="1167581" y="3828399"/>
          <a:ext cx="4365523" cy="25953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C81790C5-4475-BDDD-3369-53EE7ADD282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63675110"/>
              </p:ext>
            </p:extLst>
          </p:nvPr>
        </p:nvGraphicFramePr>
        <p:xfrm>
          <a:off x="6319683" y="3804504"/>
          <a:ext cx="4513007" cy="26662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</p:spTree>
    <p:extLst>
      <p:ext uri="{BB962C8B-B14F-4D97-AF65-F5344CB8AC3E}">
        <p14:creationId xmlns:p14="http://schemas.microsoft.com/office/powerpoint/2010/main" val="236028957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1106</Words>
  <Application>Microsoft Office PowerPoint</Application>
  <PresentationFormat>Widescreen</PresentationFormat>
  <Paragraphs>201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8" baseType="lpstr">
      <vt:lpstr>Arial</vt:lpstr>
      <vt:lpstr>Arial Black</vt:lpstr>
      <vt:lpstr>Arial Narrow</vt:lpstr>
      <vt:lpstr>Calibri</vt:lpstr>
      <vt:lpstr>Calibri Light</vt:lpstr>
      <vt:lpstr>Roboto</vt:lpstr>
      <vt:lpstr>Sitka Subheading</vt:lpstr>
      <vt:lpstr>Symbol</vt:lpstr>
      <vt:lpstr>Times New Roman</vt:lpstr>
      <vt:lpstr>Trebuchet MS</vt:lpstr>
      <vt:lpstr>Wingdings 3</vt:lpstr>
      <vt:lpstr>Facet</vt:lpstr>
      <vt:lpstr>Progressive Education Society’s Modern College of Arts, Science &amp; Commerce (Autonomous) Shivajinagar, Pune - 411005 </vt:lpstr>
      <vt:lpstr>Introduction:</vt:lpstr>
      <vt:lpstr>Objective:</vt:lpstr>
      <vt:lpstr>Sample Data</vt:lpstr>
      <vt:lpstr>PowerPoint Presentation</vt:lpstr>
      <vt:lpstr>Comparison of production of sugarcane and wheat between Maharashtra and states with one of the highest and lowest yields.</vt:lpstr>
      <vt:lpstr>PowerPoint Presentation</vt:lpstr>
      <vt:lpstr>Correlation between wheat production and variables affecting the production.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Progressive Education Society’s Modern College of Arts, Science &amp; Commerce (Autonomous) Shivajinagar, Pune - 411005</dc:title>
  <dc:creator>Sakshi Sarde</dc:creator>
  <cp:lastModifiedBy>Sakshi Sarde</cp:lastModifiedBy>
  <cp:revision>21</cp:revision>
  <dcterms:created xsi:type="dcterms:W3CDTF">2024-04-17T14:54:45Z</dcterms:created>
  <dcterms:modified xsi:type="dcterms:W3CDTF">2024-04-18T07:26:31Z</dcterms:modified>
</cp:coreProperties>
</file>