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 id="268" r:id="rId12"/>
    <p:sldId id="280" r:id="rId13"/>
    <p:sldId id="270" r:id="rId14"/>
    <p:sldId id="271" r:id="rId15"/>
    <p:sldId id="272" r:id="rId16"/>
    <p:sldId id="278" r:id="rId17"/>
    <p:sldId id="275" r:id="rId18"/>
    <p:sldId id="281" r:id="rId19"/>
    <p:sldId id="276"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0B988-C960-4CA5-AA1D-00D1C941D41E}" v="43" dt="2025-08-13T10:00:05.28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82" d="100"/>
          <a:sy n="82" d="100"/>
        </p:scale>
        <p:origin x="691"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26310" y="2277059"/>
            <a:ext cx="7658100" cy="762000"/>
          </a:xfrm>
          <a:prstGeom prst="rect">
            <a:avLst/>
          </a:prstGeom>
        </p:spPr>
        <p:txBody>
          <a:bodyPr wrap="square" lIns="0" tIns="0" rIns="0" bIns="0">
            <a:spAutoFit/>
          </a:bodyPr>
          <a:lstStyle>
            <a:lvl1pPr>
              <a:defRPr sz="3150"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2"/>
            <a:ext cx="12189460" cy="6859905"/>
          </a:xfrm>
          <a:custGeom>
            <a:avLst/>
            <a:gdLst/>
            <a:ahLst/>
            <a:cxnLst/>
            <a:rect l="l" t="t" r="r" b="b"/>
            <a:pathLst>
              <a:path w="12189460" h="6859905">
                <a:moveTo>
                  <a:pt x="12188952" y="0"/>
                </a:moveTo>
                <a:lnTo>
                  <a:pt x="0" y="0"/>
                </a:lnTo>
                <a:lnTo>
                  <a:pt x="0" y="6859778"/>
                </a:lnTo>
                <a:lnTo>
                  <a:pt x="12188952" y="6859778"/>
                </a:lnTo>
                <a:lnTo>
                  <a:pt x="12188952" y="0"/>
                </a:lnTo>
                <a:close/>
              </a:path>
            </a:pathLst>
          </a:custGeom>
          <a:solidFill>
            <a:srgbClr val="0F2856"/>
          </a:solidFill>
        </p:spPr>
        <p:txBody>
          <a:bodyPr wrap="square" lIns="0" tIns="0" rIns="0" bIns="0" rtlCol="0"/>
          <a:lstStyle/>
          <a:p>
            <a:endParaRPr/>
          </a:p>
        </p:txBody>
      </p:sp>
      <p:sp>
        <p:nvSpPr>
          <p:cNvPr id="2" name="Holder 2"/>
          <p:cNvSpPr>
            <a:spLocks noGrp="1"/>
          </p:cNvSpPr>
          <p:nvPr>
            <p:ph type="title"/>
          </p:nvPr>
        </p:nvSpPr>
        <p:spPr>
          <a:xfrm>
            <a:off x="1322069" y="295656"/>
            <a:ext cx="8987155" cy="1550669"/>
          </a:xfrm>
          <a:prstGeom prst="rect">
            <a:avLst/>
          </a:prstGeom>
        </p:spPr>
        <p:txBody>
          <a:bodyPr wrap="square" lIns="0" tIns="0" rIns="0" bIns="0">
            <a:spAutoFit/>
          </a:bodyPr>
          <a:lstStyle>
            <a:lvl1pPr>
              <a:defRPr sz="3150" b="1" i="0">
                <a:solidFill>
                  <a:schemeClr val="bg1"/>
                </a:solidFill>
                <a:latin typeface="Arial"/>
                <a:cs typeface="Arial"/>
              </a:defRPr>
            </a:lvl1pPr>
          </a:lstStyle>
          <a:p>
            <a:endParaRPr/>
          </a:p>
        </p:txBody>
      </p:sp>
      <p:sp>
        <p:nvSpPr>
          <p:cNvPr id="3" name="Holder 3"/>
          <p:cNvSpPr>
            <a:spLocks noGrp="1"/>
          </p:cNvSpPr>
          <p:nvPr>
            <p:ph type="body" idx="1"/>
          </p:nvPr>
        </p:nvSpPr>
        <p:spPr>
          <a:xfrm>
            <a:off x="1318513" y="1914461"/>
            <a:ext cx="5106035" cy="2969260"/>
          </a:xfrm>
          <a:prstGeom prst="rect">
            <a:avLst/>
          </a:prstGeom>
        </p:spPr>
        <p:txBody>
          <a:bodyPr wrap="square" lIns="0" tIns="0" rIns="0" bIns="0">
            <a:spAutoFit/>
          </a:bodyPr>
          <a:lstStyle>
            <a:lvl1pPr>
              <a:defRPr sz="18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532318" y="2144019"/>
            <a:ext cx="8514715" cy="1491434"/>
          </a:xfrm>
          <a:prstGeom prst="rect">
            <a:avLst/>
          </a:prstGeom>
        </p:spPr>
        <p:txBody>
          <a:bodyPr vert="horz" wrap="square" lIns="0" tIns="16510" rIns="0" bIns="0" rtlCol="0">
            <a:spAutoFit/>
          </a:bodyPr>
          <a:lstStyle/>
          <a:p>
            <a:pPr algn="l">
              <a:lnSpc>
                <a:spcPts val="5650"/>
              </a:lnSpc>
              <a:spcBef>
                <a:spcPts val="130"/>
              </a:spcBef>
            </a:pPr>
            <a:r>
              <a:rPr lang="en-IN" sz="4800" dirty="0">
                <a:solidFill>
                  <a:schemeClr val="bg1"/>
                </a:solidFill>
                <a:latin typeface="Bahnschrift Light" panose="020B0502040204020203" pitchFamily="34" charset="0"/>
                <a:cs typeface="Arial"/>
              </a:rPr>
              <a:t>   </a:t>
            </a:r>
          </a:p>
          <a:p>
            <a:pPr algn="ctr">
              <a:lnSpc>
                <a:spcPts val="5650"/>
              </a:lnSpc>
              <a:spcBef>
                <a:spcPts val="130"/>
              </a:spcBef>
            </a:pPr>
            <a:r>
              <a:rPr lang="en-IN" sz="4800" dirty="0">
                <a:solidFill>
                  <a:schemeClr val="bg1"/>
                </a:solidFill>
                <a:latin typeface="Bahnschrift Light" panose="020B0502040204020203" pitchFamily="34" charset="0"/>
                <a:cs typeface="Arial"/>
              </a:rPr>
              <a:t>  </a:t>
            </a:r>
            <a:r>
              <a:rPr lang="en-IN" sz="4800" dirty="0">
                <a:solidFill>
                  <a:schemeClr val="bg1"/>
                </a:solidFill>
                <a:latin typeface="Agency FB" panose="020B0503020202020204" pitchFamily="34" charset="0"/>
                <a:cs typeface="Arial"/>
              </a:rPr>
              <a:t>HR A</a:t>
            </a:r>
            <a:r>
              <a:rPr lang="en-IN" sz="6000" dirty="0">
                <a:solidFill>
                  <a:schemeClr val="bg1"/>
                </a:solidFill>
                <a:latin typeface="Agency FB" panose="020B0503020202020204" pitchFamily="34" charset="0"/>
                <a:cs typeface="Arial"/>
              </a:rPr>
              <a:t>nalytics</a:t>
            </a:r>
            <a:endParaRPr sz="6000" dirty="0">
              <a:solidFill>
                <a:schemeClr val="bg1"/>
              </a:solidFill>
              <a:latin typeface="Agency FB" panose="020B0503020202020204" pitchFamily="34" charset="0"/>
              <a:cs typeface="Arial"/>
            </a:endParaRPr>
          </a:p>
        </p:txBody>
      </p:sp>
      <p:sp>
        <p:nvSpPr>
          <p:cNvPr id="8" name="object 8"/>
          <p:cNvSpPr txBox="1"/>
          <p:nvPr/>
        </p:nvSpPr>
        <p:spPr>
          <a:xfrm>
            <a:off x="4038600" y="4194868"/>
            <a:ext cx="4487545" cy="575157"/>
          </a:xfrm>
          <a:prstGeom prst="rect">
            <a:avLst/>
          </a:prstGeom>
        </p:spPr>
        <p:txBody>
          <a:bodyPr vert="horz" wrap="square" lIns="0" tIns="15875" rIns="0" bIns="0" rtlCol="0">
            <a:spAutoFit/>
          </a:bodyPr>
          <a:lstStyle/>
          <a:p>
            <a:pPr marL="12700" algn="ctr">
              <a:lnSpc>
                <a:spcPct val="100000"/>
              </a:lnSpc>
              <a:spcBef>
                <a:spcPts val="125"/>
              </a:spcBef>
            </a:pPr>
            <a:r>
              <a:rPr sz="2350" spc="55" dirty="0">
                <a:solidFill>
                  <a:srgbClr val="FFFFFF"/>
                </a:solidFill>
                <a:latin typeface="Segoe UI Light"/>
                <a:cs typeface="Segoe UI Light"/>
              </a:rPr>
              <a:t> </a:t>
            </a:r>
            <a:r>
              <a:rPr lang="en-US" sz="2350" dirty="0">
                <a:solidFill>
                  <a:srgbClr val="FFFFFF"/>
                </a:solidFill>
                <a:latin typeface="Segoe UI Light"/>
                <a:cs typeface="Segoe UI Light"/>
              </a:rPr>
              <a:t>P962</a:t>
            </a:r>
            <a:r>
              <a:rPr sz="2350" spc="60" dirty="0">
                <a:solidFill>
                  <a:srgbClr val="FFFFFF"/>
                </a:solidFill>
                <a:latin typeface="Segoe UI Light"/>
                <a:cs typeface="Segoe UI Light"/>
              </a:rPr>
              <a:t> </a:t>
            </a:r>
            <a:r>
              <a:rPr sz="2350" dirty="0">
                <a:solidFill>
                  <a:srgbClr val="FFFFFF"/>
                </a:solidFill>
                <a:latin typeface="Segoe UI Light"/>
                <a:cs typeface="Segoe UI Light"/>
              </a:rPr>
              <a:t>|</a:t>
            </a:r>
            <a:r>
              <a:rPr sz="2350" spc="100" dirty="0">
                <a:solidFill>
                  <a:srgbClr val="FFFFFF"/>
                </a:solidFill>
                <a:latin typeface="Segoe UI Light"/>
                <a:cs typeface="Segoe UI Light"/>
              </a:rPr>
              <a:t> </a:t>
            </a:r>
            <a:r>
              <a:rPr sz="2350" dirty="0">
                <a:solidFill>
                  <a:srgbClr val="FFFFFF"/>
                </a:solidFill>
                <a:latin typeface="Segoe UI Light"/>
                <a:cs typeface="Segoe UI Light"/>
              </a:rPr>
              <a:t>Group</a:t>
            </a:r>
            <a:r>
              <a:rPr sz="2350" spc="95" dirty="0">
                <a:solidFill>
                  <a:srgbClr val="FFFFFF"/>
                </a:solidFill>
                <a:latin typeface="Segoe UI Light"/>
                <a:cs typeface="Segoe UI Light"/>
              </a:rPr>
              <a:t> </a:t>
            </a:r>
            <a:r>
              <a:rPr lang="en-IN" sz="2350" spc="95" dirty="0">
                <a:solidFill>
                  <a:srgbClr val="FFFFFF"/>
                </a:solidFill>
                <a:latin typeface="Segoe UI Light"/>
                <a:cs typeface="Segoe UI Light"/>
              </a:rPr>
              <a:t>1</a:t>
            </a:r>
            <a:r>
              <a:rPr sz="2350" spc="135" dirty="0">
                <a:solidFill>
                  <a:srgbClr val="FFFFFF"/>
                </a:solidFill>
                <a:latin typeface="Segoe UI Light"/>
                <a:cs typeface="Segoe UI Light"/>
              </a:rPr>
              <a:t> </a:t>
            </a:r>
            <a:r>
              <a:rPr sz="2350" dirty="0">
                <a:solidFill>
                  <a:srgbClr val="FFFFFF"/>
                </a:solidFill>
                <a:latin typeface="Segoe UI Light"/>
                <a:cs typeface="Segoe UI Light"/>
              </a:rPr>
              <a:t>|</a:t>
            </a:r>
            <a:endParaRPr lang="en-US" sz="2350" dirty="0">
              <a:solidFill>
                <a:srgbClr val="FFFFFF"/>
              </a:solidFill>
              <a:latin typeface="Segoe UI Light"/>
              <a:cs typeface="Segoe UI Light"/>
            </a:endParaRPr>
          </a:p>
          <a:p>
            <a:pPr marL="12700" algn="r">
              <a:lnSpc>
                <a:spcPct val="100000"/>
              </a:lnSpc>
              <a:spcBef>
                <a:spcPts val="125"/>
              </a:spcBef>
            </a:pPr>
            <a:endParaRPr lang="en-US" sz="1200" spc="114" dirty="0">
              <a:solidFill>
                <a:srgbClr val="FFFFFF"/>
              </a:solidFill>
              <a:latin typeface="Segoe UI Light"/>
              <a:cs typeface="Segoe U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xfrm>
            <a:off x="858743" y="295656"/>
            <a:ext cx="9450481" cy="1656350"/>
          </a:xfrm>
          <a:prstGeom prst="rect">
            <a:avLst/>
          </a:prstGeom>
        </p:spPr>
        <p:txBody>
          <a:bodyPr vert="horz" wrap="square" lIns="0" tIns="680211" rIns="0" bIns="0" rtlCol="0">
            <a:spAutoFit/>
          </a:bodyPr>
          <a:lstStyle/>
          <a:p>
            <a:pPr marL="12700">
              <a:lnSpc>
                <a:spcPct val="100000"/>
              </a:lnSpc>
              <a:spcBef>
                <a:spcPts val="120"/>
              </a:spcBef>
            </a:pPr>
            <a:r>
              <a:rPr spc="-225" dirty="0"/>
              <a:t>KPI-</a:t>
            </a:r>
            <a:r>
              <a:rPr dirty="0"/>
              <a:t>4</a:t>
            </a:r>
            <a:r>
              <a:rPr spc="-110" dirty="0"/>
              <a:t> </a:t>
            </a:r>
            <a:r>
              <a:rPr spc="-240" dirty="0"/>
              <a:t>:</a:t>
            </a:r>
            <a:r>
              <a:rPr lang="en-US" spc="-240" dirty="0"/>
              <a:t> AVERAGE  WORKING  YEARS FOR  EACH DEPARTMENT</a:t>
            </a:r>
            <a:endParaRPr spc="-495" dirty="0"/>
          </a:p>
        </p:txBody>
      </p:sp>
      <p:sp>
        <p:nvSpPr>
          <p:cNvPr id="8" name="object 8"/>
          <p:cNvSpPr txBox="1"/>
          <p:nvPr/>
        </p:nvSpPr>
        <p:spPr>
          <a:xfrm>
            <a:off x="982544" y="2381186"/>
            <a:ext cx="4892278" cy="3611053"/>
          </a:xfrm>
          <a:prstGeom prst="rect">
            <a:avLst/>
          </a:prstGeom>
        </p:spPr>
        <p:txBody>
          <a:bodyPr vert="horz" wrap="square" lIns="0" tIns="43180" rIns="0" bIns="0" rtlCol="0">
            <a:spAutoFit/>
          </a:bodyPr>
          <a:lstStyle/>
          <a:p>
            <a:pPr marL="241300" marR="13970" indent="-229235" algn="just">
              <a:lnSpc>
                <a:spcPts val="1950"/>
              </a:lnSpc>
              <a:spcBef>
                <a:spcPts val="340"/>
              </a:spcBef>
              <a:buClr>
                <a:srgbClr val="F6A6F4"/>
              </a:buClr>
              <a:buFont typeface="Courier New"/>
              <a:buChar char="o"/>
              <a:tabLst>
                <a:tab pos="241300" algn="l"/>
              </a:tabLst>
            </a:pPr>
            <a:r>
              <a:rPr lang="en-US" sz="1400" dirty="0">
                <a:solidFill>
                  <a:schemeClr val="bg1"/>
                </a:solidFill>
              </a:rPr>
              <a:t>This KPI measures the average number of years employees have spent working in each department. It provides insights into employee retention, departmental stability, and experience levels across the organization.</a:t>
            </a:r>
            <a:br>
              <a:rPr lang="en-US" sz="1400" dirty="0">
                <a:solidFill>
                  <a:schemeClr val="bg1"/>
                </a:solidFill>
              </a:rPr>
            </a:br>
            <a:r>
              <a:rPr lang="en-US" sz="1400" dirty="0">
                <a:solidFill>
                  <a:schemeClr val="bg1"/>
                </a:solidFill>
              </a:rPr>
              <a:t>Departments with higher average working years often indicate strong employee loyalty, better job satisfaction, and a positive work culture. On the other hand, departments with lower averages may experience frequent turnover, skill gaps, or challenges in employee engagement.</a:t>
            </a:r>
            <a:br>
              <a:rPr lang="en-US" sz="1400" dirty="0">
                <a:solidFill>
                  <a:schemeClr val="bg1"/>
                </a:solidFill>
              </a:rPr>
            </a:br>
            <a:r>
              <a:rPr lang="en-US" sz="1400" dirty="0">
                <a:solidFill>
                  <a:schemeClr val="bg1"/>
                </a:solidFill>
              </a:rPr>
              <a:t>Tracking this KPI helps HR identify which departments excel in retaining talent and which require focused strategies to improve retention and employee development.</a:t>
            </a:r>
            <a:endParaRPr sz="1400" dirty="0">
              <a:solidFill>
                <a:schemeClr val="bg1"/>
              </a:solidFill>
              <a:latin typeface="Arial MT"/>
              <a:cs typeface="Arial MT"/>
            </a:endParaRPr>
          </a:p>
        </p:txBody>
      </p:sp>
      <p:sp>
        <p:nvSpPr>
          <p:cNvPr id="37" name="object 37"/>
          <p:cNvSpPr txBox="1"/>
          <p:nvPr/>
        </p:nvSpPr>
        <p:spPr>
          <a:xfrm>
            <a:off x="5658287" y="5030519"/>
            <a:ext cx="216535" cy="151965"/>
          </a:xfrm>
          <a:prstGeom prst="rect">
            <a:avLst/>
          </a:prstGeom>
        </p:spPr>
        <p:txBody>
          <a:bodyPr vert="horz" wrap="square" lIns="0" tIns="66675" rIns="0" bIns="0" rtlCol="0">
            <a:spAutoFit/>
          </a:bodyPr>
          <a:lstStyle/>
          <a:p>
            <a:pPr marL="12700">
              <a:lnSpc>
                <a:spcPct val="100000"/>
              </a:lnSpc>
              <a:spcBef>
                <a:spcPts val="525"/>
              </a:spcBef>
            </a:pPr>
            <a:r>
              <a:rPr sz="550" dirty="0">
                <a:solidFill>
                  <a:srgbClr val="585858"/>
                </a:solidFill>
                <a:latin typeface="Calibri"/>
                <a:cs typeface="Calibri"/>
              </a:rPr>
              <a:t>$</a:t>
            </a:r>
            <a:endParaRPr sz="550" dirty="0">
              <a:latin typeface="Calibri"/>
              <a:cs typeface="Calibri"/>
            </a:endParaRPr>
          </a:p>
        </p:txBody>
      </p:sp>
      <p:pic>
        <p:nvPicPr>
          <p:cNvPr id="48" name="Picture 47">
            <a:extLst>
              <a:ext uri="{FF2B5EF4-FFF2-40B4-BE49-F238E27FC236}">
                <a16:creationId xmlns:a16="http://schemas.microsoft.com/office/drawing/2014/main" id="{D85625BB-A0CD-5B9A-7F84-FD4807700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367" y="2182928"/>
            <a:ext cx="4468998" cy="35320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7" name="object 7"/>
          <p:cNvSpPr txBox="1"/>
          <p:nvPr/>
        </p:nvSpPr>
        <p:spPr>
          <a:xfrm>
            <a:off x="1563625" y="1082739"/>
            <a:ext cx="8442325" cy="2330765"/>
          </a:xfrm>
          <a:prstGeom prst="rect">
            <a:avLst/>
          </a:prstGeom>
        </p:spPr>
        <p:txBody>
          <a:bodyPr vert="horz" wrap="square" lIns="0" tIns="113664" rIns="0" bIns="0" rtlCol="0">
            <a:spAutoFit/>
          </a:bodyPr>
          <a:lstStyle/>
          <a:p>
            <a:pPr marL="241300" indent="-228600">
              <a:lnSpc>
                <a:spcPct val="100000"/>
              </a:lnSpc>
              <a:spcBef>
                <a:spcPts val="894"/>
              </a:spcBef>
              <a:buClr>
                <a:srgbClr val="92CDEF"/>
              </a:buClr>
              <a:buFont typeface="Courier New"/>
              <a:buChar char="o"/>
              <a:tabLst>
                <a:tab pos="241300" algn="l"/>
              </a:tabLst>
            </a:pPr>
            <a:r>
              <a:rPr lang="en-US" sz="1600" dirty="0">
                <a:solidFill>
                  <a:schemeClr val="bg1"/>
                </a:solidFill>
              </a:rPr>
              <a:t>This KPI compares different job roles within the organization to evaluate how employees rate their work-life balance. It highlights variations in employee satisfaction regarding the balance between professional responsibilities and personal life.</a:t>
            </a:r>
            <a:br>
              <a:rPr lang="en-US" sz="1600" dirty="0">
                <a:solidFill>
                  <a:schemeClr val="bg1"/>
                </a:solidFill>
              </a:rPr>
            </a:br>
            <a:r>
              <a:rPr lang="en-US" sz="1600" dirty="0">
                <a:solidFill>
                  <a:schemeClr val="bg1"/>
                </a:solidFill>
              </a:rPr>
              <a:t>The analysis can reveal that some roles, especially those with high workload or irregular hours, may have lower work-life balance scores. Conversely, roles with more flexible schedules or balanced workloads tend to score higher.</a:t>
            </a:r>
            <a:br>
              <a:rPr lang="en-US" sz="1600" dirty="0">
                <a:solidFill>
                  <a:schemeClr val="bg1"/>
                </a:solidFill>
              </a:rPr>
            </a:br>
            <a:r>
              <a:rPr lang="en-US" sz="1600" dirty="0">
                <a:solidFill>
                  <a:schemeClr val="bg1"/>
                </a:solidFill>
              </a:rPr>
              <a:t>Monitoring this KPI helps HR pinpoint roles where work-life balance needs improvement, enabling targeted interventions such as flexible working arrangements, workload redistribution, or wellness programs.</a:t>
            </a:r>
            <a:endParaRPr sz="1600" dirty="0">
              <a:solidFill>
                <a:schemeClr val="bg1"/>
              </a:solidFill>
              <a:latin typeface="Arial MT"/>
              <a:cs typeface="Arial MT"/>
            </a:endParaRPr>
          </a:p>
        </p:txBody>
      </p:sp>
      <p:sp>
        <p:nvSpPr>
          <p:cNvPr id="61" name="object 61"/>
          <p:cNvSpPr txBox="1">
            <a:spLocks noGrp="1"/>
          </p:cNvSpPr>
          <p:nvPr>
            <p:ph type="title"/>
          </p:nvPr>
        </p:nvSpPr>
        <p:spPr>
          <a:xfrm>
            <a:off x="1828038" y="295656"/>
            <a:ext cx="7806690" cy="569195"/>
          </a:xfrm>
          <a:prstGeom prst="rect">
            <a:avLst/>
          </a:prstGeom>
        </p:spPr>
        <p:txBody>
          <a:bodyPr vert="horz" wrap="square" lIns="0" tIns="64135" rIns="0" bIns="0" rtlCol="0">
            <a:spAutoFit/>
          </a:bodyPr>
          <a:lstStyle/>
          <a:p>
            <a:pPr marL="1257935" marR="5080" indent="-1245870">
              <a:lnSpc>
                <a:spcPts val="3460"/>
              </a:lnSpc>
              <a:spcBef>
                <a:spcPts val="505"/>
              </a:spcBef>
            </a:pPr>
            <a:r>
              <a:rPr lang="en-US" sz="4725" spc="-337" baseline="-2645" dirty="0">
                <a:latin typeface="Aptos" panose="020B0004020202020204" pitchFamily="34" charset="0"/>
              </a:rPr>
              <a:t>KPI-</a:t>
            </a:r>
            <a:r>
              <a:rPr lang="en-US" sz="4725" baseline="-2645" dirty="0">
                <a:latin typeface="Aptos" panose="020B0004020202020204" pitchFamily="34" charset="0"/>
              </a:rPr>
              <a:t>5</a:t>
            </a:r>
            <a:r>
              <a:rPr lang="en-US" sz="4725" spc="142" baseline="-2645" dirty="0">
                <a:latin typeface="Aptos" panose="020B0004020202020204" pitchFamily="34" charset="0"/>
              </a:rPr>
              <a:t> </a:t>
            </a:r>
            <a:r>
              <a:rPr lang="en-US" sz="4725" spc="-352" baseline="-2645" dirty="0">
                <a:latin typeface="Aptos" panose="020B0004020202020204" pitchFamily="34" charset="0"/>
              </a:rPr>
              <a:t>: JOB  ROLE  vs  WORK  LIFE  BALANCE</a:t>
            </a:r>
            <a:endParaRPr sz="3150" dirty="0">
              <a:latin typeface="Aptos" panose="020B0004020202020204" pitchFamily="34" charset="0"/>
            </a:endParaRPr>
          </a:p>
        </p:txBody>
      </p:sp>
      <p:pic>
        <p:nvPicPr>
          <p:cNvPr id="62" name="Picture 61">
            <a:extLst>
              <a:ext uri="{FF2B5EF4-FFF2-40B4-BE49-F238E27FC236}">
                <a16:creationId xmlns:a16="http://schemas.microsoft.com/office/drawing/2014/main" id="{D696098E-BC8B-2483-0006-5409252BE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836" y="3624766"/>
            <a:ext cx="6841363" cy="28825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43261-AE35-B89A-C1D9-5C352ABBE61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F1348CA-5012-7348-9EEB-448B44954AE6}"/>
              </a:ext>
            </a:extLst>
          </p:cNvPr>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7" name="object 7">
            <a:extLst>
              <a:ext uri="{FF2B5EF4-FFF2-40B4-BE49-F238E27FC236}">
                <a16:creationId xmlns:a16="http://schemas.microsoft.com/office/drawing/2014/main" id="{F717308D-916E-0005-30BF-A3A52E20540A}"/>
              </a:ext>
            </a:extLst>
          </p:cNvPr>
          <p:cNvSpPr txBox="1"/>
          <p:nvPr/>
        </p:nvSpPr>
        <p:spPr>
          <a:xfrm>
            <a:off x="1600756" y="1349202"/>
            <a:ext cx="8442325" cy="2330765"/>
          </a:xfrm>
          <a:prstGeom prst="rect">
            <a:avLst/>
          </a:prstGeom>
        </p:spPr>
        <p:txBody>
          <a:bodyPr vert="horz" wrap="square" lIns="0" tIns="113664" rIns="0" bIns="0" rtlCol="0">
            <a:spAutoFit/>
          </a:bodyPr>
          <a:lstStyle/>
          <a:p>
            <a:pPr marL="241300" indent="-228600">
              <a:lnSpc>
                <a:spcPct val="100000"/>
              </a:lnSpc>
              <a:spcBef>
                <a:spcPts val="894"/>
              </a:spcBef>
              <a:buClr>
                <a:srgbClr val="92CDEF"/>
              </a:buClr>
              <a:buFont typeface="Courier New"/>
              <a:buChar char="o"/>
              <a:tabLst>
                <a:tab pos="241300" algn="l"/>
              </a:tabLst>
            </a:pPr>
            <a:r>
              <a:rPr lang="en-US" sz="1600" dirty="0">
                <a:solidFill>
                  <a:schemeClr val="bg1"/>
                </a:solidFill>
              </a:rPr>
              <a:t>This KPI analyzes the correlation between the number of years since an employee’s last promotion and their likelihood of leaving the organization.</a:t>
            </a:r>
            <a:br>
              <a:rPr lang="en-US" sz="1600" dirty="0">
                <a:solidFill>
                  <a:schemeClr val="bg1"/>
                </a:solidFill>
              </a:rPr>
            </a:br>
            <a:r>
              <a:rPr lang="en-US" sz="1600" dirty="0">
                <a:solidFill>
                  <a:schemeClr val="bg1"/>
                </a:solidFill>
              </a:rPr>
              <a:t>Findings often show that employees who have gone several years without promotion tend to have higher attrition rates, possibly due to career stagnation, lack of recognition, or reduced motivation. In contrast, employees who have been promoted more recently usually demonstrate stronger engagement and loyalty.</a:t>
            </a:r>
            <a:br>
              <a:rPr lang="en-US" sz="1600" dirty="0">
                <a:solidFill>
                  <a:schemeClr val="bg1"/>
                </a:solidFill>
              </a:rPr>
            </a:br>
            <a:r>
              <a:rPr lang="en-US" sz="1600" dirty="0">
                <a:solidFill>
                  <a:schemeClr val="bg1"/>
                </a:solidFill>
              </a:rPr>
              <a:t>Tracking this KPI helps HR identify employees at higher risk of leaving and implement timely career development plans, training programs, or promotion opportunities to improve retention.</a:t>
            </a:r>
            <a:endParaRPr sz="1600" dirty="0">
              <a:solidFill>
                <a:schemeClr val="bg1"/>
              </a:solidFill>
              <a:latin typeface="Arial MT"/>
              <a:cs typeface="Arial MT"/>
            </a:endParaRPr>
          </a:p>
        </p:txBody>
      </p:sp>
      <p:sp>
        <p:nvSpPr>
          <p:cNvPr id="61" name="object 61">
            <a:extLst>
              <a:ext uri="{FF2B5EF4-FFF2-40B4-BE49-F238E27FC236}">
                <a16:creationId xmlns:a16="http://schemas.microsoft.com/office/drawing/2014/main" id="{3EA6C448-9CA3-38A0-9259-A1039C00E91B}"/>
              </a:ext>
            </a:extLst>
          </p:cNvPr>
          <p:cNvSpPr txBox="1">
            <a:spLocks noGrp="1"/>
          </p:cNvSpPr>
          <p:nvPr>
            <p:ph type="title"/>
          </p:nvPr>
        </p:nvSpPr>
        <p:spPr>
          <a:xfrm>
            <a:off x="1828038" y="295656"/>
            <a:ext cx="7806690" cy="1018036"/>
          </a:xfrm>
          <a:prstGeom prst="rect">
            <a:avLst/>
          </a:prstGeom>
        </p:spPr>
        <p:txBody>
          <a:bodyPr vert="horz" wrap="square" lIns="0" tIns="64135" rIns="0" bIns="0" rtlCol="0">
            <a:spAutoFit/>
          </a:bodyPr>
          <a:lstStyle/>
          <a:p>
            <a:pPr marL="1257935" marR="5080" indent="-1245870">
              <a:lnSpc>
                <a:spcPts val="3460"/>
              </a:lnSpc>
              <a:spcBef>
                <a:spcPts val="505"/>
              </a:spcBef>
            </a:pPr>
            <a:r>
              <a:rPr lang="en-US" sz="4725" spc="-337" baseline="-2645" dirty="0">
                <a:latin typeface="Aptos" panose="020B0004020202020204" pitchFamily="34" charset="0"/>
              </a:rPr>
              <a:t>KPI-6</a:t>
            </a:r>
            <a:r>
              <a:rPr lang="en-US" sz="4725" spc="142" baseline="-2645" dirty="0">
                <a:latin typeface="Aptos" panose="020B0004020202020204" pitchFamily="34" charset="0"/>
              </a:rPr>
              <a:t> </a:t>
            </a:r>
            <a:r>
              <a:rPr lang="en-US" sz="4725" spc="-352" baseline="-2645" dirty="0">
                <a:latin typeface="Aptos" panose="020B0004020202020204" pitchFamily="34" charset="0"/>
              </a:rPr>
              <a:t>:  ATTRITION  RATE  vs  YEAR  SINCE  LAST PROMOTION</a:t>
            </a:r>
            <a:endParaRPr sz="3150" dirty="0">
              <a:latin typeface="Aptos" panose="020B0004020202020204" pitchFamily="34" charset="0"/>
            </a:endParaRPr>
          </a:p>
        </p:txBody>
      </p:sp>
      <p:pic>
        <p:nvPicPr>
          <p:cNvPr id="62" name="Picture 61">
            <a:extLst>
              <a:ext uri="{FF2B5EF4-FFF2-40B4-BE49-F238E27FC236}">
                <a16:creationId xmlns:a16="http://schemas.microsoft.com/office/drawing/2014/main" id="{5FE5212C-C2AD-023E-1E52-F0BF130E3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281" y="3962400"/>
            <a:ext cx="8926171" cy="2448267"/>
          </a:xfrm>
          <a:prstGeom prst="rect">
            <a:avLst/>
          </a:prstGeom>
        </p:spPr>
      </p:pic>
    </p:spTree>
    <p:extLst>
      <p:ext uri="{BB962C8B-B14F-4D97-AF65-F5344CB8AC3E}">
        <p14:creationId xmlns:p14="http://schemas.microsoft.com/office/powerpoint/2010/main" val="75398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395471" y="-20574"/>
            <a:ext cx="5322570" cy="640715"/>
          </a:xfrm>
          <a:prstGeom prst="rect">
            <a:avLst/>
          </a:prstGeom>
        </p:spPr>
        <p:txBody>
          <a:bodyPr vert="horz" wrap="square" lIns="0" tIns="17145" rIns="0" bIns="0" rtlCol="0">
            <a:spAutoFit/>
          </a:bodyPr>
          <a:lstStyle/>
          <a:p>
            <a:pPr marL="12700">
              <a:lnSpc>
                <a:spcPct val="100000"/>
              </a:lnSpc>
              <a:spcBef>
                <a:spcPts val="135"/>
              </a:spcBef>
              <a:tabLst>
                <a:tab pos="1904364" algn="l"/>
              </a:tabLst>
            </a:pPr>
            <a:r>
              <a:rPr sz="4000" spc="-750" dirty="0">
                <a:latin typeface="Aptos" panose="020B0004020202020204" pitchFamily="34" charset="0"/>
              </a:rPr>
              <a:t>E</a:t>
            </a:r>
            <a:r>
              <a:rPr sz="4000" spc="-525" dirty="0">
                <a:latin typeface="Aptos" panose="020B0004020202020204" pitchFamily="34" charset="0"/>
              </a:rPr>
              <a:t> </a:t>
            </a:r>
            <a:r>
              <a:rPr lang="en-IN" sz="4000" spc="-525" dirty="0">
                <a:latin typeface="Aptos" panose="020B0004020202020204" pitchFamily="34" charset="0"/>
              </a:rPr>
              <a:t>  </a:t>
            </a:r>
            <a:r>
              <a:rPr sz="4000" spc="-105" dirty="0">
                <a:latin typeface="Aptos" panose="020B0004020202020204" pitchFamily="34" charset="0"/>
              </a:rPr>
              <a:t>XC</a:t>
            </a:r>
            <a:r>
              <a:rPr sz="4000" spc="-750" dirty="0">
                <a:latin typeface="Aptos" panose="020B0004020202020204" pitchFamily="34" charset="0"/>
              </a:rPr>
              <a:t>E</a:t>
            </a:r>
            <a:r>
              <a:rPr lang="en-IN" sz="4000" spc="-750" dirty="0">
                <a:latin typeface="Aptos" panose="020B0004020202020204" pitchFamily="34" charset="0"/>
              </a:rPr>
              <a:t>      </a:t>
            </a:r>
            <a:r>
              <a:rPr sz="4000" spc="-520" dirty="0">
                <a:latin typeface="Aptos" panose="020B0004020202020204" pitchFamily="34" charset="0"/>
              </a:rPr>
              <a:t> </a:t>
            </a:r>
            <a:r>
              <a:rPr sz="4000" spc="-785" dirty="0">
                <a:latin typeface="Aptos" panose="020B0004020202020204" pitchFamily="34" charset="0"/>
              </a:rPr>
              <a:t>L</a:t>
            </a:r>
            <a:r>
              <a:rPr sz="4000" dirty="0">
                <a:latin typeface="Aptos" panose="020B0004020202020204" pitchFamily="34" charset="0"/>
              </a:rPr>
              <a:t>	</a:t>
            </a:r>
            <a:r>
              <a:rPr sz="4000" spc="-80" dirty="0">
                <a:latin typeface="Aptos" panose="020B0004020202020204" pitchFamily="34" charset="0"/>
              </a:rPr>
              <a:t>DA</a:t>
            </a:r>
            <a:r>
              <a:rPr sz="4000" spc="-750" dirty="0">
                <a:latin typeface="Aptos" panose="020B0004020202020204" pitchFamily="34" charset="0"/>
              </a:rPr>
              <a:t>S</a:t>
            </a:r>
            <a:r>
              <a:rPr sz="4000" spc="-509" dirty="0">
                <a:latin typeface="Aptos" panose="020B0004020202020204" pitchFamily="34" charset="0"/>
              </a:rPr>
              <a:t> </a:t>
            </a:r>
            <a:r>
              <a:rPr lang="en-IN" sz="4000" spc="-509" dirty="0">
                <a:latin typeface="Aptos" panose="020B0004020202020204" pitchFamily="34" charset="0"/>
              </a:rPr>
              <a:t>  </a:t>
            </a:r>
            <a:r>
              <a:rPr sz="4000" spc="-350" dirty="0">
                <a:latin typeface="Aptos" panose="020B0004020202020204" pitchFamily="34" charset="0"/>
              </a:rPr>
              <a:t>H</a:t>
            </a:r>
            <a:r>
              <a:rPr lang="en-IN" sz="4000" spc="-350" dirty="0">
                <a:latin typeface="Aptos" panose="020B0004020202020204" pitchFamily="34" charset="0"/>
              </a:rPr>
              <a:t> </a:t>
            </a:r>
            <a:r>
              <a:rPr sz="4000" spc="-755" dirty="0">
                <a:latin typeface="Aptos" panose="020B0004020202020204" pitchFamily="34" charset="0"/>
              </a:rPr>
              <a:t>B</a:t>
            </a:r>
            <a:r>
              <a:rPr sz="4000" spc="-515" dirty="0">
                <a:latin typeface="Aptos" panose="020B0004020202020204" pitchFamily="34" charset="0"/>
              </a:rPr>
              <a:t> </a:t>
            </a:r>
            <a:r>
              <a:rPr lang="en-IN" sz="4000" spc="-515" dirty="0">
                <a:latin typeface="Aptos" panose="020B0004020202020204" pitchFamily="34" charset="0"/>
              </a:rPr>
              <a:t> </a:t>
            </a:r>
            <a:r>
              <a:rPr sz="4000" dirty="0">
                <a:latin typeface="Aptos" panose="020B0004020202020204" pitchFamily="34" charset="0"/>
              </a:rPr>
              <a:t>OA</a:t>
            </a:r>
            <a:r>
              <a:rPr sz="4000" spc="-550" dirty="0">
                <a:latin typeface="Aptos" panose="020B0004020202020204" pitchFamily="34" charset="0"/>
              </a:rPr>
              <a:t>R</a:t>
            </a:r>
            <a:r>
              <a:rPr lang="en-IN" sz="4000" spc="-550" dirty="0">
                <a:latin typeface="Aptos" panose="020B0004020202020204" pitchFamily="34" charset="0"/>
              </a:rPr>
              <a:t> </a:t>
            </a:r>
            <a:r>
              <a:rPr sz="4000" spc="-509" dirty="0">
                <a:latin typeface="Aptos" panose="020B0004020202020204" pitchFamily="34" charset="0"/>
              </a:rPr>
              <a:t> </a:t>
            </a:r>
            <a:r>
              <a:rPr sz="4000" spc="-400" dirty="0">
                <a:latin typeface="Aptos" panose="020B0004020202020204" pitchFamily="34" charset="0"/>
              </a:rPr>
              <a:t>D</a:t>
            </a:r>
            <a:endParaRPr sz="4000" dirty="0">
              <a:latin typeface="Aptos" panose="020B0004020202020204" pitchFamily="34" charset="0"/>
            </a:endParaRPr>
          </a:p>
        </p:txBody>
      </p:sp>
      <p:pic>
        <p:nvPicPr>
          <p:cNvPr id="8" name="Picture 7">
            <a:extLst>
              <a:ext uri="{FF2B5EF4-FFF2-40B4-BE49-F238E27FC236}">
                <a16:creationId xmlns:a16="http://schemas.microsoft.com/office/drawing/2014/main" id="{FB4AF2FB-D45C-9353-810D-4D32E7F90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86689"/>
            <a:ext cx="10591800" cy="49331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876804" y="41859"/>
            <a:ext cx="6153785" cy="641350"/>
          </a:xfrm>
          <a:prstGeom prst="rect">
            <a:avLst/>
          </a:prstGeom>
        </p:spPr>
        <p:txBody>
          <a:bodyPr vert="horz" wrap="square" lIns="0" tIns="17780" rIns="0" bIns="0" rtlCol="0">
            <a:spAutoFit/>
          </a:bodyPr>
          <a:lstStyle/>
          <a:p>
            <a:pPr marL="12700">
              <a:lnSpc>
                <a:spcPct val="100000"/>
              </a:lnSpc>
              <a:spcBef>
                <a:spcPts val="140"/>
              </a:spcBef>
              <a:tabLst>
                <a:tab pos="2735580" algn="l"/>
              </a:tabLst>
            </a:pPr>
            <a:r>
              <a:rPr sz="4000" spc="-535" dirty="0">
                <a:latin typeface="Aptos" panose="020B0004020202020204" pitchFamily="34" charset="0"/>
              </a:rPr>
              <a:t>P</a:t>
            </a:r>
            <a:r>
              <a:rPr sz="4000" spc="-525" dirty="0">
                <a:latin typeface="Aptos" panose="020B0004020202020204" pitchFamily="34" charset="0"/>
              </a:rPr>
              <a:t> </a:t>
            </a:r>
            <a:r>
              <a:rPr lang="en-IN" sz="4000" spc="-525" dirty="0">
                <a:latin typeface="Aptos" panose="020B0004020202020204" pitchFamily="34" charset="0"/>
              </a:rPr>
              <a:t> </a:t>
            </a:r>
            <a:r>
              <a:rPr sz="4000" spc="-140" dirty="0">
                <a:latin typeface="Aptos" panose="020B0004020202020204" pitchFamily="34" charset="0"/>
              </a:rPr>
              <a:t>OW</a:t>
            </a:r>
            <a:r>
              <a:rPr sz="4000" spc="-565" dirty="0">
                <a:latin typeface="Aptos" panose="020B0004020202020204" pitchFamily="34" charset="0"/>
              </a:rPr>
              <a:t> </a:t>
            </a:r>
            <a:r>
              <a:rPr sz="4000" spc="-750" dirty="0">
                <a:latin typeface="Aptos" panose="020B0004020202020204" pitchFamily="34" charset="0"/>
              </a:rPr>
              <a:t>E</a:t>
            </a:r>
            <a:r>
              <a:rPr sz="4000" spc="-525" dirty="0">
                <a:latin typeface="Aptos" panose="020B0004020202020204" pitchFamily="34" charset="0"/>
              </a:rPr>
              <a:t> </a:t>
            </a:r>
            <a:r>
              <a:rPr lang="en-IN" sz="4000" spc="-525" dirty="0">
                <a:latin typeface="Aptos" panose="020B0004020202020204" pitchFamily="34" charset="0"/>
              </a:rPr>
              <a:t> </a:t>
            </a:r>
            <a:r>
              <a:rPr sz="4000" spc="-550" dirty="0">
                <a:latin typeface="Aptos" panose="020B0004020202020204" pitchFamily="34" charset="0"/>
              </a:rPr>
              <a:t>R</a:t>
            </a:r>
            <a:r>
              <a:rPr sz="4000" spc="-515" dirty="0">
                <a:latin typeface="Aptos" panose="020B0004020202020204" pitchFamily="34" charset="0"/>
              </a:rPr>
              <a:t> </a:t>
            </a:r>
            <a:r>
              <a:rPr lang="en-IN" sz="4000" spc="-515" dirty="0">
                <a:latin typeface="Aptos" panose="020B0004020202020204" pitchFamily="34" charset="0"/>
              </a:rPr>
              <a:t>    </a:t>
            </a:r>
            <a:r>
              <a:rPr sz="4000" spc="-755" dirty="0">
                <a:latin typeface="Aptos" panose="020B0004020202020204" pitchFamily="34" charset="0"/>
              </a:rPr>
              <a:t>B</a:t>
            </a:r>
            <a:r>
              <a:rPr lang="en-IN" sz="4000" spc="-755" dirty="0">
                <a:latin typeface="Aptos" panose="020B0004020202020204" pitchFamily="34" charset="0"/>
              </a:rPr>
              <a:t>   </a:t>
            </a:r>
            <a:r>
              <a:rPr sz="4000" spc="-515" dirty="0">
                <a:latin typeface="Aptos" panose="020B0004020202020204" pitchFamily="34" charset="0"/>
              </a:rPr>
              <a:t> </a:t>
            </a:r>
            <a:r>
              <a:rPr sz="4000" spc="-50" dirty="0">
                <a:latin typeface="Aptos" panose="020B0004020202020204" pitchFamily="34" charset="0"/>
              </a:rPr>
              <a:t>I</a:t>
            </a:r>
            <a:r>
              <a:rPr sz="4000" dirty="0">
                <a:latin typeface="Aptos" panose="020B0004020202020204" pitchFamily="34" charset="0"/>
              </a:rPr>
              <a:t>	</a:t>
            </a:r>
            <a:r>
              <a:rPr sz="4000" spc="-80" dirty="0">
                <a:latin typeface="Aptos" panose="020B0004020202020204" pitchFamily="34" charset="0"/>
              </a:rPr>
              <a:t>DA</a:t>
            </a:r>
            <a:r>
              <a:rPr sz="4000" spc="-750" dirty="0">
                <a:latin typeface="Aptos" panose="020B0004020202020204" pitchFamily="34" charset="0"/>
              </a:rPr>
              <a:t>S</a:t>
            </a:r>
            <a:r>
              <a:rPr sz="4000" spc="-515" dirty="0">
                <a:latin typeface="Aptos" panose="020B0004020202020204" pitchFamily="34" charset="0"/>
              </a:rPr>
              <a:t> </a:t>
            </a:r>
            <a:r>
              <a:rPr lang="en-IN" sz="4000" spc="-515" dirty="0">
                <a:latin typeface="Aptos" panose="020B0004020202020204" pitchFamily="34" charset="0"/>
              </a:rPr>
              <a:t> </a:t>
            </a:r>
            <a:r>
              <a:rPr sz="4000" spc="-350" dirty="0">
                <a:latin typeface="Aptos" panose="020B0004020202020204" pitchFamily="34" charset="0"/>
              </a:rPr>
              <a:t>H</a:t>
            </a:r>
            <a:r>
              <a:rPr lang="en-IN" sz="4000" spc="-350" dirty="0">
                <a:latin typeface="Aptos" panose="020B0004020202020204" pitchFamily="34" charset="0"/>
              </a:rPr>
              <a:t> </a:t>
            </a:r>
            <a:r>
              <a:rPr sz="4000" spc="-755" dirty="0">
                <a:latin typeface="Aptos" panose="020B0004020202020204" pitchFamily="34" charset="0"/>
              </a:rPr>
              <a:t>B</a:t>
            </a:r>
            <a:r>
              <a:rPr sz="4000" spc="-515" dirty="0">
                <a:latin typeface="Aptos" panose="020B0004020202020204" pitchFamily="34" charset="0"/>
              </a:rPr>
              <a:t> </a:t>
            </a:r>
            <a:r>
              <a:rPr lang="en-IN" sz="4000" spc="-515" dirty="0">
                <a:latin typeface="Aptos" panose="020B0004020202020204" pitchFamily="34" charset="0"/>
              </a:rPr>
              <a:t> </a:t>
            </a:r>
            <a:r>
              <a:rPr sz="4000" dirty="0">
                <a:latin typeface="Aptos" panose="020B0004020202020204" pitchFamily="34" charset="0"/>
              </a:rPr>
              <a:t>OA</a:t>
            </a:r>
            <a:r>
              <a:rPr sz="4000" spc="-550" dirty="0">
                <a:latin typeface="Aptos" panose="020B0004020202020204" pitchFamily="34" charset="0"/>
              </a:rPr>
              <a:t>R</a:t>
            </a:r>
            <a:r>
              <a:rPr sz="4000" spc="-515" dirty="0">
                <a:latin typeface="Aptos" panose="020B0004020202020204" pitchFamily="34" charset="0"/>
              </a:rPr>
              <a:t> </a:t>
            </a:r>
            <a:r>
              <a:rPr sz="4000" spc="-400" dirty="0">
                <a:latin typeface="Aptos" panose="020B0004020202020204" pitchFamily="34" charset="0"/>
              </a:rPr>
              <a:t>D</a:t>
            </a:r>
            <a:endParaRPr sz="4000" dirty="0">
              <a:latin typeface="Aptos" panose="020B0004020202020204" pitchFamily="34" charset="0"/>
            </a:endParaRPr>
          </a:p>
        </p:txBody>
      </p:sp>
      <p:pic>
        <p:nvPicPr>
          <p:cNvPr id="5" name="Picture 4">
            <a:extLst>
              <a:ext uri="{FF2B5EF4-FFF2-40B4-BE49-F238E27FC236}">
                <a16:creationId xmlns:a16="http://schemas.microsoft.com/office/drawing/2014/main" id="{C3481236-E1AF-5D2D-7985-26A299F97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086689"/>
            <a:ext cx="10515601" cy="52379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894202" y="91947"/>
            <a:ext cx="6107430" cy="640715"/>
          </a:xfrm>
          <a:prstGeom prst="rect">
            <a:avLst/>
          </a:prstGeom>
        </p:spPr>
        <p:txBody>
          <a:bodyPr vert="horz" wrap="square" lIns="0" tIns="17145" rIns="0" bIns="0" rtlCol="0">
            <a:spAutoFit/>
          </a:bodyPr>
          <a:lstStyle/>
          <a:p>
            <a:pPr marL="12700" algn="ctr">
              <a:lnSpc>
                <a:spcPct val="100000"/>
              </a:lnSpc>
              <a:spcBef>
                <a:spcPts val="135"/>
              </a:spcBef>
              <a:tabLst>
                <a:tab pos="2689225" algn="l"/>
              </a:tabLst>
            </a:pPr>
            <a:r>
              <a:rPr sz="4000" spc="-175" dirty="0">
                <a:latin typeface="Aptos" panose="020B0004020202020204" pitchFamily="34" charset="0"/>
              </a:rPr>
              <a:t>TA</a:t>
            </a:r>
            <a:r>
              <a:rPr sz="4000" spc="-755" dirty="0">
                <a:latin typeface="Aptos" panose="020B0004020202020204" pitchFamily="34" charset="0"/>
              </a:rPr>
              <a:t>B</a:t>
            </a:r>
            <a:r>
              <a:rPr lang="en-IN" sz="4000" spc="-755" dirty="0">
                <a:latin typeface="Aptos" panose="020B0004020202020204" pitchFamily="34" charset="0"/>
              </a:rPr>
              <a:t>    </a:t>
            </a:r>
            <a:r>
              <a:rPr sz="4000" spc="-515" dirty="0">
                <a:latin typeface="Aptos" panose="020B0004020202020204" pitchFamily="34" charset="0"/>
              </a:rPr>
              <a:t> </a:t>
            </a:r>
            <a:r>
              <a:rPr lang="en-IN" sz="4000" spc="-515" dirty="0">
                <a:latin typeface="Aptos" panose="020B0004020202020204" pitchFamily="34" charset="0"/>
              </a:rPr>
              <a:t> </a:t>
            </a:r>
            <a:r>
              <a:rPr sz="4000" spc="-735" dirty="0">
                <a:latin typeface="Aptos" panose="020B0004020202020204" pitchFamily="34" charset="0"/>
              </a:rPr>
              <a:t>L</a:t>
            </a:r>
            <a:r>
              <a:rPr lang="en-IN" sz="4000" spc="-735" dirty="0">
                <a:latin typeface="Aptos" panose="020B0004020202020204" pitchFamily="34" charset="0"/>
              </a:rPr>
              <a:t>     </a:t>
            </a:r>
            <a:r>
              <a:rPr sz="4000" spc="-530" dirty="0">
                <a:latin typeface="Aptos" panose="020B0004020202020204" pitchFamily="34" charset="0"/>
              </a:rPr>
              <a:t> </a:t>
            </a:r>
            <a:r>
              <a:rPr sz="4000" spc="-750" dirty="0">
                <a:latin typeface="Aptos" panose="020B0004020202020204" pitchFamily="34" charset="0"/>
              </a:rPr>
              <a:t>E</a:t>
            </a:r>
            <a:r>
              <a:rPr sz="4000" spc="-525" dirty="0">
                <a:latin typeface="Aptos" panose="020B0004020202020204" pitchFamily="34" charset="0"/>
              </a:rPr>
              <a:t> </a:t>
            </a:r>
            <a:r>
              <a:rPr lang="en-IN" sz="4000" spc="-525" dirty="0">
                <a:latin typeface="Aptos" panose="020B0004020202020204" pitchFamily="34" charset="0"/>
              </a:rPr>
              <a:t>  </a:t>
            </a:r>
            <a:r>
              <a:rPr sz="4000" spc="-25" dirty="0">
                <a:latin typeface="Aptos" panose="020B0004020202020204" pitchFamily="34" charset="0"/>
              </a:rPr>
              <a:t>AU</a:t>
            </a:r>
            <a:r>
              <a:rPr lang="en-IN" sz="4000" spc="-25" dirty="0">
                <a:latin typeface="Aptos" panose="020B0004020202020204" pitchFamily="34" charset="0"/>
              </a:rPr>
              <a:t>  </a:t>
            </a:r>
            <a:r>
              <a:rPr sz="4000" spc="-80" dirty="0">
                <a:latin typeface="Aptos" panose="020B0004020202020204" pitchFamily="34" charset="0"/>
              </a:rPr>
              <a:t>DA</a:t>
            </a:r>
            <a:r>
              <a:rPr sz="4000" spc="-750" dirty="0">
                <a:latin typeface="Aptos" panose="020B0004020202020204" pitchFamily="34" charset="0"/>
              </a:rPr>
              <a:t>S</a:t>
            </a:r>
            <a:r>
              <a:rPr sz="4000" spc="-509" dirty="0">
                <a:latin typeface="Aptos" panose="020B0004020202020204" pitchFamily="34" charset="0"/>
              </a:rPr>
              <a:t> </a:t>
            </a:r>
            <a:r>
              <a:rPr lang="en-IN" sz="4000" spc="-509" dirty="0">
                <a:latin typeface="Aptos" panose="020B0004020202020204" pitchFamily="34" charset="0"/>
              </a:rPr>
              <a:t> </a:t>
            </a:r>
            <a:r>
              <a:rPr sz="4000" spc="-350" dirty="0">
                <a:latin typeface="Aptos" panose="020B0004020202020204" pitchFamily="34" charset="0"/>
              </a:rPr>
              <a:t>H</a:t>
            </a:r>
            <a:r>
              <a:rPr lang="en-IN" sz="4000" spc="-350" dirty="0">
                <a:latin typeface="Aptos" panose="020B0004020202020204" pitchFamily="34" charset="0"/>
              </a:rPr>
              <a:t> </a:t>
            </a:r>
            <a:r>
              <a:rPr sz="4000" spc="-755" dirty="0">
                <a:latin typeface="Aptos" panose="020B0004020202020204" pitchFamily="34" charset="0"/>
              </a:rPr>
              <a:t>B</a:t>
            </a:r>
            <a:r>
              <a:rPr sz="4000" spc="-515" dirty="0">
                <a:latin typeface="Aptos" panose="020B0004020202020204" pitchFamily="34" charset="0"/>
              </a:rPr>
              <a:t> </a:t>
            </a:r>
            <a:r>
              <a:rPr lang="en-IN" sz="4000" spc="-515" dirty="0">
                <a:latin typeface="Aptos" panose="020B0004020202020204" pitchFamily="34" charset="0"/>
              </a:rPr>
              <a:t> </a:t>
            </a:r>
            <a:r>
              <a:rPr sz="4000" dirty="0">
                <a:latin typeface="Aptos" panose="020B0004020202020204" pitchFamily="34" charset="0"/>
              </a:rPr>
              <a:t>OA</a:t>
            </a:r>
            <a:r>
              <a:rPr sz="4000" spc="-550" dirty="0">
                <a:latin typeface="Aptos" panose="020B0004020202020204" pitchFamily="34" charset="0"/>
              </a:rPr>
              <a:t>R</a:t>
            </a:r>
            <a:r>
              <a:rPr sz="4000" spc="-509" dirty="0">
                <a:latin typeface="Aptos" panose="020B0004020202020204" pitchFamily="34" charset="0"/>
              </a:rPr>
              <a:t> </a:t>
            </a:r>
            <a:r>
              <a:rPr lang="en-IN" sz="4000" spc="-509" dirty="0">
                <a:latin typeface="Aptos" panose="020B0004020202020204" pitchFamily="34" charset="0"/>
              </a:rPr>
              <a:t> </a:t>
            </a:r>
            <a:r>
              <a:rPr sz="4000" spc="-400" dirty="0">
                <a:latin typeface="Aptos" panose="020B0004020202020204" pitchFamily="34" charset="0"/>
              </a:rPr>
              <a:t>D</a:t>
            </a:r>
            <a:endParaRPr sz="4000" dirty="0">
              <a:latin typeface="Aptos" panose="020B0004020202020204" pitchFamily="34" charset="0"/>
            </a:endParaRPr>
          </a:p>
        </p:txBody>
      </p:sp>
      <p:pic>
        <p:nvPicPr>
          <p:cNvPr id="6" name="Picture 5">
            <a:extLst>
              <a:ext uri="{FF2B5EF4-FFF2-40B4-BE49-F238E27FC236}">
                <a16:creationId xmlns:a16="http://schemas.microsoft.com/office/drawing/2014/main" id="{B6490133-8F1A-704A-8F6B-A9461B03E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95400"/>
            <a:ext cx="10210800" cy="4776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894202" y="91947"/>
            <a:ext cx="6107430" cy="640715"/>
          </a:xfrm>
          <a:prstGeom prst="rect">
            <a:avLst/>
          </a:prstGeom>
        </p:spPr>
        <p:txBody>
          <a:bodyPr vert="horz" wrap="square" lIns="0" tIns="17145" rIns="0" bIns="0" rtlCol="0">
            <a:spAutoFit/>
          </a:bodyPr>
          <a:lstStyle/>
          <a:p>
            <a:pPr marL="12700" algn="ctr">
              <a:lnSpc>
                <a:spcPct val="100000"/>
              </a:lnSpc>
              <a:spcBef>
                <a:spcPts val="135"/>
              </a:spcBef>
              <a:tabLst>
                <a:tab pos="2689225" algn="l"/>
              </a:tabLst>
            </a:pPr>
            <a:r>
              <a:rPr lang="en-IN" sz="4000" spc="-175" dirty="0">
                <a:latin typeface="Aptos" panose="020B0004020202020204" pitchFamily="34" charset="0"/>
              </a:rPr>
              <a:t>SQL</a:t>
            </a:r>
            <a:endParaRPr sz="4000" dirty="0">
              <a:latin typeface="Aptos" panose="020B0004020202020204" pitchFamily="34" charset="0"/>
            </a:endParaRPr>
          </a:p>
        </p:txBody>
      </p:sp>
      <p:pic>
        <p:nvPicPr>
          <p:cNvPr id="49" name="Picture 48">
            <a:extLst>
              <a:ext uri="{FF2B5EF4-FFF2-40B4-BE49-F238E27FC236}">
                <a16:creationId xmlns:a16="http://schemas.microsoft.com/office/drawing/2014/main" id="{963D4F8D-98D6-FA70-B39F-49AA74757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48" y="752541"/>
            <a:ext cx="2988064" cy="917234"/>
          </a:xfrm>
          <a:prstGeom prst="rect">
            <a:avLst/>
          </a:prstGeom>
        </p:spPr>
      </p:pic>
      <p:pic>
        <p:nvPicPr>
          <p:cNvPr id="51" name="Picture 50">
            <a:extLst>
              <a:ext uri="{FF2B5EF4-FFF2-40B4-BE49-F238E27FC236}">
                <a16:creationId xmlns:a16="http://schemas.microsoft.com/office/drawing/2014/main" id="{CB50D15F-4E18-64A7-BC03-1F7C49755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95" y="1944677"/>
            <a:ext cx="2988065" cy="1144795"/>
          </a:xfrm>
          <a:prstGeom prst="rect">
            <a:avLst/>
          </a:prstGeom>
        </p:spPr>
      </p:pic>
      <p:pic>
        <p:nvPicPr>
          <p:cNvPr id="53" name="Picture 52">
            <a:extLst>
              <a:ext uri="{FF2B5EF4-FFF2-40B4-BE49-F238E27FC236}">
                <a16:creationId xmlns:a16="http://schemas.microsoft.com/office/drawing/2014/main" id="{154B27F9-FD6C-9C64-394E-B79537343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12" y="3313803"/>
            <a:ext cx="2988064" cy="1260476"/>
          </a:xfrm>
          <a:prstGeom prst="rect">
            <a:avLst/>
          </a:prstGeom>
        </p:spPr>
      </p:pic>
      <p:pic>
        <p:nvPicPr>
          <p:cNvPr id="55" name="Picture 54">
            <a:extLst>
              <a:ext uri="{FF2B5EF4-FFF2-40B4-BE49-F238E27FC236}">
                <a16:creationId xmlns:a16="http://schemas.microsoft.com/office/drawing/2014/main" id="{71DBFADF-1F7E-7C95-AE31-E413579869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12" y="4849181"/>
            <a:ext cx="2971800" cy="1484592"/>
          </a:xfrm>
          <a:prstGeom prst="rect">
            <a:avLst/>
          </a:prstGeom>
        </p:spPr>
      </p:pic>
      <p:pic>
        <p:nvPicPr>
          <p:cNvPr id="57" name="Picture 56">
            <a:extLst>
              <a:ext uri="{FF2B5EF4-FFF2-40B4-BE49-F238E27FC236}">
                <a16:creationId xmlns:a16="http://schemas.microsoft.com/office/drawing/2014/main" id="{8B8A777A-BD3E-90D7-B9D4-44DECAE7E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793" y="801939"/>
            <a:ext cx="2958248" cy="1828740"/>
          </a:xfrm>
          <a:prstGeom prst="rect">
            <a:avLst/>
          </a:prstGeom>
        </p:spPr>
      </p:pic>
      <p:pic>
        <p:nvPicPr>
          <p:cNvPr id="59" name="Picture 58">
            <a:extLst>
              <a:ext uri="{FF2B5EF4-FFF2-40B4-BE49-F238E27FC236}">
                <a16:creationId xmlns:a16="http://schemas.microsoft.com/office/drawing/2014/main" id="{C7F85F8C-CE00-B068-F249-133BAF8A9C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8793" y="2779177"/>
            <a:ext cx="2988064" cy="1828741"/>
          </a:xfrm>
          <a:prstGeom prst="rect">
            <a:avLst/>
          </a:prstGeom>
        </p:spPr>
      </p:pic>
      <p:pic>
        <p:nvPicPr>
          <p:cNvPr id="61" name="Picture 60">
            <a:extLst>
              <a:ext uri="{FF2B5EF4-FFF2-40B4-BE49-F238E27FC236}">
                <a16:creationId xmlns:a16="http://schemas.microsoft.com/office/drawing/2014/main" id="{D3CDA53A-54E0-7D2B-FE28-C56583C803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3525" y="4776294"/>
            <a:ext cx="4038600" cy="1826701"/>
          </a:xfrm>
          <a:prstGeom prst="rect">
            <a:avLst/>
          </a:prstGeom>
        </p:spPr>
      </p:pic>
      <p:pic>
        <p:nvPicPr>
          <p:cNvPr id="63" name="Picture 62">
            <a:extLst>
              <a:ext uri="{FF2B5EF4-FFF2-40B4-BE49-F238E27FC236}">
                <a16:creationId xmlns:a16="http://schemas.microsoft.com/office/drawing/2014/main" id="{11CD6497-7E32-5AB5-BDEB-0CBD5D02D3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28448" y="733163"/>
            <a:ext cx="3672304" cy="1552837"/>
          </a:xfrm>
          <a:prstGeom prst="rect">
            <a:avLst/>
          </a:prstGeom>
        </p:spPr>
      </p:pic>
      <p:pic>
        <p:nvPicPr>
          <p:cNvPr id="65" name="Picture 64">
            <a:extLst>
              <a:ext uri="{FF2B5EF4-FFF2-40B4-BE49-F238E27FC236}">
                <a16:creationId xmlns:a16="http://schemas.microsoft.com/office/drawing/2014/main" id="{7C5EC616-99C6-649F-AB6E-880ED54385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5375" y="2466840"/>
            <a:ext cx="3672304" cy="1828741"/>
          </a:xfrm>
          <a:prstGeom prst="rect">
            <a:avLst/>
          </a:prstGeom>
        </p:spPr>
      </p:pic>
      <p:pic>
        <p:nvPicPr>
          <p:cNvPr id="67" name="Picture 66">
            <a:extLst>
              <a:ext uri="{FF2B5EF4-FFF2-40B4-BE49-F238E27FC236}">
                <a16:creationId xmlns:a16="http://schemas.microsoft.com/office/drawing/2014/main" id="{15E0B819-6533-4444-4AE0-B98AEDBA0E1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56857" y="4510167"/>
            <a:ext cx="3429340" cy="2086202"/>
          </a:xfrm>
          <a:prstGeom prst="rect">
            <a:avLst/>
          </a:prstGeom>
        </p:spPr>
      </p:pic>
    </p:spTree>
    <p:extLst>
      <p:ext uri="{BB962C8B-B14F-4D97-AF65-F5344CB8AC3E}">
        <p14:creationId xmlns:p14="http://schemas.microsoft.com/office/powerpoint/2010/main" val="129465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AC9EF7-4A14-BAC2-AB9A-C8DED458377F}"/>
              </a:ext>
            </a:extLst>
          </p:cNvPr>
          <p:cNvSpPr txBox="1"/>
          <p:nvPr/>
        </p:nvSpPr>
        <p:spPr>
          <a:xfrm>
            <a:off x="2324100" y="1382286"/>
            <a:ext cx="7543800" cy="4093428"/>
          </a:xfrm>
          <a:prstGeom prst="rect">
            <a:avLst/>
          </a:prstGeom>
          <a:noFill/>
        </p:spPr>
        <p:txBody>
          <a:bodyPr wrap="square" rtlCol="0" anchor="b">
            <a:spAutoFit/>
          </a:bodyPr>
          <a:lstStyle/>
          <a:p>
            <a:pPr algn="ctr"/>
            <a:r>
              <a:rPr lang="en-US" sz="4000" dirty="0">
                <a:solidFill>
                  <a:schemeClr val="bg1"/>
                </a:solidFill>
                <a:latin typeface="Agency FB" panose="020B0503020202020204" pitchFamily="34" charset="0"/>
              </a:rPr>
              <a:t>CONCLUSION</a:t>
            </a:r>
          </a:p>
          <a:p>
            <a:pPr algn="ctr"/>
            <a:endParaRPr lang="en-US" sz="4000" dirty="0">
              <a:solidFill>
                <a:schemeClr val="bg1"/>
              </a:solidFill>
              <a:latin typeface="Agency FB" panose="020B0503020202020204" pitchFamily="34" charset="0"/>
            </a:endParaRPr>
          </a:p>
          <a:p>
            <a:pPr algn="l"/>
            <a:r>
              <a:rPr lang="en-US" sz="2000" dirty="0">
                <a:solidFill>
                  <a:schemeClr val="bg1"/>
                </a:solidFill>
              </a:rPr>
              <a:t>This HR Analytics project reveals that attrition is shaped by factors such as salary levels, overtime, career growth, and work-life balance.</a:t>
            </a:r>
            <a:br>
              <a:rPr lang="en-US" sz="2000" dirty="0">
                <a:solidFill>
                  <a:schemeClr val="bg1"/>
                </a:solidFill>
              </a:rPr>
            </a:br>
            <a:r>
              <a:rPr lang="en-US" sz="2000" dirty="0">
                <a:solidFill>
                  <a:schemeClr val="bg1"/>
                </a:solidFill>
              </a:rPr>
              <a:t>By acting on these insights—through fair pay, timely promotions, and employee well-being initiatives—the organization can improve retention, boost engagement, and build a stronger, more stable workforce.</a:t>
            </a:r>
            <a:endParaRPr lang="en-US" sz="2000" dirty="0">
              <a:solidFill>
                <a:schemeClr val="bg1"/>
              </a:solidFill>
              <a:latin typeface="Agency FB" panose="020B0503020202020204" pitchFamily="34" charset="0"/>
            </a:endParaRPr>
          </a:p>
          <a:p>
            <a:pPr algn="ctr"/>
            <a:endParaRPr lang="en-US" sz="4000" dirty="0">
              <a:solidFill>
                <a:schemeClr val="bg1"/>
              </a:solidFill>
              <a:latin typeface="Agency FB" panose="020B0503020202020204" pitchFamily="34" charset="0"/>
            </a:endParaRPr>
          </a:p>
        </p:txBody>
      </p:sp>
      <p:sp>
        <p:nvSpPr>
          <p:cNvPr id="4" name="object 2">
            <a:extLst>
              <a:ext uri="{FF2B5EF4-FFF2-40B4-BE49-F238E27FC236}">
                <a16:creationId xmlns:a16="http://schemas.microsoft.com/office/drawing/2014/main" id="{D61FA0F0-EC8F-473B-35D5-4FB935351F03}"/>
              </a:ext>
            </a:extLst>
          </p:cNvPr>
          <p:cNvSpPr/>
          <p:nvPr/>
        </p:nvSpPr>
        <p:spPr>
          <a:xfrm>
            <a:off x="1066800" y="873442"/>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69B1E-6100-F263-C6D7-2BC3C1ADDF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BDDED3-F9F4-F259-F6A3-9722F6942E9F}"/>
              </a:ext>
            </a:extLst>
          </p:cNvPr>
          <p:cNvSpPr txBox="1"/>
          <p:nvPr/>
        </p:nvSpPr>
        <p:spPr>
          <a:xfrm>
            <a:off x="2286000" y="1447800"/>
            <a:ext cx="7696200" cy="4370427"/>
          </a:xfrm>
          <a:prstGeom prst="rect">
            <a:avLst/>
          </a:prstGeom>
          <a:noFill/>
        </p:spPr>
        <p:txBody>
          <a:bodyPr wrap="square" rtlCol="0">
            <a:spAutoFit/>
          </a:bodyPr>
          <a:lstStyle/>
          <a:p>
            <a:pPr algn="ctr"/>
            <a:r>
              <a:rPr lang="en-US" sz="4000" dirty="0">
                <a:solidFill>
                  <a:schemeClr val="bg1"/>
                </a:solidFill>
                <a:latin typeface="Agency FB" panose="020B0503020202020204" pitchFamily="34" charset="0"/>
              </a:rPr>
              <a:t>FINAL RECOMMENDATIONS</a:t>
            </a:r>
          </a:p>
          <a:p>
            <a:pPr algn="ctr"/>
            <a:endParaRPr lang="en-US" sz="4000" dirty="0">
              <a:solidFill>
                <a:schemeClr val="bg1"/>
              </a:solidFill>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Reduce Attrition in High-Turnover Departments</a:t>
            </a:r>
            <a:r>
              <a:rPr kumimoji="0" lang="en-US" altLang="en-US" sz="1800" b="0" i="0" u="none" strike="noStrike" cap="none" normalizeH="0" baseline="0" dirty="0">
                <a:ln>
                  <a:noFill/>
                </a:ln>
                <a:solidFill>
                  <a:schemeClr val="bg1"/>
                </a:solidFill>
                <a:effectLst/>
                <a:latin typeface="Arial" panose="020B0604020202020204" pitchFamily="34" charset="0"/>
              </a:rPr>
              <a:t>: Conduct exit interviews, improve team culture, and offer career growth plans.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Address Low Salary-Related Attrition</a:t>
            </a:r>
            <a:r>
              <a:rPr kumimoji="0" lang="en-US" altLang="en-US" sz="1800" b="0" i="0" u="none" strike="noStrike" cap="none" normalizeH="0" baseline="0" dirty="0">
                <a:ln>
                  <a:noFill/>
                </a:ln>
                <a:solidFill>
                  <a:schemeClr val="bg1"/>
                </a:solidFill>
                <a:effectLst/>
                <a:latin typeface="Arial" panose="020B0604020202020204" pitchFamily="34" charset="0"/>
              </a:rPr>
              <a:t>: Adjust pay scales, add performance bonuses, and ensure transparent salary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Improve Work-Life Balance</a:t>
            </a:r>
            <a:r>
              <a:rPr kumimoji="0" lang="en-US" altLang="en-US" sz="1800" b="0" i="0" u="none" strike="noStrike" cap="none" normalizeH="0" baseline="0" dirty="0">
                <a:ln>
                  <a:noFill/>
                </a:ln>
                <a:solidFill>
                  <a:schemeClr val="bg1"/>
                </a:solidFill>
                <a:effectLst/>
                <a:latin typeface="Arial" panose="020B0604020202020204" pitchFamily="34" charset="0"/>
              </a:rPr>
              <a:t>: Offer flexible work options, monitor overtime, and launch wellness initiatives.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Increase Average Tenure</a:t>
            </a:r>
            <a:r>
              <a:rPr kumimoji="0" lang="en-US" altLang="en-US" sz="1800" b="0" i="0" u="none" strike="noStrike" cap="none" normalizeH="0" baseline="0" dirty="0">
                <a:ln>
                  <a:noFill/>
                </a:ln>
                <a:solidFill>
                  <a:schemeClr val="bg1"/>
                </a:solidFill>
                <a:effectLst/>
                <a:latin typeface="Arial" panose="020B0604020202020204" pitchFamily="34" charset="0"/>
              </a:rPr>
              <a:t>: Enhance onboarding, provide department-specific training, and recognize loyalty.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Boost Career Growth</a:t>
            </a:r>
            <a:r>
              <a:rPr kumimoji="0" lang="en-US" altLang="en-US" sz="1800" b="0" i="0" u="none" strike="noStrike" cap="none" normalizeH="0" baseline="0" dirty="0">
                <a:ln>
                  <a:noFill/>
                </a:ln>
                <a:solidFill>
                  <a:schemeClr val="bg1"/>
                </a:solidFill>
                <a:effectLst/>
                <a:latin typeface="Arial" panose="020B0604020202020204" pitchFamily="34" charset="0"/>
              </a:rPr>
              <a:t>: Implement regular promotion cycles, provide skill development programs, and create clear advancement paths.</a:t>
            </a:r>
          </a:p>
          <a:p>
            <a:pPr algn="l"/>
            <a:endParaRPr lang="en-US" dirty="0">
              <a:solidFill>
                <a:schemeClr val="bg1"/>
              </a:solidFill>
              <a:latin typeface="Agency FB" panose="020B0503020202020204" pitchFamily="34" charset="0"/>
            </a:endParaRPr>
          </a:p>
        </p:txBody>
      </p:sp>
      <p:sp>
        <p:nvSpPr>
          <p:cNvPr id="5" name="object 2">
            <a:extLst>
              <a:ext uri="{FF2B5EF4-FFF2-40B4-BE49-F238E27FC236}">
                <a16:creationId xmlns:a16="http://schemas.microsoft.com/office/drawing/2014/main" id="{B24D0428-D0CF-91C4-EF25-393656AD2EEC}"/>
              </a:ext>
            </a:extLst>
          </p:cNvPr>
          <p:cNvSpPr/>
          <p:nvPr/>
        </p:nvSpPr>
        <p:spPr>
          <a:xfrm>
            <a:off x="914400" y="873442"/>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Tree>
    <p:extLst>
      <p:ext uri="{BB962C8B-B14F-4D97-AF65-F5344CB8AC3E}">
        <p14:creationId xmlns:p14="http://schemas.microsoft.com/office/powerpoint/2010/main" val="218603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010400" y="3048000"/>
            <a:ext cx="3410092" cy="45719"/>
          </a:xfrm>
          <a:custGeom>
            <a:avLst/>
            <a:gdLst/>
            <a:ahLst/>
            <a:cxnLst/>
            <a:rect l="l" t="t" r="r" b="b"/>
            <a:pathLst>
              <a:path w="1654809">
                <a:moveTo>
                  <a:pt x="1654809" y="0"/>
                </a:moveTo>
                <a:lnTo>
                  <a:pt x="0" y="0"/>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xfrm>
            <a:off x="6703978" y="2105026"/>
            <a:ext cx="3869054" cy="762000"/>
          </a:xfrm>
          <a:prstGeom prst="rect">
            <a:avLst/>
          </a:prstGeom>
        </p:spPr>
        <p:txBody>
          <a:bodyPr vert="horz" wrap="square" lIns="0" tIns="16510" rIns="0" bIns="0" rtlCol="0">
            <a:spAutoFit/>
          </a:bodyPr>
          <a:lstStyle/>
          <a:p>
            <a:pPr marL="12700">
              <a:lnSpc>
                <a:spcPct val="100000"/>
              </a:lnSpc>
              <a:spcBef>
                <a:spcPts val="130"/>
              </a:spcBef>
              <a:tabLst>
                <a:tab pos="2534285" algn="l"/>
              </a:tabLst>
            </a:pPr>
            <a:r>
              <a:rPr sz="4800" spc="25" dirty="0">
                <a:latin typeface="Arial MT"/>
              </a:rPr>
              <a:t>T</a:t>
            </a:r>
            <a:r>
              <a:rPr sz="4800" spc="-540" dirty="0">
                <a:latin typeface="Arial MT"/>
              </a:rPr>
              <a:t>H</a:t>
            </a:r>
            <a:r>
              <a:rPr sz="4800" spc="-720" dirty="0">
                <a:latin typeface="Arial MT"/>
              </a:rPr>
              <a:t> </a:t>
            </a:r>
            <a:r>
              <a:rPr lang="en-IN" sz="4800" spc="280" dirty="0">
                <a:latin typeface="Arial MT"/>
              </a:rPr>
              <a:t>A</a:t>
            </a:r>
            <a:r>
              <a:rPr sz="4800" spc="280" dirty="0">
                <a:latin typeface="Arial MT"/>
              </a:rPr>
              <a:t>N</a:t>
            </a:r>
            <a:r>
              <a:rPr sz="4800" spc="-280" dirty="0">
                <a:latin typeface="Arial MT"/>
              </a:rPr>
              <a:t>K</a:t>
            </a:r>
            <a:r>
              <a:rPr lang="en-IN" sz="4800" spc="-280" dirty="0">
                <a:latin typeface="Arial MT"/>
              </a:rPr>
              <a:t> </a:t>
            </a:r>
            <a:r>
              <a:rPr sz="4800" spc="-135" dirty="0">
                <a:latin typeface="Arial MT"/>
              </a:rPr>
              <a:t>YO</a:t>
            </a:r>
            <a:r>
              <a:rPr sz="4800" spc="-730" dirty="0">
                <a:latin typeface="Arial MT"/>
              </a:rPr>
              <a:t> </a:t>
            </a:r>
            <a:r>
              <a:rPr sz="4800" spc="-470" dirty="0">
                <a:latin typeface="Arial MT"/>
              </a:rPr>
              <a:t>U</a:t>
            </a:r>
            <a:endParaRPr sz="4800" dirty="0">
              <a:latin typeface="Arial MT"/>
            </a:endParaRPr>
          </a:p>
        </p:txBody>
      </p:sp>
      <p:sp>
        <p:nvSpPr>
          <p:cNvPr id="8" name="TextBox 7">
            <a:extLst>
              <a:ext uri="{FF2B5EF4-FFF2-40B4-BE49-F238E27FC236}">
                <a16:creationId xmlns:a16="http://schemas.microsoft.com/office/drawing/2014/main" id="{49CE14A8-239C-8D60-0DB5-C824C6576CF9}"/>
              </a:ext>
            </a:extLst>
          </p:cNvPr>
          <p:cNvSpPr txBox="1"/>
          <p:nvPr/>
        </p:nvSpPr>
        <p:spPr>
          <a:xfrm>
            <a:off x="7772400" y="3352800"/>
            <a:ext cx="3049554" cy="1677382"/>
          </a:xfrm>
          <a:prstGeom prst="rect">
            <a:avLst/>
          </a:prstGeom>
          <a:noFill/>
        </p:spPr>
        <p:txBody>
          <a:bodyPr wrap="square">
            <a:spAutoFit/>
          </a:bodyPr>
          <a:lstStyle/>
          <a:p>
            <a:pPr marL="12700" algn="r">
              <a:lnSpc>
                <a:spcPct val="100000"/>
              </a:lnSpc>
              <a:spcBef>
                <a:spcPts val="125"/>
              </a:spcBef>
            </a:pPr>
            <a:r>
              <a:rPr lang="en-US" sz="1400" spc="114" dirty="0">
                <a:solidFill>
                  <a:srgbClr val="FFFFFF"/>
                </a:solidFill>
                <a:latin typeface="Segoe UI Light"/>
                <a:cs typeface="Segoe UI Light"/>
              </a:rPr>
              <a:t>-SIVA BALAJI BUDUMURI</a:t>
            </a:r>
          </a:p>
          <a:p>
            <a:pPr marL="12700" algn="r">
              <a:lnSpc>
                <a:spcPct val="100000"/>
              </a:lnSpc>
              <a:spcBef>
                <a:spcPts val="125"/>
              </a:spcBef>
            </a:pPr>
            <a:r>
              <a:rPr lang="en-US" sz="1400" spc="114" dirty="0">
                <a:solidFill>
                  <a:srgbClr val="FFFFFF"/>
                </a:solidFill>
                <a:latin typeface="Segoe UI Light"/>
                <a:cs typeface="Segoe UI Light"/>
              </a:rPr>
              <a:t>-PASALS HARSHITA</a:t>
            </a:r>
          </a:p>
          <a:p>
            <a:pPr marL="12700" algn="r">
              <a:lnSpc>
                <a:spcPct val="100000"/>
              </a:lnSpc>
              <a:spcBef>
                <a:spcPts val="125"/>
              </a:spcBef>
            </a:pPr>
            <a:r>
              <a:rPr lang="en-US" sz="1400" spc="114" dirty="0">
                <a:solidFill>
                  <a:srgbClr val="FFFFFF"/>
                </a:solidFill>
                <a:latin typeface="Segoe UI Light"/>
                <a:cs typeface="Segoe UI Light"/>
              </a:rPr>
              <a:t>-ANUSHA NS</a:t>
            </a:r>
          </a:p>
          <a:p>
            <a:pPr marL="12700" algn="r">
              <a:lnSpc>
                <a:spcPct val="100000"/>
              </a:lnSpc>
              <a:spcBef>
                <a:spcPts val="125"/>
              </a:spcBef>
            </a:pPr>
            <a:r>
              <a:rPr lang="en-US" sz="1400" spc="114" dirty="0">
                <a:solidFill>
                  <a:srgbClr val="FFFFFF"/>
                </a:solidFill>
                <a:latin typeface="Segoe UI Light"/>
                <a:cs typeface="Segoe UI Light"/>
              </a:rPr>
              <a:t>-SAKSHI RAJESH LAHOTI</a:t>
            </a:r>
          </a:p>
          <a:p>
            <a:pPr marL="12700" algn="r">
              <a:lnSpc>
                <a:spcPct val="100000"/>
              </a:lnSpc>
              <a:spcBef>
                <a:spcPts val="125"/>
              </a:spcBef>
            </a:pPr>
            <a:r>
              <a:rPr lang="en-US" sz="1400" spc="114" dirty="0">
                <a:solidFill>
                  <a:srgbClr val="FFFFFF"/>
                </a:solidFill>
                <a:latin typeface="Segoe UI Light"/>
                <a:cs typeface="Segoe UI Light"/>
              </a:rPr>
              <a:t>-ARPITA RAGHOBA DEVKAR</a:t>
            </a:r>
          </a:p>
          <a:p>
            <a:pPr marL="12700" algn="r">
              <a:lnSpc>
                <a:spcPct val="100000"/>
              </a:lnSpc>
              <a:spcBef>
                <a:spcPts val="125"/>
              </a:spcBef>
            </a:pPr>
            <a:r>
              <a:rPr lang="en-US" sz="1400" spc="114" dirty="0">
                <a:solidFill>
                  <a:srgbClr val="FFFFFF"/>
                </a:solidFill>
                <a:latin typeface="Segoe UI Light"/>
                <a:cs typeface="Segoe UI Light"/>
              </a:rPr>
              <a:t>-MARIAM KHAN</a:t>
            </a:r>
          </a:p>
          <a:p>
            <a:pPr marL="12700" algn="r">
              <a:lnSpc>
                <a:spcPct val="100000"/>
              </a:lnSpc>
              <a:spcBef>
                <a:spcPts val="125"/>
              </a:spcBef>
            </a:pPr>
            <a:r>
              <a:rPr lang="en-US" sz="1400" spc="114" dirty="0">
                <a:solidFill>
                  <a:srgbClr val="FFFFFF"/>
                </a:solidFill>
                <a:latin typeface="Segoe UI Light"/>
                <a:cs typeface="Segoe UI Light"/>
              </a:rPr>
              <a:t>-MAHAMMAD HARSHAD</a:t>
            </a:r>
            <a:endParaRPr lang="en-US" sz="1400" dirty="0">
              <a:latin typeface="Segoe UI Light"/>
              <a:cs typeface="Segoe UI Light"/>
            </a:endParaRPr>
          </a:p>
        </p:txBody>
      </p:sp>
      <p:sp>
        <p:nvSpPr>
          <p:cNvPr id="7" name="object 2">
            <a:extLst>
              <a:ext uri="{FF2B5EF4-FFF2-40B4-BE49-F238E27FC236}">
                <a16:creationId xmlns:a16="http://schemas.microsoft.com/office/drawing/2014/main" id="{CD3FCA61-6DE1-596E-28A2-58DD267DB479}"/>
              </a:ext>
            </a:extLst>
          </p:cNvPr>
          <p:cNvSpPr/>
          <p:nvPr/>
        </p:nvSpPr>
        <p:spPr>
          <a:xfrm>
            <a:off x="1219200" y="873442"/>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xfrm>
            <a:off x="3925570" y="692607"/>
            <a:ext cx="2909570" cy="695062"/>
          </a:xfrm>
          <a:prstGeom prst="rect">
            <a:avLst/>
          </a:prstGeom>
        </p:spPr>
        <p:txBody>
          <a:bodyPr vert="horz" wrap="square" lIns="0" tIns="17780" rIns="0" bIns="0" rtlCol="0">
            <a:spAutoFit/>
          </a:bodyPr>
          <a:lstStyle/>
          <a:p>
            <a:pPr marL="12700" algn="ctr">
              <a:lnSpc>
                <a:spcPct val="100000"/>
              </a:lnSpc>
              <a:spcBef>
                <a:spcPts val="140"/>
              </a:spcBef>
            </a:pPr>
            <a:r>
              <a:rPr sz="4400" spc="-550" dirty="0">
                <a:latin typeface="Agency FB" panose="020B0503020202020204" pitchFamily="34" charset="0"/>
              </a:rPr>
              <a:t>C</a:t>
            </a:r>
            <a:r>
              <a:rPr sz="4400" spc="-520" dirty="0">
                <a:latin typeface="Agency FB" panose="020B0503020202020204" pitchFamily="34" charset="0"/>
              </a:rPr>
              <a:t> </a:t>
            </a:r>
            <a:r>
              <a:rPr sz="4400" spc="-130" dirty="0">
                <a:latin typeface="Agency FB" panose="020B0503020202020204" pitchFamily="34" charset="0"/>
              </a:rPr>
              <a:t>O</a:t>
            </a:r>
            <a:r>
              <a:rPr sz="4400" spc="-125" dirty="0">
                <a:latin typeface="Agency FB" panose="020B0503020202020204" pitchFamily="34" charset="0"/>
              </a:rPr>
              <a:t>N</a:t>
            </a:r>
            <a:r>
              <a:rPr sz="4400" spc="-515" dirty="0">
                <a:latin typeface="Agency FB" panose="020B0503020202020204" pitchFamily="34" charset="0"/>
              </a:rPr>
              <a:t>T</a:t>
            </a:r>
            <a:r>
              <a:rPr sz="4400" spc="-525" dirty="0">
                <a:latin typeface="Agency FB" panose="020B0503020202020204" pitchFamily="34" charset="0"/>
              </a:rPr>
              <a:t> </a:t>
            </a:r>
            <a:r>
              <a:rPr sz="4400" spc="-750" dirty="0">
                <a:latin typeface="Agency FB" panose="020B0503020202020204" pitchFamily="34" charset="0"/>
              </a:rPr>
              <a:t>E</a:t>
            </a:r>
            <a:r>
              <a:rPr sz="4400" spc="-525" dirty="0">
                <a:latin typeface="Agency FB" panose="020B0503020202020204" pitchFamily="34" charset="0"/>
              </a:rPr>
              <a:t> </a:t>
            </a:r>
            <a:r>
              <a:rPr lang="en-IN" sz="4400" spc="-525" dirty="0">
                <a:latin typeface="Agency FB" panose="020B0503020202020204" pitchFamily="34" charset="0"/>
              </a:rPr>
              <a:t> </a:t>
            </a:r>
            <a:r>
              <a:rPr sz="4400" spc="-125" dirty="0">
                <a:latin typeface="Agency FB" panose="020B0503020202020204" pitchFamily="34" charset="0"/>
              </a:rPr>
              <a:t>N</a:t>
            </a:r>
            <a:r>
              <a:rPr sz="4400" spc="-515" dirty="0">
                <a:latin typeface="Agency FB" panose="020B0503020202020204" pitchFamily="34" charset="0"/>
              </a:rPr>
              <a:t>T</a:t>
            </a:r>
            <a:r>
              <a:rPr sz="4400" spc="-525" dirty="0">
                <a:latin typeface="Agency FB" panose="020B0503020202020204" pitchFamily="34" charset="0"/>
              </a:rPr>
              <a:t> </a:t>
            </a:r>
            <a:r>
              <a:rPr lang="en-IN" sz="4400" spc="-525" dirty="0">
                <a:latin typeface="Agency FB" panose="020B0503020202020204" pitchFamily="34" charset="0"/>
              </a:rPr>
              <a:t> </a:t>
            </a:r>
            <a:r>
              <a:rPr sz="4400" spc="-800" dirty="0">
                <a:latin typeface="Agency FB" panose="020B0503020202020204" pitchFamily="34" charset="0"/>
              </a:rPr>
              <a:t>S</a:t>
            </a:r>
            <a:endParaRPr sz="4400" dirty="0">
              <a:latin typeface="Agency FB" panose="020B0503020202020204" pitchFamily="34" charset="0"/>
            </a:endParaRPr>
          </a:p>
        </p:txBody>
      </p:sp>
      <p:sp>
        <p:nvSpPr>
          <p:cNvPr id="8" name="object 8"/>
          <p:cNvSpPr txBox="1"/>
          <p:nvPr/>
        </p:nvSpPr>
        <p:spPr>
          <a:xfrm>
            <a:off x="1752600" y="1374417"/>
            <a:ext cx="7628890" cy="5115503"/>
          </a:xfrm>
          <a:prstGeom prst="rect">
            <a:avLst/>
          </a:prstGeom>
        </p:spPr>
        <p:txBody>
          <a:bodyPr vert="horz" wrap="square" lIns="0" tIns="148590" rIns="0" bIns="0" rtlCol="0">
            <a:spAutoFit/>
          </a:bodyPr>
          <a:lstStyle/>
          <a:p>
            <a:pPr marL="359410" indent="-346710">
              <a:lnSpc>
                <a:spcPct val="100000"/>
              </a:lnSpc>
              <a:spcBef>
                <a:spcPts val="1170"/>
              </a:spcBef>
              <a:buClr>
                <a:srgbClr val="F6A6F4"/>
              </a:buClr>
              <a:buFont typeface="Courier New"/>
              <a:buChar char="o"/>
              <a:tabLst>
                <a:tab pos="359410" algn="l"/>
              </a:tabLst>
            </a:pPr>
            <a:r>
              <a:rPr sz="2350" spc="-10" dirty="0">
                <a:solidFill>
                  <a:srgbClr val="FFFFFF"/>
                </a:solidFill>
                <a:latin typeface="Arial MT"/>
                <a:cs typeface="Segoe UI Light"/>
              </a:rPr>
              <a:t>Introduction</a:t>
            </a:r>
            <a:endParaRPr sz="2350" dirty="0">
              <a:latin typeface="Arial MT"/>
              <a:cs typeface="Segoe UI Light"/>
            </a:endParaRPr>
          </a:p>
          <a:p>
            <a:pPr marL="359410" indent="-346710">
              <a:lnSpc>
                <a:spcPct val="100000"/>
              </a:lnSpc>
              <a:spcBef>
                <a:spcPts val="1075"/>
              </a:spcBef>
              <a:buClr>
                <a:srgbClr val="F6A6F4"/>
              </a:buClr>
              <a:buFont typeface="Courier New"/>
              <a:buChar char="o"/>
              <a:tabLst>
                <a:tab pos="359410" algn="l"/>
              </a:tabLst>
            </a:pPr>
            <a:r>
              <a:rPr sz="2350" spc="75" dirty="0">
                <a:solidFill>
                  <a:srgbClr val="FFFFFF"/>
                </a:solidFill>
                <a:latin typeface="Arial MT"/>
                <a:cs typeface="Segoe UI Light"/>
              </a:rPr>
              <a:t>KPI-</a:t>
            </a:r>
            <a:r>
              <a:rPr sz="2350" dirty="0">
                <a:solidFill>
                  <a:srgbClr val="FFFFFF"/>
                </a:solidFill>
                <a:latin typeface="Arial MT"/>
                <a:cs typeface="Segoe UI Light"/>
              </a:rPr>
              <a:t>1</a:t>
            </a:r>
            <a:r>
              <a:rPr sz="2350" spc="-190" dirty="0">
                <a:solidFill>
                  <a:srgbClr val="FFFFFF"/>
                </a:solidFill>
                <a:latin typeface="Arial MT"/>
                <a:cs typeface="Segoe UI Light"/>
              </a:rPr>
              <a:t> </a:t>
            </a:r>
            <a:r>
              <a:rPr sz="2350" dirty="0">
                <a:solidFill>
                  <a:srgbClr val="FFFFFF"/>
                </a:solidFill>
                <a:latin typeface="Arial MT"/>
                <a:cs typeface="Segoe UI Light"/>
              </a:rPr>
              <a:t>:</a:t>
            </a:r>
            <a:r>
              <a:rPr sz="2350" spc="70" dirty="0">
                <a:solidFill>
                  <a:srgbClr val="FFFFFF"/>
                </a:solidFill>
                <a:latin typeface="Arial MT"/>
                <a:cs typeface="Segoe UI Light"/>
              </a:rPr>
              <a:t> </a:t>
            </a:r>
            <a:r>
              <a:rPr lang="en-US" sz="2350" spc="-25" dirty="0">
                <a:solidFill>
                  <a:srgbClr val="FFFFFF"/>
                </a:solidFill>
                <a:latin typeface="Arial MT"/>
                <a:cs typeface="Segoe UI Light"/>
              </a:rPr>
              <a:t>Average Attrition Rate for all Departments</a:t>
            </a:r>
            <a:endParaRPr sz="2350" dirty="0">
              <a:latin typeface="Arial MT"/>
              <a:cs typeface="Segoe UI Light"/>
            </a:endParaRPr>
          </a:p>
          <a:p>
            <a:pPr marL="360045" indent="-347345">
              <a:lnSpc>
                <a:spcPct val="100000"/>
              </a:lnSpc>
              <a:spcBef>
                <a:spcPts val="1075"/>
              </a:spcBef>
              <a:buClr>
                <a:srgbClr val="F6A6F4"/>
              </a:buClr>
              <a:buFont typeface="Courier New"/>
              <a:buChar char="o"/>
              <a:tabLst>
                <a:tab pos="360045" algn="l"/>
              </a:tabLst>
            </a:pPr>
            <a:r>
              <a:rPr sz="2350" spc="70" dirty="0">
                <a:solidFill>
                  <a:srgbClr val="FFFFFF"/>
                </a:solidFill>
                <a:latin typeface="Arial MT"/>
                <a:cs typeface="Segoe UI Light"/>
              </a:rPr>
              <a:t>KPI-</a:t>
            </a:r>
            <a:r>
              <a:rPr sz="2350" dirty="0">
                <a:solidFill>
                  <a:srgbClr val="FFFFFF"/>
                </a:solidFill>
                <a:latin typeface="Arial MT"/>
                <a:cs typeface="Segoe UI Light"/>
              </a:rPr>
              <a:t>2</a:t>
            </a:r>
            <a:r>
              <a:rPr sz="2350" spc="-150" dirty="0">
                <a:solidFill>
                  <a:srgbClr val="FFFFFF"/>
                </a:solidFill>
                <a:latin typeface="Arial MT"/>
                <a:cs typeface="Segoe UI Light"/>
              </a:rPr>
              <a:t> </a:t>
            </a:r>
            <a:r>
              <a:rPr sz="2350" dirty="0">
                <a:solidFill>
                  <a:srgbClr val="FFFFFF"/>
                </a:solidFill>
                <a:latin typeface="Arial MT"/>
                <a:cs typeface="Segoe UI Light"/>
              </a:rPr>
              <a:t>:</a:t>
            </a:r>
            <a:r>
              <a:rPr sz="2350" spc="160" dirty="0">
                <a:solidFill>
                  <a:srgbClr val="FFFFFF"/>
                </a:solidFill>
                <a:latin typeface="Arial MT"/>
                <a:cs typeface="Segoe UI Light"/>
              </a:rPr>
              <a:t> </a:t>
            </a:r>
            <a:r>
              <a:rPr lang="en-US" sz="2350" spc="55" dirty="0">
                <a:solidFill>
                  <a:srgbClr val="FFFFFF"/>
                </a:solidFill>
                <a:latin typeface="Arial MT"/>
                <a:cs typeface="Segoe UI Light"/>
              </a:rPr>
              <a:t>Average Hourly Rate of Male Research Scientist</a:t>
            </a:r>
            <a:endParaRPr sz="2350" dirty="0">
              <a:latin typeface="Arial MT"/>
              <a:cs typeface="Segoe UI Light"/>
            </a:endParaRPr>
          </a:p>
          <a:p>
            <a:pPr marL="359410" indent="-346710">
              <a:lnSpc>
                <a:spcPct val="100000"/>
              </a:lnSpc>
              <a:spcBef>
                <a:spcPts val="1075"/>
              </a:spcBef>
              <a:buClr>
                <a:srgbClr val="F6A6F4"/>
              </a:buClr>
              <a:buFont typeface="Courier New"/>
              <a:buChar char="o"/>
              <a:tabLst>
                <a:tab pos="359410" algn="l"/>
              </a:tabLst>
            </a:pPr>
            <a:r>
              <a:rPr sz="2350" spc="75" dirty="0">
                <a:solidFill>
                  <a:srgbClr val="FFFFFF"/>
                </a:solidFill>
                <a:latin typeface="Arial MT"/>
                <a:cs typeface="Segoe UI Light"/>
              </a:rPr>
              <a:t>KPI-</a:t>
            </a:r>
            <a:r>
              <a:rPr sz="2350" dirty="0">
                <a:solidFill>
                  <a:srgbClr val="FFFFFF"/>
                </a:solidFill>
                <a:latin typeface="Arial MT"/>
                <a:cs typeface="Segoe UI Light"/>
              </a:rPr>
              <a:t>3</a:t>
            </a:r>
            <a:r>
              <a:rPr sz="2350" spc="-145" dirty="0">
                <a:solidFill>
                  <a:srgbClr val="FFFFFF"/>
                </a:solidFill>
                <a:latin typeface="Arial MT"/>
                <a:cs typeface="Segoe UI Light"/>
              </a:rPr>
              <a:t> </a:t>
            </a:r>
            <a:r>
              <a:rPr sz="2350" dirty="0">
                <a:solidFill>
                  <a:srgbClr val="FFFFFF"/>
                </a:solidFill>
                <a:latin typeface="Arial MT"/>
                <a:cs typeface="Segoe UI Light"/>
              </a:rPr>
              <a:t>:</a:t>
            </a:r>
            <a:r>
              <a:rPr sz="2350" spc="160" dirty="0">
                <a:solidFill>
                  <a:srgbClr val="FFFFFF"/>
                </a:solidFill>
                <a:latin typeface="Arial MT"/>
                <a:cs typeface="Segoe UI Light"/>
              </a:rPr>
              <a:t> </a:t>
            </a:r>
            <a:r>
              <a:rPr lang="en-US" sz="2350" spc="160" dirty="0">
                <a:solidFill>
                  <a:srgbClr val="FFFFFF"/>
                </a:solidFill>
                <a:latin typeface="Arial MT"/>
                <a:cs typeface="Segoe UI Light"/>
              </a:rPr>
              <a:t>Attrition Rate vs Monthly Income Status</a:t>
            </a:r>
          </a:p>
          <a:p>
            <a:pPr marL="359410" indent="-346710">
              <a:lnSpc>
                <a:spcPct val="100000"/>
              </a:lnSpc>
              <a:spcBef>
                <a:spcPts val="1075"/>
              </a:spcBef>
              <a:buClr>
                <a:srgbClr val="F6A6F4"/>
              </a:buClr>
              <a:buFont typeface="Courier New"/>
              <a:buChar char="o"/>
              <a:tabLst>
                <a:tab pos="359410" algn="l"/>
              </a:tabLst>
            </a:pPr>
            <a:r>
              <a:rPr sz="2350" spc="50" dirty="0">
                <a:solidFill>
                  <a:srgbClr val="FFFFFF"/>
                </a:solidFill>
                <a:latin typeface="Arial MT"/>
                <a:cs typeface="Segoe UI Light"/>
              </a:rPr>
              <a:t>KPI-</a:t>
            </a:r>
            <a:r>
              <a:rPr sz="2350" dirty="0">
                <a:solidFill>
                  <a:srgbClr val="FFFFFF"/>
                </a:solidFill>
                <a:latin typeface="Arial MT"/>
                <a:cs typeface="Segoe UI Light"/>
              </a:rPr>
              <a:t>4</a:t>
            </a:r>
            <a:r>
              <a:rPr sz="2350" spc="-95" dirty="0">
                <a:solidFill>
                  <a:srgbClr val="FFFFFF"/>
                </a:solidFill>
                <a:latin typeface="Arial MT"/>
                <a:cs typeface="Segoe UI Light"/>
              </a:rPr>
              <a:t> </a:t>
            </a:r>
            <a:r>
              <a:rPr sz="2350" dirty="0">
                <a:solidFill>
                  <a:srgbClr val="FFFFFF"/>
                </a:solidFill>
                <a:latin typeface="Arial MT"/>
                <a:cs typeface="Segoe UI Light"/>
              </a:rPr>
              <a:t>:</a:t>
            </a:r>
            <a:r>
              <a:rPr lang="en-US" sz="2350" dirty="0">
                <a:solidFill>
                  <a:srgbClr val="FFFFFF"/>
                </a:solidFill>
                <a:latin typeface="Arial MT"/>
                <a:cs typeface="Segoe UI Light"/>
              </a:rPr>
              <a:t> Average Working Years for Each Department</a:t>
            </a:r>
            <a:endParaRPr sz="2350" dirty="0">
              <a:latin typeface="Arial MT"/>
              <a:cs typeface="Segoe UI Light"/>
            </a:endParaRPr>
          </a:p>
          <a:p>
            <a:pPr marL="360045" indent="-347345">
              <a:lnSpc>
                <a:spcPct val="100000"/>
              </a:lnSpc>
              <a:spcBef>
                <a:spcPts val="1075"/>
              </a:spcBef>
              <a:buClr>
                <a:srgbClr val="F6A6F4"/>
              </a:buClr>
              <a:buFont typeface="Courier New"/>
              <a:buChar char="o"/>
              <a:tabLst>
                <a:tab pos="360045" algn="l"/>
                <a:tab pos="5758815" algn="l"/>
              </a:tabLst>
            </a:pPr>
            <a:r>
              <a:rPr sz="2350" spc="70" dirty="0">
                <a:solidFill>
                  <a:srgbClr val="FFFFFF"/>
                </a:solidFill>
                <a:latin typeface="Arial MT"/>
                <a:cs typeface="Segoe UI Light"/>
              </a:rPr>
              <a:t>KPI-</a:t>
            </a:r>
            <a:r>
              <a:rPr sz="2350" dirty="0">
                <a:solidFill>
                  <a:srgbClr val="FFFFFF"/>
                </a:solidFill>
                <a:latin typeface="Arial MT"/>
                <a:cs typeface="Segoe UI Light"/>
              </a:rPr>
              <a:t>5</a:t>
            </a:r>
            <a:r>
              <a:rPr sz="2350" spc="-190" dirty="0">
                <a:solidFill>
                  <a:srgbClr val="FFFFFF"/>
                </a:solidFill>
                <a:latin typeface="Arial MT"/>
                <a:cs typeface="Segoe UI Light"/>
              </a:rPr>
              <a:t> </a:t>
            </a:r>
            <a:r>
              <a:rPr sz="2350" dirty="0">
                <a:solidFill>
                  <a:srgbClr val="FFFFFF"/>
                </a:solidFill>
                <a:latin typeface="Arial MT"/>
                <a:cs typeface="Segoe UI Light"/>
              </a:rPr>
              <a:t>:</a:t>
            </a:r>
            <a:r>
              <a:rPr sz="2350" spc="90" dirty="0">
                <a:solidFill>
                  <a:srgbClr val="FFFFFF"/>
                </a:solidFill>
                <a:latin typeface="Arial MT"/>
                <a:cs typeface="Segoe UI Light"/>
              </a:rPr>
              <a:t> </a:t>
            </a:r>
            <a:r>
              <a:rPr lang="en-US" sz="2350" spc="90" dirty="0">
                <a:solidFill>
                  <a:srgbClr val="FFFFFF"/>
                </a:solidFill>
                <a:latin typeface="Arial MT"/>
                <a:cs typeface="Segoe UI Light"/>
              </a:rPr>
              <a:t>Job Role vs Work Life Balance</a:t>
            </a:r>
          </a:p>
          <a:p>
            <a:pPr marL="360045" indent="-347345">
              <a:lnSpc>
                <a:spcPct val="100000"/>
              </a:lnSpc>
              <a:spcBef>
                <a:spcPts val="1075"/>
              </a:spcBef>
              <a:buClr>
                <a:srgbClr val="F6A6F4"/>
              </a:buClr>
              <a:buFont typeface="Courier New"/>
              <a:buChar char="o"/>
              <a:tabLst>
                <a:tab pos="360045" algn="l"/>
                <a:tab pos="5758815" algn="l"/>
              </a:tabLst>
            </a:pPr>
            <a:r>
              <a:rPr lang="en-US" sz="2350" spc="90" dirty="0">
                <a:solidFill>
                  <a:srgbClr val="FFFFFF"/>
                </a:solidFill>
                <a:latin typeface="Arial MT"/>
                <a:cs typeface="Segoe UI Light"/>
              </a:rPr>
              <a:t>KPI-6 : Attrition Rate vs Years Since Last Promotion</a:t>
            </a:r>
          </a:p>
          <a:p>
            <a:pPr marL="360045" indent="-347345">
              <a:lnSpc>
                <a:spcPct val="100000"/>
              </a:lnSpc>
              <a:spcBef>
                <a:spcPts val="1075"/>
              </a:spcBef>
              <a:buClr>
                <a:srgbClr val="F6A6F4"/>
              </a:buClr>
              <a:buFont typeface="Courier New"/>
              <a:buChar char="o"/>
              <a:tabLst>
                <a:tab pos="360045" algn="l"/>
                <a:tab pos="5758815" algn="l"/>
              </a:tabLst>
            </a:pPr>
            <a:r>
              <a:rPr sz="2350" dirty="0">
                <a:solidFill>
                  <a:srgbClr val="FFFFFF"/>
                </a:solidFill>
                <a:latin typeface="Arial MT"/>
                <a:cs typeface="Segoe UI Light"/>
              </a:rPr>
              <a:t>Dashboards</a:t>
            </a:r>
            <a:r>
              <a:rPr sz="2350" spc="-130" dirty="0">
                <a:solidFill>
                  <a:srgbClr val="FFFFFF"/>
                </a:solidFill>
                <a:latin typeface="Arial MT"/>
                <a:cs typeface="Segoe UI Light"/>
              </a:rPr>
              <a:t> </a:t>
            </a:r>
            <a:r>
              <a:rPr sz="2350" dirty="0">
                <a:solidFill>
                  <a:srgbClr val="FFFFFF"/>
                </a:solidFill>
                <a:latin typeface="Arial MT"/>
                <a:cs typeface="Segoe UI Light"/>
              </a:rPr>
              <a:t>:</a:t>
            </a:r>
            <a:r>
              <a:rPr sz="2350" spc="190" dirty="0">
                <a:solidFill>
                  <a:srgbClr val="FFFFFF"/>
                </a:solidFill>
                <a:latin typeface="Arial MT"/>
                <a:cs typeface="Segoe UI Light"/>
              </a:rPr>
              <a:t> </a:t>
            </a:r>
            <a:r>
              <a:rPr sz="2350" dirty="0">
                <a:solidFill>
                  <a:srgbClr val="FFFFFF"/>
                </a:solidFill>
                <a:latin typeface="Arial MT"/>
                <a:cs typeface="Segoe UI Light"/>
              </a:rPr>
              <a:t>Excel,</a:t>
            </a:r>
            <a:r>
              <a:rPr sz="2350" spc="-70" dirty="0">
                <a:solidFill>
                  <a:srgbClr val="FFFFFF"/>
                </a:solidFill>
                <a:latin typeface="Arial MT"/>
                <a:cs typeface="Segoe UI Light"/>
              </a:rPr>
              <a:t> </a:t>
            </a:r>
            <a:r>
              <a:rPr sz="2350" dirty="0">
                <a:solidFill>
                  <a:srgbClr val="FFFFFF"/>
                </a:solidFill>
                <a:latin typeface="Arial MT"/>
                <a:cs typeface="Segoe UI Light"/>
              </a:rPr>
              <a:t>Power</a:t>
            </a:r>
            <a:r>
              <a:rPr sz="2350" spc="-125" dirty="0">
                <a:solidFill>
                  <a:srgbClr val="FFFFFF"/>
                </a:solidFill>
                <a:latin typeface="Arial MT"/>
                <a:cs typeface="Segoe UI Light"/>
              </a:rPr>
              <a:t> </a:t>
            </a:r>
            <a:r>
              <a:rPr sz="2350" dirty="0">
                <a:solidFill>
                  <a:srgbClr val="FFFFFF"/>
                </a:solidFill>
                <a:latin typeface="Arial MT"/>
                <a:cs typeface="Segoe UI Light"/>
              </a:rPr>
              <a:t>BI</a:t>
            </a:r>
            <a:r>
              <a:rPr sz="2350" spc="90" dirty="0">
                <a:solidFill>
                  <a:srgbClr val="FFFFFF"/>
                </a:solidFill>
                <a:latin typeface="Arial MT"/>
                <a:cs typeface="Segoe UI Light"/>
              </a:rPr>
              <a:t> </a:t>
            </a:r>
            <a:r>
              <a:rPr sz="2350" dirty="0">
                <a:solidFill>
                  <a:srgbClr val="FFFFFF"/>
                </a:solidFill>
                <a:latin typeface="Arial MT"/>
                <a:cs typeface="Segoe UI Light"/>
              </a:rPr>
              <a:t>&amp;</a:t>
            </a:r>
            <a:r>
              <a:rPr sz="2350" spc="220" dirty="0">
                <a:solidFill>
                  <a:srgbClr val="FFFFFF"/>
                </a:solidFill>
                <a:latin typeface="Arial MT"/>
                <a:cs typeface="Segoe UI Light"/>
              </a:rPr>
              <a:t> </a:t>
            </a:r>
            <a:r>
              <a:rPr sz="2350" spc="-10" dirty="0">
                <a:solidFill>
                  <a:srgbClr val="FFFFFF"/>
                </a:solidFill>
                <a:latin typeface="Arial MT"/>
                <a:cs typeface="Segoe UI Light"/>
              </a:rPr>
              <a:t>Tableau</a:t>
            </a:r>
            <a:r>
              <a:rPr lang="en-US" sz="2350" spc="-10" dirty="0">
                <a:solidFill>
                  <a:srgbClr val="FFFFFF"/>
                </a:solidFill>
                <a:latin typeface="Arial MT"/>
                <a:cs typeface="Segoe UI Light"/>
              </a:rPr>
              <a:t> + SQL Queries</a:t>
            </a:r>
            <a:endParaRPr sz="2350" dirty="0">
              <a:latin typeface="Arial MT"/>
              <a:cs typeface="Segoe U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9AB600-8108-281D-5E12-6385D7C1E1EE}"/>
              </a:ext>
            </a:extLst>
          </p:cNvPr>
          <p:cNvSpPr txBox="1"/>
          <p:nvPr/>
        </p:nvSpPr>
        <p:spPr>
          <a:xfrm>
            <a:off x="1905000" y="2438400"/>
            <a:ext cx="8686800" cy="4278094"/>
          </a:xfrm>
          <a:prstGeom prst="rect">
            <a:avLst/>
          </a:prstGeom>
          <a:noFill/>
        </p:spPr>
        <p:txBody>
          <a:bodyPr wrap="square" rtlCol="0" anchor="b">
            <a:spAutoFit/>
          </a:bodyPr>
          <a:lstStyle/>
          <a:p>
            <a:pPr algn="ctr"/>
            <a:r>
              <a:rPr lang="en-US" sz="4000" dirty="0">
                <a:solidFill>
                  <a:schemeClr val="bg1"/>
                </a:solidFill>
                <a:latin typeface="Agency FB" panose="020B0503020202020204" pitchFamily="34" charset="0"/>
              </a:rPr>
              <a:t>INTRODUCTION</a:t>
            </a:r>
          </a:p>
          <a:p>
            <a:pPr algn="ctr"/>
            <a:endParaRPr lang="en-US" sz="4000" dirty="0">
              <a:solidFill>
                <a:schemeClr val="bg1"/>
              </a:solidFill>
              <a:latin typeface="Agency FB" panose="020B0503020202020204" pitchFamily="34" charset="0"/>
            </a:endParaRPr>
          </a:p>
          <a:p>
            <a:pPr algn="l"/>
            <a:r>
              <a:rPr lang="en-US" sz="1600" dirty="0">
                <a:solidFill>
                  <a:schemeClr val="bg1"/>
                </a:solidFill>
                <a:latin typeface="Arial MT"/>
              </a:rPr>
              <a:t>HR Analytics is the practice of using data-driven insights to improve workforce planning, employee engagement, and overall organizational performance.</a:t>
            </a:r>
            <a:br>
              <a:rPr lang="en-US" sz="1600" dirty="0">
                <a:solidFill>
                  <a:schemeClr val="bg1"/>
                </a:solidFill>
                <a:latin typeface="Arial MT"/>
              </a:rPr>
            </a:br>
            <a:r>
              <a:rPr lang="en-US" sz="1600" dirty="0">
                <a:solidFill>
                  <a:schemeClr val="bg1"/>
                </a:solidFill>
                <a:latin typeface="Arial MT"/>
              </a:rPr>
              <a:t>In this project, we analyzed employee demographic details, job satisfaction levels, compensation data, and performance metrics to identify patterns and trends that can help reduce attrition, enhance work-life balance, and optimize talent management.</a:t>
            </a:r>
            <a:br>
              <a:rPr lang="en-US" sz="1600" dirty="0">
                <a:solidFill>
                  <a:schemeClr val="bg1"/>
                </a:solidFill>
                <a:latin typeface="Arial MT"/>
              </a:rPr>
            </a:br>
            <a:r>
              <a:rPr lang="en-US" sz="1600" dirty="0">
                <a:solidFill>
                  <a:schemeClr val="bg1"/>
                </a:solidFill>
                <a:latin typeface="Arial MT"/>
              </a:rPr>
              <a:t>By applying analytical tools such as Excel, SQL, Power BI, and Tableau, we transformed raw HR data into meaningful KPIs and visualizations that support strategic decision-making.</a:t>
            </a:r>
          </a:p>
          <a:p>
            <a:pPr algn="ctr"/>
            <a:endParaRPr lang="en-US" sz="4000" dirty="0">
              <a:solidFill>
                <a:schemeClr val="bg1"/>
              </a:solidFill>
              <a:latin typeface="Agency FB" panose="020B0503020202020204" pitchFamily="34" charset="0"/>
            </a:endParaRPr>
          </a:p>
          <a:p>
            <a:pPr algn="ctr"/>
            <a:endParaRPr lang="en-US" sz="4000" dirty="0">
              <a:solidFill>
                <a:schemeClr val="bg1"/>
              </a:solidFill>
              <a:latin typeface="Agency FB" panose="020B05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3" name="object 3"/>
          <p:cNvSpPr txBox="1">
            <a:spLocks noGrp="1"/>
          </p:cNvSpPr>
          <p:nvPr>
            <p:ph type="title"/>
          </p:nvPr>
        </p:nvSpPr>
        <p:spPr>
          <a:xfrm>
            <a:off x="4765802" y="1205610"/>
            <a:ext cx="2590800" cy="694421"/>
          </a:xfrm>
          <a:prstGeom prst="rect">
            <a:avLst/>
          </a:prstGeom>
        </p:spPr>
        <p:txBody>
          <a:bodyPr vert="horz" wrap="square" lIns="0" tIns="17145" rIns="0" bIns="0" rtlCol="0">
            <a:spAutoFit/>
          </a:bodyPr>
          <a:lstStyle/>
          <a:p>
            <a:pPr marL="12700">
              <a:lnSpc>
                <a:spcPct val="100000"/>
              </a:lnSpc>
              <a:spcBef>
                <a:spcPts val="135"/>
              </a:spcBef>
              <a:tabLst>
                <a:tab pos="1692910" algn="l"/>
              </a:tabLst>
            </a:pPr>
            <a:r>
              <a:rPr sz="4400" spc="-20" dirty="0">
                <a:latin typeface="Aptos Display" panose="020B0004020202020204" pitchFamily="34" charset="0"/>
              </a:rPr>
              <a:t>DAT</a:t>
            </a:r>
            <a:r>
              <a:rPr lang="en-IN" sz="4400" spc="-20" dirty="0">
                <a:latin typeface="Aptos Display" panose="020B0004020202020204" pitchFamily="34" charset="0"/>
              </a:rPr>
              <a:t>A </a:t>
            </a:r>
            <a:r>
              <a:rPr sz="4400" spc="-750" dirty="0">
                <a:latin typeface="Aptos Display" panose="020B0004020202020204" pitchFamily="34" charset="0"/>
              </a:rPr>
              <a:t>S</a:t>
            </a:r>
            <a:r>
              <a:rPr lang="en-IN" sz="4400" spc="-750" dirty="0">
                <a:latin typeface="Aptos Display" panose="020B0004020202020204" pitchFamily="34" charset="0"/>
              </a:rPr>
              <a:t>  </a:t>
            </a:r>
            <a:r>
              <a:rPr sz="4400" spc="-520" dirty="0">
                <a:latin typeface="Aptos Display" panose="020B0004020202020204" pitchFamily="34" charset="0"/>
              </a:rPr>
              <a:t> </a:t>
            </a:r>
            <a:r>
              <a:rPr sz="4400" spc="-750" dirty="0">
                <a:latin typeface="Aptos Display" panose="020B0004020202020204" pitchFamily="34" charset="0"/>
              </a:rPr>
              <a:t>E</a:t>
            </a:r>
            <a:r>
              <a:rPr sz="4400" spc="-525" dirty="0">
                <a:latin typeface="Aptos Display" panose="020B0004020202020204" pitchFamily="34" charset="0"/>
              </a:rPr>
              <a:t> </a:t>
            </a:r>
            <a:r>
              <a:rPr lang="en-IN" sz="4400" spc="-525" dirty="0">
                <a:latin typeface="Aptos Display" panose="020B0004020202020204" pitchFamily="34" charset="0"/>
              </a:rPr>
              <a:t> </a:t>
            </a:r>
            <a:r>
              <a:rPr sz="4400" spc="-565" dirty="0">
                <a:latin typeface="Aptos Display" panose="020B0004020202020204" pitchFamily="34" charset="0"/>
              </a:rPr>
              <a:t>T</a:t>
            </a:r>
            <a:endParaRPr sz="4400" dirty="0">
              <a:latin typeface="Aptos Display" panose="020B0004020202020204" pitchFamily="34" charset="0"/>
            </a:endParaRPr>
          </a:p>
        </p:txBody>
      </p:sp>
      <p:graphicFrame>
        <p:nvGraphicFramePr>
          <p:cNvPr id="5" name="object 5"/>
          <p:cNvGraphicFramePr>
            <a:graphicFrameLocks noGrp="1"/>
          </p:cNvGraphicFramePr>
          <p:nvPr>
            <p:extLst>
              <p:ext uri="{D42A27DB-BD31-4B8C-83A1-F6EECF244321}">
                <p14:modId xmlns:p14="http://schemas.microsoft.com/office/powerpoint/2010/main" val="827846138"/>
              </p:ext>
            </p:extLst>
          </p:nvPr>
        </p:nvGraphicFramePr>
        <p:xfrm>
          <a:off x="1317625" y="2206625"/>
          <a:ext cx="9646918" cy="2962275"/>
        </p:xfrm>
        <a:graphic>
          <a:graphicData uri="http://schemas.openxmlformats.org/drawingml/2006/table">
            <a:tbl>
              <a:tblPr firstRow="1" bandRow="1">
                <a:tableStyleId>{2D5ABB26-0587-4C30-8999-92F81FD0307C}</a:tableStyleId>
              </a:tblPr>
              <a:tblGrid>
                <a:gridCol w="2547620">
                  <a:extLst>
                    <a:ext uri="{9D8B030D-6E8A-4147-A177-3AD203B41FA5}">
                      <a16:colId xmlns:a16="http://schemas.microsoft.com/office/drawing/2014/main" val="20000"/>
                    </a:ext>
                  </a:extLst>
                </a:gridCol>
                <a:gridCol w="3559809">
                  <a:extLst>
                    <a:ext uri="{9D8B030D-6E8A-4147-A177-3AD203B41FA5}">
                      <a16:colId xmlns:a16="http://schemas.microsoft.com/office/drawing/2014/main" val="20001"/>
                    </a:ext>
                  </a:extLst>
                </a:gridCol>
                <a:gridCol w="3539489">
                  <a:extLst>
                    <a:ext uri="{9D8B030D-6E8A-4147-A177-3AD203B41FA5}">
                      <a16:colId xmlns:a16="http://schemas.microsoft.com/office/drawing/2014/main" val="20002"/>
                    </a:ext>
                  </a:extLst>
                </a:gridCol>
              </a:tblGrid>
              <a:tr h="457200">
                <a:tc>
                  <a:txBody>
                    <a:bodyPr/>
                    <a:lstStyle/>
                    <a:p>
                      <a:pPr marL="8255" algn="ctr">
                        <a:lnSpc>
                          <a:spcPct val="100000"/>
                        </a:lnSpc>
                        <a:spcBef>
                          <a:spcPts val="575"/>
                        </a:spcBef>
                      </a:pPr>
                      <a:r>
                        <a:rPr sz="2000" b="1" dirty="0">
                          <a:solidFill>
                            <a:srgbClr val="FFFFFF"/>
                          </a:solidFill>
                          <a:latin typeface="Segoe UI"/>
                          <a:cs typeface="Segoe UI"/>
                        </a:rPr>
                        <a:t>Data</a:t>
                      </a:r>
                      <a:r>
                        <a:rPr sz="2000" b="1" spc="-40" dirty="0">
                          <a:solidFill>
                            <a:srgbClr val="FFFFFF"/>
                          </a:solidFill>
                          <a:latin typeface="Segoe UI"/>
                          <a:cs typeface="Segoe UI"/>
                        </a:rPr>
                        <a:t> </a:t>
                      </a:r>
                      <a:r>
                        <a:rPr sz="2000" b="1" spc="-25" dirty="0">
                          <a:solidFill>
                            <a:srgbClr val="FFFFFF"/>
                          </a:solidFill>
                          <a:latin typeface="Segoe UI"/>
                          <a:cs typeface="Segoe UI"/>
                        </a:rPr>
                        <a:t>Set</a:t>
                      </a:r>
                      <a:endParaRPr sz="2000">
                        <a:latin typeface="Segoe UI"/>
                        <a:cs typeface="Segoe UI"/>
                      </a:endParaRPr>
                    </a:p>
                  </a:txBody>
                  <a:tcPr marL="0" marR="0" marT="7302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marR="1270" algn="ctr">
                        <a:lnSpc>
                          <a:spcPct val="100000"/>
                        </a:lnSpc>
                        <a:spcBef>
                          <a:spcPts val="270"/>
                        </a:spcBef>
                      </a:pPr>
                      <a:r>
                        <a:rPr lang="en-US" sz="2350" b="1" spc="-50" dirty="0">
                          <a:solidFill>
                            <a:srgbClr val="0F2856"/>
                          </a:solidFill>
                          <a:latin typeface="Arial"/>
                          <a:cs typeface="Arial"/>
                        </a:rPr>
                        <a:t>HR</a:t>
                      </a:r>
                      <a:r>
                        <a:rPr sz="2350" b="1" spc="-50" dirty="0">
                          <a:solidFill>
                            <a:srgbClr val="0F2856"/>
                          </a:solidFill>
                          <a:latin typeface="Arial"/>
                          <a:cs typeface="Arial"/>
                        </a:rPr>
                        <a:t>_1</a:t>
                      </a:r>
                      <a:endParaRPr sz="2350" dirty="0">
                        <a:latin typeface="Arial"/>
                        <a:cs typeface="Arial"/>
                      </a:endParaRPr>
                    </a:p>
                  </a:txBody>
                  <a:tcPr marL="0" marR="0" marT="3429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6A6F4"/>
                    </a:solidFill>
                  </a:tcPr>
                </a:tc>
                <a:tc>
                  <a:txBody>
                    <a:bodyPr/>
                    <a:lstStyle/>
                    <a:p>
                      <a:pPr marL="635" algn="ctr">
                        <a:lnSpc>
                          <a:spcPct val="100000"/>
                        </a:lnSpc>
                        <a:spcBef>
                          <a:spcPts val="270"/>
                        </a:spcBef>
                      </a:pPr>
                      <a:r>
                        <a:rPr lang="en-US" sz="2350" b="1" spc="-50" dirty="0">
                          <a:solidFill>
                            <a:srgbClr val="0F2856"/>
                          </a:solidFill>
                          <a:latin typeface="Arial"/>
                          <a:cs typeface="Arial"/>
                        </a:rPr>
                        <a:t>HR</a:t>
                      </a:r>
                      <a:r>
                        <a:rPr sz="2350" b="1" spc="-50" dirty="0">
                          <a:solidFill>
                            <a:srgbClr val="0F2856"/>
                          </a:solidFill>
                          <a:latin typeface="Arial"/>
                          <a:cs typeface="Arial"/>
                        </a:rPr>
                        <a:t>_2</a:t>
                      </a:r>
                      <a:endParaRPr sz="2350" dirty="0">
                        <a:latin typeface="Arial"/>
                        <a:cs typeface="Arial"/>
                      </a:endParaRPr>
                    </a:p>
                  </a:txBody>
                  <a:tcPr marL="0" marR="0" marT="3429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AAA4F8"/>
                    </a:solidFill>
                  </a:tcPr>
                </a:tc>
                <a:extLst>
                  <a:ext uri="{0D108BD9-81ED-4DB2-BD59-A6C34878D82A}">
                    <a16:rowId xmlns:a16="http://schemas.microsoft.com/office/drawing/2014/main" val="10000"/>
                  </a:ext>
                </a:extLst>
              </a:tr>
              <a:tr h="607695">
                <a:tc>
                  <a:txBody>
                    <a:bodyPr/>
                    <a:lstStyle/>
                    <a:p>
                      <a:pPr marL="5715" algn="ctr">
                        <a:lnSpc>
                          <a:spcPct val="100000"/>
                        </a:lnSpc>
                        <a:spcBef>
                          <a:spcPts val="1505"/>
                        </a:spcBef>
                      </a:pPr>
                      <a:r>
                        <a:rPr sz="1550" dirty="0">
                          <a:solidFill>
                            <a:srgbClr val="FFFFFF"/>
                          </a:solidFill>
                          <a:latin typeface="Segoe UI Light"/>
                          <a:cs typeface="Segoe UI Light"/>
                        </a:rPr>
                        <a:t>No. of</a:t>
                      </a:r>
                      <a:r>
                        <a:rPr sz="1550" spc="60" dirty="0">
                          <a:solidFill>
                            <a:srgbClr val="FFFFFF"/>
                          </a:solidFill>
                          <a:latin typeface="Segoe UI Light"/>
                          <a:cs typeface="Segoe UI Light"/>
                        </a:rPr>
                        <a:t> </a:t>
                      </a:r>
                      <a:r>
                        <a:rPr sz="1550" spc="-20" dirty="0">
                          <a:solidFill>
                            <a:srgbClr val="FFFFFF"/>
                          </a:solidFill>
                          <a:latin typeface="Segoe UI Light"/>
                          <a:cs typeface="Segoe UI Light"/>
                        </a:rPr>
                        <a:t>Rows</a:t>
                      </a:r>
                      <a:endParaRPr sz="1550">
                        <a:latin typeface="Segoe UI Light"/>
                        <a:cs typeface="Segoe UI Light"/>
                      </a:endParaRPr>
                    </a:p>
                  </a:txBody>
                  <a:tcPr marL="0" marR="0" marT="19113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tc>
                  <a:txBody>
                    <a:bodyPr/>
                    <a:lstStyle/>
                    <a:p>
                      <a:pPr algn="ctr">
                        <a:lnSpc>
                          <a:spcPct val="100000"/>
                        </a:lnSpc>
                        <a:spcBef>
                          <a:spcPts val="1505"/>
                        </a:spcBef>
                      </a:pPr>
                      <a:r>
                        <a:rPr lang="en-US" sz="1550" spc="-25" dirty="0">
                          <a:solidFill>
                            <a:srgbClr val="FFFFFF"/>
                          </a:solidFill>
                          <a:latin typeface="Segoe UI Light"/>
                          <a:cs typeface="Segoe UI Light"/>
                        </a:rPr>
                        <a:t>50k</a:t>
                      </a:r>
                      <a:endParaRPr sz="1550" dirty="0">
                        <a:latin typeface="Segoe UI Light"/>
                        <a:cs typeface="Segoe UI Light"/>
                      </a:endParaRPr>
                    </a:p>
                  </a:txBody>
                  <a:tcPr marL="0" marR="0" marT="19113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tc>
                  <a:txBody>
                    <a:bodyPr/>
                    <a:lstStyle/>
                    <a:p>
                      <a:pPr marL="635" algn="ctr">
                        <a:lnSpc>
                          <a:spcPct val="100000"/>
                        </a:lnSpc>
                        <a:spcBef>
                          <a:spcPts val="1505"/>
                        </a:spcBef>
                      </a:pPr>
                      <a:r>
                        <a:rPr lang="en-US" sz="1550" spc="-25" dirty="0">
                          <a:solidFill>
                            <a:srgbClr val="FFFFFF"/>
                          </a:solidFill>
                          <a:latin typeface="Segoe UI Light"/>
                          <a:cs typeface="Segoe UI Light"/>
                        </a:rPr>
                        <a:t>50</a:t>
                      </a:r>
                      <a:r>
                        <a:rPr sz="1550" spc="-25" dirty="0">
                          <a:solidFill>
                            <a:srgbClr val="FFFFFF"/>
                          </a:solidFill>
                          <a:latin typeface="Segoe UI Light"/>
                          <a:cs typeface="Segoe UI Light"/>
                        </a:rPr>
                        <a:t>k</a:t>
                      </a:r>
                      <a:endParaRPr sz="1550" dirty="0">
                        <a:latin typeface="Segoe UI Light"/>
                        <a:cs typeface="Segoe UI Light"/>
                      </a:endParaRPr>
                    </a:p>
                  </a:txBody>
                  <a:tcPr marL="0" marR="0" marT="19113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extLst>
                  <a:ext uri="{0D108BD9-81ED-4DB2-BD59-A6C34878D82A}">
                    <a16:rowId xmlns:a16="http://schemas.microsoft.com/office/drawing/2014/main" val="10001"/>
                  </a:ext>
                </a:extLst>
              </a:tr>
              <a:tr h="610235">
                <a:tc>
                  <a:txBody>
                    <a:bodyPr/>
                    <a:lstStyle/>
                    <a:p>
                      <a:pPr marL="2540" algn="ctr">
                        <a:lnSpc>
                          <a:spcPct val="100000"/>
                        </a:lnSpc>
                        <a:spcBef>
                          <a:spcPts val="1520"/>
                        </a:spcBef>
                      </a:pPr>
                      <a:r>
                        <a:rPr sz="1550" dirty="0">
                          <a:solidFill>
                            <a:srgbClr val="FFFFFF"/>
                          </a:solidFill>
                          <a:latin typeface="Segoe UI Light"/>
                          <a:cs typeface="Segoe UI Light"/>
                        </a:rPr>
                        <a:t>No.</a:t>
                      </a:r>
                      <a:r>
                        <a:rPr sz="1550" spc="-5" dirty="0">
                          <a:solidFill>
                            <a:srgbClr val="FFFFFF"/>
                          </a:solidFill>
                          <a:latin typeface="Segoe UI Light"/>
                          <a:cs typeface="Segoe UI Light"/>
                        </a:rPr>
                        <a:t> </a:t>
                      </a:r>
                      <a:r>
                        <a:rPr sz="1550" dirty="0">
                          <a:solidFill>
                            <a:srgbClr val="FFFFFF"/>
                          </a:solidFill>
                          <a:latin typeface="Segoe UI Light"/>
                          <a:cs typeface="Segoe UI Light"/>
                        </a:rPr>
                        <a:t>of</a:t>
                      </a:r>
                      <a:r>
                        <a:rPr sz="1550" spc="55" dirty="0">
                          <a:solidFill>
                            <a:srgbClr val="FFFFFF"/>
                          </a:solidFill>
                          <a:latin typeface="Segoe UI Light"/>
                          <a:cs typeface="Segoe UI Light"/>
                        </a:rPr>
                        <a:t> </a:t>
                      </a:r>
                      <a:r>
                        <a:rPr sz="1550" spc="-10" dirty="0">
                          <a:solidFill>
                            <a:srgbClr val="FFFFFF"/>
                          </a:solidFill>
                          <a:latin typeface="Segoe UI Light"/>
                          <a:cs typeface="Segoe UI Light"/>
                        </a:rPr>
                        <a:t>Columns</a:t>
                      </a:r>
                      <a:endParaRPr sz="1550">
                        <a:latin typeface="Segoe UI Light"/>
                        <a:cs typeface="Segoe UI Light"/>
                      </a:endParaRPr>
                    </a:p>
                  </a:txBody>
                  <a:tcPr marL="0" marR="0" marT="19304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marL="635" algn="ctr">
                        <a:lnSpc>
                          <a:spcPct val="100000"/>
                        </a:lnSpc>
                        <a:spcBef>
                          <a:spcPts val="1520"/>
                        </a:spcBef>
                      </a:pPr>
                      <a:r>
                        <a:rPr lang="en-US" sz="1550" spc="-25" dirty="0">
                          <a:solidFill>
                            <a:srgbClr val="FFFFFF"/>
                          </a:solidFill>
                          <a:latin typeface="Segoe UI Light"/>
                          <a:cs typeface="Segoe UI Light"/>
                        </a:rPr>
                        <a:t>18</a:t>
                      </a:r>
                      <a:endParaRPr sz="1550" dirty="0">
                        <a:latin typeface="Segoe UI Light"/>
                        <a:cs typeface="Segoe UI Light"/>
                      </a:endParaRPr>
                    </a:p>
                  </a:txBody>
                  <a:tcPr marL="0" marR="0" marT="19304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marL="5715" algn="ctr">
                        <a:lnSpc>
                          <a:spcPct val="100000"/>
                        </a:lnSpc>
                        <a:spcBef>
                          <a:spcPts val="1520"/>
                        </a:spcBef>
                      </a:pPr>
                      <a:r>
                        <a:rPr lang="en-US" sz="1550" spc="-25" dirty="0">
                          <a:solidFill>
                            <a:srgbClr val="FFFFFF"/>
                          </a:solidFill>
                          <a:latin typeface="Segoe UI Light"/>
                          <a:cs typeface="Segoe UI Light"/>
                        </a:rPr>
                        <a:t>18</a:t>
                      </a:r>
                      <a:endParaRPr sz="1550" dirty="0">
                        <a:latin typeface="Segoe UI Light"/>
                        <a:cs typeface="Segoe UI Light"/>
                      </a:endParaRPr>
                    </a:p>
                  </a:txBody>
                  <a:tcPr marL="0" marR="0" marT="19304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extLst>
                  <a:ext uri="{0D108BD9-81ED-4DB2-BD59-A6C34878D82A}">
                    <a16:rowId xmlns:a16="http://schemas.microsoft.com/office/drawing/2014/main" val="10002"/>
                  </a:ext>
                </a:extLst>
              </a:tr>
              <a:tr h="627380">
                <a:tc>
                  <a:txBody>
                    <a:bodyPr/>
                    <a:lstStyle/>
                    <a:p>
                      <a:pPr algn="ctr">
                        <a:lnSpc>
                          <a:spcPct val="100000"/>
                        </a:lnSpc>
                        <a:spcBef>
                          <a:spcPts val="1595"/>
                        </a:spcBef>
                      </a:pPr>
                      <a:r>
                        <a:rPr sz="1550" dirty="0">
                          <a:solidFill>
                            <a:srgbClr val="FFFFFF"/>
                          </a:solidFill>
                          <a:latin typeface="Segoe UI Light"/>
                          <a:cs typeface="Segoe UI Light"/>
                        </a:rPr>
                        <a:t>File</a:t>
                      </a:r>
                      <a:r>
                        <a:rPr sz="1550" spc="80" dirty="0">
                          <a:solidFill>
                            <a:srgbClr val="FFFFFF"/>
                          </a:solidFill>
                          <a:latin typeface="Segoe UI Light"/>
                          <a:cs typeface="Segoe UI Light"/>
                        </a:rPr>
                        <a:t> </a:t>
                      </a:r>
                      <a:r>
                        <a:rPr sz="1550" spc="-10" dirty="0">
                          <a:solidFill>
                            <a:srgbClr val="FFFFFF"/>
                          </a:solidFill>
                          <a:latin typeface="Segoe UI Light"/>
                          <a:cs typeface="Segoe UI Light"/>
                        </a:rPr>
                        <a:t>Format</a:t>
                      </a:r>
                      <a:endParaRPr sz="1550">
                        <a:latin typeface="Segoe UI Light"/>
                        <a:cs typeface="Segoe UI Light"/>
                      </a:endParaRPr>
                    </a:p>
                  </a:txBody>
                  <a:tcPr marL="0" marR="0" marT="20256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tc>
                  <a:txBody>
                    <a:bodyPr/>
                    <a:lstStyle/>
                    <a:p>
                      <a:pPr algn="ctr">
                        <a:lnSpc>
                          <a:spcPct val="100000"/>
                        </a:lnSpc>
                        <a:spcBef>
                          <a:spcPts val="1595"/>
                        </a:spcBef>
                      </a:pPr>
                      <a:r>
                        <a:rPr sz="1550" spc="-20" dirty="0">
                          <a:solidFill>
                            <a:srgbClr val="FFFFFF"/>
                          </a:solidFill>
                          <a:latin typeface="Segoe UI Light"/>
                          <a:cs typeface="Segoe UI Light"/>
                        </a:rPr>
                        <a:t>.</a:t>
                      </a:r>
                      <a:r>
                        <a:rPr lang="en-US" sz="1550" spc="-20" dirty="0">
                          <a:solidFill>
                            <a:srgbClr val="FFFFFF"/>
                          </a:solidFill>
                          <a:latin typeface="Segoe UI Light"/>
                          <a:cs typeface="Segoe UI Light"/>
                        </a:rPr>
                        <a:t>xlsx</a:t>
                      </a:r>
                      <a:endParaRPr sz="1550" dirty="0">
                        <a:latin typeface="Segoe UI Light"/>
                        <a:cs typeface="Segoe UI Light"/>
                      </a:endParaRPr>
                    </a:p>
                  </a:txBody>
                  <a:tcPr marL="0" marR="0" marT="20256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tc>
                  <a:txBody>
                    <a:bodyPr/>
                    <a:lstStyle/>
                    <a:p>
                      <a:pPr marL="16510" algn="ctr">
                        <a:lnSpc>
                          <a:spcPct val="100000"/>
                        </a:lnSpc>
                        <a:spcBef>
                          <a:spcPts val="1595"/>
                        </a:spcBef>
                      </a:pPr>
                      <a:r>
                        <a:rPr sz="1550" spc="-10" dirty="0">
                          <a:solidFill>
                            <a:srgbClr val="FFFFFF"/>
                          </a:solidFill>
                          <a:latin typeface="Segoe UI Light"/>
                          <a:cs typeface="Segoe UI Light"/>
                        </a:rPr>
                        <a:t>.xlsx</a:t>
                      </a:r>
                      <a:endParaRPr sz="1550">
                        <a:latin typeface="Segoe UI Light"/>
                        <a:cs typeface="Segoe UI Light"/>
                      </a:endParaRPr>
                    </a:p>
                  </a:txBody>
                  <a:tcPr marL="0" marR="0" marT="20256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extLst>
                  <a:ext uri="{0D108BD9-81ED-4DB2-BD59-A6C34878D82A}">
                    <a16:rowId xmlns:a16="http://schemas.microsoft.com/office/drawing/2014/main" val="10003"/>
                  </a:ext>
                </a:extLst>
              </a:tr>
              <a:tr h="659765">
                <a:tc>
                  <a:txBody>
                    <a:bodyPr/>
                    <a:lstStyle/>
                    <a:p>
                      <a:pPr algn="ctr">
                        <a:lnSpc>
                          <a:spcPct val="100000"/>
                        </a:lnSpc>
                        <a:spcBef>
                          <a:spcPts val="1730"/>
                        </a:spcBef>
                      </a:pPr>
                      <a:r>
                        <a:rPr sz="1550" dirty="0">
                          <a:solidFill>
                            <a:srgbClr val="FFFFFF"/>
                          </a:solidFill>
                          <a:latin typeface="Segoe UI Light"/>
                          <a:cs typeface="Segoe UI Light"/>
                        </a:rPr>
                        <a:t>Dataset</a:t>
                      </a:r>
                      <a:r>
                        <a:rPr sz="1550" spc="125" dirty="0">
                          <a:solidFill>
                            <a:srgbClr val="FFFFFF"/>
                          </a:solidFill>
                          <a:latin typeface="Segoe UI Light"/>
                          <a:cs typeface="Segoe UI Light"/>
                        </a:rPr>
                        <a:t> </a:t>
                      </a:r>
                      <a:r>
                        <a:rPr sz="1550" spc="-20" dirty="0">
                          <a:solidFill>
                            <a:srgbClr val="FFFFFF"/>
                          </a:solidFill>
                          <a:latin typeface="Segoe UI Light"/>
                          <a:cs typeface="Segoe UI Light"/>
                        </a:rPr>
                        <a:t>type</a:t>
                      </a:r>
                      <a:endParaRPr sz="1550">
                        <a:latin typeface="Segoe UI Light"/>
                        <a:cs typeface="Segoe UI Light"/>
                      </a:endParaRPr>
                    </a:p>
                  </a:txBody>
                  <a:tcPr marL="0" marR="0" marT="21971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algn="ctr">
                        <a:lnSpc>
                          <a:spcPct val="100000"/>
                        </a:lnSpc>
                        <a:spcBef>
                          <a:spcPts val="1730"/>
                        </a:spcBef>
                      </a:pPr>
                      <a:r>
                        <a:rPr sz="1550" dirty="0">
                          <a:solidFill>
                            <a:srgbClr val="FFFFFF"/>
                          </a:solidFill>
                          <a:latin typeface="Segoe UI Light"/>
                          <a:cs typeface="Segoe UI Light"/>
                        </a:rPr>
                        <a:t>Excel</a:t>
                      </a:r>
                      <a:r>
                        <a:rPr sz="1550" spc="75" dirty="0">
                          <a:solidFill>
                            <a:srgbClr val="FFFFFF"/>
                          </a:solidFill>
                          <a:latin typeface="Segoe UI Light"/>
                          <a:cs typeface="Segoe UI Light"/>
                        </a:rPr>
                        <a:t> </a:t>
                      </a:r>
                      <a:r>
                        <a:rPr sz="1550" spc="-20" dirty="0">
                          <a:solidFill>
                            <a:srgbClr val="FFFFFF"/>
                          </a:solidFill>
                          <a:latin typeface="Segoe UI Light"/>
                          <a:cs typeface="Segoe UI Light"/>
                        </a:rPr>
                        <a:t>Data</a:t>
                      </a:r>
                      <a:endParaRPr sz="1550">
                        <a:latin typeface="Segoe UI Light"/>
                        <a:cs typeface="Segoe UI Light"/>
                      </a:endParaRPr>
                    </a:p>
                  </a:txBody>
                  <a:tcPr marL="0" marR="0" marT="21971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marL="2540" algn="ctr">
                        <a:lnSpc>
                          <a:spcPct val="100000"/>
                        </a:lnSpc>
                        <a:spcBef>
                          <a:spcPts val="1730"/>
                        </a:spcBef>
                      </a:pPr>
                      <a:r>
                        <a:rPr sz="1550" dirty="0">
                          <a:solidFill>
                            <a:srgbClr val="FFFFFF"/>
                          </a:solidFill>
                          <a:latin typeface="Segoe UI Light"/>
                          <a:cs typeface="Segoe UI Light"/>
                        </a:rPr>
                        <a:t>Excel</a:t>
                      </a:r>
                      <a:r>
                        <a:rPr sz="1550" spc="75" dirty="0">
                          <a:solidFill>
                            <a:srgbClr val="FFFFFF"/>
                          </a:solidFill>
                          <a:latin typeface="Segoe UI Light"/>
                          <a:cs typeface="Segoe UI Light"/>
                        </a:rPr>
                        <a:t> </a:t>
                      </a:r>
                      <a:r>
                        <a:rPr sz="1550" spc="-20" dirty="0">
                          <a:solidFill>
                            <a:srgbClr val="FFFFFF"/>
                          </a:solidFill>
                          <a:latin typeface="Segoe UI Light"/>
                          <a:cs typeface="Segoe UI Light"/>
                        </a:rPr>
                        <a:t>Data</a:t>
                      </a:r>
                      <a:endParaRPr sz="1550" dirty="0">
                        <a:latin typeface="Segoe UI Light"/>
                        <a:cs typeface="Segoe UI Light"/>
                      </a:endParaRPr>
                    </a:p>
                  </a:txBody>
                  <a:tcPr marL="0" marR="0" marT="21971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3927" y="1205610"/>
            <a:ext cx="8185784" cy="755976"/>
          </a:xfrm>
          <a:prstGeom prst="rect">
            <a:avLst/>
          </a:prstGeom>
        </p:spPr>
        <p:txBody>
          <a:bodyPr vert="horz" wrap="square" lIns="0" tIns="17145" rIns="0" bIns="0" rtlCol="0">
            <a:spAutoFit/>
          </a:bodyPr>
          <a:lstStyle/>
          <a:p>
            <a:pPr marL="12700" algn="ctr">
              <a:lnSpc>
                <a:spcPct val="100000"/>
              </a:lnSpc>
              <a:spcBef>
                <a:spcPts val="135"/>
              </a:spcBef>
              <a:tabLst>
                <a:tab pos="2051050" algn="l"/>
                <a:tab pos="3695700" algn="l"/>
                <a:tab pos="4536440" algn="l"/>
                <a:tab pos="5788660" algn="l"/>
              </a:tabLst>
            </a:pPr>
            <a:r>
              <a:rPr lang="en-IN" sz="4800" dirty="0">
                <a:latin typeface="Aptos" panose="020B0004020202020204" pitchFamily="34" charset="0"/>
              </a:rPr>
              <a:t>Tools Used In the Project</a:t>
            </a:r>
            <a:endParaRPr sz="4800" dirty="0">
              <a:latin typeface="Aptos" panose="020B0004020202020204" pitchFamily="34" charset="0"/>
            </a:endParaRPr>
          </a:p>
        </p:txBody>
      </p:sp>
      <p:grpSp>
        <p:nvGrpSpPr>
          <p:cNvPr id="3" name="object 3"/>
          <p:cNvGrpSpPr/>
          <p:nvPr/>
        </p:nvGrpSpPr>
        <p:grpSpPr>
          <a:xfrm>
            <a:off x="1699005" y="2476880"/>
            <a:ext cx="2106930" cy="716915"/>
            <a:chOff x="1699005" y="2476880"/>
            <a:chExt cx="2106930" cy="716915"/>
          </a:xfrm>
        </p:grpSpPr>
        <p:sp>
          <p:nvSpPr>
            <p:cNvPr id="4" name="object 4"/>
            <p:cNvSpPr/>
            <p:nvPr/>
          </p:nvSpPr>
          <p:spPr>
            <a:xfrm>
              <a:off x="1705355" y="2483230"/>
              <a:ext cx="2094230" cy="704215"/>
            </a:xfrm>
            <a:custGeom>
              <a:avLst/>
              <a:gdLst/>
              <a:ahLst/>
              <a:cxnLst/>
              <a:rect l="l" t="t" r="r" b="b"/>
              <a:pathLst>
                <a:path w="2094229" h="704214">
                  <a:moveTo>
                    <a:pt x="2093976" y="0"/>
                  </a:moveTo>
                  <a:lnTo>
                    <a:pt x="168782" y="0"/>
                  </a:lnTo>
                  <a:lnTo>
                    <a:pt x="136270" y="3937"/>
                  </a:lnTo>
                  <a:lnTo>
                    <a:pt x="92252" y="22490"/>
                  </a:lnTo>
                  <a:lnTo>
                    <a:pt x="54726" y="53942"/>
                  </a:lnTo>
                  <a:lnTo>
                    <a:pt x="25582" y="96044"/>
                  </a:lnTo>
                  <a:lnTo>
                    <a:pt x="6710" y="146546"/>
                  </a:lnTo>
                  <a:lnTo>
                    <a:pt x="0" y="203200"/>
                  </a:lnTo>
                  <a:lnTo>
                    <a:pt x="0" y="704215"/>
                  </a:lnTo>
                  <a:lnTo>
                    <a:pt x="2093976" y="704215"/>
                  </a:lnTo>
                  <a:lnTo>
                    <a:pt x="2093976" y="0"/>
                  </a:lnTo>
                  <a:close/>
                </a:path>
              </a:pathLst>
            </a:custGeom>
            <a:solidFill>
              <a:srgbClr val="F6A6F4"/>
            </a:solidFill>
          </p:spPr>
          <p:txBody>
            <a:bodyPr wrap="square" lIns="0" tIns="0" rIns="0" bIns="0" rtlCol="0"/>
            <a:lstStyle/>
            <a:p>
              <a:endParaRPr/>
            </a:p>
          </p:txBody>
        </p:sp>
        <p:sp>
          <p:nvSpPr>
            <p:cNvPr id="5" name="object 5"/>
            <p:cNvSpPr/>
            <p:nvPr/>
          </p:nvSpPr>
          <p:spPr>
            <a:xfrm>
              <a:off x="1705355" y="2483230"/>
              <a:ext cx="2094230" cy="704215"/>
            </a:xfrm>
            <a:custGeom>
              <a:avLst/>
              <a:gdLst/>
              <a:ahLst/>
              <a:cxnLst/>
              <a:rect l="l" t="t" r="r" b="b"/>
              <a:pathLst>
                <a:path w="2094229" h="704214">
                  <a:moveTo>
                    <a:pt x="168782" y="0"/>
                  </a:moveTo>
                  <a:lnTo>
                    <a:pt x="2093976" y="0"/>
                  </a:lnTo>
                  <a:lnTo>
                    <a:pt x="2093976" y="704215"/>
                  </a:lnTo>
                  <a:lnTo>
                    <a:pt x="2092833" y="704215"/>
                  </a:lnTo>
                  <a:lnTo>
                    <a:pt x="502919" y="704215"/>
                  </a:lnTo>
                  <a:lnTo>
                    <a:pt x="0" y="704215"/>
                  </a:lnTo>
                  <a:lnTo>
                    <a:pt x="0" y="203200"/>
                  </a:lnTo>
                  <a:lnTo>
                    <a:pt x="6710" y="146546"/>
                  </a:lnTo>
                  <a:lnTo>
                    <a:pt x="25582" y="96044"/>
                  </a:lnTo>
                  <a:lnTo>
                    <a:pt x="54726" y="53942"/>
                  </a:lnTo>
                  <a:lnTo>
                    <a:pt x="92252" y="22490"/>
                  </a:lnTo>
                  <a:lnTo>
                    <a:pt x="136270" y="3937"/>
                  </a:lnTo>
                  <a:lnTo>
                    <a:pt x="168782" y="0"/>
                  </a:lnTo>
                  <a:close/>
                </a:path>
              </a:pathLst>
            </a:custGeom>
            <a:ln w="12699">
              <a:solidFill>
                <a:srgbClr val="F6A6F4"/>
              </a:solidFill>
            </a:ln>
          </p:spPr>
          <p:txBody>
            <a:bodyPr wrap="square" lIns="0" tIns="0" rIns="0" bIns="0" rtlCol="0"/>
            <a:lstStyle/>
            <a:p>
              <a:endParaRPr/>
            </a:p>
          </p:txBody>
        </p:sp>
      </p:grpSp>
      <p:sp>
        <p:nvSpPr>
          <p:cNvPr id="6" name="object 6"/>
          <p:cNvSpPr txBox="1"/>
          <p:nvPr/>
        </p:nvSpPr>
        <p:spPr>
          <a:xfrm>
            <a:off x="2411983" y="2619502"/>
            <a:ext cx="670560" cy="388620"/>
          </a:xfrm>
          <a:prstGeom prst="rect">
            <a:avLst/>
          </a:prstGeom>
        </p:spPr>
        <p:txBody>
          <a:bodyPr vert="horz" wrap="square" lIns="0" tIns="16510" rIns="0" bIns="0" rtlCol="0">
            <a:spAutoFit/>
          </a:bodyPr>
          <a:lstStyle/>
          <a:p>
            <a:pPr marL="12700">
              <a:lnSpc>
                <a:spcPct val="100000"/>
              </a:lnSpc>
              <a:spcBef>
                <a:spcPts val="130"/>
              </a:spcBef>
            </a:pPr>
            <a:r>
              <a:rPr sz="2350" b="1" spc="-210" dirty="0">
                <a:latin typeface="Arial"/>
                <a:cs typeface="Arial"/>
              </a:rPr>
              <a:t>Excel</a:t>
            </a:r>
            <a:endParaRPr sz="2350">
              <a:latin typeface="Arial"/>
              <a:cs typeface="Arial"/>
            </a:endParaRPr>
          </a:p>
        </p:txBody>
      </p:sp>
      <p:sp>
        <p:nvSpPr>
          <p:cNvPr id="7" name="object 7"/>
          <p:cNvSpPr/>
          <p:nvPr/>
        </p:nvSpPr>
        <p:spPr>
          <a:xfrm>
            <a:off x="1705355" y="3242310"/>
            <a:ext cx="2094230" cy="1856739"/>
          </a:xfrm>
          <a:custGeom>
            <a:avLst/>
            <a:gdLst/>
            <a:ahLst/>
            <a:cxnLst/>
            <a:rect l="l" t="t" r="r" b="b"/>
            <a:pathLst>
              <a:path w="2094229" h="1856739">
                <a:moveTo>
                  <a:pt x="0" y="0"/>
                </a:moveTo>
                <a:lnTo>
                  <a:pt x="2093976" y="0"/>
                </a:lnTo>
                <a:lnTo>
                  <a:pt x="2093976" y="1856739"/>
                </a:lnTo>
                <a:lnTo>
                  <a:pt x="160527" y="1856739"/>
                </a:lnTo>
                <a:lnTo>
                  <a:pt x="109793" y="1848555"/>
                </a:lnTo>
                <a:lnTo>
                  <a:pt x="65727" y="1825764"/>
                </a:lnTo>
                <a:lnTo>
                  <a:pt x="30975" y="1791012"/>
                </a:lnTo>
                <a:lnTo>
                  <a:pt x="8184" y="1746946"/>
                </a:lnTo>
                <a:lnTo>
                  <a:pt x="0" y="1696212"/>
                </a:lnTo>
                <a:lnTo>
                  <a:pt x="0" y="0"/>
                </a:lnTo>
                <a:close/>
              </a:path>
            </a:pathLst>
          </a:custGeom>
          <a:ln w="12700">
            <a:solidFill>
              <a:srgbClr val="FFFFFF"/>
            </a:solidFill>
          </a:ln>
        </p:spPr>
        <p:txBody>
          <a:bodyPr wrap="square" lIns="0" tIns="0" rIns="0" bIns="0" rtlCol="0"/>
          <a:lstStyle/>
          <a:p>
            <a:endParaRPr/>
          </a:p>
        </p:txBody>
      </p:sp>
      <p:sp>
        <p:nvSpPr>
          <p:cNvPr id="8" name="object 8"/>
          <p:cNvSpPr txBox="1"/>
          <p:nvPr/>
        </p:nvSpPr>
        <p:spPr>
          <a:xfrm>
            <a:off x="1949195" y="3430841"/>
            <a:ext cx="1526540" cy="664845"/>
          </a:xfrm>
          <a:prstGeom prst="rect">
            <a:avLst/>
          </a:prstGeom>
        </p:spPr>
        <p:txBody>
          <a:bodyPr vert="horz" wrap="square" lIns="0" tIns="15240" rIns="0" bIns="0" rtlCol="0">
            <a:spAutoFit/>
          </a:bodyPr>
          <a:lstStyle/>
          <a:p>
            <a:pPr marL="295910" indent="-283210">
              <a:lnSpc>
                <a:spcPct val="100000"/>
              </a:lnSpc>
              <a:spcBef>
                <a:spcPts val="120"/>
              </a:spcBef>
              <a:buClr>
                <a:srgbClr val="F6A6F4"/>
              </a:buClr>
              <a:buFont typeface="Arial MT"/>
              <a:buChar char="•"/>
              <a:tabLst>
                <a:tab pos="295910"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spc="-10" dirty="0">
                <a:solidFill>
                  <a:srgbClr val="FFFFFF"/>
                </a:solidFill>
                <a:latin typeface="Segoe UI Light"/>
                <a:cs typeface="Segoe UI Light"/>
              </a:rPr>
              <a:t>Exploration</a:t>
            </a:r>
            <a:endParaRPr sz="1350">
              <a:latin typeface="Segoe UI Light"/>
              <a:cs typeface="Segoe UI Light"/>
            </a:endParaRPr>
          </a:p>
          <a:p>
            <a:pPr marL="295910" indent="-283210">
              <a:lnSpc>
                <a:spcPct val="100000"/>
              </a:lnSpc>
              <a:spcBef>
                <a:spcPts val="35"/>
              </a:spcBef>
              <a:buClr>
                <a:srgbClr val="F6A6F4"/>
              </a:buClr>
              <a:buFont typeface="Arial MT"/>
              <a:buChar char="•"/>
              <a:tabLst>
                <a:tab pos="295910"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spc="-10" dirty="0">
                <a:solidFill>
                  <a:srgbClr val="FFFFFF"/>
                </a:solidFill>
                <a:latin typeface="Segoe UI Light"/>
                <a:cs typeface="Segoe UI Light"/>
              </a:rPr>
              <a:t>Cleaning</a:t>
            </a:r>
            <a:endParaRPr sz="1350">
              <a:latin typeface="Segoe UI Light"/>
              <a:cs typeface="Segoe UI Light"/>
            </a:endParaRPr>
          </a:p>
          <a:p>
            <a:pPr marL="295910" indent="-283210">
              <a:lnSpc>
                <a:spcPct val="100000"/>
              </a:lnSpc>
              <a:spcBef>
                <a:spcPts val="115"/>
              </a:spcBef>
              <a:buClr>
                <a:srgbClr val="F6A6F4"/>
              </a:buClr>
              <a:buFont typeface="Arial MT"/>
              <a:buChar char="•"/>
              <a:tabLst>
                <a:tab pos="295910" algn="l"/>
              </a:tabLst>
            </a:pPr>
            <a:r>
              <a:rPr sz="1350" spc="-10" dirty="0">
                <a:solidFill>
                  <a:srgbClr val="FFFFFF"/>
                </a:solidFill>
                <a:latin typeface="Segoe UI Light"/>
                <a:cs typeface="Segoe UI Light"/>
              </a:rPr>
              <a:t>Visualization</a:t>
            </a:r>
            <a:endParaRPr sz="1350">
              <a:latin typeface="Segoe UI Light"/>
              <a:cs typeface="Segoe UI Light"/>
            </a:endParaRPr>
          </a:p>
        </p:txBody>
      </p:sp>
      <p:sp>
        <p:nvSpPr>
          <p:cNvPr id="9" name="object 9"/>
          <p:cNvSpPr txBox="1"/>
          <p:nvPr/>
        </p:nvSpPr>
        <p:spPr>
          <a:xfrm>
            <a:off x="3863340" y="2483180"/>
            <a:ext cx="2103120" cy="704850"/>
          </a:xfrm>
          <a:prstGeom prst="rect">
            <a:avLst/>
          </a:prstGeom>
          <a:solidFill>
            <a:srgbClr val="92CDEF"/>
          </a:solidFill>
          <a:ln w="12700">
            <a:solidFill>
              <a:srgbClr val="92CDEF"/>
            </a:solidFill>
          </a:ln>
        </p:spPr>
        <p:txBody>
          <a:bodyPr vert="horz" wrap="square" lIns="0" tIns="153670" rIns="0" bIns="0" rtlCol="0">
            <a:spAutoFit/>
          </a:bodyPr>
          <a:lstStyle/>
          <a:p>
            <a:pPr marL="600710">
              <a:lnSpc>
                <a:spcPct val="100000"/>
              </a:lnSpc>
              <a:spcBef>
                <a:spcPts val="1210"/>
              </a:spcBef>
            </a:pPr>
            <a:r>
              <a:rPr sz="2350" b="1" spc="-25" dirty="0">
                <a:latin typeface="Arial"/>
                <a:cs typeface="Arial"/>
              </a:rPr>
              <a:t>MySQL</a:t>
            </a:r>
            <a:endParaRPr sz="2350">
              <a:latin typeface="Arial"/>
              <a:cs typeface="Arial"/>
            </a:endParaRPr>
          </a:p>
        </p:txBody>
      </p:sp>
      <p:sp>
        <p:nvSpPr>
          <p:cNvPr id="10" name="object 10"/>
          <p:cNvSpPr txBox="1"/>
          <p:nvPr/>
        </p:nvSpPr>
        <p:spPr>
          <a:xfrm>
            <a:off x="3872484" y="3242310"/>
            <a:ext cx="2094230" cy="1856739"/>
          </a:xfrm>
          <a:prstGeom prst="rect">
            <a:avLst/>
          </a:prstGeom>
          <a:ln w="12700">
            <a:solidFill>
              <a:srgbClr val="FFFFFF"/>
            </a:solidFill>
          </a:ln>
        </p:spPr>
        <p:txBody>
          <a:bodyPr vert="horz" wrap="square" lIns="0" tIns="203835" rIns="0" bIns="0" rtlCol="0">
            <a:spAutoFit/>
          </a:bodyPr>
          <a:lstStyle/>
          <a:p>
            <a:pPr marL="534035" indent="-283845">
              <a:lnSpc>
                <a:spcPct val="100000"/>
              </a:lnSpc>
              <a:spcBef>
                <a:spcPts val="1605"/>
              </a:spcBef>
              <a:buClr>
                <a:srgbClr val="F6A6F4"/>
              </a:buClr>
              <a:buFont typeface="Arial MT"/>
              <a:buChar char="•"/>
              <a:tabLst>
                <a:tab pos="534035"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spc="-10" dirty="0">
                <a:solidFill>
                  <a:srgbClr val="FFFFFF"/>
                </a:solidFill>
                <a:latin typeface="Segoe UI Light"/>
                <a:cs typeface="Segoe UI Light"/>
              </a:rPr>
              <a:t>Exploration</a:t>
            </a:r>
            <a:endParaRPr sz="1350">
              <a:latin typeface="Segoe UI Light"/>
              <a:cs typeface="Segoe UI Light"/>
            </a:endParaRPr>
          </a:p>
          <a:p>
            <a:pPr marL="534035" indent="-283845">
              <a:lnSpc>
                <a:spcPct val="100000"/>
              </a:lnSpc>
              <a:spcBef>
                <a:spcPts val="35"/>
              </a:spcBef>
              <a:buClr>
                <a:srgbClr val="F6A6F4"/>
              </a:buClr>
              <a:buFont typeface="Arial MT"/>
              <a:buChar char="•"/>
              <a:tabLst>
                <a:tab pos="534035" algn="l"/>
              </a:tabLst>
            </a:pPr>
            <a:r>
              <a:rPr sz="1350" spc="-10" dirty="0">
                <a:solidFill>
                  <a:srgbClr val="FFFFFF"/>
                </a:solidFill>
                <a:latin typeface="Segoe UI Light"/>
                <a:cs typeface="Segoe UI Light"/>
              </a:rPr>
              <a:t>Retrieving</a:t>
            </a:r>
            <a:endParaRPr sz="1350">
              <a:latin typeface="Segoe UI Light"/>
              <a:cs typeface="Segoe UI Light"/>
            </a:endParaRPr>
          </a:p>
          <a:p>
            <a:pPr marL="534035" marR="534670">
              <a:lnSpc>
                <a:spcPct val="102400"/>
              </a:lnSpc>
              <a:spcBef>
                <a:spcPts val="75"/>
              </a:spcBef>
            </a:pPr>
            <a:r>
              <a:rPr sz="1350" dirty="0">
                <a:solidFill>
                  <a:srgbClr val="FFFFFF"/>
                </a:solidFill>
                <a:latin typeface="Segoe UI Light"/>
                <a:cs typeface="Segoe UI Light"/>
              </a:rPr>
              <a:t>Relevant</a:t>
            </a:r>
            <a:r>
              <a:rPr sz="1350" spc="114" dirty="0">
                <a:solidFill>
                  <a:srgbClr val="FFFFFF"/>
                </a:solidFill>
                <a:latin typeface="Segoe UI Light"/>
                <a:cs typeface="Segoe UI Light"/>
              </a:rPr>
              <a:t> </a:t>
            </a:r>
            <a:r>
              <a:rPr sz="1350" spc="-20" dirty="0">
                <a:solidFill>
                  <a:srgbClr val="FFFFFF"/>
                </a:solidFill>
                <a:latin typeface="Segoe UI Light"/>
                <a:cs typeface="Segoe UI Light"/>
              </a:rPr>
              <a:t>Data </a:t>
            </a:r>
            <a:r>
              <a:rPr sz="1350" dirty="0">
                <a:solidFill>
                  <a:srgbClr val="FFFFFF"/>
                </a:solidFill>
                <a:latin typeface="Segoe UI Light"/>
                <a:cs typeface="Segoe UI Light"/>
              </a:rPr>
              <a:t>according</a:t>
            </a:r>
            <a:r>
              <a:rPr sz="1350" spc="180" dirty="0">
                <a:solidFill>
                  <a:srgbClr val="FFFFFF"/>
                </a:solidFill>
                <a:latin typeface="Segoe UI Light"/>
                <a:cs typeface="Segoe UI Light"/>
              </a:rPr>
              <a:t> </a:t>
            </a:r>
            <a:r>
              <a:rPr sz="1350" spc="-25" dirty="0">
                <a:solidFill>
                  <a:srgbClr val="FFFFFF"/>
                </a:solidFill>
                <a:latin typeface="Segoe UI Light"/>
                <a:cs typeface="Segoe UI Light"/>
              </a:rPr>
              <a:t>to </a:t>
            </a:r>
            <a:r>
              <a:rPr sz="1350" spc="-20" dirty="0">
                <a:solidFill>
                  <a:srgbClr val="FFFFFF"/>
                </a:solidFill>
                <a:latin typeface="Segoe UI Light"/>
                <a:cs typeface="Segoe UI Light"/>
              </a:rPr>
              <a:t>KPIs</a:t>
            </a:r>
            <a:endParaRPr sz="1350">
              <a:latin typeface="Segoe UI Light"/>
              <a:cs typeface="Segoe UI Light"/>
            </a:endParaRPr>
          </a:p>
        </p:txBody>
      </p:sp>
      <p:sp>
        <p:nvSpPr>
          <p:cNvPr id="11" name="object 11"/>
          <p:cNvSpPr txBox="1"/>
          <p:nvPr/>
        </p:nvSpPr>
        <p:spPr>
          <a:xfrm>
            <a:off x="6021323" y="2483180"/>
            <a:ext cx="2103120" cy="704850"/>
          </a:xfrm>
          <a:prstGeom prst="rect">
            <a:avLst/>
          </a:prstGeom>
          <a:solidFill>
            <a:srgbClr val="C3B8F1"/>
          </a:solidFill>
          <a:ln w="12700">
            <a:solidFill>
              <a:srgbClr val="C3B8F1"/>
            </a:solidFill>
          </a:ln>
        </p:spPr>
        <p:txBody>
          <a:bodyPr vert="horz" wrap="square" lIns="0" tIns="153670" rIns="0" bIns="0" rtlCol="0">
            <a:spAutoFit/>
          </a:bodyPr>
          <a:lstStyle/>
          <a:p>
            <a:pPr marL="551815">
              <a:lnSpc>
                <a:spcPct val="100000"/>
              </a:lnSpc>
              <a:spcBef>
                <a:spcPts val="1210"/>
              </a:spcBef>
            </a:pPr>
            <a:r>
              <a:rPr sz="2350" b="1" spc="-10" dirty="0">
                <a:latin typeface="Arial"/>
                <a:cs typeface="Arial"/>
              </a:rPr>
              <a:t>Tableau</a:t>
            </a:r>
            <a:endParaRPr sz="2350">
              <a:latin typeface="Arial"/>
              <a:cs typeface="Arial"/>
            </a:endParaRPr>
          </a:p>
        </p:txBody>
      </p:sp>
      <p:sp>
        <p:nvSpPr>
          <p:cNvPr id="12" name="object 12"/>
          <p:cNvSpPr txBox="1"/>
          <p:nvPr/>
        </p:nvSpPr>
        <p:spPr>
          <a:xfrm>
            <a:off x="6030467" y="3242310"/>
            <a:ext cx="2094230" cy="1856739"/>
          </a:xfrm>
          <a:prstGeom prst="rect">
            <a:avLst/>
          </a:prstGeom>
          <a:ln w="12700">
            <a:solidFill>
              <a:srgbClr val="FFFFFF"/>
            </a:solidFill>
          </a:ln>
        </p:spPr>
        <p:txBody>
          <a:bodyPr vert="horz" wrap="square" lIns="0" tIns="198755" rIns="0" bIns="0" rtlCol="0">
            <a:spAutoFit/>
          </a:bodyPr>
          <a:lstStyle/>
          <a:p>
            <a:pPr marL="537210" marR="393065" indent="-283845">
              <a:lnSpc>
                <a:spcPct val="102299"/>
              </a:lnSpc>
              <a:spcBef>
                <a:spcPts val="1565"/>
              </a:spcBef>
              <a:buClr>
                <a:srgbClr val="F6A6F4"/>
              </a:buClr>
              <a:buFont typeface="Arial MT"/>
              <a:buChar char="•"/>
              <a:tabLst>
                <a:tab pos="537210" algn="l"/>
              </a:tabLst>
            </a:pPr>
            <a:r>
              <a:rPr sz="1350" dirty="0">
                <a:solidFill>
                  <a:srgbClr val="FFFFFF"/>
                </a:solidFill>
                <a:latin typeface="Segoe UI Light"/>
                <a:cs typeface="Segoe UI Light"/>
              </a:rPr>
              <a:t>Joining</a:t>
            </a:r>
            <a:r>
              <a:rPr sz="1350" spc="100" dirty="0">
                <a:solidFill>
                  <a:srgbClr val="FFFFFF"/>
                </a:solidFill>
                <a:latin typeface="Segoe UI Light"/>
                <a:cs typeface="Segoe UI Light"/>
              </a:rPr>
              <a:t> </a:t>
            </a:r>
            <a:r>
              <a:rPr sz="1350" spc="-10" dirty="0">
                <a:solidFill>
                  <a:srgbClr val="FFFFFF"/>
                </a:solidFill>
                <a:latin typeface="Segoe UI Light"/>
                <a:cs typeface="Segoe UI Light"/>
              </a:rPr>
              <a:t>multiple Files</a:t>
            </a:r>
            <a:endParaRPr sz="1350">
              <a:latin typeface="Segoe UI Light"/>
              <a:cs typeface="Segoe UI Light"/>
            </a:endParaRPr>
          </a:p>
          <a:p>
            <a:pPr marL="537210" indent="-283210">
              <a:lnSpc>
                <a:spcPct val="100000"/>
              </a:lnSpc>
              <a:spcBef>
                <a:spcPts val="110"/>
              </a:spcBef>
              <a:buClr>
                <a:srgbClr val="F6A6F4"/>
              </a:buClr>
              <a:buFont typeface="Arial MT"/>
              <a:buChar char="•"/>
              <a:tabLst>
                <a:tab pos="537210" algn="l"/>
              </a:tabLst>
            </a:pPr>
            <a:r>
              <a:rPr sz="1350" spc="-10" dirty="0">
                <a:solidFill>
                  <a:srgbClr val="FFFFFF"/>
                </a:solidFill>
                <a:latin typeface="Segoe UI Light"/>
                <a:cs typeface="Segoe UI Light"/>
              </a:rPr>
              <a:t>Visualization</a:t>
            </a:r>
            <a:endParaRPr sz="1350">
              <a:latin typeface="Segoe UI Light"/>
              <a:cs typeface="Segoe UI Light"/>
            </a:endParaRPr>
          </a:p>
        </p:txBody>
      </p:sp>
      <p:grpSp>
        <p:nvGrpSpPr>
          <p:cNvPr id="13" name="object 13"/>
          <p:cNvGrpSpPr/>
          <p:nvPr/>
        </p:nvGrpSpPr>
        <p:grpSpPr>
          <a:xfrm>
            <a:off x="8172957" y="2476880"/>
            <a:ext cx="2106930" cy="716915"/>
            <a:chOff x="8172957" y="2476880"/>
            <a:chExt cx="2106930" cy="716915"/>
          </a:xfrm>
        </p:grpSpPr>
        <p:sp>
          <p:nvSpPr>
            <p:cNvPr id="14" name="object 14"/>
            <p:cNvSpPr/>
            <p:nvPr/>
          </p:nvSpPr>
          <p:spPr>
            <a:xfrm>
              <a:off x="8179307" y="2483230"/>
              <a:ext cx="2094230" cy="704215"/>
            </a:xfrm>
            <a:custGeom>
              <a:avLst/>
              <a:gdLst/>
              <a:ahLst/>
              <a:cxnLst/>
              <a:rect l="l" t="t" r="r" b="b"/>
              <a:pathLst>
                <a:path w="2094229" h="704214">
                  <a:moveTo>
                    <a:pt x="1925193" y="0"/>
                  </a:moveTo>
                  <a:lnTo>
                    <a:pt x="0" y="0"/>
                  </a:lnTo>
                  <a:lnTo>
                    <a:pt x="0" y="704215"/>
                  </a:lnTo>
                  <a:lnTo>
                    <a:pt x="2093976" y="704215"/>
                  </a:lnTo>
                  <a:lnTo>
                    <a:pt x="2093976" y="203200"/>
                  </a:lnTo>
                  <a:lnTo>
                    <a:pt x="2087265" y="146546"/>
                  </a:lnTo>
                  <a:lnTo>
                    <a:pt x="2068393" y="96044"/>
                  </a:lnTo>
                  <a:lnTo>
                    <a:pt x="2039249" y="53942"/>
                  </a:lnTo>
                  <a:lnTo>
                    <a:pt x="2001723" y="22490"/>
                  </a:lnTo>
                  <a:lnTo>
                    <a:pt x="1957705" y="3937"/>
                  </a:lnTo>
                  <a:lnTo>
                    <a:pt x="1925193" y="0"/>
                  </a:lnTo>
                  <a:close/>
                </a:path>
              </a:pathLst>
            </a:custGeom>
            <a:solidFill>
              <a:srgbClr val="63DFEC"/>
            </a:solidFill>
          </p:spPr>
          <p:txBody>
            <a:bodyPr wrap="square" lIns="0" tIns="0" rIns="0" bIns="0" rtlCol="0"/>
            <a:lstStyle/>
            <a:p>
              <a:endParaRPr/>
            </a:p>
          </p:txBody>
        </p:sp>
        <p:sp>
          <p:nvSpPr>
            <p:cNvPr id="15" name="object 15"/>
            <p:cNvSpPr/>
            <p:nvPr/>
          </p:nvSpPr>
          <p:spPr>
            <a:xfrm>
              <a:off x="8179307" y="2483230"/>
              <a:ext cx="2094230" cy="704215"/>
            </a:xfrm>
            <a:custGeom>
              <a:avLst/>
              <a:gdLst/>
              <a:ahLst/>
              <a:cxnLst/>
              <a:rect l="l" t="t" r="r" b="b"/>
              <a:pathLst>
                <a:path w="2094229" h="704214">
                  <a:moveTo>
                    <a:pt x="0" y="0"/>
                  </a:moveTo>
                  <a:lnTo>
                    <a:pt x="1925193" y="0"/>
                  </a:lnTo>
                  <a:lnTo>
                    <a:pt x="1957705" y="3937"/>
                  </a:lnTo>
                  <a:lnTo>
                    <a:pt x="2001723" y="22490"/>
                  </a:lnTo>
                  <a:lnTo>
                    <a:pt x="2039249" y="53942"/>
                  </a:lnTo>
                  <a:lnTo>
                    <a:pt x="2068393" y="96044"/>
                  </a:lnTo>
                  <a:lnTo>
                    <a:pt x="2087265" y="146546"/>
                  </a:lnTo>
                  <a:lnTo>
                    <a:pt x="2093976" y="203200"/>
                  </a:lnTo>
                  <a:lnTo>
                    <a:pt x="2093976" y="704215"/>
                  </a:lnTo>
                  <a:lnTo>
                    <a:pt x="1591056" y="704215"/>
                  </a:lnTo>
                  <a:lnTo>
                    <a:pt x="1143" y="704215"/>
                  </a:lnTo>
                  <a:lnTo>
                    <a:pt x="0" y="704215"/>
                  </a:lnTo>
                  <a:lnTo>
                    <a:pt x="0" y="0"/>
                  </a:lnTo>
                  <a:close/>
                </a:path>
              </a:pathLst>
            </a:custGeom>
            <a:ln w="12700">
              <a:solidFill>
                <a:srgbClr val="63DFEC"/>
              </a:solidFill>
            </a:ln>
          </p:spPr>
          <p:txBody>
            <a:bodyPr wrap="square" lIns="0" tIns="0" rIns="0" bIns="0" rtlCol="0"/>
            <a:lstStyle/>
            <a:p>
              <a:endParaRPr/>
            </a:p>
          </p:txBody>
        </p:sp>
      </p:grpSp>
      <p:sp>
        <p:nvSpPr>
          <p:cNvPr id="16" name="object 16"/>
          <p:cNvSpPr txBox="1"/>
          <p:nvPr/>
        </p:nvSpPr>
        <p:spPr>
          <a:xfrm>
            <a:off x="8654288" y="2619502"/>
            <a:ext cx="1142365" cy="388620"/>
          </a:xfrm>
          <a:prstGeom prst="rect">
            <a:avLst/>
          </a:prstGeom>
        </p:spPr>
        <p:txBody>
          <a:bodyPr vert="horz" wrap="square" lIns="0" tIns="16510" rIns="0" bIns="0" rtlCol="0">
            <a:spAutoFit/>
          </a:bodyPr>
          <a:lstStyle/>
          <a:p>
            <a:pPr marL="12700">
              <a:lnSpc>
                <a:spcPct val="100000"/>
              </a:lnSpc>
              <a:spcBef>
                <a:spcPts val="130"/>
              </a:spcBef>
            </a:pPr>
            <a:r>
              <a:rPr sz="2350" b="1" spc="-155" dirty="0">
                <a:solidFill>
                  <a:srgbClr val="0F2856"/>
                </a:solidFill>
                <a:latin typeface="Arial"/>
                <a:cs typeface="Arial"/>
              </a:rPr>
              <a:t>Power-</a:t>
            </a:r>
            <a:r>
              <a:rPr sz="2350" b="1" spc="-315" dirty="0">
                <a:solidFill>
                  <a:srgbClr val="0F2856"/>
                </a:solidFill>
                <a:latin typeface="Arial"/>
                <a:cs typeface="Arial"/>
              </a:rPr>
              <a:t>BI</a:t>
            </a:r>
            <a:endParaRPr sz="2350">
              <a:latin typeface="Arial"/>
              <a:cs typeface="Arial"/>
            </a:endParaRPr>
          </a:p>
        </p:txBody>
      </p:sp>
      <p:sp>
        <p:nvSpPr>
          <p:cNvPr id="17" name="object 17"/>
          <p:cNvSpPr/>
          <p:nvPr/>
        </p:nvSpPr>
        <p:spPr>
          <a:xfrm>
            <a:off x="8179307" y="3242310"/>
            <a:ext cx="2094230" cy="1856739"/>
          </a:xfrm>
          <a:custGeom>
            <a:avLst/>
            <a:gdLst/>
            <a:ahLst/>
            <a:cxnLst/>
            <a:rect l="l" t="t" r="r" b="b"/>
            <a:pathLst>
              <a:path w="2094229" h="1856739">
                <a:moveTo>
                  <a:pt x="0" y="0"/>
                </a:moveTo>
                <a:lnTo>
                  <a:pt x="2093976" y="0"/>
                </a:lnTo>
                <a:lnTo>
                  <a:pt x="2093976" y="1696212"/>
                </a:lnTo>
                <a:lnTo>
                  <a:pt x="2085791" y="1746946"/>
                </a:lnTo>
                <a:lnTo>
                  <a:pt x="2063000" y="1791012"/>
                </a:lnTo>
                <a:lnTo>
                  <a:pt x="2028248" y="1825764"/>
                </a:lnTo>
                <a:lnTo>
                  <a:pt x="1984182" y="1848555"/>
                </a:lnTo>
                <a:lnTo>
                  <a:pt x="1933448" y="1856739"/>
                </a:lnTo>
                <a:lnTo>
                  <a:pt x="0" y="1856739"/>
                </a:lnTo>
                <a:lnTo>
                  <a:pt x="0" y="0"/>
                </a:lnTo>
                <a:close/>
              </a:path>
            </a:pathLst>
          </a:custGeom>
          <a:ln w="12699">
            <a:solidFill>
              <a:srgbClr val="FFFFFF"/>
            </a:solidFill>
          </a:ln>
        </p:spPr>
        <p:txBody>
          <a:bodyPr wrap="square" lIns="0" tIns="0" rIns="0" bIns="0" rtlCol="0"/>
          <a:lstStyle/>
          <a:p>
            <a:endParaRPr/>
          </a:p>
        </p:txBody>
      </p:sp>
      <p:sp>
        <p:nvSpPr>
          <p:cNvPr id="18" name="object 18"/>
          <p:cNvSpPr txBox="1"/>
          <p:nvPr/>
        </p:nvSpPr>
        <p:spPr>
          <a:xfrm>
            <a:off x="8425053" y="3430841"/>
            <a:ext cx="1534160" cy="1306195"/>
          </a:xfrm>
          <a:prstGeom prst="rect">
            <a:avLst/>
          </a:prstGeom>
        </p:spPr>
        <p:txBody>
          <a:bodyPr vert="horz" wrap="square" lIns="0" tIns="10160" rIns="0" bIns="0" rtlCol="0">
            <a:spAutoFit/>
          </a:bodyPr>
          <a:lstStyle/>
          <a:p>
            <a:pPr marL="295910" marR="74295" indent="-283845">
              <a:lnSpc>
                <a:spcPct val="102299"/>
              </a:lnSpc>
              <a:spcBef>
                <a:spcPts val="80"/>
              </a:spcBef>
              <a:buClr>
                <a:srgbClr val="F6A6F4"/>
              </a:buClr>
              <a:buFont typeface="Arial MT"/>
              <a:buChar char="•"/>
              <a:tabLst>
                <a:tab pos="295910" algn="l"/>
              </a:tabLst>
            </a:pPr>
            <a:r>
              <a:rPr sz="1350" dirty="0">
                <a:solidFill>
                  <a:srgbClr val="FFFFFF"/>
                </a:solidFill>
                <a:latin typeface="Segoe UI Light"/>
                <a:cs typeface="Segoe UI Light"/>
              </a:rPr>
              <a:t>Joining</a:t>
            </a:r>
            <a:r>
              <a:rPr sz="1350" spc="100" dirty="0">
                <a:solidFill>
                  <a:srgbClr val="FFFFFF"/>
                </a:solidFill>
                <a:latin typeface="Segoe UI Light"/>
                <a:cs typeface="Segoe UI Light"/>
              </a:rPr>
              <a:t> </a:t>
            </a:r>
            <a:r>
              <a:rPr sz="1350" spc="-10" dirty="0">
                <a:solidFill>
                  <a:srgbClr val="FFFFFF"/>
                </a:solidFill>
                <a:latin typeface="Segoe UI Light"/>
                <a:cs typeface="Segoe UI Light"/>
              </a:rPr>
              <a:t>multiple Files</a:t>
            </a:r>
            <a:endParaRPr sz="1350">
              <a:latin typeface="Segoe UI Light"/>
              <a:cs typeface="Segoe UI Light"/>
            </a:endParaRPr>
          </a:p>
          <a:p>
            <a:pPr marL="295910" indent="-283210">
              <a:lnSpc>
                <a:spcPct val="100000"/>
              </a:lnSpc>
              <a:spcBef>
                <a:spcPts val="115"/>
              </a:spcBef>
              <a:buClr>
                <a:srgbClr val="F6A6F4"/>
              </a:buClr>
              <a:buFont typeface="Arial MT"/>
              <a:buChar char="•"/>
              <a:tabLst>
                <a:tab pos="295910"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spc="-10" dirty="0">
                <a:solidFill>
                  <a:srgbClr val="FFFFFF"/>
                </a:solidFill>
                <a:latin typeface="Segoe UI Light"/>
                <a:cs typeface="Segoe UI Light"/>
              </a:rPr>
              <a:t>Exploration</a:t>
            </a:r>
            <a:endParaRPr sz="1350">
              <a:latin typeface="Segoe UI Light"/>
              <a:cs typeface="Segoe UI Light"/>
            </a:endParaRPr>
          </a:p>
          <a:p>
            <a:pPr marL="295910" marR="5080" indent="-283845">
              <a:lnSpc>
                <a:spcPct val="102400"/>
              </a:lnSpc>
              <a:buClr>
                <a:srgbClr val="F6A6F4"/>
              </a:buClr>
              <a:buFont typeface="Arial MT"/>
              <a:buChar char="•"/>
              <a:tabLst>
                <a:tab pos="295910"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dirty="0">
                <a:solidFill>
                  <a:srgbClr val="FFFFFF"/>
                </a:solidFill>
                <a:latin typeface="Segoe UI Light"/>
                <a:cs typeface="Segoe UI Light"/>
              </a:rPr>
              <a:t>Cleaning</a:t>
            </a:r>
            <a:r>
              <a:rPr sz="1350" spc="190" dirty="0">
                <a:solidFill>
                  <a:srgbClr val="FFFFFF"/>
                </a:solidFill>
                <a:latin typeface="Segoe UI Light"/>
                <a:cs typeface="Segoe UI Light"/>
              </a:rPr>
              <a:t> </a:t>
            </a:r>
            <a:r>
              <a:rPr sz="1350" spc="-25" dirty="0">
                <a:solidFill>
                  <a:srgbClr val="FFFFFF"/>
                </a:solidFill>
                <a:latin typeface="Segoe UI Light"/>
                <a:cs typeface="Segoe UI Light"/>
              </a:rPr>
              <a:t>in </a:t>
            </a:r>
            <a:r>
              <a:rPr sz="1350" dirty="0">
                <a:solidFill>
                  <a:srgbClr val="FFFFFF"/>
                </a:solidFill>
                <a:latin typeface="Segoe UI Light"/>
                <a:cs typeface="Segoe UI Light"/>
              </a:rPr>
              <a:t>Power</a:t>
            </a:r>
            <a:r>
              <a:rPr sz="1350" spc="20" dirty="0">
                <a:solidFill>
                  <a:srgbClr val="FFFFFF"/>
                </a:solidFill>
                <a:latin typeface="Segoe UI Light"/>
                <a:cs typeface="Segoe UI Light"/>
              </a:rPr>
              <a:t> </a:t>
            </a:r>
            <a:r>
              <a:rPr sz="1350" spc="-10" dirty="0">
                <a:solidFill>
                  <a:srgbClr val="FFFFFF"/>
                </a:solidFill>
                <a:latin typeface="Segoe UI Light"/>
                <a:cs typeface="Segoe UI Light"/>
              </a:rPr>
              <a:t>Query</a:t>
            </a:r>
            <a:endParaRPr sz="1350">
              <a:latin typeface="Segoe UI Light"/>
              <a:cs typeface="Segoe UI Light"/>
            </a:endParaRPr>
          </a:p>
          <a:p>
            <a:pPr marL="295910" indent="-283210">
              <a:lnSpc>
                <a:spcPct val="100000"/>
              </a:lnSpc>
              <a:spcBef>
                <a:spcPts val="105"/>
              </a:spcBef>
              <a:buClr>
                <a:srgbClr val="F6A6F4"/>
              </a:buClr>
              <a:buFont typeface="Arial MT"/>
              <a:buChar char="•"/>
              <a:tabLst>
                <a:tab pos="295910" algn="l"/>
              </a:tabLst>
            </a:pPr>
            <a:r>
              <a:rPr sz="1350" spc="-10" dirty="0">
                <a:solidFill>
                  <a:srgbClr val="FFFFFF"/>
                </a:solidFill>
                <a:latin typeface="Segoe UI Light"/>
                <a:cs typeface="Segoe UI Light"/>
              </a:rPr>
              <a:t>Visualization</a:t>
            </a:r>
            <a:endParaRPr sz="1350">
              <a:latin typeface="Segoe UI Light"/>
              <a:cs typeface="Segoe UI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1353311" y="2716402"/>
            <a:ext cx="9912350" cy="1226185"/>
            <a:chOff x="1353311" y="2716402"/>
            <a:chExt cx="9912350" cy="1226185"/>
          </a:xfrm>
        </p:grpSpPr>
        <p:sp>
          <p:nvSpPr>
            <p:cNvPr id="4" name="object 4"/>
            <p:cNvSpPr/>
            <p:nvPr/>
          </p:nvSpPr>
          <p:spPr>
            <a:xfrm>
              <a:off x="1952243" y="3324733"/>
              <a:ext cx="2170430" cy="0"/>
            </a:xfrm>
            <a:custGeom>
              <a:avLst/>
              <a:gdLst/>
              <a:ahLst/>
              <a:cxnLst/>
              <a:rect l="l" t="t" r="r" b="b"/>
              <a:pathLst>
                <a:path w="2170429">
                  <a:moveTo>
                    <a:pt x="0" y="0"/>
                  </a:moveTo>
                  <a:lnTo>
                    <a:pt x="2169922" y="0"/>
                  </a:lnTo>
                </a:path>
              </a:pathLst>
            </a:custGeom>
            <a:ln w="12700">
              <a:solidFill>
                <a:srgbClr val="F6A6F4"/>
              </a:solidFill>
            </a:ln>
          </p:spPr>
          <p:txBody>
            <a:bodyPr wrap="square" lIns="0" tIns="0" rIns="0" bIns="0" rtlCol="0"/>
            <a:lstStyle/>
            <a:p>
              <a:endParaRPr/>
            </a:p>
          </p:txBody>
        </p:sp>
        <p:sp>
          <p:nvSpPr>
            <p:cNvPr id="5" name="object 5"/>
            <p:cNvSpPr/>
            <p:nvPr/>
          </p:nvSpPr>
          <p:spPr>
            <a:xfrm>
              <a:off x="4119372" y="3324733"/>
              <a:ext cx="2171700" cy="0"/>
            </a:xfrm>
            <a:custGeom>
              <a:avLst/>
              <a:gdLst/>
              <a:ahLst/>
              <a:cxnLst/>
              <a:rect l="l" t="t" r="r" b="b"/>
              <a:pathLst>
                <a:path w="2171700">
                  <a:moveTo>
                    <a:pt x="0" y="0"/>
                  </a:moveTo>
                  <a:lnTo>
                    <a:pt x="2171191" y="0"/>
                  </a:lnTo>
                </a:path>
              </a:pathLst>
            </a:custGeom>
            <a:ln w="12700">
              <a:solidFill>
                <a:srgbClr val="AAA4F8"/>
              </a:solidFill>
            </a:ln>
          </p:spPr>
          <p:txBody>
            <a:bodyPr wrap="square" lIns="0" tIns="0" rIns="0" bIns="0" rtlCol="0"/>
            <a:lstStyle/>
            <a:p>
              <a:endParaRPr/>
            </a:p>
          </p:txBody>
        </p:sp>
        <p:sp>
          <p:nvSpPr>
            <p:cNvPr id="6" name="object 6"/>
            <p:cNvSpPr/>
            <p:nvPr/>
          </p:nvSpPr>
          <p:spPr>
            <a:xfrm>
              <a:off x="6286500" y="3324733"/>
              <a:ext cx="2161540" cy="14604"/>
            </a:xfrm>
            <a:custGeom>
              <a:avLst/>
              <a:gdLst/>
              <a:ahLst/>
              <a:cxnLst/>
              <a:rect l="l" t="t" r="r" b="b"/>
              <a:pathLst>
                <a:path w="2161540" h="14604">
                  <a:moveTo>
                    <a:pt x="0" y="0"/>
                  </a:moveTo>
                  <a:lnTo>
                    <a:pt x="2161031" y="14350"/>
                  </a:lnTo>
                </a:path>
              </a:pathLst>
            </a:custGeom>
            <a:ln w="12700">
              <a:solidFill>
                <a:srgbClr val="C3B8F1"/>
              </a:solidFill>
            </a:ln>
          </p:spPr>
          <p:txBody>
            <a:bodyPr wrap="square" lIns="0" tIns="0" rIns="0" bIns="0" rtlCol="0"/>
            <a:lstStyle/>
            <a:p>
              <a:endParaRPr/>
            </a:p>
          </p:txBody>
        </p:sp>
        <p:sp>
          <p:nvSpPr>
            <p:cNvPr id="7" name="object 7"/>
            <p:cNvSpPr/>
            <p:nvPr/>
          </p:nvSpPr>
          <p:spPr>
            <a:xfrm>
              <a:off x="8453628" y="3333876"/>
              <a:ext cx="2188845" cy="0"/>
            </a:xfrm>
            <a:custGeom>
              <a:avLst/>
              <a:gdLst/>
              <a:ahLst/>
              <a:cxnLst/>
              <a:rect l="l" t="t" r="r" b="b"/>
              <a:pathLst>
                <a:path w="2188845">
                  <a:moveTo>
                    <a:pt x="0" y="0"/>
                  </a:moveTo>
                  <a:lnTo>
                    <a:pt x="2188591" y="0"/>
                  </a:lnTo>
                </a:path>
              </a:pathLst>
            </a:custGeom>
            <a:ln w="12700">
              <a:solidFill>
                <a:srgbClr val="92CDEF"/>
              </a:solidFill>
            </a:ln>
          </p:spPr>
          <p:txBody>
            <a:bodyPr wrap="square" lIns="0" tIns="0" rIns="0" bIns="0" rtlCol="0"/>
            <a:lstStyle/>
            <a:p>
              <a:endParaRPr/>
            </a:p>
          </p:txBody>
        </p:sp>
        <p:sp>
          <p:nvSpPr>
            <p:cNvPr id="8" name="object 8"/>
            <p:cNvSpPr/>
            <p:nvPr/>
          </p:nvSpPr>
          <p:spPr>
            <a:xfrm>
              <a:off x="1353311" y="2716402"/>
              <a:ext cx="1216660" cy="1216660"/>
            </a:xfrm>
            <a:custGeom>
              <a:avLst/>
              <a:gdLst/>
              <a:ahLst/>
              <a:cxnLst/>
              <a:rect l="l" t="t" r="r" b="b"/>
              <a:pathLst>
                <a:path w="1216660"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solidFill>
              <a:srgbClr val="F6A6F4"/>
            </a:solidFill>
          </p:spPr>
          <p:txBody>
            <a:bodyPr wrap="square" lIns="0" tIns="0" rIns="0" bIns="0" rtlCol="0"/>
            <a:lstStyle/>
            <a:p>
              <a:endParaRPr/>
            </a:p>
          </p:txBody>
        </p:sp>
        <p:sp>
          <p:nvSpPr>
            <p:cNvPr id="9" name="object 9"/>
            <p:cNvSpPr/>
            <p:nvPr/>
          </p:nvSpPr>
          <p:spPr>
            <a:xfrm>
              <a:off x="3520439" y="2716402"/>
              <a:ext cx="1225550" cy="1226185"/>
            </a:xfrm>
            <a:custGeom>
              <a:avLst/>
              <a:gdLst/>
              <a:ahLst/>
              <a:cxnLst/>
              <a:rect l="l" t="t" r="r" b="b"/>
              <a:pathLst>
                <a:path w="1225550" h="1226185">
                  <a:moveTo>
                    <a:pt x="612648" y="0"/>
                  </a:moveTo>
                  <a:lnTo>
                    <a:pt x="564773" y="1844"/>
                  </a:lnTo>
                  <a:lnTo>
                    <a:pt x="517906" y="7286"/>
                  </a:lnTo>
                  <a:lnTo>
                    <a:pt x="472182" y="16189"/>
                  </a:lnTo>
                  <a:lnTo>
                    <a:pt x="427737" y="28417"/>
                  </a:lnTo>
                  <a:lnTo>
                    <a:pt x="384709" y="43834"/>
                  </a:lnTo>
                  <a:lnTo>
                    <a:pt x="343233" y="62303"/>
                  </a:lnTo>
                  <a:lnTo>
                    <a:pt x="303445" y="83688"/>
                  </a:lnTo>
                  <a:lnTo>
                    <a:pt x="265482" y="107852"/>
                  </a:lnTo>
                  <a:lnTo>
                    <a:pt x="229479" y="134660"/>
                  </a:lnTo>
                  <a:lnTo>
                    <a:pt x="195574" y="163975"/>
                  </a:lnTo>
                  <a:lnTo>
                    <a:pt x="163902" y="195660"/>
                  </a:lnTo>
                  <a:lnTo>
                    <a:pt x="134600" y="229580"/>
                  </a:lnTo>
                  <a:lnTo>
                    <a:pt x="107804" y="265597"/>
                  </a:lnTo>
                  <a:lnTo>
                    <a:pt x="83650" y="303577"/>
                  </a:lnTo>
                  <a:lnTo>
                    <a:pt x="62275" y="343381"/>
                  </a:lnTo>
                  <a:lnTo>
                    <a:pt x="43814" y="384874"/>
                  </a:lnTo>
                  <a:lnTo>
                    <a:pt x="28404" y="427920"/>
                  </a:lnTo>
                  <a:lnTo>
                    <a:pt x="16181" y="472382"/>
                  </a:lnTo>
                  <a:lnTo>
                    <a:pt x="7282" y="518124"/>
                  </a:lnTo>
                  <a:lnTo>
                    <a:pt x="1843" y="565009"/>
                  </a:lnTo>
                  <a:lnTo>
                    <a:pt x="0" y="612901"/>
                  </a:lnTo>
                  <a:lnTo>
                    <a:pt x="1843" y="660777"/>
                  </a:lnTo>
                  <a:lnTo>
                    <a:pt x="7282" y="707646"/>
                  </a:lnTo>
                  <a:lnTo>
                    <a:pt x="16181" y="753374"/>
                  </a:lnTo>
                  <a:lnTo>
                    <a:pt x="28404" y="797824"/>
                  </a:lnTo>
                  <a:lnTo>
                    <a:pt x="43814" y="840858"/>
                  </a:lnTo>
                  <a:lnTo>
                    <a:pt x="62275" y="882341"/>
                  </a:lnTo>
                  <a:lnTo>
                    <a:pt x="83650" y="922137"/>
                  </a:lnTo>
                  <a:lnTo>
                    <a:pt x="107804" y="960109"/>
                  </a:lnTo>
                  <a:lnTo>
                    <a:pt x="134600" y="996120"/>
                  </a:lnTo>
                  <a:lnTo>
                    <a:pt x="163902" y="1030034"/>
                  </a:lnTo>
                  <a:lnTo>
                    <a:pt x="195574" y="1061715"/>
                  </a:lnTo>
                  <a:lnTo>
                    <a:pt x="229479" y="1091026"/>
                  </a:lnTo>
                  <a:lnTo>
                    <a:pt x="265482" y="1117831"/>
                  </a:lnTo>
                  <a:lnTo>
                    <a:pt x="303445" y="1141993"/>
                  </a:lnTo>
                  <a:lnTo>
                    <a:pt x="343233" y="1163376"/>
                  </a:lnTo>
                  <a:lnTo>
                    <a:pt x="384709" y="1181844"/>
                  </a:lnTo>
                  <a:lnTo>
                    <a:pt x="427737" y="1197260"/>
                  </a:lnTo>
                  <a:lnTo>
                    <a:pt x="472182" y="1209488"/>
                  </a:lnTo>
                  <a:lnTo>
                    <a:pt x="517906" y="1218390"/>
                  </a:lnTo>
                  <a:lnTo>
                    <a:pt x="564773" y="1223832"/>
                  </a:lnTo>
                  <a:lnTo>
                    <a:pt x="612648" y="1225677"/>
                  </a:lnTo>
                  <a:lnTo>
                    <a:pt x="660522" y="1223832"/>
                  </a:lnTo>
                  <a:lnTo>
                    <a:pt x="707389" y="1218390"/>
                  </a:lnTo>
                  <a:lnTo>
                    <a:pt x="753113" y="1209488"/>
                  </a:lnTo>
                  <a:lnTo>
                    <a:pt x="797558" y="1197260"/>
                  </a:lnTo>
                  <a:lnTo>
                    <a:pt x="840586" y="1181844"/>
                  </a:lnTo>
                  <a:lnTo>
                    <a:pt x="882062" y="1163376"/>
                  </a:lnTo>
                  <a:lnTo>
                    <a:pt x="921850" y="1141993"/>
                  </a:lnTo>
                  <a:lnTo>
                    <a:pt x="959813" y="1117831"/>
                  </a:lnTo>
                  <a:lnTo>
                    <a:pt x="995816" y="1091026"/>
                  </a:lnTo>
                  <a:lnTo>
                    <a:pt x="1029721" y="1061715"/>
                  </a:lnTo>
                  <a:lnTo>
                    <a:pt x="1061393" y="1030034"/>
                  </a:lnTo>
                  <a:lnTo>
                    <a:pt x="1090695" y="996120"/>
                  </a:lnTo>
                  <a:lnTo>
                    <a:pt x="1117491" y="960109"/>
                  </a:lnTo>
                  <a:lnTo>
                    <a:pt x="1141645" y="922137"/>
                  </a:lnTo>
                  <a:lnTo>
                    <a:pt x="1163020" y="882341"/>
                  </a:lnTo>
                  <a:lnTo>
                    <a:pt x="1181481" y="840858"/>
                  </a:lnTo>
                  <a:lnTo>
                    <a:pt x="1196891" y="797824"/>
                  </a:lnTo>
                  <a:lnTo>
                    <a:pt x="1209114" y="753374"/>
                  </a:lnTo>
                  <a:lnTo>
                    <a:pt x="1218013" y="707646"/>
                  </a:lnTo>
                  <a:lnTo>
                    <a:pt x="1223452" y="660777"/>
                  </a:lnTo>
                  <a:lnTo>
                    <a:pt x="1225296" y="612901"/>
                  </a:lnTo>
                  <a:lnTo>
                    <a:pt x="1223452" y="565009"/>
                  </a:lnTo>
                  <a:lnTo>
                    <a:pt x="1218013" y="518124"/>
                  </a:lnTo>
                  <a:lnTo>
                    <a:pt x="1209114" y="472382"/>
                  </a:lnTo>
                  <a:lnTo>
                    <a:pt x="1196891" y="427920"/>
                  </a:lnTo>
                  <a:lnTo>
                    <a:pt x="1181481" y="384874"/>
                  </a:lnTo>
                  <a:lnTo>
                    <a:pt x="1163020" y="343381"/>
                  </a:lnTo>
                  <a:lnTo>
                    <a:pt x="1141645" y="303577"/>
                  </a:lnTo>
                  <a:lnTo>
                    <a:pt x="1117491" y="265597"/>
                  </a:lnTo>
                  <a:lnTo>
                    <a:pt x="1090695" y="229580"/>
                  </a:lnTo>
                  <a:lnTo>
                    <a:pt x="1061393" y="195660"/>
                  </a:lnTo>
                  <a:lnTo>
                    <a:pt x="1029721" y="163975"/>
                  </a:lnTo>
                  <a:lnTo>
                    <a:pt x="995816" y="134660"/>
                  </a:lnTo>
                  <a:lnTo>
                    <a:pt x="959813" y="107852"/>
                  </a:lnTo>
                  <a:lnTo>
                    <a:pt x="921850" y="83688"/>
                  </a:lnTo>
                  <a:lnTo>
                    <a:pt x="882062" y="62303"/>
                  </a:lnTo>
                  <a:lnTo>
                    <a:pt x="840586" y="43834"/>
                  </a:lnTo>
                  <a:lnTo>
                    <a:pt x="797558" y="28417"/>
                  </a:lnTo>
                  <a:lnTo>
                    <a:pt x="753113" y="16189"/>
                  </a:lnTo>
                  <a:lnTo>
                    <a:pt x="707389" y="7286"/>
                  </a:lnTo>
                  <a:lnTo>
                    <a:pt x="660522" y="1844"/>
                  </a:lnTo>
                  <a:lnTo>
                    <a:pt x="612648" y="0"/>
                  </a:lnTo>
                  <a:close/>
                </a:path>
              </a:pathLst>
            </a:custGeom>
            <a:solidFill>
              <a:srgbClr val="AAA4F8"/>
            </a:solidFill>
          </p:spPr>
          <p:txBody>
            <a:bodyPr wrap="square" lIns="0" tIns="0" rIns="0" bIns="0" rtlCol="0"/>
            <a:lstStyle/>
            <a:p>
              <a:endParaRPr/>
            </a:p>
          </p:txBody>
        </p:sp>
        <p:sp>
          <p:nvSpPr>
            <p:cNvPr id="10" name="object 10"/>
            <p:cNvSpPr/>
            <p:nvPr/>
          </p:nvSpPr>
          <p:spPr>
            <a:xfrm>
              <a:off x="5705855" y="2716402"/>
              <a:ext cx="1216660" cy="1216660"/>
            </a:xfrm>
            <a:custGeom>
              <a:avLst/>
              <a:gdLst/>
              <a:ahLst/>
              <a:cxnLst/>
              <a:rect l="l" t="t" r="r" b="b"/>
              <a:pathLst>
                <a:path w="1216659"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solidFill>
              <a:srgbClr val="C3B8F1"/>
            </a:solidFill>
          </p:spPr>
          <p:txBody>
            <a:bodyPr wrap="square" lIns="0" tIns="0" rIns="0" bIns="0" rtlCol="0"/>
            <a:lstStyle/>
            <a:p>
              <a:endParaRPr/>
            </a:p>
          </p:txBody>
        </p:sp>
        <p:sp>
          <p:nvSpPr>
            <p:cNvPr id="11" name="object 11"/>
            <p:cNvSpPr/>
            <p:nvPr/>
          </p:nvSpPr>
          <p:spPr>
            <a:xfrm>
              <a:off x="7845552" y="2716402"/>
              <a:ext cx="3420110" cy="1226185"/>
            </a:xfrm>
            <a:custGeom>
              <a:avLst/>
              <a:gdLst/>
              <a:ahLst/>
              <a:cxnLst/>
              <a:rect l="l" t="t" r="r" b="b"/>
              <a:pathLst>
                <a:path w="3420109" h="1226185">
                  <a:moveTo>
                    <a:pt x="1216152" y="617474"/>
                  </a:moveTo>
                  <a:lnTo>
                    <a:pt x="1214310" y="569950"/>
                  </a:lnTo>
                  <a:lnTo>
                    <a:pt x="1208913" y="523417"/>
                  </a:lnTo>
                  <a:lnTo>
                    <a:pt x="1200086" y="478015"/>
                  </a:lnTo>
                  <a:lnTo>
                    <a:pt x="1187958" y="433882"/>
                  </a:lnTo>
                  <a:lnTo>
                    <a:pt x="1172654" y="391160"/>
                  </a:lnTo>
                  <a:lnTo>
                    <a:pt x="1154328" y="349973"/>
                  </a:lnTo>
                  <a:lnTo>
                    <a:pt x="1133119" y="310464"/>
                  </a:lnTo>
                  <a:lnTo>
                    <a:pt x="1109141" y="272770"/>
                  </a:lnTo>
                  <a:lnTo>
                    <a:pt x="1082548" y="237020"/>
                  </a:lnTo>
                  <a:lnTo>
                    <a:pt x="1053465" y="203352"/>
                  </a:lnTo>
                  <a:lnTo>
                    <a:pt x="1022019" y="171907"/>
                  </a:lnTo>
                  <a:lnTo>
                    <a:pt x="988377" y="142811"/>
                  </a:lnTo>
                  <a:lnTo>
                    <a:pt x="952639" y="116205"/>
                  </a:lnTo>
                  <a:lnTo>
                    <a:pt x="914958" y="92214"/>
                  </a:lnTo>
                  <a:lnTo>
                    <a:pt x="875461" y="70993"/>
                  </a:lnTo>
                  <a:lnTo>
                    <a:pt x="834301" y="52654"/>
                  </a:lnTo>
                  <a:lnTo>
                    <a:pt x="791591" y="37363"/>
                  </a:lnTo>
                  <a:lnTo>
                    <a:pt x="747483" y="25222"/>
                  </a:lnTo>
                  <a:lnTo>
                    <a:pt x="702106" y="16383"/>
                  </a:lnTo>
                  <a:lnTo>
                    <a:pt x="655586" y="10985"/>
                  </a:lnTo>
                  <a:lnTo>
                    <a:pt x="608076" y="9144"/>
                  </a:lnTo>
                  <a:lnTo>
                    <a:pt x="560552" y="10985"/>
                  </a:lnTo>
                  <a:lnTo>
                    <a:pt x="514032" y="16383"/>
                  </a:lnTo>
                  <a:lnTo>
                    <a:pt x="468655" y="25222"/>
                  </a:lnTo>
                  <a:lnTo>
                    <a:pt x="424548" y="37363"/>
                  </a:lnTo>
                  <a:lnTo>
                    <a:pt x="381838" y="52654"/>
                  </a:lnTo>
                  <a:lnTo>
                    <a:pt x="340677" y="70993"/>
                  </a:lnTo>
                  <a:lnTo>
                    <a:pt x="301180" y="92214"/>
                  </a:lnTo>
                  <a:lnTo>
                    <a:pt x="263499" y="116205"/>
                  </a:lnTo>
                  <a:lnTo>
                    <a:pt x="227761" y="142811"/>
                  </a:lnTo>
                  <a:lnTo>
                    <a:pt x="194119" y="171907"/>
                  </a:lnTo>
                  <a:lnTo>
                    <a:pt x="162674" y="203352"/>
                  </a:lnTo>
                  <a:lnTo>
                    <a:pt x="133591" y="237020"/>
                  </a:lnTo>
                  <a:lnTo>
                    <a:pt x="106997" y="272770"/>
                  </a:lnTo>
                  <a:lnTo>
                    <a:pt x="83019" y="310464"/>
                  </a:lnTo>
                  <a:lnTo>
                    <a:pt x="61810" y="349973"/>
                  </a:lnTo>
                  <a:lnTo>
                    <a:pt x="43484" y="391160"/>
                  </a:lnTo>
                  <a:lnTo>
                    <a:pt x="28181" y="433882"/>
                  </a:lnTo>
                  <a:lnTo>
                    <a:pt x="16052" y="478015"/>
                  </a:lnTo>
                  <a:lnTo>
                    <a:pt x="7226" y="523417"/>
                  </a:lnTo>
                  <a:lnTo>
                    <a:pt x="1828" y="569950"/>
                  </a:lnTo>
                  <a:lnTo>
                    <a:pt x="0" y="617474"/>
                  </a:lnTo>
                  <a:lnTo>
                    <a:pt x="1828" y="665010"/>
                  </a:lnTo>
                  <a:lnTo>
                    <a:pt x="7226" y="711542"/>
                  </a:lnTo>
                  <a:lnTo>
                    <a:pt x="16052" y="756945"/>
                  </a:lnTo>
                  <a:lnTo>
                    <a:pt x="28181" y="801065"/>
                  </a:lnTo>
                  <a:lnTo>
                    <a:pt x="43484" y="843788"/>
                  </a:lnTo>
                  <a:lnTo>
                    <a:pt x="61810" y="884961"/>
                  </a:lnTo>
                  <a:lnTo>
                    <a:pt x="83019" y="924458"/>
                  </a:lnTo>
                  <a:lnTo>
                    <a:pt x="106997" y="962152"/>
                  </a:lnTo>
                  <a:lnTo>
                    <a:pt x="133591" y="997889"/>
                  </a:lnTo>
                  <a:lnTo>
                    <a:pt x="162674" y="1031544"/>
                  </a:lnTo>
                  <a:lnTo>
                    <a:pt x="194119" y="1062990"/>
                  </a:lnTo>
                  <a:lnTo>
                    <a:pt x="227761" y="1092073"/>
                  </a:lnTo>
                  <a:lnTo>
                    <a:pt x="263499" y="1118666"/>
                  </a:lnTo>
                  <a:lnTo>
                    <a:pt x="301180" y="1142644"/>
                  </a:lnTo>
                  <a:lnTo>
                    <a:pt x="340677" y="1163866"/>
                  </a:lnTo>
                  <a:lnTo>
                    <a:pt x="381838" y="1182192"/>
                  </a:lnTo>
                  <a:lnTo>
                    <a:pt x="424548" y="1197483"/>
                  </a:lnTo>
                  <a:lnTo>
                    <a:pt x="468655" y="1209624"/>
                  </a:lnTo>
                  <a:lnTo>
                    <a:pt x="514032" y="1218450"/>
                  </a:lnTo>
                  <a:lnTo>
                    <a:pt x="560552" y="1223848"/>
                  </a:lnTo>
                  <a:lnTo>
                    <a:pt x="608076" y="1225677"/>
                  </a:lnTo>
                  <a:lnTo>
                    <a:pt x="655586" y="1223848"/>
                  </a:lnTo>
                  <a:lnTo>
                    <a:pt x="702106" y="1218450"/>
                  </a:lnTo>
                  <a:lnTo>
                    <a:pt x="747483" y="1209624"/>
                  </a:lnTo>
                  <a:lnTo>
                    <a:pt x="791591" y="1197483"/>
                  </a:lnTo>
                  <a:lnTo>
                    <a:pt x="834301" y="1182192"/>
                  </a:lnTo>
                  <a:lnTo>
                    <a:pt x="875461" y="1163866"/>
                  </a:lnTo>
                  <a:lnTo>
                    <a:pt x="914958" y="1142644"/>
                  </a:lnTo>
                  <a:lnTo>
                    <a:pt x="952639" y="1118666"/>
                  </a:lnTo>
                  <a:lnTo>
                    <a:pt x="988377" y="1092073"/>
                  </a:lnTo>
                  <a:lnTo>
                    <a:pt x="1022019" y="1062990"/>
                  </a:lnTo>
                  <a:lnTo>
                    <a:pt x="1053465" y="1031544"/>
                  </a:lnTo>
                  <a:lnTo>
                    <a:pt x="1082548" y="997889"/>
                  </a:lnTo>
                  <a:lnTo>
                    <a:pt x="1109141" y="962152"/>
                  </a:lnTo>
                  <a:lnTo>
                    <a:pt x="1133119" y="924458"/>
                  </a:lnTo>
                  <a:lnTo>
                    <a:pt x="1154328" y="884961"/>
                  </a:lnTo>
                  <a:lnTo>
                    <a:pt x="1172654" y="843788"/>
                  </a:lnTo>
                  <a:lnTo>
                    <a:pt x="1187958" y="801065"/>
                  </a:lnTo>
                  <a:lnTo>
                    <a:pt x="1200086" y="756945"/>
                  </a:lnTo>
                  <a:lnTo>
                    <a:pt x="1208913" y="711542"/>
                  </a:lnTo>
                  <a:lnTo>
                    <a:pt x="1214310" y="665010"/>
                  </a:lnTo>
                  <a:lnTo>
                    <a:pt x="1216152" y="617474"/>
                  </a:lnTo>
                  <a:close/>
                </a:path>
                <a:path w="3420109" h="1226185">
                  <a:moveTo>
                    <a:pt x="3419856" y="608330"/>
                  </a:moveTo>
                  <a:lnTo>
                    <a:pt x="3418014" y="560806"/>
                  </a:lnTo>
                  <a:lnTo>
                    <a:pt x="3412617" y="514273"/>
                  </a:lnTo>
                  <a:lnTo>
                    <a:pt x="3403790" y="468871"/>
                  </a:lnTo>
                  <a:lnTo>
                    <a:pt x="3391662" y="424738"/>
                  </a:lnTo>
                  <a:lnTo>
                    <a:pt x="3376358" y="382016"/>
                  </a:lnTo>
                  <a:lnTo>
                    <a:pt x="3358032" y="340829"/>
                  </a:lnTo>
                  <a:lnTo>
                    <a:pt x="3336823" y="301320"/>
                  </a:lnTo>
                  <a:lnTo>
                    <a:pt x="3312845" y="263626"/>
                  </a:lnTo>
                  <a:lnTo>
                    <a:pt x="3286252" y="227876"/>
                  </a:lnTo>
                  <a:lnTo>
                    <a:pt x="3257169" y="194208"/>
                  </a:lnTo>
                  <a:lnTo>
                    <a:pt x="3225723" y="162763"/>
                  </a:lnTo>
                  <a:lnTo>
                    <a:pt x="3192081" y="133667"/>
                  </a:lnTo>
                  <a:lnTo>
                    <a:pt x="3156343" y="107061"/>
                  </a:lnTo>
                  <a:lnTo>
                    <a:pt x="3118662" y="83070"/>
                  </a:lnTo>
                  <a:lnTo>
                    <a:pt x="3079165" y="61849"/>
                  </a:lnTo>
                  <a:lnTo>
                    <a:pt x="3038005" y="43510"/>
                  </a:lnTo>
                  <a:lnTo>
                    <a:pt x="2995295" y="28219"/>
                  </a:lnTo>
                  <a:lnTo>
                    <a:pt x="2951188" y="16078"/>
                  </a:lnTo>
                  <a:lnTo>
                    <a:pt x="2905810" y="7239"/>
                  </a:lnTo>
                  <a:lnTo>
                    <a:pt x="2859290" y="1841"/>
                  </a:lnTo>
                  <a:lnTo>
                    <a:pt x="2811780" y="0"/>
                  </a:lnTo>
                  <a:lnTo>
                    <a:pt x="2764256" y="1841"/>
                  </a:lnTo>
                  <a:lnTo>
                    <a:pt x="2717736" y="7239"/>
                  </a:lnTo>
                  <a:lnTo>
                    <a:pt x="2672359" y="16078"/>
                  </a:lnTo>
                  <a:lnTo>
                    <a:pt x="2628252" y="28219"/>
                  </a:lnTo>
                  <a:lnTo>
                    <a:pt x="2585542" y="43510"/>
                  </a:lnTo>
                  <a:lnTo>
                    <a:pt x="2544381" y="61849"/>
                  </a:lnTo>
                  <a:lnTo>
                    <a:pt x="2504884" y="83070"/>
                  </a:lnTo>
                  <a:lnTo>
                    <a:pt x="2467203" y="107061"/>
                  </a:lnTo>
                  <a:lnTo>
                    <a:pt x="2431465" y="133667"/>
                  </a:lnTo>
                  <a:lnTo>
                    <a:pt x="2397823" y="162763"/>
                  </a:lnTo>
                  <a:lnTo>
                    <a:pt x="2366378" y="194208"/>
                  </a:lnTo>
                  <a:lnTo>
                    <a:pt x="2337295" y="227876"/>
                  </a:lnTo>
                  <a:lnTo>
                    <a:pt x="2310701" y="263626"/>
                  </a:lnTo>
                  <a:lnTo>
                    <a:pt x="2286724" y="301320"/>
                  </a:lnTo>
                  <a:lnTo>
                    <a:pt x="2265515" y="340829"/>
                  </a:lnTo>
                  <a:lnTo>
                    <a:pt x="2247188" y="382016"/>
                  </a:lnTo>
                  <a:lnTo>
                    <a:pt x="2231885" y="424738"/>
                  </a:lnTo>
                  <a:lnTo>
                    <a:pt x="2219756" y="468871"/>
                  </a:lnTo>
                  <a:lnTo>
                    <a:pt x="2210930" y="514273"/>
                  </a:lnTo>
                  <a:lnTo>
                    <a:pt x="2205532" y="560806"/>
                  </a:lnTo>
                  <a:lnTo>
                    <a:pt x="2203704" y="608330"/>
                  </a:lnTo>
                  <a:lnTo>
                    <a:pt x="2205532" y="655866"/>
                  </a:lnTo>
                  <a:lnTo>
                    <a:pt x="2210930" y="702398"/>
                  </a:lnTo>
                  <a:lnTo>
                    <a:pt x="2219756" y="747801"/>
                  </a:lnTo>
                  <a:lnTo>
                    <a:pt x="2231885" y="791921"/>
                  </a:lnTo>
                  <a:lnTo>
                    <a:pt x="2247188" y="834644"/>
                  </a:lnTo>
                  <a:lnTo>
                    <a:pt x="2265515" y="875817"/>
                  </a:lnTo>
                  <a:lnTo>
                    <a:pt x="2286724" y="915314"/>
                  </a:lnTo>
                  <a:lnTo>
                    <a:pt x="2310701" y="953008"/>
                  </a:lnTo>
                  <a:lnTo>
                    <a:pt x="2337295" y="988745"/>
                  </a:lnTo>
                  <a:lnTo>
                    <a:pt x="2366378" y="1022400"/>
                  </a:lnTo>
                  <a:lnTo>
                    <a:pt x="2397823" y="1053846"/>
                  </a:lnTo>
                  <a:lnTo>
                    <a:pt x="2431465" y="1082929"/>
                  </a:lnTo>
                  <a:lnTo>
                    <a:pt x="2467203" y="1109522"/>
                  </a:lnTo>
                  <a:lnTo>
                    <a:pt x="2504884" y="1133500"/>
                  </a:lnTo>
                  <a:lnTo>
                    <a:pt x="2544381" y="1154722"/>
                  </a:lnTo>
                  <a:lnTo>
                    <a:pt x="2585542" y="1173048"/>
                  </a:lnTo>
                  <a:lnTo>
                    <a:pt x="2628252" y="1188339"/>
                  </a:lnTo>
                  <a:lnTo>
                    <a:pt x="2672359" y="1200480"/>
                  </a:lnTo>
                  <a:lnTo>
                    <a:pt x="2717736" y="1209306"/>
                  </a:lnTo>
                  <a:lnTo>
                    <a:pt x="2764256" y="1214704"/>
                  </a:lnTo>
                  <a:lnTo>
                    <a:pt x="2811780" y="1216533"/>
                  </a:lnTo>
                  <a:lnTo>
                    <a:pt x="2859290" y="1214704"/>
                  </a:lnTo>
                  <a:lnTo>
                    <a:pt x="2905810" y="1209306"/>
                  </a:lnTo>
                  <a:lnTo>
                    <a:pt x="2951188" y="1200480"/>
                  </a:lnTo>
                  <a:lnTo>
                    <a:pt x="2995295" y="1188339"/>
                  </a:lnTo>
                  <a:lnTo>
                    <a:pt x="3038005" y="1173048"/>
                  </a:lnTo>
                  <a:lnTo>
                    <a:pt x="3079165" y="1154722"/>
                  </a:lnTo>
                  <a:lnTo>
                    <a:pt x="3118662" y="1133500"/>
                  </a:lnTo>
                  <a:lnTo>
                    <a:pt x="3156343" y="1109522"/>
                  </a:lnTo>
                  <a:lnTo>
                    <a:pt x="3192081" y="1082929"/>
                  </a:lnTo>
                  <a:lnTo>
                    <a:pt x="3225723" y="1053846"/>
                  </a:lnTo>
                  <a:lnTo>
                    <a:pt x="3257169" y="1022400"/>
                  </a:lnTo>
                  <a:lnTo>
                    <a:pt x="3286252" y="988745"/>
                  </a:lnTo>
                  <a:lnTo>
                    <a:pt x="3312845" y="953008"/>
                  </a:lnTo>
                  <a:lnTo>
                    <a:pt x="3336823" y="915314"/>
                  </a:lnTo>
                  <a:lnTo>
                    <a:pt x="3358032" y="875817"/>
                  </a:lnTo>
                  <a:lnTo>
                    <a:pt x="3376358" y="834644"/>
                  </a:lnTo>
                  <a:lnTo>
                    <a:pt x="3391662" y="791921"/>
                  </a:lnTo>
                  <a:lnTo>
                    <a:pt x="3403790" y="747801"/>
                  </a:lnTo>
                  <a:lnTo>
                    <a:pt x="3412617" y="702398"/>
                  </a:lnTo>
                  <a:lnTo>
                    <a:pt x="3418014" y="655866"/>
                  </a:lnTo>
                  <a:lnTo>
                    <a:pt x="3419856" y="608330"/>
                  </a:lnTo>
                  <a:close/>
                </a:path>
              </a:pathLst>
            </a:custGeom>
            <a:solidFill>
              <a:srgbClr val="92CDEF"/>
            </a:solidFill>
          </p:spPr>
          <p:txBody>
            <a:bodyPr wrap="square" lIns="0" tIns="0" rIns="0" bIns="0" rtlCol="0"/>
            <a:lstStyle/>
            <a:p>
              <a:endParaRPr/>
            </a:p>
          </p:txBody>
        </p:sp>
        <p:sp>
          <p:nvSpPr>
            <p:cNvPr id="12" name="object 12"/>
            <p:cNvSpPr/>
            <p:nvPr/>
          </p:nvSpPr>
          <p:spPr>
            <a:xfrm>
              <a:off x="1421891" y="2794253"/>
              <a:ext cx="9784080" cy="1079500"/>
            </a:xfrm>
            <a:custGeom>
              <a:avLst/>
              <a:gdLst/>
              <a:ahLst/>
              <a:cxnLst/>
              <a:rect l="l" t="t" r="r" b="b"/>
              <a:pathLst>
                <a:path w="9784080" h="1079500">
                  <a:moveTo>
                    <a:pt x="1069848" y="535051"/>
                  </a:moveTo>
                  <a:lnTo>
                    <a:pt x="1067661" y="486346"/>
                  </a:lnTo>
                  <a:lnTo>
                    <a:pt x="1061228" y="438867"/>
                  </a:lnTo>
                  <a:lnTo>
                    <a:pt x="1050738" y="392803"/>
                  </a:lnTo>
                  <a:lnTo>
                    <a:pt x="1036378" y="348342"/>
                  </a:lnTo>
                  <a:lnTo>
                    <a:pt x="1018339" y="305674"/>
                  </a:lnTo>
                  <a:lnTo>
                    <a:pt x="996808" y="264987"/>
                  </a:lnTo>
                  <a:lnTo>
                    <a:pt x="971976" y="226470"/>
                  </a:lnTo>
                  <a:lnTo>
                    <a:pt x="944031" y="190312"/>
                  </a:lnTo>
                  <a:lnTo>
                    <a:pt x="913161" y="156702"/>
                  </a:lnTo>
                  <a:lnTo>
                    <a:pt x="879557" y="125827"/>
                  </a:lnTo>
                  <a:lnTo>
                    <a:pt x="843406" y="97878"/>
                  </a:lnTo>
                  <a:lnTo>
                    <a:pt x="804897" y="73043"/>
                  </a:lnTo>
                  <a:lnTo>
                    <a:pt x="764221" y="51511"/>
                  </a:lnTo>
                  <a:lnTo>
                    <a:pt x="721564" y="33470"/>
                  </a:lnTo>
                  <a:lnTo>
                    <a:pt x="677118" y="19110"/>
                  </a:lnTo>
                  <a:lnTo>
                    <a:pt x="631069" y="8619"/>
                  </a:lnTo>
                  <a:lnTo>
                    <a:pt x="583608" y="2186"/>
                  </a:lnTo>
                  <a:lnTo>
                    <a:pt x="534924" y="0"/>
                  </a:lnTo>
                  <a:lnTo>
                    <a:pt x="486239" y="2186"/>
                  </a:lnTo>
                  <a:lnTo>
                    <a:pt x="438778" y="8619"/>
                  </a:lnTo>
                  <a:lnTo>
                    <a:pt x="392729" y="19110"/>
                  </a:lnTo>
                  <a:lnTo>
                    <a:pt x="348283" y="33470"/>
                  </a:lnTo>
                  <a:lnTo>
                    <a:pt x="305626" y="51511"/>
                  </a:lnTo>
                  <a:lnTo>
                    <a:pt x="264950" y="73043"/>
                  </a:lnTo>
                  <a:lnTo>
                    <a:pt x="226441" y="97878"/>
                  </a:lnTo>
                  <a:lnTo>
                    <a:pt x="190290" y="125827"/>
                  </a:lnTo>
                  <a:lnTo>
                    <a:pt x="156686" y="156702"/>
                  </a:lnTo>
                  <a:lnTo>
                    <a:pt x="125816" y="190312"/>
                  </a:lnTo>
                  <a:lnTo>
                    <a:pt x="97871" y="226470"/>
                  </a:lnTo>
                  <a:lnTo>
                    <a:pt x="73039" y="264987"/>
                  </a:lnTo>
                  <a:lnTo>
                    <a:pt x="51508" y="305674"/>
                  </a:lnTo>
                  <a:lnTo>
                    <a:pt x="33469" y="348342"/>
                  </a:lnTo>
                  <a:lnTo>
                    <a:pt x="19109" y="392803"/>
                  </a:lnTo>
                  <a:lnTo>
                    <a:pt x="8619" y="438867"/>
                  </a:lnTo>
                  <a:lnTo>
                    <a:pt x="2186" y="486346"/>
                  </a:lnTo>
                  <a:lnTo>
                    <a:pt x="0" y="535051"/>
                  </a:lnTo>
                  <a:lnTo>
                    <a:pt x="2186" y="583736"/>
                  </a:lnTo>
                  <a:lnTo>
                    <a:pt x="8619" y="631201"/>
                  </a:lnTo>
                  <a:lnTo>
                    <a:pt x="19109" y="677254"/>
                  </a:lnTo>
                  <a:lnTo>
                    <a:pt x="33469" y="721707"/>
                  </a:lnTo>
                  <a:lnTo>
                    <a:pt x="51508" y="764372"/>
                  </a:lnTo>
                  <a:lnTo>
                    <a:pt x="73039" y="805057"/>
                  </a:lnTo>
                  <a:lnTo>
                    <a:pt x="97871" y="843575"/>
                  </a:lnTo>
                  <a:lnTo>
                    <a:pt x="125816" y="879737"/>
                  </a:lnTo>
                  <a:lnTo>
                    <a:pt x="156686" y="913352"/>
                  </a:lnTo>
                  <a:lnTo>
                    <a:pt x="190290" y="944232"/>
                  </a:lnTo>
                  <a:lnTo>
                    <a:pt x="226441" y="972187"/>
                  </a:lnTo>
                  <a:lnTo>
                    <a:pt x="264950" y="997029"/>
                  </a:lnTo>
                  <a:lnTo>
                    <a:pt x="305626" y="1018569"/>
                  </a:lnTo>
                  <a:lnTo>
                    <a:pt x="348283" y="1036616"/>
                  </a:lnTo>
                  <a:lnTo>
                    <a:pt x="392729" y="1050982"/>
                  </a:lnTo>
                  <a:lnTo>
                    <a:pt x="438778" y="1061478"/>
                  </a:lnTo>
                  <a:lnTo>
                    <a:pt x="486239" y="1067914"/>
                  </a:lnTo>
                  <a:lnTo>
                    <a:pt x="534924" y="1070102"/>
                  </a:lnTo>
                  <a:lnTo>
                    <a:pt x="583608" y="1067914"/>
                  </a:lnTo>
                  <a:lnTo>
                    <a:pt x="631069" y="1061478"/>
                  </a:lnTo>
                  <a:lnTo>
                    <a:pt x="677118" y="1050982"/>
                  </a:lnTo>
                  <a:lnTo>
                    <a:pt x="721564" y="1036616"/>
                  </a:lnTo>
                  <a:lnTo>
                    <a:pt x="764221" y="1018569"/>
                  </a:lnTo>
                  <a:lnTo>
                    <a:pt x="804897" y="997029"/>
                  </a:lnTo>
                  <a:lnTo>
                    <a:pt x="843406" y="972187"/>
                  </a:lnTo>
                  <a:lnTo>
                    <a:pt x="879557" y="944232"/>
                  </a:lnTo>
                  <a:lnTo>
                    <a:pt x="913161" y="913352"/>
                  </a:lnTo>
                  <a:lnTo>
                    <a:pt x="944031" y="879737"/>
                  </a:lnTo>
                  <a:lnTo>
                    <a:pt x="971976" y="843575"/>
                  </a:lnTo>
                  <a:lnTo>
                    <a:pt x="996808" y="805057"/>
                  </a:lnTo>
                  <a:lnTo>
                    <a:pt x="1018339" y="764372"/>
                  </a:lnTo>
                  <a:lnTo>
                    <a:pt x="1036378" y="721707"/>
                  </a:lnTo>
                  <a:lnTo>
                    <a:pt x="1050738" y="677254"/>
                  </a:lnTo>
                  <a:lnTo>
                    <a:pt x="1061228" y="631201"/>
                  </a:lnTo>
                  <a:lnTo>
                    <a:pt x="1067661" y="583736"/>
                  </a:lnTo>
                  <a:lnTo>
                    <a:pt x="1069848" y="535051"/>
                  </a:lnTo>
                  <a:close/>
                </a:path>
                <a:path w="9784080" h="1079500">
                  <a:moveTo>
                    <a:pt x="3246120" y="535051"/>
                  </a:moveTo>
                  <a:lnTo>
                    <a:pt x="3243933" y="486346"/>
                  </a:lnTo>
                  <a:lnTo>
                    <a:pt x="3237500" y="438867"/>
                  </a:lnTo>
                  <a:lnTo>
                    <a:pt x="3227010" y="392803"/>
                  </a:lnTo>
                  <a:lnTo>
                    <a:pt x="3212650" y="348342"/>
                  </a:lnTo>
                  <a:lnTo>
                    <a:pt x="3194611" y="305674"/>
                  </a:lnTo>
                  <a:lnTo>
                    <a:pt x="3173080" y="264987"/>
                  </a:lnTo>
                  <a:lnTo>
                    <a:pt x="3148248" y="226470"/>
                  </a:lnTo>
                  <a:lnTo>
                    <a:pt x="3120303" y="190312"/>
                  </a:lnTo>
                  <a:lnTo>
                    <a:pt x="3089433" y="156702"/>
                  </a:lnTo>
                  <a:lnTo>
                    <a:pt x="3055829" y="125827"/>
                  </a:lnTo>
                  <a:lnTo>
                    <a:pt x="3019678" y="97878"/>
                  </a:lnTo>
                  <a:lnTo>
                    <a:pt x="2981169" y="73043"/>
                  </a:lnTo>
                  <a:lnTo>
                    <a:pt x="2940493" y="51511"/>
                  </a:lnTo>
                  <a:lnTo>
                    <a:pt x="2897836" y="33470"/>
                  </a:lnTo>
                  <a:lnTo>
                    <a:pt x="2853390" y="19110"/>
                  </a:lnTo>
                  <a:lnTo>
                    <a:pt x="2807341" y="8619"/>
                  </a:lnTo>
                  <a:lnTo>
                    <a:pt x="2759880" y="2186"/>
                  </a:lnTo>
                  <a:lnTo>
                    <a:pt x="2711196" y="0"/>
                  </a:lnTo>
                  <a:lnTo>
                    <a:pt x="2662511" y="2186"/>
                  </a:lnTo>
                  <a:lnTo>
                    <a:pt x="2615050" y="8619"/>
                  </a:lnTo>
                  <a:lnTo>
                    <a:pt x="2569001" y="19110"/>
                  </a:lnTo>
                  <a:lnTo>
                    <a:pt x="2524555" y="33470"/>
                  </a:lnTo>
                  <a:lnTo>
                    <a:pt x="2481898" y="51511"/>
                  </a:lnTo>
                  <a:lnTo>
                    <a:pt x="2441222" y="73043"/>
                  </a:lnTo>
                  <a:lnTo>
                    <a:pt x="2402713" y="97878"/>
                  </a:lnTo>
                  <a:lnTo>
                    <a:pt x="2366562" y="125827"/>
                  </a:lnTo>
                  <a:lnTo>
                    <a:pt x="2332958" y="156702"/>
                  </a:lnTo>
                  <a:lnTo>
                    <a:pt x="2302088" y="190312"/>
                  </a:lnTo>
                  <a:lnTo>
                    <a:pt x="2274143" y="226470"/>
                  </a:lnTo>
                  <a:lnTo>
                    <a:pt x="2249311" y="264987"/>
                  </a:lnTo>
                  <a:lnTo>
                    <a:pt x="2227780" y="305674"/>
                  </a:lnTo>
                  <a:lnTo>
                    <a:pt x="2209741" y="348342"/>
                  </a:lnTo>
                  <a:lnTo>
                    <a:pt x="2195381" y="392803"/>
                  </a:lnTo>
                  <a:lnTo>
                    <a:pt x="2184891" y="438867"/>
                  </a:lnTo>
                  <a:lnTo>
                    <a:pt x="2178458" y="486346"/>
                  </a:lnTo>
                  <a:lnTo>
                    <a:pt x="2176272" y="535051"/>
                  </a:lnTo>
                  <a:lnTo>
                    <a:pt x="2178458" y="583736"/>
                  </a:lnTo>
                  <a:lnTo>
                    <a:pt x="2184891" y="631201"/>
                  </a:lnTo>
                  <a:lnTo>
                    <a:pt x="2195381" y="677254"/>
                  </a:lnTo>
                  <a:lnTo>
                    <a:pt x="2209741" y="721707"/>
                  </a:lnTo>
                  <a:lnTo>
                    <a:pt x="2227780" y="764372"/>
                  </a:lnTo>
                  <a:lnTo>
                    <a:pt x="2249311" y="805057"/>
                  </a:lnTo>
                  <a:lnTo>
                    <a:pt x="2274143" y="843575"/>
                  </a:lnTo>
                  <a:lnTo>
                    <a:pt x="2302088" y="879737"/>
                  </a:lnTo>
                  <a:lnTo>
                    <a:pt x="2332958" y="913352"/>
                  </a:lnTo>
                  <a:lnTo>
                    <a:pt x="2366562" y="944232"/>
                  </a:lnTo>
                  <a:lnTo>
                    <a:pt x="2402713" y="972187"/>
                  </a:lnTo>
                  <a:lnTo>
                    <a:pt x="2441222" y="997029"/>
                  </a:lnTo>
                  <a:lnTo>
                    <a:pt x="2481898" y="1018569"/>
                  </a:lnTo>
                  <a:lnTo>
                    <a:pt x="2524555" y="1036616"/>
                  </a:lnTo>
                  <a:lnTo>
                    <a:pt x="2569001" y="1050982"/>
                  </a:lnTo>
                  <a:lnTo>
                    <a:pt x="2615050" y="1061478"/>
                  </a:lnTo>
                  <a:lnTo>
                    <a:pt x="2662511" y="1067914"/>
                  </a:lnTo>
                  <a:lnTo>
                    <a:pt x="2711196" y="1070102"/>
                  </a:lnTo>
                  <a:lnTo>
                    <a:pt x="2759880" y="1067914"/>
                  </a:lnTo>
                  <a:lnTo>
                    <a:pt x="2807341" y="1061478"/>
                  </a:lnTo>
                  <a:lnTo>
                    <a:pt x="2853390" y="1050982"/>
                  </a:lnTo>
                  <a:lnTo>
                    <a:pt x="2897836" y="1036616"/>
                  </a:lnTo>
                  <a:lnTo>
                    <a:pt x="2940493" y="1018569"/>
                  </a:lnTo>
                  <a:lnTo>
                    <a:pt x="2981169" y="997029"/>
                  </a:lnTo>
                  <a:lnTo>
                    <a:pt x="3019678" y="972187"/>
                  </a:lnTo>
                  <a:lnTo>
                    <a:pt x="3055829" y="944232"/>
                  </a:lnTo>
                  <a:lnTo>
                    <a:pt x="3089433" y="913352"/>
                  </a:lnTo>
                  <a:lnTo>
                    <a:pt x="3120303" y="879737"/>
                  </a:lnTo>
                  <a:lnTo>
                    <a:pt x="3148248" y="843575"/>
                  </a:lnTo>
                  <a:lnTo>
                    <a:pt x="3173080" y="805057"/>
                  </a:lnTo>
                  <a:lnTo>
                    <a:pt x="3194611" y="764372"/>
                  </a:lnTo>
                  <a:lnTo>
                    <a:pt x="3212650" y="721707"/>
                  </a:lnTo>
                  <a:lnTo>
                    <a:pt x="3227010" y="677254"/>
                  </a:lnTo>
                  <a:lnTo>
                    <a:pt x="3237500" y="631201"/>
                  </a:lnTo>
                  <a:lnTo>
                    <a:pt x="3243933" y="583736"/>
                  </a:lnTo>
                  <a:lnTo>
                    <a:pt x="3246120" y="535051"/>
                  </a:lnTo>
                  <a:close/>
                </a:path>
                <a:path w="9784080" h="1079500">
                  <a:moveTo>
                    <a:pt x="5422392" y="535051"/>
                  </a:moveTo>
                  <a:lnTo>
                    <a:pt x="5420205" y="486346"/>
                  </a:lnTo>
                  <a:lnTo>
                    <a:pt x="5413772" y="438867"/>
                  </a:lnTo>
                  <a:lnTo>
                    <a:pt x="5403282" y="392803"/>
                  </a:lnTo>
                  <a:lnTo>
                    <a:pt x="5388922" y="348342"/>
                  </a:lnTo>
                  <a:lnTo>
                    <a:pt x="5370883" y="305674"/>
                  </a:lnTo>
                  <a:lnTo>
                    <a:pt x="5349352" y="264987"/>
                  </a:lnTo>
                  <a:lnTo>
                    <a:pt x="5324520" y="226470"/>
                  </a:lnTo>
                  <a:lnTo>
                    <a:pt x="5296575" y="190312"/>
                  </a:lnTo>
                  <a:lnTo>
                    <a:pt x="5265705" y="156702"/>
                  </a:lnTo>
                  <a:lnTo>
                    <a:pt x="5232101" y="125827"/>
                  </a:lnTo>
                  <a:lnTo>
                    <a:pt x="5195950" y="97878"/>
                  </a:lnTo>
                  <a:lnTo>
                    <a:pt x="5157441" y="73043"/>
                  </a:lnTo>
                  <a:lnTo>
                    <a:pt x="5116765" y="51511"/>
                  </a:lnTo>
                  <a:lnTo>
                    <a:pt x="5074108" y="33470"/>
                  </a:lnTo>
                  <a:lnTo>
                    <a:pt x="5029662" y="19110"/>
                  </a:lnTo>
                  <a:lnTo>
                    <a:pt x="4983613" y="8619"/>
                  </a:lnTo>
                  <a:lnTo>
                    <a:pt x="4936152" y="2186"/>
                  </a:lnTo>
                  <a:lnTo>
                    <a:pt x="4887468" y="0"/>
                  </a:lnTo>
                  <a:lnTo>
                    <a:pt x="4838783" y="2186"/>
                  </a:lnTo>
                  <a:lnTo>
                    <a:pt x="4791322" y="8619"/>
                  </a:lnTo>
                  <a:lnTo>
                    <a:pt x="4745273" y="19110"/>
                  </a:lnTo>
                  <a:lnTo>
                    <a:pt x="4700827" y="33470"/>
                  </a:lnTo>
                  <a:lnTo>
                    <a:pt x="4658170" y="51511"/>
                  </a:lnTo>
                  <a:lnTo>
                    <a:pt x="4617494" y="73043"/>
                  </a:lnTo>
                  <a:lnTo>
                    <a:pt x="4578985" y="97878"/>
                  </a:lnTo>
                  <a:lnTo>
                    <a:pt x="4542834" y="125827"/>
                  </a:lnTo>
                  <a:lnTo>
                    <a:pt x="4509230" y="156702"/>
                  </a:lnTo>
                  <a:lnTo>
                    <a:pt x="4478360" y="190312"/>
                  </a:lnTo>
                  <a:lnTo>
                    <a:pt x="4450415" y="226470"/>
                  </a:lnTo>
                  <a:lnTo>
                    <a:pt x="4425583" y="264987"/>
                  </a:lnTo>
                  <a:lnTo>
                    <a:pt x="4404052" y="305674"/>
                  </a:lnTo>
                  <a:lnTo>
                    <a:pt x="4386013" y="348342"/>
                  </a:lnTo>
                  <a:lnTo>
                    <a:pt x="4371653" y="392803"/>
                  </a:lnTo>
                  <a:lnTo>
                    <a:pt x="4361163" y="438867"/>
                  </a:lnTo>
                  <a:lnTo>
                    <a:pt x="4354730" y="486346"/>
                  </a:lnTo>
                  <a:lnTo>
                    <a:pt x="4352544" y="535051"/>
                  </a:lnTo>
                  <a:lnTo>
                    <a:pt x="4354730" y="583736"/>
                  </a:lnTo>
                  <a:lnTo>
                    <a:pt x="4361163" y="631201"/>
                  </a:lnTo>
                  <a:lnTo>
                    <a:pt x="4371653" y="677254"/>
                  </a:lnTo>
                  <a:lnTo>
                    <a:pt x="4386013" y="721707"/>
                  </a:lnTo>
                  <a:lnTo>
                    <a:pt x="4404052" y="764372"/>
                  </a:lnTo>
                  <a:lnTo>
                    <a:pt x="4425583" y="805057"/>
                  </a:lnTo>
                  <a:lnTo>
                    <a:pt x="4450415" y="843575"/>
                  </a:lnTo>
                  <a:lnTo>
                    <a:pt x="4478360" y="879737"/>
                  </a:lnTo>
                  <a:lnTo>
                    <a:pt x="4509230" y="913352"/>
                  </a:lnTo>
                  <a:lnTo>
                    <a:pt x="4542834" y="944232"/>
                  </a:lnTo>
                  <a:lnTo>
                    <a:pt x="4578985" y="972187"/>
                  </a:lnTo>
                  <a:lnTo>
                    <a:pt x="4617494" y="997029"/>
                  </a:lnTo>
                  <a:lnTo>
                    <a:pt x="4658170" y="1018569"/>
                  </a:lnTo>
                  <a:lnTo>
                    <a:pt x="4700827" y="1036616"/>
                  </a:lnTo>
                  <a:lnTo>
                    <a:pt x="4745273" y="1050982"/>
                  </a:lnTo>
                  <a:lnTo>
                    <a:pt x="4791322" y="1061478"/>
                  </a:lnTo>
                  <a:lnTo>
                    <a:pt x="4838783" y="1067914"/>
                  </a:lnTo>
                  <a:lnTo>
                    <a:pt x="4887468" y="1070102"/>
                  </a:lnTo>
                  <a:lnTo>
                    <a:pt x="4936152" y="1067914"/>
                  </a:lnTo>
                  <a:lnTo>
                    <a:pt x="4983613" y="1061478"/>
                  </a:lnTo>
                  <a:lnTo>
                    <a:pt x="5029662" y="1050982"/>
                  </a:lnTo>
                  <a:lnTo>
                    <a:pt x="5074108" y="1036616"/>
                  </a:lnTo>
                  <a:lnTo>
                    <a:pt x="5116765" y="1018569"/>
                  </a:lnTo>
                  <a:lnTo>
                    <a:pt x="5157441" y="997029"/>
                  </a:lnTo>
                  <a:lnTo>
                    <a:pt x="5195950" y="972187"/>
                  </a:lnTo>
                  <a:lnTo>
                    <a:pt x="5232101" y="944232"/>
                  </a:lnTo>
                  <a:lnTo>
                    <a:pt x="5265705" y="913352"/>
                  </a:lnTo>
                  <a:lnTo>
                    <a:pt x="5296575" y="879737"/>
                  </a:lnTo>
                  <a:lnTo>
                    <a:pt x="5324520" y="843575"/>
                  </a:lnTo>
                  <a:lnTo>
                    <a:pt x="5349352" y="805057"/>
                  </a:lnTo>
                  <a:lnTo>
                    <a:pt x="5370883" y="764372"/>
                  </a:lnTo>
                  <a:lnTo>
                    <a:pt x="5388922" y="721707"/>
                  </a:lnTo>
                  <a:lnTo>
                    <a:pt x="5403282" y="677254"/>
                  </a:lnTo>
                  <a:lnTo>
                    <a:pt x="5413772" y="631201"/>
                  </a:lnTo>
                  <a:lnTo>
                    <a:pt x="5420205" y="583736"/>
                  </a:lnTo>
                  <a:lnTo>
                    <a:pt x="5422392" y="535051"/>
                  </a:lnTo>
                  <a:close/>
                </a:path>
                <a:path w="9784080" h="1079500">
                  <a:moveTo>
                    <a:pt x="7571232" y="544195"/>
                  </a:moveTo>
                  <a:lnTo>
                    <a:pt x="7569027" y="495490"/>
                  </a:lnTo>
                  <a:lnTo>
                    <a:pt x="7562539" y="448011"/>
                  </a:lnTo>
                  <a:lnTo>
                    <a:pt x="7551959" y="401947"/>
                  </a:lnTo>
                  <a:lnTo>
                    <a:pt x="7537478" y="357486"/>
                  </a:lnTo>
                  <a:lnTo>
                    <a:pt x="7519285" y="314818"/>
                  </a:lnTo>
                  <a:lnTo>
                    <a:pt x="7497571" y="274131"/>
                  </a:lnTo>
                  <a:lnTo>
                    <a:pt x="7472528" y="235614"/>
                  </a:lnTo>
                  <a:lnTo>
                    <a:pt x="7444344" y="199456"/>
                  </a:lnTo>
                  <a:lnTo>
                    <a:pt x="7413212" y="165846"/>
                  </a:lnTo>
                  <a:lnTo>
                    <a:pt x="7379320" y="134971"/>
                  </a:lnTo>
                  <a:lnTo>
                    <a:pt x="7342861" y="107022"/>
                  </a:lnTo>
                  <a:lnTo>
                    <a:pt x="7304023" y="82187"/>
                  </a:lnTo>
                  <a:lnTo>
                    <a:pt x="7262999" y="60655"/>
                  </a:lnTo>
                  <a:lnTo>
                    <a:pt x="7219978" y="42614"/>
                  </a:lnTo>
                  <a:lnTo>
                    <a:pt x="7175150" y="28254"/>
                  </a:lnTo>
                  <a:lnTo>
                    <a:pt x="7128707" y="17763"/>
                  </a:lnTo>
                  <a:lnTo>
                    <a:pt x="7080839" y="11330"/>
                  </a:lnTo>
                  <a:lnTo>
                    <a:pt x="7031735" y="9144"/>
                  </a:lnTo>
                  <a:lnTo>
                    <a:pt x="6982632" y="11330"/>
                  </a:lnTo>
                  <a:lnTo>
                    <a:pt x="6934764" y="17763"/>
                  </a:lnTo>
                  <a:lnTo>
                    <a:pt x="6888321" y="28254"/>
                  </a:lnTo>
                  <a:lnTo>
                    <a:pt x="6843493" y="42614"/>
                  </a:lnTo>
                  <a:lnTo>
                    <a:pt x="6800472" y="60655"/>
                  </a:lnTo>
                  <a:lnTo>
                    <a:pt x="6759447" y="82187"/>
                  </a:lnTo>
                  <a:lnTo>
                    <a:pt x="6720610" y="107022"/>
                  </a:lnTo>
                  <a:lnTo>
                    <a:pt x="6684151" y="134971"/>
                  </a:lnTo>
                  <a:lnTo>
                    <a:pt x="6650259" y="165846"/>
                  </a:lnTo>
                  <a:lnTo>
                    <a:pt x="6619127" y="199456"/>
                  </a:lnTo>
                  <a:lnTo>
                    <a:pt x="6590943" y="235614"/>
                  </a:lnTo>
                  <a:lnTo>
                    <a:pt x="6565899" y="274131"/>
                  </a:lnTo>
                  <a:lnTo>
                    <a:pt x="6544186" y="314818"/>
                  </a:lnTo>
                  <a:lnTo>
                    <a:pt x="6525993" y="357486"/>
                  </a:lnTo>
                  <a:lnTo>
                    <a:pt x="6511512" y="401947"/>
                  </a:lnTo>
                  <a:lnTo>
                    <a:pt x="6500932" y="448011"/>
                  </a:lnTo>
                  <a:lnTo>
                    <a:pt x="6494444" y="495490"/>
                  </a:lnTo>
                  <a:lnTo>
                    <a:pt x="6492240" y="544195"/>
                  </a:lnTo>
                  <a:lnTo>
                    <a:pt x="6494444" y="592880"/>
                  </a:lnTo>
                  <a:lnTo>
                    <a:pt x="6500932" y="640345"/>
                  </a:lnTo>
                  <a:lnTo>
                    <a:pt x="6511512" y="686398"/>
                  </a:lnTo>
                  <a:lnTo>
                    <a:pt x="6525993" y="730851"/>
                  </a:lnTo>
                  <a:lnTo>
                    <a:pt x="6544186" y="773516"/>
                  </a:lnTo>
                  <a:lnTo>
                    <a:pt x="6565900" y="814201"/>
                  </a:lnTo>
                  <a:lnTo>
                    <a:pt x="6590943" y="852719"/>
                  </a:lnTo>
                  <a:lnTo>
                    <a:pt x="6619127" y="888881"/>
                  </a:lnTo>
                  <a:lnTo>
                    <a:pt x="6650259" y="922496"/>
                  </a:lnTo>
                  <a:lnTo>
                    <a:pt x="6684151" y="953376"/>
                  </a:lnTo>
                  <a:lnTo>
                    <a:pt x="6720610" y="981331"/>
                  </a:lnTo>
                  <a:lnTo>
                    <a:pt x="6759448" y="1006173"/>
                  </a:lnTo>
                  <a:lnTo>
                    <a:pt x="6800472" y="1027713"/>
                  </a:lnTo>
                  <a:lnTo>
                    <a:pt x="6843493" y="1045760"/>
                  </a:lnTo>
                  <a:lnTo>
                    <a:pt x="6888321" y="1060126"/>
                  </a:lnTo>
                  <a:lnTo>
                    <a:pt x="6934764" y="1070622"/>
                  </a:lnTo>
                  <a:lnTo>
                    <a:pt x="6982632" y="1077058"/>
                  </a:lnTo>
                  <a:lnTo>
                    <a:pt x="7031735" y="1079246"/>
                  </a:lnTo>
                  <a:lnTo>
                    <a:pt x="7080839" y="1077058"/>
                  </a:lnTo>
                  <a:lnTo>
                    <a:pt x="7128707" y="1070622"/>
                  </a:lnTo>
                  <a:lnTo>
                    <a:pt x="7175150" y="1060126"/>
                  </a:lnTo>
                  <a:lnTo>
                    <a:pt x="7219978" y="1045760"/>
                  </a:lnTo>
                  <a:lnTo>
                    <a:pt x="7262999" y="1027713"/>
                  </a:lnTo>
                  <a:lnTo>
                    <a:pt x="7304024" y="1006173"/>
                  </a:lnTo>
                  <a:lnTo>
                    <a:pt x="7342861" y="981331"/>
                  </a:lnTo>
                  <a:lnTo>
                    <a:pt x="7379320" y="953376"/>
                  </a:lnTo>
                  <a:lnTo>
                    <a:pt x="7413212" y="922496"/>
                  </a:lnTo>
                  <a:lnTo>
                    <a:pt x="7444344" y="888881"/>
                  </a:lnTo>
                  <a:lnTo>
                    <a:pt x="7472528" y="852719"/>
                  </a:lnTo>
                  <a:lnTo>
                    <a:pt x="7497572" y="814201"/>
                  </a:lnTo>
                  <a:lnTo>
                    <a:pt x="7519285" y="773516"/>
                  </a:lnTo>
                  <a:lnTo>
                    <a:pt x="7537478" y="730851"/>
                  </a:lnTo>
                  <a:lnTo>
                    <a:pt x="7551959" y="686398"/>
                  </a:lnTo>
                  <a:lnTo>
                    <a:pt x="7562539" y="640345"/>
                  </a:lnTo>
                  <a:lnTo>
                    <a:pt x="7569027" y="592880"/>
                  </a:lnTo>
                  <a:lnTo>
                    <a:pt x="7571232" y="544195"/>
                  </a:lnTo>
                  <a:close/>
                </a:path>
                <a:path w="9784080" h="1079500">
                  <a:moveTo>
                    <a:pt x="9784080" y="535051"/>
                  </a:moveTo>
                  <a:lnTo>
                    <a:pt x="9781893" y="486346"/>
                  </a:lnTo>
                  <a:lnTo>
                    <a:pt x="9775460" y="438867"/>
                  </a:lnTo>
                  <a:lnTo>
                    <a:pt x="9764970" y="392803"/>
                  </a:lnTo>
                  <a:lnTo>
                    <a:pt x="9750610" y="348342"/>
                  </a:lnTo>
                  <a:lnTo>
                    <a:pt x="9732571" y="305674"/>
                  </a:lnTo>
                  <a:lnTo>
                    <a:pt x="9711040" y="264987"/>
                  </a:lnTo>
                  <a:lnTo>
                    <a:pt x="9686208" y="226470"/>
                  </a:lnTo>
                  <a:lnTo>
                    <a:pt x="9658263" y="190312"/>
                  </a:lnTo>
                  <a:lnTo>
                    <a:pt x="9627393" y="156702"/>
                  </a:lnTo>
                  <a:lnTo>
                    <a:pt x="9593789" y="125827"/>
                  </a:lnTo>
                  <a:lnTo>
                    <a:pt x="9557638" y="97878"/>
                  </a:lnTo>
                  <a:lnTo>
                    <a:pt x="9519129" y="73043"/>
                  </a:lnTo>
                  <a:lnTo>
                    <a:pt x="9478453" y="51511"/>
                  </a:lnTo>
                  <a:lnTo>
                    <a:pt x="9435796" y="33470"/>
                  </a:lnTo>
                  <a:lnTo>
                    <a:pt x="9391350" y="19110"/>
                  </a:lnTo>
                  <a:lnTo>
                    <a:pt x="9345301" y="8619"/>
                  </a:lnTo>
                  <a:lnTo>
                    <a:pt x="9297840" y="2186"/>
                  </a:lnTo>
                  <a:lnTo>
                    <a:pt x="9249156" y="0"/>
                  </a:lnTo>
                  <a:lnTo>
                    <a:pt x="9200471" y="2186"/>
                  </a:lnTo>
                  <a:lnTo>
                    <a:pt x="9153010" y="8619"/>
                  </a:lnTo>
                  <a:lnTo>
                    <a:pt x="9106961" y="19110"/>
                  </a:lnTo>
                  <a:lnTo>
                    <a:pt x="9062515" y="33470"/>
                  </a:lnTo>
                  <a:lnTo>
                    <a:pt x="9019858" y="51511"/>
                  </a:lnTo>
                  <a:lnTo>
                    <a:pt x="8979182" y="73043"/>
                  </a:lnTo>
                  <a:lnTo>
                    <a:pt x="8940673" y="97878"/>
                  </a:lnTo>
                  <a:lnTo>
                    <a:pt x="8904522" y="125827"/>
                  </a:lnTo>
                  <a:lnTo>
                    <a:pt x="8870918" y="156702"/>
                  </a:lnTo>
                  <a:lnTo>
                    <a:pt x="8840048" y="190312"/>
                  </a:lnTo>
                  <a:lnTo>
                    <a:pt x="8812103" y="226470"/>
                  </a:lnTo>
                  <a:lnTo>
                    <a:pt x="8787271" y="264987"/>
                  </a:lnTo>
                  <a:lnTo>
                    <a:pt x="8765740" y="305674"/>
                  </a:lnTo>
                  <a:lnTo>
                    <a:pt x="8747701" y="348342"/>
                  </a:lnTo>
                  <a:lnTo>
                    <a:pt x="8733341" y="392803"/>
                  </a:lnTo>
                  <a:lnTo>
                    <a:pt x="8722851" y="438867"/>
                  </a:lnTo>
                  <a:lnTo>
                    <a:pt x="8716418" y="486346"/>
                  </a:lnTo>
                  <a:lnTo>
                    <a:pt x="8714232" y="535051"/>
                  </a:lnTo>
                  <a:lnTo>
                    <a:pt x="8716418" y="583736"/>
                  </a:lnTo>
                  <a:lnTo>
                    <a:pt x="8722851" y="631201"/>
                  </a:lnTo>
                  <a:lnTo>
                    <a:pt x="8733341" y="677254"/>
                  </a:lnTo>
                  <a:lnTo>
                    <a:pt x="8747701" y="721707"/>
                  </a:lnTo>
                  <a:lnTo>
                    <a:pt x="8765740" y="764372"/>
                  </a:lnTo>
                  <a:lnTo>
                    <a:pt x="8787271" y="805057"/>
                  </a:lnTo>
                  <a:lnTo>
                    <a:pt x="8812103" y="843575"/>
                  </a:lnTo>
                  <a:lnTo>
                    <a:pt x="8840048" y="879737"/>
                  </a:lnTo>
                  <a:lnTo>
                    <a:pt x="8870918" y="913352"/>
                  </a:lnTo>
                  <a:lnTo>
                    <a:pt x="8904522" y="944232"/>
                  </a:lnTo>
                  <a:lnTo>
                    <a:pt x="8940673" y="972187"/>
                  </a:lnTo>
                  <a:lnTo>
                    <a:pt x="8979182" y="997029"/>
                  </a:lnTo>
                  <a:lnTo>
                    <a:pt x="9019858" y="1018569"/>
                  </a:lnTo>
                  <a:lnTo>
                    <a:pt x="9062515" y="1036616"/>
                  </a:lnTo>
                  <a:lnTo>
                    <a:pt x="9106961" y="1050982"/>
                  </a:lnTo>
                  <a:lnTo>
                    <a:pt x="9153010" y="1061478"/>
                  </a:lnTo>
                  <a:lnTo>
                    <a:pt x="9200471" y="1067914"/>
                  </a:lnTo>
                  <a:lnTo>
                    <a:pt x="9249156" y="1070102"/>
                  </a:lnTo>
                  <a:lnTo>
                    <a:pt x="9297840" y="1067914"/>
                  </a:lnTo>
                  <a:lnTo>
                    <a:pt x="9345301" y="1061478"/>
                  </a:lnTo>
                  <a:lnTo>
                    <a:pt x="9391350" y="1050982"/>
                  </a:lnTo>
                  <a:lnTo>
                    <a:pt x="9435796" y="1036616"/>
                  </a:lnTo>
                  <a:lnTo>
                    <a:pt x="9478453" y="1018569"/>
                  </a:lnTo>
                  <a:lnTo>
                    <a:pt x="9519129" y="997029"/>
                  </a:lnTo>
                  <a:lnTo>
                    <a:pt x="9557638" y="972187"/>
                  </a:lnTo>
                  <a:lnTo>
                    <a:pt x="9593789" y="944232"/>
                  </a:lnTo>
                  <a:lnTo>
                    <a:pt x="9627393" y="913352"/>
                  </a:lnTo>
                  <a:lnTo>
                    <a:pt x="9658263" y="879737"/>
                  </a:lnTo>
                  <a:lnTo>
                    <a:pt x="9686208" y="843575"/>
                  </a:lnTo>
                  <a:lnTo>
                    <a:pt x="9711040" y="805057"/>
                  </a:lnTo>
                  <a:lnTo>
                    <a:pt x="9732571" y="764372"/>
                  </a:lnTo>
                  <a:lnTo>
                    <a:pt x="9750610" y="721707"/>
                  </a:lnTo>
                  <a:lnTo>
                    <a:pt x="9764970" y="677254"/>
                  </a:lnTo>
                  <a:lnTo>
                    <a:pt x="9775460" y="631201"/>
                  </a:lnTo>
                  <a:lnTo>
                    <a:pt x="9781893" y="583736"/>
                  </a:lnTo>
                  <a:lnTo>
                    <a:pt x="9784080" y="535051"/>
                  </a:lnTo>
                  <a:close/>
                </a:path>
              </a:pathLst>
            </a:custGeom>
            <a:ln w="12700">
              <a:solidFill>
                <a:srgbClr val="FFFFFF"/>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1581911" y="2981655"/>
              <a:ext cx="713232" cy="713409"/>
            </a:xfrm>
            <a:prstGeom prst="rect">
              <a:avLst/>
            </a:prstGeom>
          </p:spPr>
        </p:pic>
        <p:pic>
          <p:nvPicPr>
            <p:cNvPr id="14" name="object 14"/>
            <p:cNvPicPr/>
            <p:nvPr/>
          </p:nvPicPr>
          <p:blipFill>
            <a:blip r:embed="rId3" cstate="print"/>
            <a:stretch>
              <a:fillRect/>
            </a:stretch>
          </p:blipFill>
          <p:spPr>
            <a:xfrm>
              <a:off x="3803904" y="3009112"/>
              <a:ext cx="621791" cy="621944"/>
            </a:xfrm>
            <a:prstGeom prst="rect">
              <a:avLst/>
            </a:prstGeom>
          </p:spPr>
        </p:pic>
        <p:pic>
          <p:nvPicPr>
            <p:cNvPr id="15" name="object 15"/>
            <p:cNvPicPr/>
            <p:nvPr/>
          </p:nvPicPr>
          <p:blipFill>
            <a:blip r:embed="rId4" cstate="print"/>
            <a:stretch>
              <a:fillRect/>
            </a:stretch>
          </p:blipFill>
          <p:spPr>
            <a:xfrm>
              <a:off x="5998464" y="3027400"/>
              <a:ext cx="621791" cy="621944"/>
            </a:xfrm>
            <a:prstGeom prst="rect">
              <a:avLst/>
            </a:prstGeom>
          </p:spPr>
        </p:pic>
        <p:pic>
          <p:nvPicPr>
            <p:cNvPr id="16" name="object 16"/>
            <p:cNvPicPr/>
            <p:nvPr/>
          </p:nvPicPr>
          <p:blipFill>
            <a:blip r:embed="rId5" cstate="print"/>
            <a:stretch>
              <a:fillRect/>
            </a:stretch>
          </p:blipFill>
          <p:spPr>
            <a:xfrm>
              <a:off x="8147304" y="3009112"/>
              <a:ext cx="621792" cy="621944"/>
            </a:xfrm>
            <a:prstGeom prst="rect">
              <a:avLst/>
            </a:prstGeom>
          </p:spPr>
        </p:pic>
        <p:pic>
          <p:nvPicPr>
            <p:cNvPr id="17" name="object 17"/>
            <p:cNvPicPr/>
            <p:nvPr/>
          </p:nvPicPr>
          <p:blipFill>
            <a:blip r:embed="rId6" cstate="print"/>
            <a:stretch>
              <a:fillRect/>
            </a:stretch>
          </p:blipFill>
          <p:spPr>
            <a:xfrm>
              <a:off x="10341864" y="3018256"/>
              <a:ext cx="621792" cy="621944"/>
            </a:xfrm>
            <a:prstGeom prst="rect">
              <a:avLst/>
            </a:prstGeom>
          </p:spPr>
        </p:pic>
      </p:grpSp>
      <p:sp>
        <p:nvSpPr>
          <p:cNvPr id="18" name="object 18"/>
          <p:cNvSpPr txBox="1">
            <a:spLocks noGrp="1"/>
          </p:cNvSpPr>
          <p:nvPr>
            <p:ph type="title"/>
          </p:nvPr>
        </p:nvSpPr>
        <p:spPr>
          <a:xfrm>
            <a:off x="2650363" y="1205610"/>
            <a:ext cx="7086600" cy="640715"/>
          </a:xfrm>
          <a:prstGeom prst="rect">
            <a:avLst/>
          </a:prstGeom>
        </p:spPr>
        <p:txBody>
          <a:bodyPr vert="horz" wrap="square" lIns="0" tIns="17145" rIns="0" bIns="0" rtlCol="0">
            <a:spAutoFit/>
          </a:bodyPr>
          <a:lstStyle/>
          <a:p>
            <a:pPr marL="12700">
              <a:lnSpc>
                <a:spcPct val="100000"/>
              </a:lnSpc>
              <a:spcBef>
                <a:spcPts val="135"/>
              </a:spcBef>
              <a:tabLst>
                <a:tab pos="1693545" algn="l"/>
                <a:tab pos="4662805" algn="l"/>
              </a:tabLst>
            </a:pPr>
            <a:r>
              <a:rPr sz="4000" spc="-20" dirty="0">
                <a:latin typeface="Aptos" panose="020B0004020202020204" pitchFamily="34" charset="0"/>
              </a:rPr>
              <a:t>DATA</a:t>
            </a:r>
            <a:r>
              <a:rPr lang="en-IN" sz="4000" spc="-20" dirty="0">
                <a:latin typeface="Aptos" panose="020B0004020202020204" pitchFamily="34" charset="0"/>
              </a:rPr>
              <a:t>  </a:t>
            </a:r>
            <a:r>
              <a:rPr sz="4000" spc="-125" dirty="0">
                <a:latin typeface="Aptos" panose="020B0004020202020204" pitchFamily="34" charset="0"/>
              </a:rPr>
              <a:t>A</a:t>
            </a:r>
            <a:r>
              <a:rPr sz="4000" spc="-505" dirty="0">
                <a:latin typeface="Aptos" panose="020B0004020202020204" pitchFamily="34" charset="0"/>
              </a:rPr>
              <a:t> </a:t>
            </a:r>
            <a:r>
              <a:rPr sz="4000" spc="-125" dirty="0">
                <a:latin typeface="Aptos" panose="020B0004020202020204" pitchFamily="34" charset="0"/>
              </a:rPr>
              <a:t>N</a:t>
            </a:r>
            <a:r>
              <a:rPr sz="4000" spc="-500" dirty="0">
                <a:latin typeface="Aptos" panose="020B0004020202020204" pitchFamily="34" charset="0"/>
              </a:rPr>
              <a:t> </a:t>
            </a:r>
            <a:r>
              <a:rPr sz="4000" spc="-125" dirty="0">
                <a:latin typeface="Aptos" panose="020B0004020202020204" pitchFamily="34" charset="0"/>
              </a:rPr>
              <a:t>A</a:t>
            </a:r>
            <a:r>
              <a:rPr sz="4000" spc="-505" dirty="0">
                <a:latin typeface="Aptos" panose="020B0004020202020204" pitchFamily="34" charset="0"/>
              </a:rPr>
              <a:t> </a:t>
            </a:r>
            <a:r>
              <a:rPr sz="4000" spc="-350" dirty="0">
                <a:latin typeface="Aptos" panose="020B0004020202020204" pitchFamily="34" charset="0"/>
              </a:rPr>
              <a:t>LY</a:t>
            </a:r>
            <a:r>
              <a:rPr sz="4000" spc="-505" dirty="0">
                <a:latin typeface="Aptos" panose="020B0004020202020204" pitchFamily="34" charset="0"/>
              </a:rPr>
              <a:t> </a:t>
            </a:r>
            <a:r>
              <a:rPr sz="4000" spc="-750" dirty="0">
                <a:latin typeface="Aptos" panose="020B0004020202020204" pitchFamily="34" charset="0"/>
              </a:rPr>
              <a:t>S</a:t>
            </a:r>
            <a:r>
              <a:rPr sz="4000" spc="-509" dirty="0">
                <a:latin typeface="Aptos" panose="020B0004020202020204" pitchFamily="34" charset="0"/>
              </a:rPr>
              <a:t> </a:t>
            </a:r>
            <a:r>
              <a:rPr lang="en-IN" sz="4000" spc="-509" dirty="0">
                <a:latin typeface="Aptos" panose="020B0004020202020204" pitchFamily="34" charset="0"/>
              </a:rPr>
              <a:t> </a:t>
            </a:r>
            <a:r>
              <a:rPr sz="4000" spc="-75" dirty="0">
                <a:latin typeface="Aptos" panose="020B0004020202020204" pitchFamily="34" charset="0"/>
              </a:rPr>
              <a:t>I</a:t>
            </a:r>
            <a:r>
              <a:rPr sz="4000" spc="-800" dirty="0">
                <a:latin typeface="Aptos" panose="020B0004020202020204" pitchFamily="34" charset="0"/>
              </a:rPr>
              <a:t>S</a:t>
            </a:r>
            <a:r>
              <a:rPr lang="en-IN" sz="4000" spc="-800" dirty="0">
                <a:latin typeface="Aptos" panose="020B0004020202020204" pitchFamily="34" charset="0"/>
              </a:rPr>
              <a:t>                                                                                                                    </a:t>
            </a:r>
            <a:r>
              <a:rPr sz="4000" spc="-535" dirty="0">
                <a:latin typeface="Aptos" panose="020B0004020202020204" pitchFamily="34" charset="0"/>
              </a:rPr>
              <a:t>P</a:t>
            </a:r>
            <a:r>
              <a:rPr sz="4000" spc="-520" dirty="0">
                <a:latin typeface="Aptos" panose="020B0004020202020204" pitchFamily="34" charset="0"/>
              </a:rPr>
              <a:t> </a:t>
            </a:r>
            <a:r>
              <a:rPr sz="4000" spc="-120" dirty="0">
                <a:latin typeface="Aptos" panose="020B0004020202020204" pitchFamily="34" charset="0"/>
              </a:rPr>
              <a:t>RO</a:t>
            </a:r>
            <a:r>
              <a:rPr sz="4000" spc="-575" dirty="0">
                <a:latin typeface="Aptos" panose="020B0004020202020204" pitchFamily="34" charset="0"/>
              </a:rPr>
              <a:t> </a:t>
            </a:r>
            <a:r>
              <a:rPr sz="4000" spc="-550" dirty="0">
                <a:latin typeface="Aptos" panose="020B0004020202020204" pitchFamily="34" charset="0"/>
              </a:rPr>
              <a:t>C</a:t>
            </a:r>
            <a:r>
              <a:rPr sz="4000" spc="-505" dirty="0">
                <a:latin typeface="Aptos" panose="020B0004020202020204" pitchFamily="34" charset="0"/>
              </a:rPr>
              <a:t> </a:t>
            </a:r>
            <a:r>
              <a:rPr lang="en-IN" sz="4000" spc="-505" dirty="0">
                <a:latin typeface="Aptos" panose="020B0004020202020204" pitchFamily="34" charset="0"/>
              </a:rPr>
              <a:t> </a:t>
            </a:r>
            <a:r>
              <a:rPr sz="4000" spc="-750" dirty="0">
                <a:latin typeface="Aptos" panose="020B0004020202020204" pitchFamily="34" charset="0"/>
              </a:rPr>
              <a:t>E</a:t>
            </a:r>
            <a:r>
              <a:rPr sz="4000" spc="-525" dirty="0">
                <a:latin typeface="Aptos" panose="020B0004020202020204" pitchFamily="34" charset="0"/>
              </a:rPr>
              <a:t> </a:t>
            </a:r>
            <a:r>
              <a:rPr lang="en-IN" sz="4000" spc="-525" dirty="0">
                <a:latin typeface="Aptos" panose="020B0004020202020204" pitchFamily="34" charset="0"/>
              </a:rPr>
              <a:t> </a:t>
            </a:r>
            <a:r>
              <a:rPr sz="4000" spc="-750" dirty="0">
                <a:latin typeface="Aptos" panose="020B0004020202020204" pitchFamily="34" charset="0"/>
              </a:rPr>
              <a:t>S</a:t>
            </a:r>
            <a:r>
              <a:rPr sz="4000" spc="-509" dirty="0">
                <a:latin typeface="Aptos" panose="020B0004020202020204" pitchFamily="34" charset="0"/>
              </a:rPr>
              <a:t> </a:t>
            </a:r>
            <a:r>
              <a:rPr lang="en-IN" sz="4000" spc="-509" dirty="0">
                <a:latin typeface="Aptos" panose="020B0004020202020204" pitchFamily="34" charset="0"/>
              </a:rPr>
              <a:t> </a:t>
            </a:r>
            <a:r>
              <a:rPr sz="4000" spc="-800" dirty="0">
                <a:latin typeface="Aptos" panose="020B0004020202020204" pitchFamily="34" charset="0"/>
              </a:rPr>
              <a:t>S</a:t>
            </a:r>
            <a:endParaRPr sz="4000" dirty="0">
              <a:latin typeface="Aptos" panose="020B0004020202020204" pitchFamily="34" charset="0"/>
            </a:endParaRPr>
          </a:p>
        </p:txBody>
      </p:sp>
      <p:pic>
        <p:nvPicPr>
          <p:cNvPr id="20" name="object 20"/>
          <p:cNvPicPr/>
          <p:nvPr/>
        </p:nvPicPr>
        <p:blipFill>
          <a:blip r:embed="rId7" cstate="print"/>
          <a:stretch>
            <a:fillRect/>
          </a:stretch>
        </p:blipFill>
        <p:spPr>
          <a:xfrm>
            <a:off x="2350007" y="4280408"/>
            <a:ext cx="146304" cy="146431"/>
          </a:xfrm>
          <a:prstGeom prst="rect">
            <a:avLst/>
          </a:prstGeom>
        </p:spPr>
      </p:pic>
      <p:pic>
        <p:nvPicPr>
          <p:cNvPr id="21" name="object 21"/>
          <p:cNvPicPr/>
          <p:nvPr/>
        </p:nvPicPr>
        <p:blipFill>
          <a:blip r:embed="rId8" cstate="print"/>
          <a:stretch>
            <a:fillRect/>
          </a:stretch>
        </p:blipFill>
        <p:spPr>
          <a:xfrm>
            <a:off x="4517135" y="4280408"/>
            <a:ext cx="146303" cy="146431"/>
          </a:xfrm>
          <a:prstGeom prst="rect">
            <a:avLst/>
          </a:prstGeom>
        </p:spPr>
      </p:pic>
      <p:pic>
        <p:nvPicPr>
          <p:cNvPr id="22" name="object 22"/>
          <p:cNvPicPr/>
          <p:nvPr/>
        </p:nvPicPr>
        <p:blipFill>
          <a:blip r:embed="rId9" cstate="print"/>
          <a:stretch>
            <a:fillRect/>
          </a:stretch>
        </p:blipFill>
        <p:spPr>
          <a:xfrm>
            <a:off x="6702552" y="4280408"/>
            <a:ext cx="146303" cy="146431"/>
          </a:xfrm>
          <a:prstGeom prst="rect">
            <a:avLst/>
          </a:prstGeom>
        </p:spPr>
      </p:pic>
      <p:pic>
        <p:nvPicPr>
          <p:cNvPr id="23" name="object 23"/>
          <p:cNvPicPr/>
          <p:nvPr/>
        </p:nvPicPr>
        <p:blipFill>
          <a:blip r:embed="rId10" cstate="print"/>
          <a:stretch>
            <a:fillRect/>
          </a:stretch>
        </p:blipFill>
        <p:spPr>
          <a:xfrm>
            <a:off x="8842247" y="4280408"/>
            <a:ext cx="146303" cy="146431"/>
          </a:xfrm>
          <a:prstGeom prst="rect">
            <a:avLst/>
          </a:prstGeom>
        </p:spPr>
      </p:pic>
      <p:pic>
        <p:nvPicPr>
          <p:cNvPr id="24" name="object 24"/>
          <p:cNvPicPr/>
          <p:nvPr/>
        </p:nvPicPr>
        <p:blipFill>
          <a:blip r:embed="rId11" cstate="print"/>
          <a:stretch>
            <a:fillRect/>
          </a:stretch>
        </p:blipFill>
        <p:spPr>
          <a:xfrm>
            <a:off x="11055095" y="4280408"/>
            <a:ext cx="146303" cy="146431"/>
          </a:xfrm>
          <a:prstGeom prst="rect">
            <a:avLst/>
          </a:prstGeom>
        </p:spPr>
      </p:pic>
      <p:sp>
        <p:nvSpPr>
          <p:cNvPr id="25" name="object 25"/>
          <p:cNvSpPr txBox="1"/>
          <p:nvPr/>
        </p:nvSpPr>
        <p:spPr>
          <a:xfrm>
            <a:off x="1460119" y="4135882"/>
            <a:ext cx="798830" cy="949325"/>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0" dirty="0">
                <a:solidFill>
                  <a:srgbClr val="FFFFFF"/>
                </a:solidFill>
                <a:latin typeface="Arial"/>
                <a:cs typeface="Arial"/>
              </a:rPr>
              <a:t> </a:t>
            </a:r>
            <a:r>
              <a:rPr sz="2350" b="1" spc="-60" dirty="0">
                <a:solidFill>
                  <a:srgbClr val="FFFFFF"/>
                </a:solidFill>
                <a:latin typeface="Arial"/>
                <a:cs typeface="Arial"/>
              </a:rPr>
              <a:t>1</a:t>
            </a:r>
            <a:endParaRPr sz="2350">
              <a:latin typeface="Arial"/>
              <a:cs typeface="Arial"/>
            </a:endParaRPr>
          </a:p>
          <a:p>
            <a:pPr marL="12700" marR="13335">
              <a:lnSpc>
                <a:spcPct val="102299"/>
              </a:lnSpc>
              <a:spcBef>
                <a:spcPts val="1100"/>
              </a:spcBef>
            </a:pPr>
            <a:r>
              <a:rPr sz="1350" dirty="0">
                <a:solidFill>
                  <a:srgbClr val="FFFFFF"/>
                </a:solidFill>
                <a:latin typeface="Segoe UI Light"/>
                <a:cs typeface="Segoe UI Light"/>
              </a:rPr>
              <a:t>Define</a:t>
            </a:r>
            <a:r>
              <a:rPr sz="1350" spc="130"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10" dirty="0">
                <a:solidFill>
                  <a:srgbClr val="FFFFFF"/>
                </a:solidFill>
                <a:latin typeface="Segoe UI Light"/>
                <a:cs typeface="Segoe UI Light"/>
              </a:rPr>
              <a:t>Question</a:t>
            </a:r>
            <a:endParaRPr sz="1350">
              <a:latin typeface="Segoe UI Light"/>
              <a:cs typeface="Segoe UI Light"/>
            </a:endParaRPr>
          </a:p>
        </p:txBody>
      </p:sp>
      <p:sp>
        <p:nvSpPr>
          <p:cNvPr id="26" name="object 26"/>
          <p:cNvSpPr txBox="1"/>
          <p:nvPr/>
        </p:nvSpPr>
        <p:spPr>
          <a:xfrm>
            <a:off x="3619372" y="4135882"/>
            <a:ext cx="1188720" cy="738505"/>
          </a:xfrm>
          <a:prstGeom prst="rect">
            <a:avLst/>
          </a:prstGeom>
        </p:spPr>
        <p:txBody>
          <a:bodyPr vert="horz" wrap="square" lIns="0" tIns="16510" rIns="0" bIns="0" rtlCol="0">
            <a:spAutoFit/>
          </a:bodyPr>
          <a:lstStyle/>
          <a:p>
            <a:pPr marL="12700">
              <a:lnSpc>
                <a:spcPct val="100000"/>
              </a:lnSpc>
              <a:spcBef>
                <a:spcPts val="130"/>
              </a:spcBef>
            </a:pPr>
            <a:r>
              <a:rPr sz="2350" b="1" spc="-235" dirty="0">
                <a:solidFill>
                  <a:srgbClr val="FFFFFF"/>
                </a:solidFill>
                <a:latin typeface="Arial"/>
                <a:cs typeface="Arial"/>
              </a:rPr>
              <a:t>Step</a:t>
            </a:r>
            <a:r>
              <a:rPr sz="2350" b="1" spc="-20" dirty="0">
                <a:solidFill>
                  <a:srgbClr val="FFFFFF"/>
                </a:solidFill>
                <a:latin typeface="Arial"/>
                <a:cs typeface="Arial"/>
              </a:rPr>
              <a:t> </a:t>
            </a:r>
            <a:r>
              <a:rPr sz="2350" b="1" spc="-50" dirty="0">
                <a:solidFill>
                  <a:srgbClr val="FFFFFF"/>
                </a:solidFill>
                <a:latin typeface="Arial"/>
                <a:cs typeface="Arial"/>
              </a:rPr>
              <a:t>2</a:t>
            </a:r>
            <a:endParaRPr sz="2350">
              <a:latin typeface="Arial"/>
              <a:cs typeface="Arial"/>
            </a:endParaRPr>
          </a:p>
          <a:p>
            <a:pPr marL="12700">
              <a:lnSpc>
                <a:spcPct val="100000"/>
              </a:lnSpc>
              <a:spcBef>
                <a:spcPts val="1135"/>
              </a:spcBef>
            </a:pPr>
            <a:r>
              <a:rPr sz="1350" dirty="0">
                <a:solidFill>
                  <a:srgbClr val="FFFFFF"/>
                </a:solidFill>
                <a:latin typeface="Segoe UI Light"/>
                <a:cs typeface="Segoe UI Light"/>
              </a:rPr>
              <a:t>Collect</a:t>
            </a:r>
            <a:r>
              <a:rPr sz="1350" spc="125" dirty="0">
                <a:solidFill>
                  <a:srgbClr val="FFFFFF"/>
                </a:solidFill>
                <a:latin typeface="Segoe UI Light"/>
                <a:cs typeface="Segoe UI Light"/>
              </a:rPr>
              <a:t> </a:t>
            </a:r>
            <a:r>
              <a:rPr sz="1350" dirty="0">
                <a:solidFill>
                  <a:srgbClr val="FFFFFF"/>
                </a:solidFill>
                <a:latin typeface="Segoe UI Light"/>
                <a:cs typeface="Segoe UI Light"/>
              </a:rPr>
              <a:t>the</a:t>
            </a:r>
            <a:r>
              <a:rPr sz="1350" spc="60" dirty="0">
                <a:solidFill>
                  <a:srgbClr val="FFFFFF"/>
                </a:solidFill>
                <a:latin typeface="Segoe UI Light"/>
                <a:cs typeface="Segoe UI Light"/>
              </a:rPr>
              <a:t> </a:t>
            </a:r>
            <a:r>
              <a:rPr sz="1350" spc="-20" dirty="0">
                <a:solidFill>
                  <a:srgbClr val="FFFFFF"/>
                </a:solidFill>
                <a:latin typeface="Segoe UI Light"/>
                <a:cs typeface="Segoe UI Light"/>
              </a:rPr>
              <a:t>data</a:t>
            </a:r>
            <a:endParaRPr sz="1350">
              <a:latin typeface="Segoe UI Light"/>
              <a:cs typeface="Segoe UI Light"/>
            </a:endParaRPr>
          </a:p>
        </p:txBody>
      </p:sp>
      <p:sp>
        <p:nvSpPr>
          <p:cNvPr id="27" name="object 27"/>
          <p:cNvSpPr txBox="1"/>
          <p:nvPr/>
        </p:nvSpPr>
        <p:spPr>
          <a:xfrm>
            <a:off x="5805678" y="4135882"/>
            <a:ext cx="1109345" cy="738505"/>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0" dirty="0">
                <a:solidFill>
                  <a:srgbClr val="FFFFFF"/>
                </a:solidFill>
                <a:latin typeface="Arial"/>
                <a:cs typeface="Arial"/>
              </a:rPr>
              <a:t> </a:t>
            </a:r>
            <a:r>
              <a:rPr sz="2350" b="1" spc="-60" dirty="0">
                <a:solidFill>
                  <a:srgbClr val="FFFFFF"/>
                </a:solidFill>
                <a:latin typeface="Arial"/>
                <a:cs typeface="Arial"/>
              </a:rPr>
              <a:t>3</a:t>
            </a:r>
            <a:endParaRPr sz="2350">
              <a:latin typeface="Arial"/>
              <a:cs typeface="Arial"/>
            </a:endParaRPr>
          </a:p>
          <a:p>
            <a:pPr marL="12700">
              <a:lnSpc>
                <a:spcPct val="100000"/>
              </a:lnSpc>
              <a:spcBef>
                <a:spcPts val="1135"/>
              </a:spcBef>
            </a:pPr>
            <a:r>
              <a:rPr sz="1350" dirty="0">
                <a:solidFill>
                  <a:srgbClr val="FFFFFF"/>
                </a:solidFill>
                <a:latin typeface="Segoe UI Light"/>
                <a:cs typeface="Segoe UI Light"/>
              </a:rPr>
              <a:t>Clean</a:t>
            </a:r>
            <a:r>
              <a:rPr sz="1350" spc="75" dirty="0">
                <a:solidFill>
                  <a:srgbClr val="FFFFFF"/>
                </a:solidFill>
                <a:latin typeface="Segoe UI Light"/>
                <a:cs typeface="Segoe UI Light"/>
              </a:rPr>
              <a:t> </a:t>
            </a:r>
            <a:r>
              <a:rPr sz="1350" dirty="0">
                <a:solidFill>
                  <a:srgbClr val="FFFFFF"/>
                </a:solidFill>
                <a:latin typeface="Segoe UI Light"/>
                <a:cs typeface="Segoe UI Light"/>
              </a:rPr>
              <a:t>the</a:t>
            </a:r>
            <a:r>
              <a:rPr sz="1350" spc="114" dirty="0">
                <a:solidFill>
                  <a:srgbClr val="FFFFFF"/>
                </a:solidFill>
                <a:latin typeface="Segoe UI Light"/>
                <a:cs typeface="Segoe UI Light"/>
              </a:rPr>
              <a:t> </a:t>
            </a:r>
            <a:r>
              <a:rPr sz="1350" spc="-20" dirty="0">
                <a:solidFill>
                  <a:srgbClr val="FFFFFF"/>
                </a:solidFill>
                <a:latin typeface="Segoe UI Light"/>
                <a:cs typeface="Segoe UI Light"/>
              </a:rPr>
              <a:t>data</a:t>
            </a:r>
            <a:endParaRPr sz="1350">
              <a:latin typeface="Segoe UI Light"/>
              <a:cs typeface="Segoe UI Light"/>
            </a:endParaRPr>
          </a:p>
        </p:txBody>
      </p:sp>
      <p:sp>
        <p:nvSpPr>
          <p:cNvPr id="28" name="object 28"/>
          <p:cNvSpPr txBox="1"/>
          <p:nvPr/>
        </p:nvSpPr>
        <p:spPr>
          <a:xfrm>
            <a:off x="7955788" y="4135882"/>
            <a:ext cx="889635" cy="949325"/>
          </a:xfrm>
          <a:prstGeom prst="rect">
            <a:avLst/>
          </a:prstGeom>
        </p:spPr>
        <p:txBody>
          <a:bodyPr vert="horz" wrap="square" lIns="0" tIns="16510" rIns="0" bIns="0" rtlCol="0">
            <a:spAutoFit/>
          </a:bodyPr>
          <a:lstStyle/>
          <a:p>
            <a:pPr marL="12700">
              <a:lnSpc>
                <a:spcPct val="100000"/>
              </a:lnSpc>
              <a:spcBef>
                <a:spcPts val="130"/>
              </a:spcBef>
            </a:pPr>
            <a:r>
              <a:rPr sz="2350" b="1" spc="-235" dirty="0">
                <a:solidFill>
                  <a:srgbClr val="FFFFFF"/>
                </a:solidFill>
                <a:latin typeface="Arial"/>
                <a:cs typeface="Arial"/>
              </a:rPr>
              <a:t>Step</a:t>
            </a:r>
            <a:r>
              <a:rPr sz="2350" b="1" spc="-20" dirty="0">
                <a:solidFill>
                  <a:srgbClr val="FFFFFF"/>
                </a:solidFill>
                <a:latin typeface="Arial"/>
                <a:cs typeface="Arial"/>
              </a:rPr>
              <a:t> </a:t>
            </a:r>
            <a:r>
              <a:rPr sz="2350" b="1" spc="-50" dirty="0">
                <a:solidFill>
                  <a:srgbClr val="FFFFFF"/>
                </a:solidFill>
                <a:latin typeface="Arial"/>
                <a:cs typeface="Arial"/>
              </a:rPr>
              <a:t>4</a:t>
            </a:r>
            <a:endParaRPr sz="2350">
              <a:latin typeface="Arial"/>
              <a:cs typeface="Arial"/>
            </a:endParaRPr>
          </a:p>
          <a:p>
            <a:pPr marL="12700" marR="5080">
              <a:lnSpc>
                <a:spcPct val="102299"/>
              </a:lnSpc>
              <a:spcBef>
                <a:spcPts val="1100"/>
              </a:spcBef>
            </a:pPr>
            <a:r>
              <a:rPr sz="1350" dirty="0">
                <a:solidFill>
                  <a:srgbClr val="FFFFFF"/>
                </a:solidFill>
                <a:latin typeface="Segoe UI Light"/>
                <a:cs typeface="Segoe UI Light"/>
              </a:rPr>
              <a:t>Analyze</a:t>
            </a:r>
            <a:r>
              <a:rPr sz="1350" spc="114"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20" dirty="0">
                <a:solidFill>
                  <a:srgbClr val="FFFFFF"/>
                </a:solidFill>
                <a:latin typeface="Segoe UI Light"/>
                <a:cs typeface="Segoe UI Light"/>
              </a:rPr>
              <a:t>data</a:t>
            </a:r>
            <a:endParaRPr sz="1350">
              <a:latin typeface="Segoe UI Light"/>
              <a:cs typeface="Segoe UI Light"/>
            </a:endParaRPr>
          </a:p>
        </p:txBody>
      </p:sp>
      <p:sp>
        <p:nvSpPr>
          <p:cNvPr id="29" name="object 29"/>
          <p:cNvSpPr txBox="1"/>
          <p:nvPr/>
        </p:nvSpPr>
        <p:spPr>
          <a:xfrm>
            <a:off x="10142219" y="4135882"/>
            <a:ext cx="991869" cy="1169035"/>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5" dirty="0">
                <a:solidFill>
                  <a:srgbClr val="FFFFFF"/>
                </a:solidFill>
                <a:latin typeface="Arial"/>
                <a:cs typeface="Arial"/>
              </a:rPr>
              <a:t> </a:t>
            </a:r>
            <a:r>
              <a:rPr sz="2350" b="1" spc="-50" dirty="0">
                <a:solidFill>
                  <a:srgbClr val="FFFFFF"/>
                </a:solidFill>
                <a:latin typeface="Arial"/>
                <a:cs typeface="Arial"/>
              </a:rPr>
              <a:t>5</a:t>
            </a:r>
            <a:endParaRPr sz="2350">
              <a:latin typeface="Arial"/>
              <a:cs typeface="Arial"/>
            </a:endParaRPr>
          </a:p>
          <a:p>
            <a:pPr marL="12700" marR="5080">
              <a:lnSpc>
                <a:spcPct val="104600"/>
              </a:lnSpc>
              <a:spcBef>
                <a:spcPts val="1060"/>
              </a:spcBef>
            </a:pPr>
            <a:r>
              <a:rPr sz="1350" dirty="0">
                <a:solidFill>
                  <a:srgbClr val="FFFFFF"/>
                </a:solidFill>
                <a:latin typeface="Segoe UI Light"/>
                <a:cs typeface="Segoe UI Light"/>
              </a:rPr>
              <a:t>Visualize</a:t>
            </a:r>
            <a:r>
              <a:rPr sz="1350" spc="185" dirty="0">
                <a:solidFill>
                  <a:srgbClr val="FFFFFF"/>
                </a:solidFill>
                <a:latin typeface="Segoe UI Light"/>
                <a:cs typeface="Segoe UI Light"/>
              </a:rPr>
              <a:t> </a:t>
            </a:r>
            <a:r>
              <a:rPr sz="1350" spc="-25" dirty="0">
                <a:solidFill>
                  <a:srgbClr val="FFFFFF"/>
                </a:solidFill>
                <a:latin typeface="Segoe UI Light"/>
                <a:cs typeface="Segoe UI Light"/>
              </a:rPr>
              <a:t>and </a:t>
            </a:r>
            <a:r>
              <a:rPr sz="1350" dirty="0">
                <a:solidFill>
                  <a:srgbClr val="FFFFFF"/>
                </a:solidFill>
                <a:latin typeface="Segoe UI Light"/>
                <a:cs typeface="Segoe UI Light"/>
              </a:rPr>
              <a:t>Share</a:t>
            </a:r>
            <a:r>
              <a:rPr sz="1350" spc="85"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10" dirty="0">
                <a:solidFill>
                  <a:srgbClr val="FFFFFF"/>
                </a:solidFill>
                <a:latin typeface="Segoe UI Light"/>
                <a:cs typeface="Segoe UI Light"/>
              </a:rPr>
              <a:t>Insights</a:t>
            </a:r>
            <a:endParaRPr sz="1350">
              <a:latin typeface="Segoe UI Light"/>
              <a:cs typeface="Segoe UI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xfrm>
            <a:off x="1322069" y="295656"/>
            <a:ext cx="8987155" cy="1666609"/>
          </a:xfrm>
          <a:prstGeom prst="rect">
            <a:avLst/>
          </a:prstGeom>
        </p:spPr>
        <p:txBody>
          <a:bodyPr vert="horz" wrap="square" lIns="0" tIns="553211" rIns="0" bIns="0" rtlCol="0">
            <a:spAutoFit/>
          </a:bodyPr>
          <a:lstStyle/>
          <a:p>
            <a:pPr marL="150495">
              <a:lnSpc>
                <a:spcPct val="100000"/>
              </a:lnSpc>
              <a:spcBef>
                <a:spcPts val="105"/>
              </a:spcBef>
            </a:pPr>
            <a:r>
              <a:rPr sz="3600" spc="-229" dirty="0">
                <a:latin typeface="Aptos" panose="020B0004020202020204" pitchFamily="34" charset="0"/>
              </a:rPr>
              <a:t>KPI-</a:t>
            </a:r>
            <a:r>
              <a:rPr sz="3600" dirty="0">
                <a:latin typeface="Aptos" panose="020B0004020202020204" pitchFamily="34" charset="0"/>
              </a:rPr>
              <a:t>1</a:t>
            </a:r>
            <a:r>
              <a:rPr sz="3600" spc="-135" dirty="0">
                <a:latin typeface="Aptos" panose="020B0004020202020204" pitchFamily="34" charset="0"/>
              </a:rPr>
              <a:t> </a:t>
            </a:r>
            <a:r>
              <a:rPr sz="3600" spc="-265" dirty="0">
                <a:latin typeface="Aptos" panose="020B0004020202020204" pitchFamily="34" charset="0"/>
              </a:rPr>
              <a:t>:</a:t>
            </a:r>
            <a:r>
              <a:rPr lang="en-US" sz="3600" spc="-265" dirty="0">
                <a:latin typeface="Aptos" panose="020B0004020202020204" pitchFamily="34" charset="0"/>
              </a:rPr>
              <a:t> AVERAGE  ATTRITION  RATE  FOR  EACH DEPARTMENTS</a:t>
            </a:r>
            <a:endParaRPr sz="3600" dirty="0">
              <a:latin typeface="Aptos" panose="020B0004020202020204" pitchFamily="34" charset="0"/>
            </a:endParaRPr>
          </a:p>
        </p:txBody>
      </p:sp>
      <p:sp>
        <p:nvSpPr>
          <p:cNvPr id="23" name="object 23"/>
          <p:cNvSpPr txBox="1"/>
          <p:nvPr/>
        </p:nvSpPr>
        <p:spPr>
          <a:xfrm>
            <a:off x="1496313" y="2185352"/>
            <a:ext cx="4868545" cy="4147289"/>
          </a:xfrm>
          <a:prstGeom prst="rect">
            <a:avLst/>
          </a:prstGeom>
        </p:spPr>
        <p:txBody>
          <a:bodyPr vert="horz" wrap="square" lIns="0" tIns="43180" rIns="0" bIns="0" rtlCol="0">
            <a:spAutoFit/>
          </a:bodyPr>
          <a:lstStyle/>
          <a:p>
            <a:pPr marL="295910" marR="39370" indent="-283845" algn="just">
              <a:lnSpc>
                <a:spcPts val="1950"/>
              </a:lnSpc>
              <a:spcBef>
                <a:spcPts val="340"/>
              </a:spcBef>
              <a:buClr>
                <a:srgbClr val="F6A6F4"/>
              </a:buClr>
              <a:buFont typeface="Courier New"/>
              <a:buChar char="o"/>
              <a:tabLst>
                <a:tab pos="295910" algn="l"/>
              </a:tabLst>
            </a:pPr>
            <a:r>
              <a:rPr lang="en-US" dirty="0">
                <a:solidFill>
                  <a:schemeClr val="bg1"/>
                </a:solidFill>
              </a:rPr>
              <a:t>This KPI measures the percentage of employees leaving the organization in each department. By analyzing attrition rates across departments, we can identify which areas experience higher employee turnover.</a:t>
            </a:r>
            <a:br>
              <a:rPr lang="en-US" dirty="0">
                <a:solidFill>
                  <a:schemeClr val="bg1"/>
                </a:solidFill>
              </a:rPr>
            </a:br>
            <a:r>
              <a:rPr lang="en-US" dirty="0">
                <a:solidFill>
                  <a:schemeClr val="bg1"/>
                </a:solidFill>
              </a:rPr>
              <a:t>Our findings show that certain departments have significantly higher attrition rates compared to others, indicating potential issues such as job stress, lack of growth opportunities, or dissatisfaction with work conditions.</a:t>
            </a:r>
            <a:br>
              <a:rPr lang="en-US" dirty="0">
                <a:solidFill>
                  <a:schemeClr val="bg1"/>
                </a:solidFill>
              </a:rPr>
            </a:br>
            <a:r>
              <a:rPr lang="en-US" dirty="0">
                <a:solidFill>
                  <a:schemeClr val="bg1"/>
                </a:solidFill>
              </a:rPr>
              <a:t>Tracking this KPI helps HR teams design targeted retention strategies, improve employee engagement, and reduce hiring and training costs associated with high turnover.</a:t>
            </a:r>
            <a:endParaRPr sz="1800" dirty="0">
              <a:solidFill>
                <a:schemeClr val="bg1"/>
              </a:solidFill>
              <a:latin typeface="Arial MT"/>
              <a:cs typeface="Arial MT"/>
            </a:endParaRPr>
          </a:p>
        </p:txBody>
      </p:sp>
      <p:pic>
        <p:nvPicPr>
          <p:cNvPr id="24" name="Picture 23">
            <a:extLst>
              <a:ext uri="{FF2B5EF4-FFF2-40B4-BE49-F238E27FC236}">
                <a16:creationId xmlns:a16="http://schemas.microsoft.com/office/drawing/2014/main" id="{E90D714C-82A7-1F77-2E46-B45003B05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514600"/>
            <a:ext cx="5077534" cy="2791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xfrm>
            <a:off x="1325499" y="541274"/>
            <a:ext cx="8626475" cy="984885"/>
          </a:xfrm>
          <a:prstGeom prst="rect">
            <a:avLst/>
          </a:prstGeom>
        </p:spPr>
        <p:txBody>
          <a:bodyPr vert="horz" wrap="square" lIns="0" tIns="15240" rIns="0" bIns="0" rtlCol="0">
            <a:spAutoFit/>
          </a:bodyPr>
          <a:lstStyle/>
          <a:p>
            <a:pPr marL="12700">
              <a:lnSpc>
                <a:spcPct val="100000"/>
              </a:lnSpc>
              <a:spcBef>
                <a:spcPts val="120"/>
              </a:spcBef>
            </a:pPr>
            <a:r>
              <a:rPr spc="-225" dirty="0">
                <a:latin typeface="Aptos" panose="020B0004020202020204" pitchFamily="34" charset="0"/>
              </a:rPr>
              <a:t>KPI-</a:t>
            </a:r>
            <a:r>
              <a:rPr dirty="0">
                <a:latin typeface="Aptos" panose="020B0004020202020204" pitchFamily="34" charset="0"/>
              </a:rPr>
              <a:t>2</a:t>
            </a:r>
            <a:r>
              <a:rPr spc="5" dirty="0">
                <a:latin typeface="Aptos" panose="020B0004020202020204" pitchFamily="34" charset="0"/>
              </a:rPr>
              <a:t> </a:t>
            </a:r>
            <a:r>
              <a:rPr spc="-240" dirty="0">
                <a:latin typeface="Aptos" panose="020B0004020202020204" pitchFamily="34" charset="0"/>
              </a:rPr>
              <a:t>:</a:t>
            </a:r>
            <a:r>
              <a:rPr spc="-50" dirty="0">
                <a:latin typeface="Aptos" panose="020B0004020202020204" pitchFamily="34" charset="0"/>
              </a:rPr>
              <a:t> </a:t>
            </a:r>
            <a:r>
              <a:rPr lang="en-US" spc="-345" dirty="0">
                <a:latin typeface="Aptos" panose="020B0004020202020204" pitchFamily="34" charset="0"/>
              </a:rPr>
              <a:t>AVERAGE  HOURLY  RATE  OF  MALE  RESEARCH SCIENTIST</a:t>
            </a:r>
            <a:endParaRPr spc="-390" dirty="0">
              <a:latin typeface="Aptos" panose="020B0004020202020204" pitchFamily="34" charset="0"/>
            </a:endParaRPr>
          </a:p>
        </p:txBody>
      </p:sp>
      <p:sp>
        <p:nvSpPr>
          <p:cNvPr id="8" name="object 8"/>
          <p:cNvSpPr txBox="1">
            <a:spLocks noGrp="1"/>
          </p:cNvSpPr>
          <p:nvPr>
            <p:ph type="body" idx="1"/>
          </p:nvPr>
        </p:nvSpPr>
        <p:spPr>
          <a:xfrm>
            <a:off x="1318513" y="1914461"/>
            <a:ext cx="5106035" cy="3890809"/>
          </a:xfrm>
          <a:prstGeom prst="rect">
            <a:avLst/>
          </a:prstGeom>
        </p:spPr>
        <p:txBody>
          <a:bodyPr vert="horz" wrap="square" lIns="0" tIns="43180" rIns="0" bIns="0" rtlCol="0">
            <a:spAutoFit/>
          </a:bodyPr>
          <a:lstStyle/>
          <a:p>
            <a:pPr marL="344805" marR="195580" indent="-283845">
              <a:lnSpc>
                <a:spcPts val="1950"/>
              </a:lnSpc>
              <a:spcBef>
                <a:spcPts val="340"/>
              </a:spcBef>
              <a:buClr>
                <a:srgbClr val="F6A6F4"/>
              </a:buClr>
              <a:buFont typeface="Courier New"/>
              <a:buChar char="o"/>
              <a:tabLst>
                <a:tab pos="344805" algn="l"/>
              </a:tabLst>
            </a:pPr>
            <a:r>
              <a:rPr lang="en-US" dirty="0"/>
              <a:t>This KPI focuses on the compensation of male employees working as Research Scientists. It is calculated by taking the average hourly rate for this specific group from the HR dataset.</a:t>
            </a:r>
            <a:br>
              <a:rPr lang="en-US" dirty="0"/>
            </a:br>
            <a:r>
              <a:rPr lang="en-US" dirty="0"/>
              <a:t>The purpose of this KPI is to assess pay levels for a targeted job role and demographic, enabling HR to monitor fairness, market competitiveness, and potential pay gaps.</a:t>
            </a:r>
            <a:br>
              <a:rPr lang="en-US" dirty="0"/>
            </a:br>
            <a:r>
              <a:rPr lang="en-US" dirty="0"/>
              <a:t>By isolating this group, we can compare their compensation with other roles, genders, or industry benchmarks, ensuring that the organization maintains equitable and competitive pay practices.</a:t>
            </a:r>
            <a:endParaRPr spc="-10" dirty="0"/>
          </a:p>
        </p:txBody>
      </p:sp>
      <p:sp>
        <p:nvSpPr>
          <p:cNvPr id="14" name="object 14"/>
          <p:cNvSpPr txBox="1"/>
          <p:nvPr/>
        </p:nvSpPr>
        <p:spPr>
          <a:xfrm>
            <a:off x="8192778" y="6167967"/>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$1.81</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15" name="object 15"/>
          <p:cNvSpPr txBox="1"/>
          <p:nvPr/>
        </p:nvSpPr>
        <p:spPr>
          <a:xfrm>
            <a:off x="8190187" y="6035847"/>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$1.73</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16" name="object 16"/>
          <p:cNvSpPr txBox="1"/>
          <p:nvPr/>
        </p:nvSpPr>
        <p:spPr>
          <a:xfrm>
            <a:off x="8160718" y="5906219"/>
            <a:ext cx="20193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$.83</a:t>
            </a:r>
            <a:r>
              <a:rPr sz="450" b="1" spc="3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17" name="object 17"/>
          <p:cNvSpPr txBox="1"/>
          <p:nvPr/>
        </p:nvSpPr>
        <p:spPr>
          <a:xfrm>
            <a:off x="8179028" y="5776705"/>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$1.39</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18" name="object 18"/>
          <p:cNvSpPr txBox="1"/>
          <p:nvPr/>
        </p:nvSpPr>
        <p:spPr>
          <a:xfrm>
            <a:off x="8156504" y="5644757"/>
            <a:ext cx="20193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$.70</a:t>
            </a:r>
            <a:r>
              <a:rPr sz="450" b="1" spc="3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19" name="object 19"/>
          <p:cNvSpPr txBox="1"/>
          <p:nvPr/>
        </p:nvSpPr>
        <p:spPr>
          <a:xfrm>
            <a:off x="8325232" y="5515209"/>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$5.84</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0" name="object 20"/>
          <p:cNvSpPr txBox="1"/>
          <p:nvPr/>
        </p:nvSpPr>
        <p:spPr>
          <a:xfrm>
            <a:off x="8282151" y="5385695"/>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$4.53</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1" name="object 21"/>
          <p:cNvSpPr txBox="1"/>
          <p:nvPr/>
        </p:nvSpPr>
        <p:spPr>
          <a:xfrm>
            <a:off x="8237655" y="5253471"/>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$3.18</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2" name="object 22"/>
          <p:cNvSpPr txBox="1"/>
          <p:nvPr/>
        </p:nvSpPr>
        <p:spPr>
          <a:xfrm>
            <a:off x="8217203" y="5123957"/>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$2.55</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3" name="object 23"/>
          <p:cNvSpPr txBox="1"/>
          <p:nvPr/>
        </p:nvSpPr>
        <p:spPr>
          <a:xfrm>
            <a:off x="8205284" y="4994599"/>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$2.19</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4" name="object 24"/>
          <p:cNvSpPr txBox="1"/>
          <p:nvPr/>
        </p:nvSpPr>
        <p:spPr>
          <a:xfrm>
            <a:off x="8499039" y="4862462"/>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$11.13</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25" name="object 25"/>
          <p:cNvSpPr txBox="1"/>
          <p:nvPr/>
        </p:nvSpPr>
        <p:spPr>
          <a:xfrm>
            <a:off x="8469743" y="4732947"/>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$10.24</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26" name="object 26"/>
          <p:cNvSpPr txBox="1"/>
          <p:nvPr/>
        </p:nvSpPr>
        <p:spPr>
          <a:xfrm>
            <a:off x="8430255" y="4603313"/>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$9.04</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7" name="object 27"/>
          <p:cNvSpPr txBox="1"/>
          <p:nvPr/>
        </p:nvSpPr>
        <p:spPr>
          <a:xfrm>
            <a:off x="8395812" y="4473799"/>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$7.99</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8" name="object 28"/>
          <p:cNvSpPr txBox="1"/>
          <p:nvPr/>
        </p:nvSpPr>
        <p:spPr>
          <a:xfrm>
            <a:off x="8385274" y="4341851"/>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$7.67</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9" name="object 29"/>
          <p:cNvSpPr txBox="1"/>
          <p:nvPr/>
        </p:nvSpPr>
        <p:spPr>
          <a:xfrm>
            <a:off x="8531755" y="4212303"/>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$12.13</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0" name="object 30"/>
          <p:cNvSpPr txBox="1"/>
          <p:nvPr/>
        </p:nvSpPr>
        <p:spPr>
          <a:xfrm>
            <a:off x="8743357" y="4082703"/>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$18.57</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1" name="object 31"/>
          <p:cNvSpPr txBox="1"/>
          <p:nvPr/>
        </p:nvSpPr>
        <p:spPr>
          <a:xfrm>
            <a:off x="8684972" y="3950565"/>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$16.79</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2" name="object 32"/>
          <p:cNvSpPr txBox="1"/>
          <p:nvPr/>
        </p:nvSpPr>
        <p:spPr>
          <a:xfrm>
            <a:off x="8584785" y="3821207"/>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$13.74</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3" name="object 33"/>
          <p:cNvSpPr txBox="1"/>
          <p:nvPr/>
        </p:nvSpPr>
        <p:spPr>
          <a:xfrm>
            <a:off x="8568651" y="3691693"/>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$13.25</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4" name="object 34"/>
          <p:cNvSpPr txBox="1"/>
          <p:nvPr/>
        </p:nvSpPr>
        <p:spPr>
          <a:xfrm>
            <a:off x="9098502" y="3559555"/>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$29.38</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5" name="object 35"/>
          <p:cNvSpPr txBox="1"/>
          <p:nvPr/>
        </p:nvSpPr>
        <p:spPr>
          <a:xfrm>
            <a:off x="9030720" y="3429955"/>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$27.32</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6" name="object 36"/>
          <p:cNvSpPr txBox="1"/>
          <p:nvPr/>
        </p:nvSpPr>
        <p:spPr>
          <a:xfrm>
            <a:off x="8807718" y="3300407"/>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$20.53</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7" name="object 37"/>
          <p:cNvSpPr txBox="1"/>
          <p:nvPr/>
        </p:nvSpPr>
        <p:spPr>
          <a:xfrm>
            <a:off x="8687389" y="3168459"/>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$16.87</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8" name="object 38"/>
          <p:cNvSpPr txBox="1"/>
          <p:nvPr/>
        </p:nvSpPr>
        <p:spPr>
          <a:xfrm>
            <a:off x="8659407" y="3038945"/>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$16.02</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9" name="object 39"/>
          <p:cNvSpPr txBox="1"/>
          <p:nvPr/>
        </p:nvSpPr>
        <p:spPr>
          <a:xfrm>
            <a:off x="8850729" y="2909397"/>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$21.84</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0" name="object 40"/>
          <p:cNvSpPr txBox="1"/>
          <p:nvPr/>
        </p:nvSpPr>
        <p:spPr>
          <a:xfrm>
            <a:off x="9002978" y="2779796"/>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$26.48</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1" name="object 41"/>
          <p:cNvSpPr txBox="1"/>
          <p:nvPr/>
        </p:nvSpPr>
        <p:spPr>
          <a:xfrm>
            <a:off x="9438030" y="2647659"/>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$39.72</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2" name="object 42"/>
          <p:cNvSpPr txBox="1"/>
          <p:nvPr/>
        </p:nvSpPr>
        <p:spPr>
          <a:xfrm>
            <a:off x="9296214" y="2518300"/>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$35.41</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3" name="object 43"/>
          <p:cNvSpPr txBox="1"/>
          <p:nvPr/>
        </p:nvSpPr>
        <p:spPr>
          <a:xfrm>
            <a:off x="9376778" y="2388786"/>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$37.86</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5" name="object 45"/>
          <p:cNvSpPr txBox="1"/>
          <p:nvPr/>
        </p:nvSpPr>
        <p:spPr>
          <a:xfrm>
            <a:off x="8593352" y="2127049"/>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$14.0</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46" name="object 46"/>
          <p:cNvSpPr txBox="1"/>
          <p:nvPr/>
        </p:nvSpPr>
        <p:spPr>
          <a:xfrm>
            <a:off x="8775312" y="1997690"/>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$19.54</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7" name="object 47"/>
          <p:cNvSpPr txBox="1"/>
          <p:nvPr/>
        </p:nvSpPr>
        <p:spPr>
          <a:xfrm>
            <a:off x="9268300" y="1865553"/>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$34.56</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8" name="object 48"/>
          <p:cNvSpPr txBox="1"/>
          <p:nvPr/>
        </p:nvSpPr>
        <p:spPr>
          <a:xfrm>
            <a:off x="9292828" y="1736039"/>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$35.30</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9" name="object 49"/>
          <p:cNvSpPr txBox="1"/>
          <p:nvPr/>
        </p:nvSpPr>
        <p:spPr>
          <a:xfrm>
            <a:off x="7963282" y="6162789"/>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G1</a:t>
            </a:r>
            <a:endParaRPr sz="450">
              <a:latin typeface="Calibri"/>
              <a:cs typeface="Calibri"/>
            </a:endParaRPr>
          </a:p>
        </p:txBody>
      </p:sp>
      <p:sp>
        <p:nvSpPr>
          <p:cNvPr id="50" name="object 50"/>
          <p:cNvSpPr txBox="1"/>
          <p:nvPr/>
        </p:nvSpPr>
        <p:spPr>
          <a:xfrm>
            <a:off x="7963282" y="6033258"/>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G2</a:t>
            </a:r>
            <a:endParaRPr sz="450">
              <a:latin typeface="Calibri"/>
              <a:cs typeface="Calibri"/>
            </a:endParaRPr>
          </a:p>
        </p:txBody>
      </p:sp>
      <p:sp>
        <p:nvSpPr>
          <p:cNvPr id="51" name="object 51"/>
          <p:cNvSpPr txBox="1"/>
          <p:nvPr/>
        </p:nvSpPr>
        <p:spPr>
          <a:xfrm>
            <a:off x="7963282" y="5903630"/>
            <a:ext cx="96520"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G3</a:t>
            </a:r>
            <a:endParaRPr sz="450">
              <a:latin typeface="Calibri"/>
              <a:cs typeface="Calibri"/>
            </a:endParaRPr>
          </a:p>
        </p:txBody>
      </p:sp>
      <p:sp>
        <p:nvSpPr>
          <p:cNvPr id="52" name="object 52"/>
          <p:cNvSpPr txBox="1"/>
          <p:nvPr/>
        </p:nvSpPr>
        <p:spPr>
          <a:xfrm>
            <a:off x="7963282" y="5771527"/>
            <a:ext cx="96520"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G4</a:t>
            </a:r>
            <a:endParaRPr sz="450">
              <a:latin typeface="Calibri"/>
              <a:cs typeface="Calibri"/>
            </a:endParaRPr>
          </a:p>
        </p:txBody>
      </p:sp>
      <p:sp>
        <p:nvSpPr>
          <p:cNvPr id="53" name="object 53"/>
          <p:cNvSpPr txBox="1"/>
          <p:nvPr/>
        </p:nvSpPr>
        <p:spPr>
          <a:xfrm>
            <a:off x="7963282" y="5642169"/>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G5</a:t>
            </a:r>
            <a:endParaRPr sz="450">
              <a:latin typeface="Calibri"/>
              <a:cs typeface="Calibri"/>
            </a:endParaRPr>
          </a:p>
        </p:txBody>
      </p:sp>
      <p:sp>
        <p:nvSpPr>
          <p:cNvPr id="54" name="object 54"/>
          <p:cNvSpPr txBox="1"/>
          <p:nvPr/>
        </p:nvSpPr>
        <p:spPr>
          <a:xfrm>
            <a:off x="7973991" y="5512620"/>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F1</a:t>
            </a:r>
            <a:endParaRPr sz="450">
              <a:latin typeface="Calibri"/>
              <a:cs typeface="Calibri"/>
            </a:endParaRPr>
          </a:p>
        </p:txBody>
      </p:sp>
      <p:sp>
        <p:nvSpPr>
          <p:cNvPr id="55" name="object 55"/>
          <p:cNvSpPr txBox="1"/>
          <p:nvPr/>
        </p:nvSpPr>
        <p:spPr>
          <a:xfrm>
            <a:off x="7973991" y="5380517"/>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F2</a:t>
            </a:r>
            <a:endParaRPr sz="450">
              <a:latin typeface="Calibri"/>
              <a:cs typeface="Calibri"/>
            </a:endParaRPr>
          </a:p>
        </p:txBody>
      </p:sp>
      <p:sp>
        <p:nvSpPr>
          <p:cNvPr id="56" name="object 56"/>
          <p:cNvSpPr txBox="1"/>
          <p:nvPr/>
        </p:nvSpPr>
        <p:spPr>
          <a:xfrm>
            <a:off x="7973991" y="5250882"/>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F3</a:t>
            </a:r>
            <a:endParaRPr sz="450">
              <a:latin typeface="Calibri"/>
              <a:cs typeface="Calibri"/>
            </a:endParaRPr>
          </a:p>
        </p:txBody>
      </p:sp>
      <p:sp>
        <p:nvSpPr>
          <p:cNvPr id="57" name="object 57"/>
          <p:cNvSpPr txBox="1"/>
          <p:nvPr/>
        </p:nvSpPr>
        <p:spPr>
          <a:xfrm>
            <a:off x="7973991" y="5121368"/>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F4</a:t>
            </a:r>
            <a:endParaRPr sz="450">
              <a:latin typeface="Calibri"/>
              <a:cs typeface="Calibri"/>
            </a:endParaRPr>
          </a:p>
        </p:txBody>
      </p:sp>
      <p:sp>
        <p:nvSpPr>
          <p:cNvPr id="58" name="object 58"/>
          <p:cNvSpPr txBox="1"/>
          <p:nvPr/>
        </p:nvSpPr>
        <p:spPr>
          <a:xfrm>
            <a:off x="7973991" y="4989421"/>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F5</a:t>
            </a:r>
            <a:endParaRPr sz="450">
              <a:latin typeface="Calibri"/>
              <a:cs typeface="Calibri"/>
            </a:endParaRPr>
          </a:p>
        </p:txBody>
      </p:sp>
      <p:sp>
        <p:nvSpPr>
          <p:cNvPr id="59" name="object 59"/>
          <p:cNvSpPr txBox="1"/>
          <p:nvPr/>
        </p:nvSpPr>
        <p:spPr>
          <a:xfrm>
            <a:off x="7972177" y="4859873"/>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E1</a:t>
            </a:r>
            <a:endParaRPr sz="450">
              <a:latin typeface="Calibri"/>
              <a:cs typeface="Calibri"/>
            </a:endParaRPr>
          </a:p>
        </p:txBody>
      </p:sp>
      <p:sp>
        <p:nvSpPr>
          <p:cNvPr id="60" name="object 60"/>
          <p:cNvSpPr txBox="1"/>
          <p:nvPr/>
        </p:nvSpPr>
        <p:spPr>
          <a:xfrm>
            <a:off x="7972177" y="4730358"/>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E2</a:t>
            </a:r>
            <a:endParaRPr sz="450">
              <a:latin typeface="Calibri"/>
              <a:cs typeface="Calibri"/>
            </a:endParaRPr>
          </a:p>
        </p:txBody>
      </p:sp>
      <p:sp>
        <p:nvSpPr>
          <p:cNvPr id="61" name="object 61"/>
          <p:cNvSpPr txBox="1"/>
          <p:nvPr/>
        </p:nvSpPr>
        <p:spPr>
          <a:xfrm>
            <a:off x="7972177" y="4600724"/>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E3</a:t>
            </a:r>
            <a:endParaRPr sz="450">
              <a:latin typeface="Calibri"/>
              <a:cs typeface="Calibri"/>
            </a:endParaRPr>
          </a:p>
        </p:txBody>
      </p:sp>
      <p:sp>
        <p:nvSpPr>
          <p:cNvPr id="62" name="object 62"/>
          <p:cNvSpPr txBox="1"/>
          <p:nvPr/>
        </p:nvSpPr>
        <p:spPr>
          <a:xfrm>
            <a:off x="7972177" y="4468621"/>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E4</a:t>
            </a:r>
            <a:endParaRPr sz="450">
              <a:latin typeface="Calibri"/>
              <a:cs typeface="Calibri"/>
            </a:endParaRPr>
          </a:p>
        </p:txBody>
      </p:sp>
      <p:sp>
        <p:nvSpPr>
          <p:cNvPr id="63" name="object 63"/>
          <p:cNvSpPr txBox="1"/>
          <p:nvPr/>
        </p:nvSpPr>
        <p:spPr>
          <a:xfrm>
            <a:off x="7972177" y="4339263"/>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E5</a:t>
            </a:r>
            <a:endParaRPr sz="450">
              <a:latin typeface="Calibri"/>
              <a:cs typeface="Calibri"/>
            </a:endParaRPr>
          </a:p>
        </p:txBody>
      </p:sp>
      <p:sp>
        <p:nvSpPr>
          <p:cNvPr id="64" name="object 64"/>
          <p:cNvSpPr txBox="1"/>
          <p:nvPr/>
        </p:nvSpPr>
        <p:spPr>
          <a:xfrm>
            <a:off x="7964317" y="4209714"/>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D1</a:t>
            </a:r>
            <a:endParaRPr sz="450">
              <a:latin typeface="Calibri"/>
              <a:cs typeface="Calibri"/>
            </a:endParaRPr>
          </a:p>
        </p:txBody>
      </p:sp>
      <p:sp>
        <p:nvSpPr>
          <p:cNvPr id="65" name="object 65"/>
          <p:cNvSpPr txBox="1"/>
          <p:nvPr/>
        </p:nvSpPr>
        <p:spPr>
          <a:xfrm>
            <a:off x="7964317" y="4077611"/>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D2</a:t>
            </a:r>
            <a:endParaRPr sz="450">
              <a:latin typeface="Calibri"/>
              <a:cs typeface="Calibri"/>
            </a:endParaRPr>
          </a:p>
        </p:txBody>
      </p:sp>
      <p:sp>
        <p:nvSpPr>
          <p:cNvPr id="66" name="object 66"/>
          <p:cNvSpPr txBox="1"/>
          <p:nvPr/>
        </p:nvSpPr>
        <p:spPr>
          <a:xfrm>
            <a:off x="7964317" y="3947976"/>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D3</a:t>
            </a:r>
            <a:endParaRPr sz="450">
              <a:latin typeface="Calibri"/>
              <a:cs typeface="Calibri"/>
            </a:endParaRPr>
          </a:p>
        </p:txBody>
      </p:sp>
      <p:sp>
        <p:nvSpPr>
          <p:cNvPr id="67" name="object 67"/>
          <p:cNvSpPr txBox="1"/>
          <p:nvPr/>
        </p:nvSpPr>
        <p:spPr>
          <a:xfrm>
            <a:off x="7964317" y="3818618"/>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D4</a:t>
            </a:r>
            <a:endParaRPr sz="450">
              <a:latin typeface="Calibri"/>
              <a:cs typeface="Calibri"/>
            </a:endParaRPr>
          </a:p>
        </p:txBody>
      </p:sp>
      <p:sp>
        <p:nvSpPr>
          <p:cNvPr id="68" name="object 68"/>
          <p:cNvSpPr txBox="1"/>
          <p:nvPr/>
        </p:nvSpPr>
        <p:spPr>
          <a:xfrm>
            <a:off x="7964317" y="3686515"/>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D5</a:t>
            </a:r>
            <a:endParaRPr sz="450">
              <a:latin typeface="Calibri"/>
              <a:cs typeface="Calibri"/>
            </a:endParaRPr>
          </a:p>
        </p:txBody>
      </p:sp>
      <p:sp>
        <p:nvSpPr>
          <p:cNvPr id="69" name="object 69"/>
          <p:cNvSpPr txBox="1"/>
          <p:nvPr/>
        </p:nvSpPr>
        <p:spPr>
          <a:xfrm>
            <a:off x="7969413" y="3556966"/>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C1</a:t>
            </a:r>
            <a:endParaRPr sz="450">
              <a:latin typeface="Calibri"/>
              <a:cs typeface="Calibri"/>
            </a:endParaRPr>
          </a:p>
        </p:txBody>
      </p:sp>
      <p:sp>
        <p:nvSpPr>
          <p:cNvPr id="70" name="object 70"/>
          <p:cNvSpPr txBox="1"/>
          <p:nvPr/>
        </p:nvSpPr>
        <p:spPr>
          <a:xfrm>
            <a:off x="7969413" y="3427366"/>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C2</a:t>
            </a:r>
            <a:endParaRPr sz="450">
              <a:latin typeface="Calibri"/>
              <a:cs typeface="Calibri"/>
            </a:endParaRPr>
          </a:p>
        </p:txBody>
      </p:sp>
      <p:sp>
        <p:nvSpPr>
          <p:cNvPr id="71" name="object 71"/>
          <p:cNvSpPr txBox="1"/>
          <p:nvPr/>
        </p:nvSpPr>
        <p:spPr>
          <a:xfrm>
            <a:off x="7969413" y="3295229"/>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C3</a:t>
            </a:r>
            <a:endParaRPr sz="450">
              <a:latin typeface="Calibri"/>
              <a:cs typeface="Calibri"/>
            </a:endParaRPr>
          </a:p>
        </p:txBody>
      </p:sp>
      <p:sp>
        <p:nvSpPr>
          <p:cNvPr id="72" name="object 72"/>
          <p:cNvSpPr txBox="1"/>
          <p:nvPr/>
        </p:nvSpPr>
        <p:spPr>
          <a:xfrm>
            <a:off x="7969413" y="3165870"/>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C4</a:t>
            </a:r>
            <a:endParaRPr sz="450">
              <a:latin typeface="Calibri"/>
              <a:cs typeface="Calibri"/>
            </a:endParaRPr>
          </a:p>
        </p:txBody>
      </p:sp>
      <p:sp>
        <p:nvSpPr>
          <p:cNvPr id="73" name="object 73"/>
          <p:cNvSpPr txBox="1"/>
          <p:nvPr/>
        </p:nvSpPr>
        <p:spPr>
          <a:xfrm>
            <a:off x="7969413" y="3036356"/>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C5</a:t>
            </a:r>
            <a:endParaRPr sz="450">
              <a:latin typeface="Calibri"/>
              <a:cs typeface="Calibri"/>
            </a:endParaRPr>
          </a:p>
        </p:txBody>
      </p:sp>
      <p:sp>
        <p:nvSpPr>
          <p:cNvPr id="74" name="object 74"/>
          <p:cNvSpPr txBox="1"/>
          <p:nvPr/>
        </p:nvSpPr>
        <p:spPr>
          <a:xfrm>
            <a:off x="7968722" y="2906808"/>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B1</a:t>
            </a:r>
            <a:endParaRPr sz="450">
              <a:latin typeface="Calibri"/>
              <a:cs typeface="Calibri"/>
            </a:endParaRPr>
          </a:p>
        </p:txBody>
      </p:sp>
      <p:sp>
        <p:nvSpPr>
          <p:cNvPr id="75" name="object 75"/>
          <p:cNvSpPr txBox="1"/>
          <p:nvPr/>
        </p:nvSpPr>
        <p:spPr>
          <a:xfrm>
            <a:off x="7968722" y="2774619"/>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B2</a:t>
            </a:r>
            <a:endParaRPr sz="450">
              <a:latin typeface="Calibri"/>
              <a:cs typeface="Calibri"/>
            </a:endParaRPr>
          </a:p>
        </p:txBody>
      </p:sp>
      <p:sp>
        <p:nvSpPr>
          <p:cNvPr id="76" name="object 76"/>
          <p:cNvSpPr txBox="1"/>
          <p:nvPr/>
        </p:nvSpPr>
        <p:spPr>
          <a:xfrm>
            <a:off x="7968722" y="2645070"/>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B3</a:t>
            </a:r>
            <a:endParaRPr sz="450">
              <a:latin typeface="Calibri"/>
              <a:cs typeface="Calibri"/>
            </a:endParaRPr>
          </a:p>
        </p:txBody>
      </p:sp>
      <p:sp>
        <p:nvSpPr>
          <p:cNvPr id="77" name="object 77"/>
          <p:cNvSpPr txBox="1"/>
          <p:nvPr/>
        </p:nvSpPr>
        <p:spPr>
          <a:xfrm>
            <a:off x="7968722" y="2515712"/>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B4</a:t>
            </a:r>
            <a:endParaRPr sz="450">
              <a:latin typeface="Calibri"/>
              <a:cs typeface="Calibri"/>
            </a:endParaRPr>
          </a:p>
        </p:txBody>
      </p:sp>
      <p:sp>
        <p:nvSpPr>
          <p:cNvPr id="78" name="object 78"/>
          <p:cNvSpPr txBox="1"/>
          <p:nvPr/>
        </p:nvSpPr>
        <p:spPr>
          <a:xfrm>
            <a:off x="7968722" y="2383609"/>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B5</a:t>
            </a:r>
            <a:endParaRPr sz="450">
              <a:latin typeface="Calibri"/>
              <a:cs typeface="Calibri"/>
            </a:endParaRPr>
          </a:p>
        </p:txBody>
      </p:sp>
      <p:sp>
        <p:nvSpPr>
          <p:cNvPr id="79" name="object 79"/>
          <p:cNvSpPr txBox="1"/>
          <p:nvPr/>
        </p:nvSpPr>
        <p:spPr>
          <a:xfrm>
            <a:off x="7966563" y="2254060"/>
            <a:ext cx="9334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A1</a:t>
            </a:r>
            <a:endParaRPr sz="450">
              <a:latin typeface="Calibri"/>
              <a:cs typeface="Calibri"/>
            </a:endParaRPr>
          </a:p>
        </p:txBody>
      </p:sp>
      <p:sp>
        <p:nvSpPr>
          <p:cNvPr id="80" name="object 80"/>
          <p:cNvSpPr txBox="1"/>
          <p:nvPr/>
        </p:nvSpPr>
        <p:spPr>
          <a:xfrm>
            <a:off x="7966563" y="2124460"/>
            <a:ext cx="9334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A2</a:t>
            </a:r>
            <a:endParaRPr sz="450">
              <a:latin typeface="Calibri"/>
              <a:cs typeface="Calibri"/>
            </a:endParaRPr>
          </a:p>
        </p:txBody>
      </p:sp>
      <p:sp>
        <p:nvSpPr>
          <p:cNvPr id="81" name="object 81"/>
          <p:cNvSpPr txBox="1"/>
          <p:nvPr/>
        </p:nvSpPr>
        <p:spPr>
          <a:xfrm>
            <a:off x="7966563" y="1992323"/>
            <a:ext cx="9334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A3</a:t>
            </a:r>
            <a:endParaRPr sz="450">
              <a:latin typeface="Calibri"/>
              <a:cs typeface="Calibri"/>
            </a:endParaRPr>
          </a:p>
        </p:txBody>
      </p:sp>
      <p:sp>
        <p:nvSpPr>
          <p:cNvPr id="82" name="object 82"/>
          <p:cNvSpPr txBox="1"/>
          <p:nvPr/>
        </p:nvSpPr>
        <p:spPr>
          <a:xfrm>
            <a:off x="7966563" y="1862964"/>
            <a:ext cx="9334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A4</a:t>
            </a:r>
            <a:endParaRPr sz="450">
              <a:latin typeface="Calibri"/>
              <a:cs typeface="Calibri"/>
            </a:endParaRPr>
          </a:p>
        </p:txBody>
      </p:sp>
      <p:sp>
        <p:nvSpPr>
          <p:cNvPr id="84" name="object 84"/>
          <p:cNvSpPr txBox="1"/>
          <p:nvPr/>
        </p:nvSpPr>
        <p:spPr>
          <a:xfrm>
            <a:off x="7837292" y="5926598"/>
            <a:ext cx="88265" cy="64769"/>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G</a:t>
            </a:r>
            <a:endParaRPr sz="500">
              <a:latin typeface="Calibri"/>
              <a:cs typeface="Calibri"/>
            </a:endParaRPr>
          </a:p>
        </p:txBody>
      </p:sp>
      <p:sp>
        <p:nvSpPr>
          <p:cNvPr id="85" name="object 85"/>
          <p:cNvSpPr txBox="1"/>
          <p:nvPr/>
        </p:nvSpPr>
        <p:spPr>
          <a:xfrm>
            <a:off x="7837292" y="5281925"/>
            <a:ext cx="88265" cy="54610"/>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F</a:t>
            </a:r>
            <a:endParaRPr sz="500">
              <a:latin typeface="Calibri"/>
              <a:cs typeface="Calibri"/>
            </a:endParaRPr>
          </a:p>
        </p:txBody>
      </p:sp>
      <p:sp>
        <p:nvSpPr>
          <p:cNvPr id="86" name="object 86"/>
          <p:cNvSpPr txBox="1"/>
          <p:nvPr/>
        </p:nvSpPr>
        <p:spPr>
          <a:xfrm>
            <a:off x="7837292" y="4627385"/>
            <a:ext cx="88265" cy="55880"/>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E</a:t>
            </a:r>
            <a:endParaRPr sz="500">
              <a:latin typeface="Calibri"/>
              <a:cs typeface="Calibri"/>
            </a:endParaRPr>
          </a:p>
        </p:txBody>
      </p:sp>
      <p:sp>
        <p:nvSpPr>
          <p:cNvPr id="87" name="object 87"/>
          <p:cNvSpPr txBox="1"/>
          <p:nvPr/>
        </p:nvSpPr>
        <p:spPr>
          <a:xfrm>
            <a:off x="7837292" y="3971916"/>
            <a:ext cx="88265" cy="64135"/>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D</a:t>
            </a:r>
            <a:endParaRPr sz="500">
              <a:latin typeface="Calibri"/>
              <a:cs typeface="Calibri"/>
            </a:endParaRPr>
          </a:p>
        </p:txBody>
      </p:sp>
      <p:sp>
        <p:nvSpPr>
          <p:cNvPr id="88" name="object 88"/>
          <p:cNvSpPr txBox="1"/>
          <p:nvPr/>
        </p:nvSpPr>
        <p:spPr>
          <a:xfrm>
            <a:off x="7837292" y="3324273"/>
            <a:ext cx="88265" cy="59055"/>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C</a:t>
            </a:r>
            <a:endParaRPr sz="500">
              <a:latin typeface="Calibri"/>
              <a:cs typeface="Calibri"/>
            </a:endParaRPr>
          </a:p>
        </p:txBody>
      </p:sp>
      <p:sp>
        <p:nvSpPr>
          <p:cNvPr id="89" name="object 89"/>
          <p:cNvSpPr txBox="1"/>
          <p:nvPr/>
        </p:nvSpPr>
        <p:spPr>
          <a:xfrm>
            <a:off x="7837292" y="2670857"/>
            <a:ext cx="88265" cy="59690"/>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B</a:t>
            </a:r>
            <a:endParaRPr sz="500">
              <a:latin typeface="Calibri"/>
              <a:cs typeface="Calibri"/>
            </a:endParaRPr>
          </a:p>
        </p:txBody>
      </p:sp>
      <p:pic>
        <p:nvPicPr>
          <p:cNvPr id="9" name="Picture 8">
            <a:extLst>
              <a:ext uri="{FF2B5EF4-FFF2-40B4-BE49-F238E27FC236}">
                <a16:creationId xmlns:a16="http://schemas.microsoft.com/office/drawing/2014/main" id="{EC3BF8AD-F058-986A-38E5-94C539F59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129" y="2205345"/>
            <a:ext cx="4639319" cy="27597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xfrm>
            <a:off x="1322069" y="295656"/>
            <a:ext cx="8987155" cy="1350703"/>
          </a:xfrm>
          <a:prstGeom prst="rect">
            <a:avLst/>
          </a:prstGeom>
        </p:spPr>
        <p:txBody>
          <a:bodyPr vert="horz" wrap="square" lIns="0" tIns="341452" rIns="0" bIns="0" rtlCol="0">
            <a:spAutoFit/>
          </a:bodyPr>
          <a:lstStyle/>
          <a:p>
            <a:pPr marL="2144395" marR="5080" indent="-1848485">
              <a:lnSpc>
                <a:spcPts val="3890"/>
              </a:lnSpc>
              <a:spcBef>
                <a:spcPts val="595"/>
              </a:spcBef>
            </a:pPr>
            <a:r>
              <a:rPr sz="3600" spc="-229" dirty="0">
                <a:latin typeface="Aptos" panose="020B0004020202020204" pitchFamily="34" charset="0"/>
              </a:rPr>
              <a:t>KPI-</a:t>
            </a:r>
            <a:r>
              <a:rPr sz="3600" dirty="0">
                <a:latin typeface="Aptos" panose="020B0004020202020204" pitchFamily="34" charset="0"/>
              </a:rPr>
              <a:t>3</a:t>
            </a:r>
            <a:r>
              <a:rPr sz="3600" spc="-140" dirty="0">
                <a:latin typeface="Aptos" panose="020B0004020202020204" pitchFamily="34" charset="0"/>
              </a:rPr>
              <a:t> </a:t>
            </a:r>
            <a:r>
              <a:rPr sz="3600" spc="-265" dirty="0">
                <a:latin typeface="Aptos" panose="020B0004020202020204" pitchFamily="34" charset="0"/>
              </a:rPr>
              <a:t>:</a:t>
            </a:r>
            <a:r>
              <a:rPr sz="3600" spc="-65" dirty="0">
                <a:latin typeface="Aptos" panose="020B0004020202020204" pitchFamily="34" charset="0"/>
              </a:rPr>
              <a:t> </a:t>
            </a:r>
            <a:r>
              <a:rPr lang="en-US" sz="3600" spc="-440" dirty="0">
                <a:latin typeface="Aptos" panose="020B0004020202020204" pitchFamily="34" charset="0"/>
              </a:rPr>
              <a:t>ATTRITION  RATE  vs  MONTHLY  INCOME STATUS</a:t>
            </a:r>
            <a:endParaRPr sz="3600" dirty="0">
              <a:latin typeface="Aptos" panose="020B0004020202020204" pitchFamily="34" charset="0"/>
            </a:endParaRPr>
          </a:p>
        </p:txBody>
      </p:sp>
      <p:sp>
        <p:nvSpPr>
          <p:cNvPr id="8" name="object 8"/>
          <p:cNvSpPr txBox="1"/>
          <p:nvPr/>
        </p:nvSpPr>
        <p:spPr>
          <a:xfrm>
            <a:off x="1143003" y="2157856"/>
            <a:ext cx="4648194" cy="3142783"/>
          </a:xfrm>
          <a:prstGeom prst="rect">
            <a:avLst/>
          </a:prstGeom>
        </p:spPr>
        <p:txBody>
          <a:bodyPr vert="horz" wrap="square" lIns="0" tIns="40005" rIns="0" bIns="0" rtlCol="0">
            <a:spAutoFit/>
          </a:bodyPr>
          <a:lstStyle/>
          <a:p>
            <a:pPr marL="294640" marR="480059" indent="-282575">
              <a:lnSpc>
                <a:spcPct val="90200"/>
              </a:lnSpc>
              <a:spcBef>
                <a:spcPts val="315"/>
              </a:spcBef>
              <a:buClr>
                <a:srgbClr val="F6A6F4"/>
              </a:buClr>
              <a:buFont typeface="Courier New"/>
              <a:buChar char="o"/>
              <a:tabLst>
                <a:tab pos="295910" algn="l"/>
              </a:tabLst>
            </a:pPr>
            <a:r>
              <a:rPr lang="en-US" sz="1400" dirty="0">
                <a:solidFill>
                  <a:schemeClr val="bg1"/>
                </a:solidFill>
              </a:rPr>
              <a:t>This KPI examines the relationship between an employee’s monthly income and their likelihood of leaving the organization. It helps identify whether salary levels influence attrition trends.</a:t>
            </a:r>
            <a:br>
              <a:rPr lang="en-US" sz="1400" dirty="0">
                <a:solidFill>
                  <a:schemeClr val="bg1"/>
                </a:solidFill>
              </a:rPr>
            </a:br>
            <a:r>
              <a:rPr lang="en-US" sz="1400" dirty="0">
                <a:solidFill>
                  <a:schemeClr val="bg1"/>
                </a:solidFill>
              </a:rPr>
              <a:t>Analysis shows that attrition rates tend to be higher among employees in lower income brackets, suggesting that compensation could be a significant factor in retention. In contrast, employees with higher monthly incomes generally show lower attrition rates, possibly due to increased job satisfaction, better benefits, and stronger engagement.</a:t>
            </a:r>
            <a:br>
              <a:rPr lang="en-US" sz="1400" dirty="0">
                <a:solidFill>
                  <a:schemeClr val="bg1"/>
                </a:solidFill>
              </a:rPr>
            </a:br>
            <a:r>
              <a:rPr lang="en-US" sz="1400" dirty="0">
                <a:solidFill>
                  <a:schemeClr val="bg1"/>
                </a:solidFill>
              </a:rPr>
              <a:t>By monitoring this KPI, HR can make informed decisions on salary adjustments, benefits enhancement, and targeted retention programs for at-risk income groups.</a:t>
            </a:r>
            <a:endParaRPr sz="1400" dirty="0">
              <a:solidFill>
                <a:schemeClr val="bg1"/>
              </a:solidFill>
              <a:latin typeface="Arial MT"/>
              <a:cs typeface="Arial MT"/>
            </a:endParaRPr>
          </a:p>
        </p:txBody>
      </p:sp>
      <p:pic>
        <p:nvPicPr>
          <p:cNvPr id="9" name="Picture 8">
            <a:extLst>
              <a:ext uri="{FF2B5EF4-FFF2-40B4-BE49-F238E27FC236}">
                <a16:creationId xmlns:a16="http://schemas.microsoft.com/office/drawing/2014/main" id="{64E60841-0E16-FC40-9C78-C6938554C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952" y="2157856"/>
            <a:ext cx="5106113" cy="30999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565</TotalTime>
  <Words>1310</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Agency FB</vt:lpstr>
      <vt:lpstr>Aptos</vt:lpstr>
      <vt:lpstr>Aptos Display</vt:lpstr>
      <vt:lpstr>Arial</vt:lpstr>
      <vt:lpstr>Arial MT</vt:lpstr>
      <vt:lpstr>Bahnschrift Light</vt:lpstr>
      <vt:lpstr>Calibri</vt:lpstr>
      <vt:lpstr>Courier New</vt:lpstr>
      <vt:lpstr>Segoe UI</vt:lpstr>
      <vt:lpstr>Segoe UI Light</vt:lpstr>
      <vt:lpstr>Office Theme</vt:lpstr>
      <vt:lpstr>PowerPoint Presentation</vt:lpstr>
      <vt:lpstr>C ONT E  NT  S</vt:lpstr>
      <vt:lpstr>PowerPoint Presentation</vt:lpstr>
      <vt:lpstr>DATA S   E  T</vt:lpstr>
      <vt:lpstr>Tools Used In the Project</vt:lpstr>
      <vt:lpstr>DATA  A N A LY S  IS                                                                                                                    P RO C  E  S  S</vt:lpstr>
      <vt:lpstr>KPI-1 : AVERAGE  ATTRITION  RATE  FOR  EACH DEPARTMENTS</vt:lpstr>
      <vt:lpstr>KPI-2 : AVERAGE  HOURLY  RATE  OF  MALE  RESEARCH SCIENTIST</vt:lpstr>
      <vt:lpstr>KPI-3 : ATTRITION  RATE  vs  MONTHLY  INCOME STATUS</vt:lpstr>
      <vt:lpstr>KPI-4 : AVERAGE  WORKING  YEARS FOR  EACH DEPARTMENT</vt:lpstr>
      <vt:lpstr>KPI-5 : JOB  ROLE  vs  WORK  LIFE  BALANCE</vt:lpstr>
      <vt:lpstr>KPI-6 :  ATTRITION  RATE  vs  YEAR  SINCE  LAST PROMOTION</vt:lpstr>
      <vt:lpstr>E   XCE       L DAS   H B  OAR  D</vt:lpstr>
      <vt:lpstr>P  OW E  R     B    I DAS  H B  OAR D</vt:lpstr>
      <vt:lpstr>TAB      L      E   AU  DAS  H B  OAR  D</vt:lpstr>
      <vt:lpstr>SQL</vt:lpstr>
      <vt:lpstr>PowerPoint Presentation</vt:lpstr>
      <vt:lpstr>PowerPoint Presentation</vt:lpstr>
      <vt:lpstr>TH ANK YO 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darshana lahoti</cp:lastModifiedBy>
  <cp:revision>9</cp:revision>
  <dcterms:created xsi:type="dcterms:W3CDTF">2023-08-04T08:29:11Z</dcterms:created>
  <dcterms:modified xsi:type="dcterms:W3CDTF">2025-08-13T10:01:05Z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2023-06-18T00:00:00Z</vt:filetime>
  </property>
  <property fmtid="{D5CDD505-2E9C-101B-9397-08002B2CF9AE}" pid="3" name="LastSaved">
    <vt:filetime>2023-08-04T00:00:00Z</vt:filetime>
  </property>
</Properties>
</file>