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7" r:id="rId2"/>
    <p:sldId id="258" r:id="rId3"/>
    <p:sldId id="259" r:id="rId4"/>
    <p:sldId id="265" r:id="rId5"/>
    <p:sldId id="266"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801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341"/>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6531B8-9A14-4CB1-BEC3-E1891FE5B932}" type="datetimeFigureOut">
              <a:rPr lang="en-IN" smtClean="0"/>
              <a:pPr/>
              <a:t>01-04-2025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6AEDE-6FF5-4316-A7E4-EA44965026D3}"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013092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6531B8-9A14-4CB1-BEC3-E1891FE5B932}" type="datetimeFigureOut">
              <a:rPr lang="en-IN" smtClean="0"/>
              <a:pPr/>
              <a:t>01-04-2025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6AEDE-6FF5-4316-A7E4-EA44965026D3}" type="slidenum">
              <a:rPr lang="en-IN" smtClean="0"/>
              <a:pPr/>
              <a:t>‹#›</a:t>
            </a:fld>
            <a:endParaRPr lang="en-IN"/>
          </a:p>
        </p:txBody>
      </p:sp>
    </p:spTree>
    <p:extLst>
      <p:ext uri="{BB962C8B-B14F-4D97-AF65-F5344CB8AC3E}">
        <p14:creationId xmlns="" xmlns:p14="http://schemas.microsoft.com/office/powerpoint/2010/main" val="750267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6531B8-9A14-4CB1-BEC3-E1891FE5B932}" type="datetimeFigureOut">
              <a:rPr lang="en-IN" smtClean="0"/>
              <a:pPr/>
              <a:t>01-04-2025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6AEDE-6FF5-4316-A7E4-EA44965026D3}" type="slidenum">
              <a:rPr lang="en-IN" smtClean="0"/>
              <a:pPr/>
              <a:t>‹#›</a:t>
            </a:fld>
            <a:endParaRPr lang="en-IN"/>
          </a:p>
        </p:txBody>
      </p:sp>
    </p:spTree>
    <p:extLst>
      <p:ext uri="{BB962C8B-B14F-4D97-AF65-F5344CB8AC3E}">
        <p14:creationId xmlns="" xmlns:p14="http://schemas.microsoft.com/office/powerpoint/2010/main" val="71607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6531B8-9A14-4CB1-BEC3-E1891FE5B932}" type="datetimeFigureOut">
              <a:rPr lang="en-IN" smtClean="0"/>
              <a:pPr/>
              <a:t>01-04-2025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6AEDE-6FF5-4316-A7E4-EA44965026D3}" type="slidenum">
              <a:rPr lang="en-IN" smtClean="0"/>
              <a:pPr/>
              <a:t>‹#›</a:t>
            </a:fld>
            <a:endParaRPr lang="en-IN"/>
          </a:p>
        </p:txBody>
      </p:sp>
    </p:spTree>
    <p:extLst>
      <p:ext uri="{BB962C8B-B14F-4D97-AF65-F5344CB8AC3E}">
        <p14:creationId xmlns="" xmlns:p14="http://schemas.microsoft.com/office/powerpoint/2010/main" val="95261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6531B8-9A14-4CB1-BEC3-E1891FE5B932}" type="datetimeFigureOut">
              <a:rPr lang="en-IN" smtClean="0"/>
              <a:pPr/>
              <a:t>01-04-2025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6AEDE-6FF5-4316-A7E4-EA44965026D3}"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852566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6531B8-9A14-4CB1-BEC3-E1891FE5B932}" type="datetimeFigureOut">
              <a:rPr lang="en-IN" smtClean="0"/>
              <a:pPr/>
              <a:t>01-04-2025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96AEDE-6FF5-4316-A7E4-EA44965026D3}" type="slidenum">
              <a:rPr lang="en-IN" smtClean="0"/>
              <a:pPr/>
              <a:t>‹#›</a:t>
            </a:fld>
            <a:endParaRPr lang="en-IN"/>
          </a:p>
        </p:txBody>
      </p:sp>
    </p:spTree>
    <p:extLst>
      <p:ext uri="{BB962C8B-B14F-4D97-AF65-F5344CB8AC3E}">
        <p14:creationId xmlns="" xmlns:p14="http://schemas.microsoft.com/office/powerpoint/2010/main" val="2281224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6531B8-9A14-4CB1-BEC3-E1891FE5B932}" type="datetimeFigureOut">
              <a:rPr lang="en-IN" smtClean="0"/>
              <a:pPr/>
              <a:t>01-04-2025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96AEDE-6FF5-4316-A7E4-EA44965026D3}" type="slidenum">
              <a:rPr lang="en-IN" smtClean="0"/>
              <a:pPr/>
              <a:t>‹#›</a:t>
            </a:fld>
            <a:endParaRPr lang="en-IN"/>
          </a:p>
        </p:txBody>
      </p:sp>
    </p:spTree>
    <p:extLst>
      <p:ext uri="{BB962C8B-B14F-4D97-AF65-F5344CB8AC3E}">
        <p14:creationId xmlns="" xmlns:p14="http://schemas.microsoft.com/office/powerpoint/2010/main" val="2295614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6531B8-9A14-4CB1-BEC3-E1891FE5B932}" type="datetimeFigureOut">
              <a:rPr lang="en-IN" smtClean="0"/>
              <a:pPr/>
              <a:t>01-04-2025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96AEDE-6FF5-4316-A7E4-EA44965026D3}" type="slidenum">
              <a:rPr lang="en-IN" smtClean="0"/>
              <a:pPr/>
              <a:t>‹#›</a:t>
            </a:fld>
            <a:endParaRPr lang="en-IN"/>
          </a:p>
        </p:txBody>
      </p:sp>
    </p:spTree>
    <p:extLst>
      <p:ext uri="{BB962C8B-B14F-4D97-AF65-F5344CB8AC3E}">
        <p14:creationId xmlns="" xmlns:p14="http://schemas.microsoft.com/office/powerpoint/2010/main" val="4062358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B6531B8-9A14-4CB1-BEC3-E1891FE5B932}" type="datetimeFigureOut">
              <a:rPr lang="en-IN" smtClean="0"/>
              <a:pPr/>
              <a:t>01-04-2025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396AEDE-6FF5-4316-A7E4-EA44965026D3}" type="slidenum">
              <a:rPr lang="en-IN" smtClean="0"/>
              <a:pPr/>
              <a:t>‹#›</a:t>
            </a:fld>
            <a:endParaRPr lang="en-IN"/>
          </a:p>
        </p:txBody>
      </p:sp>
    </p:spTree>
    <p:extLst>
      <p:ext uri="{BB962C8B-B14F-4D97-AF65-F5344CB8AC3E}">
        <p14:creationId xmlns="" xmlns:p14="http://schemas.microsoft.com/office/powerpoint/2010/main" val="1567766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6531B8-9A14-4CB1-BEC3-E1891FE5B932}" type="datetimeFigureOut">
              <a:rPr lang="en-IN" smtClean="0"/>
              <a:pPr/>
              <a:t>01-04-2025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396AEDE-6FF5-4316-A7E4-EA44965026D3}" type="slidenum">
              <a:rPr lang="en-IN" smtClean="0"/>
              <a:pPr/>
              <a:t>‹#›</a:t>
            </a:fld>
            <a:endParaRPr lang="en-IN"/>
          </a:p>
        </p:txBody>
      </p:sp>
    </p:spTree>
    <p:extLst>
      <p:ext uri="{BB962C8B-B14F-4D97-AF65-F5344CB8AC3E}">
        <p14:creationId xmlns="" xmlns:p14="http://schemas.microsoft.com/office/powerpoint/2010/main" val="3689495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6531B8-9A14-4CB1-BEC3-E1891FE5B932}" type="datetimeFigureOut">
              <a:rPr lang="en-IN" smtClean="0"/>
              <a:pPr/>
              <a:t>01-04-2025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96AEDE-6FF5-4316-A7E4-EA44965026D3}" type="slidenum">
              <a:rPr lang="en-IN" smtClean="0"/>
              <a:pPr/>
              <a:t>‹#›</a:t>
            </a:fld>
            <a:endParaRPr lang="en-IN"/>
          </a:p>
        </p:txBody>
      </p:sp>
    </p:spTree>
    <p:extLst>
      <p:ext uri="{BB962C8B-B14F-4D97-AF65-F5344CB8AC3E}">
        <p14:creationId xmlns="" xmlns:p14="http://schemas.microsoft.com/office/powerpoint/2010/main" val="3393463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B6531B8-9A14-4CB1-BEC3-E1891FE5B932}" type="datetimeFigureOut">
              <a:rPr lang="en-IN" smtClean="0"/>
              <a:pPr/>
              <a:t>01-04-2025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396AEDE-6FF5-4316-A7E4-EA44965026D3}"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31307356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E5278BA-0CCB-6E12-76DF-2819585131DB}"/>
              </a:ext>
            </a:extLst>
          </p:cNvPr>
          <p:cNvSpPr txBox="1"/>
          <p:nvPr/>
        </p:nvSpPr>
        <p:spPr>
          <a:xfrm>
            <a:off x="264160" y="285135"/>
            <a:ext cx="11785600" cy="3108543"/>
          </a:xfrm>
          <a:prstGeom prst="rect">
            <a:avLst/>
          </a:prstGeom>
          <a:noFill/>
        </p:spPr>
        <p:txBody>
          <a:bodyPr wrap="square" rtlCol="0">
            <a:spAutoFit/>
          </a:bodyPr>
          <a:lstStyle/>
          <a:p>
            <a:pPr algn="ctr"/>
            <a:r>
              <a:rPr lang="en-US" sz="4800" b="1" u="sng" dirty="0" err="1" smtClean="0">
                <a:solidFill>
                  <a:schemeClr val="accent2">
                    <a:lumMod val="50000"/>
                  </a:schemeClr>
                </a:solidFill>
                <a:latin typeface="Arial Rounded MT Bold" pitchFamily="34" charset="0"/>
              </a:rPr>
              <a:t>WebSec</a:t>
            </a:r>
            <a:r>
              <a:rPr lang="en-US" sz="4800" b="1" u="sng" dirty="0" smtClean="0">
                <a:solidFill>
                  <a:schemeClr val="accent2">
                    <a:lumMod val="50000"/>
                  </a:schemeClr>
                </a:solidFill>
                <a:latin typeface="Arial Rounded MT Bold" pitchFamily="34" charset="0"/>
              </a:rPr>
              <a:t> Scan :</a:t>
            </a:r>
          </a:p>
          <a:p>
            <a:pPr algn="ctr"/>
            <a:r>
              <a:rPr lang="en-US" sz="4800" b="1" u="sng" dirty="0" smtClean="0">
                <a:solidFill>
                  <a:schemeClr val="accent2">
                    <a:lumMod val="50000"/>
                  </a:schemeClr>
                </a:solidFill>
                <a:latin typeface="Arial Rounded MT Bold" pitchFamily="34" charset="0"/>
              </a:rPr>
              <a:t> A Web Security Scanning Tool </a:t>
            </a:r>
          </a:p>
          <a:p>
            <a:pPr algn="ctr"/>
            <a:endParaRPr lang="en-US" sz="3600" b="1" u="sng" dirty="0" smtClean="0">
              <a:solidFill>
                <a:schemeClr val="accent2">
                  <a:lumMod val="50000"/>
                </a:schemeClr>
              </a:solidFill>
            </a:endParaRPr>
          </a:p>
          <a:p>
            <a:pPr algn="ctr"/>
            <a:endParaRPr lang="en-IN" sz="3200" b="1" u="sng"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sz="3200" b="1" dirty="0"/>
          </a:p>
        </p:txBody>
      </p:sp>
      <p:sp>
        <p:nvSpPr>
          <p:cNvPr id="3" name="TextBox 2">
            <a:extLst>
              <a:ext uri="{FF2B5EF4-FFF2-40B4-BE49-F238E27FC236}">
                <a16:creationId xmlns="" xmlns:a16="http://schemas.microsoft.com/office/drawing/2014/main" id="{B62F3A50-3291-C47E-CA96-C4A98281C941}"/>
              </a:ext>
            </a:extLst>
          </p:cNvPr>
          <p:cNvSpPr txBox="1"/>
          <p:nvPr/>
        </p:nvSpPr>
        <p:spPr>
          <a:xfrm>
            <a:off x="355600" y="2651760"/>
            <a:ext cx="8595360" cy="2836475"/>
          </a:xfrm>
          <a:prstGeom prst="rect">
            <a:avLst/>
          </a:prstGeom>
          <a:noFill/>
          <a:ln>
            <a:solidFill>
              <a:schemeClr val="bg1">
                <a:lumMod val="50000"/>
              </a:schemeClr>
            </a:solidFill>
          </a:ln>
        </p:spPr>
        <p:txBody>
          <a:bodyPr wrap="square" rtlCol="0">
            <a:spAutoFit/>
          </a:bodyPr>
          <a:lstStyle/>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PROJECT TEAM ID:         </a:t>
            </a: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MP24CSE094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G</a:t>
            </a:r>
            <a:r>
              <a:rPr lang="en-IN" sz="2400" b="1" dirty="0">
                <a:latin typeface="Times New Roman" panose="02020603050405020304" pitchFamily="18" charset="0"/>
                <a:ea typeface="Calibri" panose="020F0502020204030204" pitchFamily="34" charset="0"/>
                <a:cs typeface="Times New Roman" panose="02020603050405020304" pitchFamily="18" charset="0"/>
              </a:rPr>
              <a:t>UIDE NAME:                    </a:t>
            </a:r>
            <a:r>
              <a:rPr lang="en-US" sz="2400" dirty="0" err="1" smtClean="0">
                <a:effectLst/>
                <a:latin typeface="Times New Roman" panose="02020603050405020304" pitchFamily="18" charset="0"/>
                <a:ea typeface="Calibri" panose="020F0502020204030204" pitchFamily="34" charset="0"/>
                <a:cs typeface="Times New Roman" panose="02020603050405020304" pitchFamily="18" charset="0"/>
              </a:rPr>
              <a:t>Mr.Siddhant</a:t>
            </a: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smtClean="0">
                <a:effectLst/>
                <a:latin typeface="Times New Roman" panose="02020603050405020304" pitchFamily="18" charset="0"/>
                <a:ea typeface="Calibri" panose="020F0502020204030204" pitchFamily="34" charset="0"/>
                <a:cs typeface="Times New Roman" panose="02020603050405020304" pitchFamily="18" charset="0"/>
              </a:rPr>
              <a:t>Thapliyal</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STUDENT DETAILS</a:t>
            </a:r>
            <a:r>
              <a:rPr lang="en-US" sz="2000" b="1" dirty="0">
                <a:latin typeface="Times New Roman" panose="02020603050405020304" pitchFamily="18" charset="0"/>
                <a:ea typeface="Calibri" panose="020F0502020204030204" pitchFamily="34" charset="0"/>
                <a:cs typeface="Times New Roman" panose="02020603050405020304" pitchFamily="18" charset="0"/>
              </a:rPr>
              <a:t>:      NAME  :                        UNI ROLL NO :</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1800" dirty="0">
                <a:effectLst/>
                <a:latin typeface="Bookman Old Style" panose="02050604050505020204" pitchFamily="18" charset="0"/>
                <a:ea typeface="Times New Roman" panose="02020603050405020304" pitchFamily="18" charset="0"/>
                <a:cs typeface="Times New Roman" panose="02020603050405020304" pitchFamily="18" charset="0"/>
              </a:rPr>
              <a:t>      STUDENT 1                    </a:t>
            </a:r>
            <a:r>
              <a:rPr lang="en-US" sz="1800" dirty="0" err="1" smtClean="0">
                <a:effectLst/>
                <a:latin typeface="Bookman Old Style" panose="02050604050505020204" pitchFamily="18" charset="0"/>
                <a:ea typeface="Times New Roman" panose="02020603050405020304" pitchFamily="18" charset="0"/>
                <a:cs typeface="Times New Roman" panose="02020603050405020304" pitchFamily="18" charset="0"/>
              </a:rPr>
              <a:t>Sakshi</a:t>
            </a:r>
            <a:r>
              <a:rPr lang="en-US" sz="1800" dirty="0" smtClean="0">
                <a:effectLst/>
                <a:latin typeface="Bookman Old Style" panose="02050604050505020204" pitchFamily="18" charset="0"/>
                <a:ea typeface="Times New Roman" panose="02020603050405020304" pitchFamily="18" charset="0"/>
                <a:cs typeface="Times New Roman" panose="02020603050405020304" pitchFamily="18" charset="0"/>
              </a:rPr>
              <a:t> </a:t>
            </a:r>
            <a:r>
              <a:rPr lang="en-US" sz="1800" dirty="0" err="1" smtClean="0">
                <a:effectLst/>
                <a:latin typeface="Bookman Old Style" panose="02050604050505020204" pitchFamily="18" charset="0"/>
                <a:ea typeface="Times New Roman" panose="02020603050405020304" pitchFamily="18" charset="0"/>
                <a:cs typeface="Times New Roman" panose="02020603050405020304" pitchFamily="18" charset="0"/>
              </a:rPr>
              <a:t>Lingwal</a:t>
            </a:r>
            <a:r>
              <a:rPr lang="en-US" sz="1800" dirty="0">
                <a:effectLst/>
                <a:latin typeface="Bookman Old Style" panose="02050604050505020204" pitchFamily="18" charset="0"/>
                <a:ea typeface="Times New Roman" panose="02020603050405020304" pitchFamily="18" charset="0"/>
                <a:cs typeface="Times New Roman" panose="02020603050405020304" pitchFamily="18" charset="0"/>
              </a:rPr>
              <a:t>	             </a:t>
            </a:r>
            <a:r>
              <a:rPr lang="en-US" sz="1800" dirty="0" smtClean="0">
                <a:effectLst/>
                <a:latin typeface="Bookman Old Style" panose="02050604050505020204" pitchFamily="18" charset="0"/>
                <a:ea typeface="Times New Roman" panose="02020603050405020304" pitchFamily="18" charset="0"/>
                <a:cs typeface="Times New Roman" panose="02020603050405020304" pitchFamily="18" charset="0"/>
              </a:rPr>
              <a:t> 2019064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a:lnSpc>
                <a:spcPct val="150000"/>
              </a:lnSpc>
              <a:tabLst>
                <a:tab pos="3657600" algn="l"/>
              </a:tabLst>
            </a:pPr>
            <a:r>
              <a:rPr lang="en-US" sz="1800" dirty="0">
                <a:effectLst/>
                <a:latin typeface="Bookman Old Style" panose="02050604050505020204" pitchFamily="18" charset="0"/>
                <a:ea typeface="Times New Roman" panose="02020603050405020304" pitchFamily="18" charset="0"/>
                <a:cs typeface="Times New Roman" panose="02020603050405020304" pitchFamily="18" charset="0"/>
              </a:rPr>
              <a:t>    STUDENT 2                    </a:t>
            </a:r>
            <a:r>
              <a:rPr lang="en-US" sz="1800" dirty="0" err="1" smtClean="0">
                <a:effectLst/>
                <a:latin typeface="Bookman Old Style" panose="02050604050505020204" pitchFamily="18" charset="0"/>
                <a:ea typeface="Times New Roman" panose="02020603050405020304" pitchFamily="18" charset="0"/>
                <a:cs typeface="Times New Roman" panose="02020603050405020304" pitchFamily="18" charset="0"/>
              </a:rPr>
              <a:t>Rabia</a:t>
            </a:r>
            <a:r>
              <a:rPr lang="en-US" sz="1800" dirty="0" smtClean="0">
                <a:effectLst/>
                <a:latin typeface="Bookman Old Style" panose="02050604050505020204" pitchFamily="18" charset="0"/>
                <a:ea typeface="Times New Roman" panose="02020603050405020304" pitchFamily="18" charset="0"/>
                <a:cs typeface="Times New Roman" panose="02020603050405020304" pitchFamily="18" charset="0"/>
              </a:rPr>
              <a:t> </a:t>
            </a:r>
            <a:r>
              <a:rPr lang="en-US" sz="1800" dirty="0" err="1" smtClean="0">
                <a:effectLst/>
                <a:latin typeface="Bookman Old Style" panose="02050604050505020204" pitchFamily="18" charset="0"/>
                <a:ea typeface="Times New Roman" panose="02020603050405020304" pitchFamily="18" charset="0"/>
                <a:cs typeface="Times New Roman" panose="02020603050405020304" pitchFamily="18" charset="0"/>
              </a:rPr>
              <a:t>Bakshi</a:t>
            </a:r>
            <a:r>
              <a:rPr lang="en-US" sz="1800" dirty="0">
                <a:effectLst/>
                <a:latin typeface="Bookman Old Style" panose="02050604050505020204" pitchFamily="18" charset="0"/>
                <a:ea typeface="Times New Roman" panose="02020603050405020304" pitchFamily="18" charset="0"/>
                <a:cs typeface="Times New Roman" panose="02020603050405020304" pitchFamily="18" charset="0"/>
              </a:rPr>
              <a:t>	       </a:t>
            </a:r>
            <a:r>
              <a:rPr lang="en-US" sz="1800" dirty="0" smtClean="0">
                <a:effectLst/>
                <a:latin typeface="Bookman Old Style" panose="02050604050505020204" pitchFamily="18" charset="0"/>
                <a:ea typeface="Times New Roman" panose="02020603050405020304" pitchFamily="18" charset="0"/>
                <a:cs typeface="Times New Roman" panose="02020603050405020304" pitchFamily="18" charset="0"/>
              </a:rPr>
              <a:t> 	  2019257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a:lnSpc>
                <a:spcPct val="150000"/>
              </a:lnSpc>
              <a:tabLst>
                <a:tab pos="3657600" algn="l"/>
              </a:tabLst>
            </a:pPr>
            <a:r>
              <a:rPr lang="en-US" sz="1800" dirty="0">
                <a:effectLst/>
                <a:latin typeface="Bookman Old Style" panose="02050604050505020204" pitchFamily="18" charset="0"/>
                <a:ea typeface="Times New Roman" panose="02020603050405020304" pitchFamily="18" charset="0"/>
                <a:cs typeface="Times New Roman" panose="02020603050405020304" pitchFamily="18" charset="0"/>
              </a:rPr>
              <a:t>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9242436" y="2804160"/>
            <a:ext cx="2360284" cy="2249646"/>
          </a:xfrm>
          <a:prstGeom prst="rect">
            <a:avLst/>
          </a:prstGeom>
          <a:noFill/>
          <a:ln w="9525">
            <a:noFill/>
            <a:miter lim="800000"/>
            <a:headEnd/>
            <a:tailEnd/>
          </a:ln>
        </p:spPr>
      </p:pic>
    </p:spTree>
    <p:extLst>
      <p:ext uri="{BB962C8B-B14F-4D97-AF65-F5344CB8AC3E}">
        <p14:creationId xmlns="" xmlns:p14="http://schemas.microsoft.com/office/powerpoint/2010/main" val="1352325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TextBox 2"/>
          <p:cNvSpPr txBox="1"/>
          <p:nvPr/>
        </p:nvSpPr>
        <p:spPr>
          <a:xfrm>
            <a:off x="233680" y="670560"/>
            <a:ext cx="11592560" cy="830997"/>
          </a:xfrm>
          <a:prstGeom prst="rect">
            <a:avLst/>
          </a:prstGeom>
          <a:noFill/>
        </p:spPr>
        <p:txBody>
          <a:bodyPr wrap="square" rtlCol="0">
            <a:spAutoFit/>
          </a:bodyPr>
          <a:lstStyle/>
          <a:p>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5" name="TextBox 4"/>
          <p:cNvSpPr txBox="1"/>
          <p:nvPr/>
        </p:nvSpPr>
        <p:spPr>
          <a:xfrm>
            <a:off x="314960" y="528320"/>
            <a:ext cx="470408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Result of a Vulnerable Website :</a:t>
            </a:r>
            <a:endParaRPr lang="en-US" sz="2400" b="1" dirty="0">
              <a:latin typeface="Times New Roman" pitchFamily="18" charset="0"/>
              <a:cs typeface="Times New Roman" pitchFamily="18" charset="0"/>
            </a:endParaRPr>
          </a:p>
        </p:txBody>
      </p:sp>
      <p:pic>
        <p:nvPicPr>
          <p:cNvPr id="1028" name="Picture 4" descr="C:\Users\mani5\OneDrive\Pictures\Screenshots 1\Screenshot 2025-04-01 205036.png"/>
          <p:cNvPicPr>
            <a:picLocks noChangeAspect="1" noChangeArrowheads="1"/>
          </p:cNvPicPr>
          <p:nvPr/>
        </p:nvPicPr>
        <p:blipFill>
          <a:blip r:embed="rId2" cstate="print"/>
          <a:srcRect/>
          <a:stretch>
            <a:fillRect/>
          </a:stretch>
        </p:blipFill>
        <p:spPr bwMode="auto">
          <a:xfrm>
            <a:off x="226060" y="1300480"/>
            <a:ext cx="6324600" cy="4368165"/>
          </a:xfrm>
          <a:prstGeom prst="rect">
            <a:avLst/>
          </a:prstGeom>
          <a:noFill/>
        </p:spPr>
      </p:pic>
      <p:sp>
        <p:nvSpPr>
          <p:cNvPr id="7" name="TextBox 6"/>
          <p:cNvSpPr txBox="1"/>
          <p:nvPr/>
        </p:nvSpPr>
        <p:spPr>
          <a:xfrm>
            <a:off x="6705600" y="579121"/>
            <a:ext cx="503936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Result of a non-vulnerable website :</a:t>
            </a:r>
            <a:endParaRPr lang="en-US" sz="2400" b="1" dirty="0">
              <a:latin typeface="Times New Roman" pitchFamily="18" charset="0"/>
              <a:cs typeface="Times New Roman" pitchFamily="18" charset="0"/>
            </a:endParaRPr>
          </a:p>
        </p:txBody>
      </p:sp>
      <p:pic>
        <p:nvPicPr>
          <p:cNvPr id="1030" name="Picture 6" descr="C:\Users\mani5\OneDrive\Pictures\Screenshots 1\Screenshot 2025-04-01 205146.png"/>
          <p:cNvPicPr>
            <a:picLocks noChangeAspect="1" noChangeArrowheads="1"/>
          </p:cNvPicPr>
          <p:nvPr/>
        </p:nvPicPr>
        <p:blipFill>
          <a:blip r:embed="rId3" cstate="print"/>
          <a:srcRect/>
          <a:stretch>
            <a:fillRect/>
          </a:stretch>
        </p:blipFill>
        <p:spPr bwMode="auto">
          <a:xfrm>
            <a:off x="6850381" y="1864995"/>
            <a:ext cx="5179060" cy="17907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B008592-3665-CE5E-A5BF-43AA6A6C41F4}"/>
              </a:ext>
            </a:extLst>
          </p:cNvPr>
          <p:cNvSpPr txBox="1"/>
          <p:nvPr/>
        </p:nvSpPr>
        <p:spPr>
          <a:xfrm>
            <a:off x="0" y="0"/>
            <a:ext cx="4729316" cy="646331"/>
          </a:xfrm>
          <a:prstGeom prst="rect">
            <a:avLst/>
          </a:prstGeom>
          <a:solidFill>
            <a:schemeClr val="accent2">
              <a:lumMod val="40000"/>
              <a:lumOff val="60000"/>
            </a:schemeClr>
          </a:solidFill>
        </p:spPr>
        <p:txBody>
          <a:bodyPr wrap="square" rtlCol="0">
            <a:spAutoFit/>
          </a:bodyPr>
          <a:lstStyle/>
          <a:p>
            <a:pPr marL="571500" indent="-571500">
              <a:buFont typeface="Wingdings" panose="05000000000000000000" pitchFamily="2" charset="2"/>
              <a:buChar char="Ø"/>
            </a:pPr>
            <a:r>
              <a:rPr lang="en-IN" sz="3600" b="1" dirty="0">
                <a:solidFill>
                  <a:srgbClr val="002060"/>
                </a:solidFill>
                <a:latin typeface="Times New Roman" panose="02020603050405020304" pitchFamily="18" charset="0"/>
                <a:cs typeface="Times New Roman" panose="02020603050405020304" pitchFamily="18" charset="0"/>
              </a:rPr>
              <a:t>INTRODUCTION</a:t>
            </a:r>
          </a:p>
        </p:txBody>
      </p:sp>
      <p:sp>
        <p:nvSpPr>
          <p:cNvPr id="8" name="TextBox 7">
            <a:extLst>
              <a:ext uri="{FF2B5EF4-FFF2-40B4-BE49-F238E27FC236}">
                <a16:creationId xmlns="" xmlns:a16="http://schemas.microsoft.com/office/drawing/2014/main" id="{C992AAE6-8D9F-7CFA-1C93-28AD251F992C}"/>
              </a:ext>
            </a:extLst>
          </p:cNvPr>
          <p:cNvSpPr txBox="1"/>
          <p:nvPr/>
        </p:nvSpPr>
        <p:spPr>
          <a:xfrm>
            <a:off x="88490" y="845574"/>
            <a:ext cx="11938669" cy="5632311"/>
          </a:xfrm>
          <a:prstGeom prst="rect">
            <a:avLst/>
          </a:prstGeom>
          <a:noFill/>
        </p:spPr>
        <p:txBody>
          <a:bodyPr wrap="square" rtlCol="0">
            <a:spAutoFit/>
          </a:bodyPr>
          <a:lstStyle/>
          <a:p>
            <a:r>
              <a:rPr lang="en-US" sz="2400" dirty="0" smtClean="0">
                <a:latin typeface="Times New Roman" pitchFamily="18" charset="0"/>
                <a:cs typeface="Times New Roman" pitchFamily="18" charset="0"/>
              </a:rPr>
              <a:t>This project focuses on building an </a:t>
            </a:r>
            <a:r>
              <a:rPr lang="en-US" sz="2400" b="1" dirty="0" smtClean="0">
                <a:latin typeface="Times New Roman" pitchFamily="18" charset="0"/>
                <a:cs typeface="Times New Roman" pitchFamily="18" charset="0"/>
              </a:rPr>
              <a:t>automated web security scanner</a:t>
            </a:r>
            <a:r>
              <a:rPr lang="en-US" sz="2400" dirty="0" smtClean="0">
                <a:latin typeface="Times New Roman" pitchFamily="18" charset="0"/>
                <a:cs typeface="Times New Roman" pitchFamily="18" charset="0"/>
              </a:rPr>
              <a:t> that enables users to analyze websites for potential vulnerabilities. Users can input a website URL and choose from different security scan options, including:</a:t>
            </a:r>
          </a:p>
          <a:p>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Basic </a:t>
            </a:r>
            <a:r>
              <a:rPr lang="en-US" sz="2400" b="1" dirty="0" err="1" smtClean="0">
                <a:latin typeface="Times New Roman" pitchFamily="18" charset="0"/>
                <a:cs typeface="Times New Roman" pitchFamily="18" charset="0"/>
              </a:rPr>
              <a:t>Scan,SQL</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Injection,Cross</a:t>
            </a:r>
            <a:r>
              <a:rPr lang="en-US" sz="2400" b="1" dirty="0" smtClean="0">
                <a:latin typeface="Times New Roman" pitchFamily="18" charset="0"/>
                <a:cs typeface="Times New Roman" pitchFamily="18" charset="0"/>
              </a:rPr>
              <a:t>-Site Scripting (XSS) </a:t>
            </a:r>
            <a:r>
              <a:rPr lang="en-US" sz="2400" b="1" dirty="0" err="1" smtClean="0">
                <a:latin typeface="Times New Roman" pitchFamily="18" charset="0"/>
                <a:cs typeface="Times New Roman" pitchFamily="18" charset="0"/>
              </a:rPr>
              <a:t>Testing,DNS</a:t>
            </a:r>
            <a:r>
              <a:rPr lang="en-US" sz="2400" b="1" dirty="0" smtClean="0">
                <a:latin typeface="Times New Roman" pitchFamily="18" charset="0"/>
                <a:cs typeface="Times New Roman" pitchFamily="18" charset="0"/>
              </a:rPr>
              <a:t> Records Analysis ,Full Security Scan, Website Stress </a:t>
            </a:r>
            <a:r>
              <a:rPr lang="en-US" sz="2400" b="1" dirty="0" err="1" smtClean="0">
                <a:latin typeface="Times New Roman" pitchFamily="18" charset="0"/>
                <a:cs typeface="Times New Roman" pitchFamily="18" charset="0"/>
              </a:rPr>
              <a:t>Testing,Weak</a:t>
            </a:r>
            <a:r>
              <a:rPr lang="en-US" sz="2400" b="1" dirty="0" smtClean="0">
                <a:latin typeface="Times New Roman" pitchFamily="18" charset="0"/>
                <a:cs typeface="Times New Roman" pitchFamily="18" charset="0"/>
              </a:rPr>
              <a:t> passwords and Defacement Attacks.</a:t>
            </a:r>
          </a:p>
          <a:p>
            <a:endParaRPr lang="en-US" sz="2400" b="1"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system will then analyze the website and generate a brief report outlining </a:t>
            </a:r>
            <a:r>
              <a:rPr lang="en-US" sz="2400" b="1" dirty="0" smtClean="0">
                <a:latin typeface="Times New Roman" pitchFamily="18" charset="0"/>
                <a:cs typeface="Times New Roman" pitchFamily="18" charset="0"/>
              </a:rPr>
              <a:t>vulnerable sections and detected security flaws</a:t>
            </a:r>
            <a:r>
              <a:rPr lang="en-US" sz="2400" dirty="0" smtClean="0">
                <a:latin typeface="Times New Roman" pitchFamily="18" charset="0"/>
                <a:cs typeface="Times New Roman" pitchFamily="18" charset="0"/>
              </a:rPr>
              <a:t>. By automating the security assessment process, this project aims to </a:t>
            </a:r>
            <a:r>
              <a:rPr lang="en-US" sz="2400" b="1" dirty="0" smtClean="0">
                <a:latin typeface="Times New Roman" pitchFamily="18" charset="0"/>
                <a:cs typeface="Times New Roman" pitchFamily="18" charset="0"/>
              </a:rPr>
              <a:t>empower developers, security professionals, and businesses to proactively secure their web applications without needing extensive </a:t>
            </a:r>
            <a:r>
              <a:rPr lang="en-US" sz="2400" b="1" dirty="0" err="1" smtClean="0">
                <a:latin typeface="Times New Roman" pitchFamily="18" charset="0"/>
                <a:cs typeface="Times New Roman" pitchFamily="18" charset="0"/>
              </a:rPr>
              <a:t>cybersecurity</a:t>
            </a:r>
            <a:r>
              <a:rPr lang="en-US" sz="2400" b="1" dirty="0" smtClean="0">
                <a:latin typeface="Times New Roman" pitchFamily="18" charset="0"/>
                <a:cs typeface="Times New Roman" pitchFamily="18" charset="0"/>
              </a:rPr>
              <a:t> expertise</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This solution will contribute to making </a:t>
            </a:r>
            <a:r>
              <a:rPr lang="en-US" sz="2400" b="1" dirty="0" smtClean="0">
                <a:latin typeface="Times New Roman" pitchFamily="18" charset="0"/>
                <a:cs typeface="Times New Roman" pitchFamily="18" charset="0"/>
              </a:rPr>
              <a:t>web security assessments more accessible, efficient, and actionable</a:t>
            </a:r>
            <a:r>
              <a:rPr lang="en-US" sz="2400" dirty="0" smtClean="0">
                <a:latin typeface="Times New Roman" pitchFamily="18" charset="0"/>
                <a:cs typeface="Times New Roman" pitchFamily="18" charset="0"/>
              </a:rPr>
              <a:t>, helping organizations protect their online presence against evolving cyber threats. </a:t>
            </a:r>
          </a:p>
          <a:p>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863665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0A3F4AE-9594-19F1-383E-E93C15FBDD60}"/>
              </a:ext>
            </a:extLst>
          </p:cNvPr>
          <p:cNvSpPr txBox="1"/>
          <p:nvPr/>
        </p:nvSpPr>
        <p:spPr>
          <a:xfrm>
            <a:off x="116984" y="807751"/>
            <a:ext cx="11872853" cy="4893647"/>
          </a:xfrm>
          <a:prstGeom prst="rect">
            <a:avLst/>
          </a:prstGeom>
          <a:noFill/>
        </p:spPr>
        <p:txBody>
          <a:bodyPr wrap="square" rtlCol="0">
            <a:spAutoFit/>
          </a:bodyPr>
          <a:lstStyle/>
          <a:p>
            <a:r>
              <a:rPr lang="en-US" sz="2400" dirty="0" smtClean="0">
                <a:latin typeface="Times New Roman" pitchFamily="18" charset="0"/>
                <a:cs typeface="Times New Roman" pitchFamily="18" charset="0"/>
              </a:rPr>
              <a:t>With the rise of cyber threats, web applications have become one of the most vulnerable entry points for attackers. Exploits such as </a:t>
            </a:r>
            <a:r>
              <a:rPr lang="en-US" sz="2400" b="1" dirty="0" smtClean="0">
                <a:latin typeface="Times New Roman" pitchFamily="18" charset="0"/>
                <a:cs typeface="Times New Roman" pitchFamily="18" charset="0"/>
              </a:rPr>
              <a:t>SQL injection, cross-site scripting (XSS), and DNS </a:t>
            </a:r>
            <a:r>
              <a:rPr lang="en-US" sz="2400" b="1" dirty="0" err="1" smtClean="0">
                <a:latin typeface="Times New Roman" pitchFamily="18" charset="0"/>
                <a:cs typeface="Times New Roman" pitchFamily="18" charset="0"/>
              </a:rPr>
              <a:t>misconfigurations</a:t>
            </a:r>
            <a:r>
              <a:rPr lang="en-US" sz="2400" dirty="0" smtClean="0">
                <a:latin typeface="Times New Roman" pitchFamily="18" charset="0"/>
                <a:cs typeface="Times New Roman" pitchFamily="18" charset="0"/>
              </a:rPr>
              <a:t> are frequently used to compromise websites, steal sensitive data, or gain unauthorized access. However, many organizations and individual developers struggle to assess their web applications for security flaws due to a lack of accessible and efficient testing tools.</a:t>
            </a:r>
          </a:p>
          <a:p>
            <a:r>
              <a:rPr lang="en-US" sz="2400" dirty="0" smtClean="0">
                <a:latin typeface="Times New Roman" pitchFamily="18" charset="0"/>
                <a:cs typeface="Times New Roman" pitchFamily="18" charset="0"/>
              </a:rPr>
              <a:t>Traditional security testing methods often require specialized knowledge, manual intervention, and expensive resources, making them impractical for many users. As a result, vulnerabilities remain undetected until they are exploited by attackers, leading to </a:t>
            </a:r>
            <a:r>
              <a:rPr lang="en-US" sz="2400" b="1" dirty="0" smtClean="0">
                <a:latin typeface="Times New Roman" pitchFamily="18" charset="0"/>
                <a:cs typeface="Times New Roman" pitchFamily="18" charset="0"/>
              </a:rPr>
              <a:t>data breaches, financial losses, and reputational damage</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To address this challenge, there is a need for an </a:t>
            </a:r>
            <a:r>
              <a:rPr lang="en-US" sz="2400" b="1" dirty="0" smtClean="0">
                <a:latin typeface="Times New Roman" pitchFamily="18" charset="0"/>
                <a:cs typeface="Times New Roman" pitchFamily="18" charset="0"/>
              </a:rPr>
              <a:t>automated and user-friendly web security scanning tool</a:t>
            </a:r>
            <a:r>
              <a:rPr lang="en-US" sz="2400" dirty="0" smtClean="0">
                <a:latin typeface="Times New Roman" pitchFamily="18" charset="0"/>
                <a:cs typeface="Times New Roman" pitchFamily="18" charset="0"/>
              </a:rPr>
              <a:t> that allows users to test their websites for vulnerabilities efficiently. The tool should support different types of security assessments, provide clear insights into security weaknesses.</a:t>
            </a:r>
            <a:endParaRPr lang="en-US" sz="2400" dirty="0">
              <a:latin typeface="Times New Roman" pitchFamily="18" charset="0"/>
              <a:cs typeface="Times New Roman" pitchFamily="18" charset="0"/>
            </a:endParaRPr>
          </a:p>
        </p:txBody>
      </p:sp>
      <p:sp>
        <p:nvSpPr>
          <p:cNvPr id="3" name="TextBox 2">
            <a:extLst>
              <a:ext uri="{FF2B5EF4-FFF2-40B4-BE49-F238E27FC236}">
                <a16:creationId xmlns="" xmlns:a16="http://schemas.microsoft.com/office/drawing/2014/main" id="{9DAC50F5-8D94-0538-5415-1F241A56C2C9}"/>
              </a:ext>
            </a:extLst>
          </p:cNvPr>
          <p:cNvSpPr txBox="1"/>
          <p:nvPr/>
        </p:nvSpPr>
        <p:spPr>
          <a:xfrm>
            <a:off x="-2" y="0"/>
            <a:ext cx="6186198" cy="646331"/>
          </a:xfrm>
          <a:prstGeom prst="rect">
            <a:avLst/>
          </a:prstGeom>
          <a:solidFill>
            <a:schemeClr val="accent2">
              <a:lumMod val="40000"/>
              <a:lumOff val="60000"/>
            </a:schemeClr>
          </a:solidFill>
        </p:spPr>
        <p:txBody>
          <a:bodyPr wrap="square" rtlCol="0">
            <a:spAutoFit/>
          </a:bodyPr>
          <a:lstStyle/>
          <a:p>
            <a:pPr marL="285750" indent="-285750">
              <a:buFont typeface="Wingdings" panose="05000000000000000000" pitchFamily="2" charset="2"/>
              <a:buChar char="Ø"/>
            </a:pPr>
            <a:r>
              <a:rPr lang="en-IN" sz="3600" b="1" dirty="0" smtClean="0">
                <a:solidFill>
                  <a:srgbClr val="002060"/>
                </a:solidFill>
                <a:latin typeface="Times New Roman" panose="02020603050405020304" pitchFamily="18" charset="0"/>
                <a:cs typeface="Times New Roman" panose="02020603050405020304" pitchFamily="18" charset="0"/>
              </a:rPr>
              <a:t>PROBLEM  STATEMENT </a:t>
            </a:r>
            <a:endParaRPr lang="en-IN" sz="36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30570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alpha val="81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DAC50F5-8D94-0538-5415-1F241A56C2C9}"/>
              </a:ext>
            </a:extLst>
          </p:cNvPr>
          <p:cNvSpPr txBox="1"/>
          <p:nvPr/>
        </p:nvSpPr>
        <p:spPr>
          <a:xfrm>
            <a:off x="-2" y="0"/>
            <a:ext cx="6186198" cy="646331"/>
          </a:xfrm>
          <a:prstGeom prst="rect">
            <a:avLst/>
          </a:prstGeom>
          <a:solidFill>
            <a:schemeClr val="accent2">
              <a:lumMod val="40000"/>
              <a:lumOff val="60000"/>
            </a:schemeClr>
          </a:solidFill>
        </p:spPr>
        <p:txBody>
          <a:bodyPr wrap="square" rtlCol="0">
            <a:spAutoFit/>
          </a:bodyPr>
          <a:lstStyle/>
          <a:p>
            <a:pPr marL="285750" indent="-285750">
              <a:buFont typeface="Wingdings" panose="05000000000000000000" pitchFamily="2" charset="2"/>
              <a:buChar char="Ø"/>
            </a:pPr>
            <a:r>
              <a:rPr lang="en-IN" sz="3600" b="1" dirty="0" smtClean="0">
                <a:solidFill>
                  <a:srgbClr val="002060"/>
                </a:solidFill>
                <a:latin typeface="Times New Roman" panose="02020603050405020304" pitchFamily="18" charset="0"/>
                <a:cs typeface="Times New Roman" panose="02020603050405020304" pitchFamily="18" charset="0"/>
              </a:rPr>
              <a:t>Literature Survey</a:t>
            </a:r>
            <a:endParaRPr lang="en-IN" sz="3600" b="1" dirty="0">
              <a:solidFill>
                <a:srgbClr val="00206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45440" y="1016000"/>
            <a:ext cx="11562080" cy="369332"/>
          </a:xfrm>
          <a:prstGeom prst="rect">
            <a:avLst/>
          </a:prstGeom>
          <a:noFill/>
        </p:spPr>
        <p:txBody>
          <a:bodyPr wrap="square" rtlCol="0">
            <a:spAutoFit/>
          </a:bodyPr>
          <a:lstStyle/>
          <a:p>
            <a:endParaRPr lang="en-US" dirty="0"/>
          </a:p>
        </p:txBody>
      </p:sp>
      <p:sp>
        <p:nvSpPr>
          <p:cNvPr id="4" name="TextBox 3"/>
          <p:cNvSpPr txBox="1"/>
          <p:nvPr/>
        </p:nvSpPr>
        <p:spPr>
          <a:xfrm>
            <a:off x="396240" y="680720"/>
            <a:ext cx="11186160" cy="5909310"/>
          </a:xfrm>
          <a:prstGeom prst="rect">
            <a:avLst/>
          </a:prstGeom>
          <a:noFill/>
        </p:spPr>
        <p:txBody>
          <a:bodyPr wrap="square" rtlCol="0">
            <a:spAutoFit/>
          </a:bodyPr>
          <a:lstStyle/>
          <a:p>
            <a:r>
              <a:rPr lang="en-US" sz="2400" dirty="0" smtClean="0">
                <a:latin typeface="Times New Roman" pitchFamily="18" charset="0"/>
                <a:cs typeface="Times New Roman" pitchFamily="18" charset="0"/>
              </a:rPr>
              <a:t>The rise of web applications and their accompanying security challenges, emphasizing how vulnerabilities, such as SQL injections, cross-site scripting, and broken authentication, leave them open to cyber-attacks. It identifies and compares the top ten web application vulnerabilities and their mitigation strategies. Additionally, it reviews open-source vulnerability assessment tools and their effectiveness. [1] </a:t>
            </a:r>
          </a:p>
          <a:p>
            <a:r>
              <a:rPr lang="en-US" sz="2400" dirty="0" smtClean="0">
                <a:latin typeface="Times New Roman" pitchFamily="18" charset="0"/>
                <a:cs typeface="Times New Roman" pitchFamily="18" charset="0"/>
              </a:rPr>
              <a:t>This systematic literature mapping provides an overview of web application security testing techniques, tools, and frameworks, summarizing the state-of-the-art in the field and offering insights beneficial to practitioners and researchers.[2]</a:t>
            </a:r>
          </a:p>
          <a:p>
            <a:r>
              <a:rPr lang="en-US" sz="2400" dirty="0" smtClean="0">
                <a:latin typeface="Times New Roman" pitchFamily="18" charset="0"/>
                <a:cs typeface="Times New Roman" pitchFamily="18" charset="0"/>
              </a:rPr>
              <a:t>The thesis examines vulnerability scanners, key tools in managing application, database, and network security. It provides background on the various types of vulnerability scanners and testing methods, emphasizing application, database, and network-based scanners. Through a survey and comparative analysis, the study aims to guide users in selecting suitable scanners. Additionally, it evaluates the accuracy of two network scanners—</a:t>
            </a:r>
            <a:r>
              <a:rPr lang="en-US" sz="2400" dirty="0" err="1" smtClean="0">
                <a:latin typeface="Times New Roman" pitchFamily="18" charset="0"/>
                <a:cs typeface="Times New Roman" pitchFamily="18" charset="0"/>
              </a:rPr>
              <a:t>OpenVAS</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Nessus</a:t>
            </a:r>
            <a:r>
              <a:rPr lang="en-US" sz="2400" dirty="0" smtClean="0">
                <a:latin typeface="Times New Roman" pitchFamily="18" charset="0"/>
                <a:cs typeface="Times New Roman" pitchFamily="18" charset="0"/>
              </a:rPr>
              <a:t>—by comparing their performance on the same target and discussing the findings and implications.[3]</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alpha val="88000"/>
          </a:schemeClr>
        </a:solidFill>
        <a:effectLst/>
      </p:bgPr>
    </p:bg>
    <p:spTree>
      <p:nvGrpSpPr>
        <p:cNvPr id="1" name=""/>
        <p:cNvGrpSpPr/>
        <p:nvPr/>
      </p:nvGrpSpPr>
      <p:grpSpPr>
        <a:xfrm>
          <a:off x="0" y="0"/>
          <a:ext cx="0" cy="0"/>
          <a:chOff x="0" y="0"/>
          <a:chExt cx="0" cy="0"/>
        </a:xfrm>
      </p:grpSpPr>
      <p:sp>
        <p:nvSpPr>
          <p:cNvPr id="2" name="TextBox 1"/>
          <p:cNvSpPr txBox="1"/>
          <p:nvPr/>
        </p:nvSpPr>
        <p:spPr>
          <a:xfrm>
            <a:off x="904240" y="172720"/>
            <a:ext cx="10535920" cy="6186309"/>
          </a:xfrm>
          <a:prstGeom prst="rect">
            <a:avLst/>
          </a:prstGeom>
          <a:noFill/>
        </p:spPr>
        <p:txBody>
          <a:bodyPr wrap="square" rtlCol="0">
            <a:spAutoFit/>
          </a:bodyPr>
          <a:lstStyle/>
          <a:p>
            <a:r>
              <a:rPr lang="en-US" sz="2400" dirty="0" smtClean="0">
                <a:solidFill>
                  <a:schemeClr val="tx1">
                    <a:lumMod val="85000"/>
                    <a:lumOff val="15000"/>
                  </a:schemeClr>
                </a:solidFill>
                <a:latin typeface="Times New Roman" pitchFamily="18" charset="0"/>
                <a:cs typeface="Times New Roman" pitchFamily="18" charset="0"/>
              </a:rPr>
              <a:t>This study evaluates the performance of different vulnerability scanners, emphasizing the benefits of combining multiple scanners for comprehensive security assessments. It highlights the effectiveness of integrated scanning approaches in detecting vulnerabilities.[4]</a:t>
            </a:r>
          </a:p>
          <a:p>
            <a:r>
              <a:rPr lang="en-US" sz="2400" dirty="0" smtClean="0">
                <a:solidFill>
                  <a:schemeClr val="tx1">
                    <a:lumMod val="85000"/>
                    <a:lumOff val="15000"/>
                  </a:schemeClr>
                </a:solidFill>
                <a:latin typeface="Times New Roman" pitchFamily="18" charset="0"/>
                <a:cs typeface="Times New Roman" pitchFamily="18" charset="0"/>
              </a:rPr>
              <a:t>The methods for scanning web vulnerabilities and discusses frameworks aimed at improving web security. It serves as a foundation for future research in web vulnerability scanning and security enhancement.[5]</a:t>
            </a:r>
          </a:p>
          <a:p>
            <a:r>
              <a:rPr lang="en-US" sz="2400" dirty="0" smtClean="0">
                <a:solidFill>
                  <a:schemeClr val="tx1">
                    <a:lumMod val="85000"/>
                    <a:lumOff val="15000"/>
                  </a:schemeClr>
                </a:solidFill>
                <a:latin typeface="Times New Roman" pitchFamily="18" charset="0"/>
                <a:cs typeface="Times New Roman" pitchFamily="18" charset="0"/>
              </a:rPr>
              <a:t>This empirical study compares six web application penetration testing tools, including OWASP ZAP, Burp Suite Professional, and </a:t>
            </a:r>
            <a:r>
              <a:rPr lang="en-US" sz="2400" dirty="0" err="1" smtClean="0">
                <a:solidFill>
                  <a:schemeClr val="tx1">
                    <a:lumMod val="85000"/>
                    <a:lumOff val="15000"/>
                  </a:schemeClr>
                </a:solidFill>
                <a:latin typeface="Times New Roman" pitchFamily="18" charset="0"/>
                <a:cs typeface="Times New Roman" pitchFamily="18" charset="0"/>
              </a:rPr>
              <a:t>Qualys</a:t>
            </a:r>
            <a:r>
              <a:rPr lang="en-US" sz="2400" dirty="0" smtClean="0">
                <a:solidFill>
                  <a:schemeClr val="tx1">
                    <a:lumMod val="85000"/>
                    <a:lumOff val="15000"/>
                  </a:schemeClr>
                </a:solidFill>
                <a:latin typeface="Times New Roman" pitchFamily="18" charset="0"/>
                <a:cs typeface="Times New Roman" pitchFamily="18" charset="0"/>
              </a:rPr>
              <a:t> WAS. It evaluates their effectiveness in detecting common web application vulnerabilities and discusses their strengths and weaknesses.[6]</a:t>
            </a:r>
          </a:p>
          <a:p>
            <a:r>
              <a:rPr lang="en-US" sz="2400" dirty="0" smtClean="0">
                <a:solidFill>
                  <a:schemeClr val="tx1">
                    <a:lumMod val="85000"/>
                    <a:lumOff val="15000"/>
                  </a:schemeClr>
                </a:solidFill>
                <a:latin typeface="Times New Roman" pitchFamily="18" charset="0"/>
                <a:cs typeface="Times New Roman" pitchFamily="18" charset="0"/>
              </a:rPr>
              <a:t>This paper discusses the implementation and effectiveness of a Web Vulnerability Scanner (WVS) in enhancing web application security. It covers the working principles of vulnerability detection tools and presents the scanning results to verify the research.[7]</a:t>
            </a:r>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0A3F4AE-9594-19F1-383E-E93C15FBDD60}"/>
              </a:ext>
            </a:extLst>
          </p:cNvPr>
          <p:cNvSpPr txBox="1"/>
          <p:nvPr/>
        </p:nvSpPr>
        <p:spPr>
          <a:xfrm>
            <a:off x="152400" y="712179"/>
            <a:ext cx="11877040" cy="2954655"/>
          </a:xfrm>
          <a:prstGeom prst="rect">
            <a:avLst/>
          </a:prstGeom>
          <a:noFill/>
        </p:spPr>
        <p:txBody>
          <a:bodyPr wrap="square" rtlCol="0">
            <a:spAutoFit/>
          </a:bodyPr>
          <a:lstStyle/>
          <a:p>
            <a:r>
              <a:rPr lang="en-US" sz="2400" b="1" dirty="0" smtClean="0"/>
              <a:t> </a:t>
            </a:r>
            <a:endParaRPr lang="en-US" sz="2400" dirty="0" smtClean="0"/>
          </a:p>
          <a:p>
            <a:pPr algn="just">
              <a:lnSpc>
                <a:spcPct val="150000"/>
              </a:lnSpc>
              <a:spcBef>
                <a:spcPts val="600"/>
              </a:spcBef>
              <a:spcAft>
                <a:spcPts val="6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600"/>
              </a:spcBef>
              <a:spcAft>
                <a:spcPts val="6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600"/>
              </a:spcBef>
              <a:spcAft>
                <a:spcPts val="6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
        <p:nvSpPr>
          <p:cNvPr id="3" name="TextBox 2">
            <a:extLst>
              <a:ext uri="{FF2B5EF4-FFF2-40B4-BE49-F238E27FC236}">
                <a16:creationId xmlns="" xmlns:a16="http://schemas.microsoft.com/office/drawing/2014/main" id="{9DAC50F5-8D94-0538-5415-1F241A56C2C9}"/>
              </a:ext>
            </a:extLst>
          </p:cNvPr>
          <p:cNvSpPr txBox="1"/>
          <p:nvPr/>
        </p:nvSpPr>
        <p:spPr>
          <a:xfrm>
            <a:off x="-2" y="0"/>
            <a:ext cx="5732207" cy="646331"/>
          </a:xfrm>
          <a:prstGeom prst="rect">
            <a:avLst/>
          </a:prstGeom>
          <a:solidFill>
            <a:schemeClr val="accent2">
              <a:lumMod val="40000"/>
              <a:lumOff val="60000"/>
            </a:schemeClr>
          </a:solidFill>
        </p:spPr>
        <p:txBody>
          <a:bodyPr wrap="square" rtlCol="0">
            <a:spAutoFit/>
          </a:bodyPr>
          <a:lstStyle/>
          <a:p>
            <a:pPr marL="285750" indent="-285750">
              <a:buFont typeface="Wingdings" panose="05000000000000000000" pitchFamily="2" charset="2"/>
              <a:buChar char="Ø"/>
            </a:pPr>
            <a:r>
              <a:rPr lang="en-IN" sz="3600" b="1" dirty="0" smtClean="0">
                <a:solidFill>
                  <a:srgbClr val="002060"/>
                </a:solidFill>
                <a:latin typeface="Times New Roman" panose="02020603050405020304" pitchFamily="18" charset="0"/>
                <a:cs typeface="Times New Roman" panose="02020603050405020304" pitchFamily="18" charset="0"/>
              </a:rPr>
              <a:t>Objective  </a:t>
            </a:r>
            <a:endParaRPr lang="en-IN" sz="3600" b="1"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21920" y="701040"/>
            <a:ext cx="12070080" cy="6247864"/>
          </a:xfrm>
          <a:prstGeom prst="rect">
            <a:avLst/>
          </a:prstGeom>
        </p:spPr>
        <p:txBody>
          <a:bodyPr wrap="square">
            <a:spAutoFit/>
          </a:bodyPr>
          <a:lstStyle/>
          <a:p>
            <a:pPr marL="342900" indent="-342900">
              <a:buFont typeface="+mj-lt"/>
              <a:buAutoNum type="arabicPeriod"/>
            </a:pPr>
            <a:r>
              <a:rPr lang="en-US" sz="2000" b="1" dirty="0" smtClean="0">
                <a:latin typeface="Times New Roman" pitchFamily="18" charset="0"/>
                <a:cs typeface="Times New Roman" pitchFamily="18" charset="0"/>
              </a:rPr>
              <a:t>Automate Web Security Assessments</a:t>
            </a:r>
            <a:endParaRPr lang="en-US" sz="2000" dirty="0" smtClean="0">
              <a:latin typeface="Times New Roman" pitchFamily="18" charset="0"/>
              <a:cs typeface="Times New Roman" pitchFamily="18" charset="0"/>
            </a:endParaRPr>
          </a:p>
          <a:p>
            <a:pPr marL="342900" indent="-342900"/>
            <a:r>
              <a:rPr lang="en-US" sz="2000" dirty="0" smtClean="0">
                <a:latin typeface="Times New Roman" pitchFamily="18" charset="0"/>
                <a:cs typeface="Times New Roman" pitchFamily="18" charset="0"/>
              </a:rPr>
              <a:t>      Provide an </a:t>
            </a:r>
            <a:r>
              <a:rPr lang="en-US" sz="2000" b="1" dirty="0" smtClean="0">
                <a:latin typeface="Times New Roman" pitchFamily="18" charset="0"/>
                <a:cs typeface="Times New Roman" pitchFamily="18" charset="0"/>
              </a:rPr>
              <a:t>automated scanning tool</a:t>
            </a:r>
            <a:r>
              <a:rPr lang="en-US" sz="2000" dirty="0" smtClean="0">
                <a:latin typeface="Times New Roman" pitchFamily="18" charset="0"/>
                <a:cs typeface="Times New Roman" pitchFamily="18" charset="0"/>
              </a:rPr>
              <a:t> that helps users detect vulnerabilities in their websites without manual intervention.</a:t>
            </a:r>
          </a:p>
          <a:p>
            <a:pPr marL="342900" indent="-342900"/>
            <a:r>
              <a:rPr lang="en-US" sz="2000" b="1" dirty="0" smtClean="0">
                <a:latin typeface="Times New Roman" pitchFamily="18" charset="0"/>
                <a:cs typeface="Times New Roman" pitchFamily="18" charset="0"/>
              </a:rPr>
              <a:t>2.  Identify Common Web Vulnerabilities</a:t>
            </a:r>
            <a:endParaRPr lang="en-US" sz="2000" dirty="0" smtClean="0">
              <a:latin typeface="Times New Roman" pitchFamily="18" charset="0"/>
              <a:cs typeface="Times New Roman" pitchFamily="18" charset="0"/>
            </a:endParaRPr>
          </a:p>
          <a:p>
            <a:pPr marL="342900" indent="-342900"/>
            <a:r>
              <a:rPr lang="en-US" sz="2000" dirty="0" smtClean="0">
                <a:latin typeface="Times New Roman" pitchFamily="18" charset="0"/>
                <a:cs typeface="Times New Roman" pitchFamily="18" charset="0"/>
              </a:rPr>
              <a:t>     Scan for critical security flaws such as:</a:t>
            </a:r>
          </a:p>
          <a:p>
            <a:pPr marL="800100" lvl="1" indent="-342900">
              <a:buFont typeface="Arial" pitchFamily="34" charset="0"/>
              <a:buChar char="•"/>
            </a:pPr>
            <a:r>
              <a:rPr lang="en-US" sz="2000" b="1" dirty="0" smtClean="0">
                <a:latin typeface="Times New Roman" pitchFamily="18" charset="0"/>
                <a:cs typeface="Times New Roman" pitchFamily="18" charset="0"/>
              </a:rPr>
              <a:t>SQL Injection (</a:t>
            </a:r>
            <a:r>
              <a:rPr lang="en-US" sz="2000" b="1" dirty="0" err="1" smtClean="0">
                <a:latin typeface="Times New Roman" pitchFamily="18" charset="0"/>
                <a:cs typeface="Times New Roman" pitchFamily="18" charset="0"/>
              </a:rPr>
              <a:t>SQLi</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 Protect databases from unauthorized queries.</a:t>
            </a:r>
          </a:p>
          <a:p>
            <a:pPr marL="800100" lvl="1" indent="-342900">
              <a:buFont typeface="Arial" pitchFamily="34" charset="0"/>
              <a:buChar char="•"/>
            </a:pPr>
            <a:r>
              <a:rPr lang="en-US" sz="2000" b="1" dirty="0" smtClean="0">
                <a:latin typeface="Times New Roman" pitchFamily="18" charset="0"/>
                <a:cs typeface="Times New Roman" pitchFamily="18" charset="0"/>
              </a:rPr>
              <a:t>Cross-Site Scripting (XSS)</a:t>
            </a:r>
            <a:r>
              <a:rPr lang="en-US" sz="2000" dirty="0" smtClean="0">
                <a:latin typeface="Times New Roman" pitchFamily="18" charset="0"/>
                <a:cs typeface="Times New Roman" pitchFamily="18" charset="0"/>
              </a:rPr>
              <a:t> – Prevent JavaScript injection attacks.</a:t>
            </a:r>
          </a:p>
          <a:p>
            <a:pPr marL="800100" lvl="1" indent="-342900">
              <a:buFont typeface="Arial" pitchFamily="34" charset="0"/>
              <a:buChar char="•"/>
            </a:pPr>
            <a:r>
              <a:rPr lang="en-US" sz="2000" b="1" dirty="0" smtClean="0">
                <a:latin typeface="Times New Roman" pitchFamily="18" charset="0"/>
                <a:cs typeface="Times New Roman" pitchFamily="18" charset="0"/>
              </a:rPr>
              <a:t>Weak Passwords</a:t>
            </a:r>
            <a:r>
              <a:rPr lang="en-US" sz="2000" dirty="0" smtClean="0">
                <a:latin typeface="Times New Roman" pitchFamily="18" charset="0"/>
                <a:cs typeface="Times New Roman" pitchFamily="18" charset="0"/>
              </a:rPr>
              <a:t> – Identify security risks in authentication mechanisms.</a:t>
            </a:r>
          </a:p>
          <a:p>
            <a:pPr marL="800100" lvl="1" indent="-342900">
              <a:buFont typeface="Arial" pitchFamily="34" charset="0"/>
              <a:buChar char="•"/>
            </a:pPr>
            <a:r>
              <a:rPr lang="en-US" sz="2000" b="1" dirty="0" smtClean="0">
                <a:latin typeface="Times New Roman" pitchFamily="18" charset="0"/>
                <a:cs typeface="Times New Roman" pitchFamily="18" charset="0"/>
              </a:rPr>
              <a:t>Website Defacement Risks</a:t>
            </a:r>
            <a:r>
              <a:rPr lang="en-US" sz="2000" dirty="0" smtClean="0">
                <a:latin typeface="Times New Roman" pitchFamily="18" charset="0"/>
                <a:cs typeface="Times New Roman" pitchFamily="18" charset="0"/>
              </a:rPr>
              <a:t> – Detect unauthorized content modifications.</a:t>
            </a:r>
          </a:p>
          <a:p>
            <a:pPr marL="342900" indent="-342900">
              <a:buAutoNum type="arabicPeriod" startAt="3"/>
            </a:pPr>
            <a:r>
              <a:rPr lang="en-US" sz="2000" b="1" dirty="0" smtClean="0">
                <a:latin typeface="Times New Roman" pitchFamily="18" charset="0"/>
                <a:cs typeface="Times New Roman" pitchFamily="18" charset="0"/>
              </a:rPr>
              <a:t>Perform DNS and Network Security Checks</a:t>
            </a:r>
            <a:endParaRPr lang="en-US" sz="2000" dirty="0" smtClean="0">
              <a:latin typeface="Times New Roman" pitchFamily="18" charset="0"/>
              <a:cs typeface="Times New Roman" pitchFamily="18" charset="0"/>
            </a:endParaRPr>
          </a:p>
          <a:p>
            <a:pPr marL="800100" lvl="1" indent="-342900">
              <a:buFont typeface="Arial" pitchFamily="34" charset="0"/>
              <a:buChar char="•"/>
            </a:pPr>
            <a:r>
              <a:rPr lang="en-US" sz="2000" dirty="0" smtClean="0">
                <a:latin typeface="Times New Roman" pitchFamily="18" charset="0"/>
                <a:cs typeface="Times New Roman" pitchFamily="18" charset="0"/>
              </a:rPr>
              <a:t>	Analyze </a:t>
            </a:r>
            <a:r>
              <a:rPr lang="en-US" sz="2000" b="1" dirty="0" smtClean="0">
                <a:latin typeface="Times New Roman" pitchFamily="18" charset="0"/>
                <a:cs typeface="Times New Roman" pitchFamily="18" charset="0"/>
              </a:rPr>
              <a:t>DNS records</a:t>
            </a:r>
            <a:r>
              <a:rPr lang="en-US" sz="2000" dirty="0" smtClean="0">
                <a:latin typeface="Times New Roman" pitchFamily="18" charset="0"/>
                <a:cs typeface="Times New Roman" pitchFamily="18" charset="0"/>
              </a:rPr>
              <a:t> for </a:t>
            </a:r>
            <a:r>
              <a:rPr lang="en-US" sz="2000" dirty="0" err="1" smtClean="0">
                <a:latin typeface="Times New Roman" pitchFamily="18" charset="0"/>
                <a:cs typeface="Times New Roman" pitchFamily="18" charset="0"/>
              </a:rPr>
              <a:t>misconfigurations</a:t>
            </a:r>
            <a:r>
              <a:rPr lang="en-US" sz="2000" dirty="0" smtClean="0">
                <a:latin typeface="Times New Roman" pitchFamily="18" charset="0"/>
                <a:cs typeface="Times New Roman" pitchFamily="18" charset="0"/>
              </a:rPr>
              <a:t> that might expose sensitive information.</a:t>
            </a:r>
          </a:p>
          <a:p>
            <a:pPr marL="800100" lvl="1" indent="-342900">
              <a:buFont typeface="Arial" pitchFamily="34" charset="0"/>
              <a:buChar char="•"/>
            </a:pPr>
            <a:r>
              <a:rPr lang="en-US" sz="2000" dirty="0" smtClean="0">
                <a:latin typeface="Times New Roman" pitchFamily="18" charset="0"/>
                <a:cs typeface="Times New Roman" pitchFamily="18" charset="0"/>
              </a:rPr>
              <a:t> Conduct </a:t>
            </a:r>
            <a:r>
              <a:rPr lang="en-US" sz="2000" b="1" dirty="0" smtClean="0">
                <a:latin typeface="Times New Roman" pitchFamily="18" charset="0"/>
                <a:cs typeface="Times New Roman" pitchFamily="18" charset="0"/>
              </a:rPr>
              <a:t>stress testing</a:t>
            </a:r>
            <a:r>
              <a:rPr lang="en-US" sz="2000" dirty="0" smtClean="0">
                <a:latin typeface="Times New Roman" pitchFamily="18" charset="0"/>
                <a:cs typeface="Times New Roman" pitchFamily="18" charset="0"/>
              </a:rPr>
              <a:t> to evaluate how a website handles high-traffic scenarios.</a:t>
            </a:r>
          </a:p>
          <a:p>
            <a:pPr marL="342900" indent="-342900"/>
            <a:r>
              <a:rPr lang="en-US" sz="2000" b="1" dirty="0" smtClean="0">
                <a:latin typeface="Times New Roman" pitchFamily="18" charset="0"/>
                <a:cs typeface="Times New Roman" pitchFamily="18" charset="0"/>
              </a:rPr>
              <a:t>4.Provide a User-Friendly API for Security Testing</a:t>
            </a:r>
            <a:endParaRPr lang="en-US" sz="2000" dirty="0" smtClean="0">
              <a:latin typeface="Times New Roman" pitchFamily="18" charset="0"/>
              <a:cs typeface="Times New Roman" pitchFamily="18" charset="0"/>
            </a:endParaRPr>
          </a:p>
          <a:p>
            <a:pPr marL="342900" indent="-342900"/>
            <a:r>
              <a:rPr lang="en-US" sz="2000" dirty="0" smtClean="0">
                <a:latin typeface="Times New Roman" pitchFamily="18" charset="0"/>
                <a:cs typeface="Times New Roman" pitchFamily="18" charset="0"/>
              </a:rPr>
              <a:t>    Offer a simple and accessible </a:t>
            </a:r>
            <a:r>
              <a:rPr lang="en-US" sz="2000" b="1" dirty="0" smtClean="0">
                <a:latin typeface="Times New Roman" pitchFamily="18" charset="0"/>
                <a:cs typeface="Times New Roman" pitchFamily="18" charset="0"/>
              </a:rPr>
              <a:t>REST API</a:t>
            </a:r>
            <a:r>
              <a:rPr lang="en-US" sz="2000" dirty="0" smtClean="0">
                <a:latin typeface="Times New Roman" pitchFamily="18" charset="0"/>
                <a:cs typeface="Times New Roman" pitchFamily="18" charset="0"/>
              </a:rPr>
              <a:t> to allow developers, security analysts, and organizations to easily perform security scans.</a:t>
            </a:r>
          </a:p>
          <a:p>
            <a:r>
              <a:rPr lang="en-US" sz="2000" b="1" dirty="0" smtClean="0">
                <a:latin typeface="Times New Roman" pitchFamily="18" charset="0"/>
                <a:cs typeface="Times New Roman" pitchFamily="18" charset="0"/>
              </a:rPr>
              <a:t>5. Generate Actionable Security Reports</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Return detailed insights about vulnerabilities, including the affected website components .</a:t>
            </a:r>
          </a:p>
          <a:p>
            <a:endParaRPr lang="en-US" dirty="0" smtClean="0">
              <a:latin typeface="Times New Roman" pitchFamily="18" charset="0"/>
              <a:cs typeface="Times New Roman" pitchFamily="18" charset="0"/>
            </a:endParaRPr>
          </a:p>
          <a:p>
            <a:pPr marL="342900" indent="-342900"/>
            <a:endParaRPr lang="en-US" dirty="0" smtClean="0">
              <a:latin typeface="Times New Roman" pitchFamily="18" charset="0"/>
              <a:cs typeface="Times New Roman" pitchFamily="18" charset="0"/>
            </a:endParaRPr>
          </a:p>
          <a:p>
            <a:pPr marL="457200" indent="-457200"/>
            <a:endParaRPr lang="en-US" sz="2400" dirty="0"/>
          </a:p>
        </p:txBody>
      </p:sp>
    </p:spTree>
    <p:extLst>
      <p:ext uri="{BB962C8B-B14F-4D97-AF65-F5344CB8AC3E}">
        <p14:creationId xmlns="" xmlns:p14="http://schemas.microsoft.com/office/powerpoint/2010/main" val="330570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0A3F4AE-9594-19F1-383E-E93C15FBDD60}"/>
              </a:ext>
            </a:extLst>
          </p:cNvPr>
          <p:cNvSpPr txBox="1"/>
          <p:nvPr/>
        </p:nvSpPr>
        <p:spPr>
          <a:xfrm>
            <a:off x="98323" y="835743"/>
            <a:ext cx="11906864" cy="2616101"/>
          </a:xfrm>
          <a:prstGeom prst="rect">
            <a:avLst/>
          </a:prstGeom>
          <a:noFill/>
        </p:spPr>
        <p:txBody>
          <a:bodyPr wrap="square" rtlCol="0">
            <a:spAutoFit/>
          </a:bodyPr>
          <a:lstStyle/>
          <a:p>
            <a:r>
              <a:rPr lang="en-US" sz="2400" b="1" dirty="0" smtClean="0"/>
              <a:t> </a:t>
            </a:r>
            <a:endParaRPr lang="en-US" sz="2400" dirty="0" smtClean="0"/>
          </a:p>
          <a:p>
            <a:pPr lvl="2"/>
            <a:endParaRPr lang="en-US" sz="2400" dirty="0" smtClean="0"/>
          </a:p>
          <a:p>
            <a:pPr algn="just">
              <a:lnSpc>
                <a:spcPct val="150000"/>
              </a:lnSpc>
              <a:spcBef>
                <a:spcPts val="600"/>
              </a:spcBef>
              <a:spcAft>
                <a:spcPts val="6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600"/>
              </a:spcBef>
              <a:spcAft>
                <a:spcPts val="6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
        <p:nvSpPr>
          <p:cNvPr id="3" name="TextBox 2">
            <a:extLst>
              <a:ext uri="{FF2B5EF4-FFF2-40B4-BE49-F238E27FC236}">
                <a16:creationId xmlns="" xmlns:a16="http://schemas.microsoft.com/office/drawing/2014/main" id="{9DAC50F5-8D94-0538-5415-1F241A56C2C9}"/>
              </a:ext>
            </a:extLst>
          </p:cNvPr>
          <p:cNvSpPr txBox="1"/>
          <p:nvPr/>
        </p:nvSpPr>
        <p:spPr>
          <a:xfrm>
            <a:off x="-2" y="0"/>
            <a:ext cx="5732207" cy="646331"/>
          </a:xfrm>
          <a:prstGeom prst="rect">
            <a:avLst/>
          </a:prstGeom>
          <a:solidFill>
            <a:schemeClr val="accent2">
              <a:lumMod val="40000"/>
              <a:lumOff val="60000"/>
            </a:schemeClr>
          </a:solidFill>
        </p:spPr>
        <p:txBody>
          <a:bodyPr wrap="square" rtlCol="0">
            <a:spAutoFit/>
          </a:bodyPr>
          <a:lstStyle/>
          <a:p>
            <a:pPr marL="285750" indent="-285750">
              <a:buFont typeface="Wingdings" panose="05000000000000000000" pitchFamily="2" charset="2"/>
              <a:buChar char="Ø"/>
            </a:pPr>
            <a:r>
              <a:rPr lang="en-IN" sz="3600" b="1" dirty="0" smtClean="0">
                <a:solidFill>
                  <a:srgbClr val="002060"/>
                </a:solidFill>
                <a:latin typeface="Times New Roman" panose="02020603050405020304" pitchFamily="18" charset="0"/>
                <a:cs typeface="Times New Roman" panose="02020603050405020304" pitchFamily="18" charset="0"/>
              </a:rPr>
              <a:t>Project Work Carried  </a:t>
            </a:r>
            <a:endParaRPr lang="en-IN" sz="3600" b="1" dirty="0">
              <a:solidFill>
                <a:srgbClr val="00206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42240" y="690881"/>
            <a:ext cx="12049760" cy="6841908"/>
          </a:xfrm>
          <a:prstGeom prst="rect">
            <a:avLst/>
          </a:prstGeom>
          <a:noFill/>
        </p:spPr>
        <p:txBody>
          <a:bodyPr wrap="square" rtlCol="0">
            <a:spAutoFit/>
          </a:bodyPr>
          <a:lstStyle/>
          <a:p>
            <a:pPr marL="457200" indent="-457200">
              <a:buFont typeface="+mj-lt"/>
              <a:buAutoNum type="arabicPeriod"/>
            </a:pPr>
            <a:r>
              <a:rPr lang="en-US" sz="2400" b="1" dirty="0" smtClean="0">
                <a:latin typeface="Times New Roman" pitchFamily="18" charset="0"/>
                <a:cs typeface="Times New Roman" pitchFamily="18" charset="0"/>
              </a:rPr>
              <a:t>User Input &amp; API Request Handling</a:t>
            </a:r>
            <a:endParaRPr lang="en-US" sz="2400" dirty="0" smtClean="0">
              <a:latin typeface="Times New Roman" pitchFamily="18" charset="0"/>
              <a:cs typeface="Times New Roman" pitchFamily="18" charset="0"/>
            </a:endParaRPr>
          </a:p>
          <a:p>
            <a:pPr marL="1371600" lvl="2" indent="-457200">
              <a:buFont typeface="Arial" pitchFamily="34" charset="0"/>
              <a:buChar char="•"/>
            </a:pPr>
            <a:r>
              <a:rPr lang="en-US" sz="2400" dirty="0" smtClean="0">
                <a:latin typeface="Times New Roman" pitchFamily="18" charset="0"/>
                <a:cs typeface="Times New Roman" pitchFamily="18" charset="0"/>
              </a:rPr>
              <a:t>The user provides a </a:t>
            </a:r>
            <a:r>
              <a:rPr lang="en-US" sz="2400" b="1" dirty="0" smtClean="0">
                <a:latin typeface="Times New Roman" pitchFamily="18" charset="0"/>
                <a:cs typeface="Times New Roman" pitchFamily="18" charset="0"/>
              </a:rPr>
              <a:t>website URL</a:t>
            </a:r>
            <a:r>
              <a:rPr lang="en-US" sz="2400" dirty="0" smtClean="0">
                <a:latin typeface="Times New Roman" pitchFamily="18" charset="0"/>
                <a:cs typeface="Times New Roman" pitchFamily="18" charset="0"/>
              </a:rPr>
              <a:t> and selects the desired scan type (</a:t>
            </a:r>
            <a:r>
              <a:rPr lang="en-US" sz="2400" dirty="0" err="1" smtClean="0">
                <a:latin typeface="Times New Roman" pitchFamily="18" charset="0"/>
                <a:cs typeface="Times New Roman" pitchFamily="18" charset="0"/>
              </a:rPr>
              <a:t>SQLi</a:t>
            </a:r>
            <a:r>
              <a:rPr lang="en-US" sz="2400" dirty="0" smtClean="0">
                <a:latin typeface="Times New Roman" pitchFamily="18" charset="0"/>
                <a:cs typeface="Times New Roman" pitchFamily="18" charset="0"/>
              </a:rPr>
              <a:t>, XSS, DNS records, etc.).</a:t>
            </a:r>
          </a:p>
          <a:p>
            <a:pPr marL="1371600" lvl="2" indent="-457200">
              <a:buFont typeface="Arial" pitchFamily="34" charset="0"/>
              <a:buChar char="•"/>
            </a:pPr>
            <a:r>
              <a:rPr lang="en-US" sz="2400" dirty="0" smtClean="0">
                <a:latin typeface="Times New Roman" pitchFamily="18" charset="0"/>
                <a:cs typeface="Times New Roman" pitchFamily="18" charset="0"/>
              </a:rPr>
              <a:t>The frontend sends the request to the </a:t>
            </a:r>
            <a:r>
              <a:rPr lang="en-US" sz="2400" b="1" dirty="0" smtClean="0">
                <a:latin typeface="Times New Roman" pitchFamily="18" charset="0"/>
                <a:cs typeface="Times New Roman" pitchFamily="18" charset="0"/>
              </a:rPr>
              <a:t>Flask backend API</a:t>
            </a:r>
            <a:r>
              <a:rPr lang="en-US" sz="2400" dirty="0" smtClean="0">
                <a:latin typeface="Times New Roman" pitchFamily="18" charset="0"/>
                <a:cs typeface="Times New Roman" pitchFamily="18" charset="0"/>
              </a:rPr>
              <a:t>.</a:t>
            </a:r>
          </a:p>
          <a:p>
            <a:pPr marL="457200" indent="-457200"/>
            <a:r>
              <a:rPr lang="en-US" sz="2400" b="1" dirty="0" smtClean="0">
                <a:latin typeface="Times New Roman" pitchFamily="18" charset="0"/>
                <a:cs typeface="Times New Roman" pitchFamily="18" charset="0"/>
              </a:rPr>
              <a:t>2.   Security Scanning Execution</a:t>
            </a:r>
            <a:endParaRPr lang="en-US" sz="2400" dirty="0" smtClean="0">
              <a:latin typeface="Times New Roman" pitchFamily="18" charset="0"/>
              <a:cs typeface="Times New Roman" pitchFamily="18" charset="0"/>
            </a:endParaRPr>
          </a:p>
          <a:p>
            <a:pPr marL="457200" indent="-457200"/>
            <a:r>
              <a:rPr lang="en-US" sz="2400" dirty="0" smtClean="0">
                <a:latin typeface="Times New Roman" pitchFamily="18" charset="0"/>
                <a:cs typeface="Times New Roman" pitchFamily="18" charset="0"/>
              </a:rPr>
              <a:t>     The backend calls the respective security modules based on the selected scan:</a:t>
            </a:r>
          </a:p>
          <a:p>
            <a:pPr marL="1371600" lvl="2" indent="-457200">
              <a:buFont typeface="Arial" pitchFamily="34" charset="0"/>
              <a:buChar char="•"/>
            </a:pPr>
            <a:r>
              <a:rPr lang="en-US" sz="2400" b="1" dirty="0" smtClean="0">
                <a:latin typeface="Times New Roman" pitchFamily="18" charset="0"/>
                <a:cs typeface="Times New Roman" pitchFamily="18" charset="0"/>
              </a:rPr>
              <a:t>SQL Injection Scanner</a:t>
            </a:r>
            <a:r>
              <a:rPr lang="en-US" sz="2400" dirty="0" smtClean="0">
                <a:latin typeface="Times New Roman" pitchFamily="18" charset="0"/>
                <a:cs typeface="Times New Roman" pitchFamily="18" charset="0"/>
              </a:rPr>
              <a:t>: Tests for database vulnerabilities.</a:t>
            </a:r>
          </a:p>
          <a:p>
            <a:pPr marL="1371600" lvl="2" indent="-457200">
              <a:buFont typeface="Arial" pitchFamily="34" charset="0"/>
              <a:buChar char="•"/>
            </a:pPr>
            <a:r>
              <a:rPr lang="en-US" sz="2400" b="1" dirty="0" smtClean="0">
                <a:latin typeface="Times New Roman" pitchFamily="18" charset="0"/>
                <a:cs typeface="Times New Roman" pitchFamily="18" charset="0"/>
              </a:rPr>
              <a:t>XSS Scanner</a:t>
            </a:r>
            <a:r>
              <a:rPr lang="en-US" sz="2400" dirty="0" smtClean="0">
                <a:latin typeface="Times New Roman" pitchFamily="18" charset="0"/>
                <a:cs typeface="Times New Roman" pitchFamily="18" charset="0"/>
              </a:rPr>
              <a:t>: Identifies JavaScript injection flaws.</a:t>
            </a:r>
          </a:p>
          <a:p>
            <a:pPr marL="1371600" lvl="2" indent="-457200">
              <a:buFont typeface="Arial" pitchFamily="34" charset="0"/>
              <a:buChar char="•"/>
            </a:pPr>
            <a:r>
              <a:rPr lang="en-US" sz="2400" b="1" dirty="0" smtClean="0">
                <a:latin typeface="Times New Roman" pitchFamily="18" charset="0"/>
                <a:cs typeface="Times New Roman" pitchFamily="18" charset="0"/>
              </a:rPr>
              <a:t>Weak Password Analysis</a:t>
            </a:r>
            <a:r>
              <a:rPr lang="en-US" sz="2400" dirty="0" smtClean="0">
                <a:latin typeface="Times New Roman" pitchFamily="18" charset="0"/>
                <a:cs typeface="Times New Roman" pitchFamily="18" charset="0"/>
              </a:rPr>
              <a:t>: Checks for common password vulnerabilities.</a:t>
            </a:r>
          </a:p>
          <a:p>
            <a:pPr marL="1371600" lvl="2" indent="-457200">
              <a:buFont typeface="Arial" pitchFamily="34" charset="0"/>
              <a:buChar char="•"/>
            </a:pPr>
            <a:r>
              <a:rPr lang="en-US" sz="2400" b="1" dirty="0" smtClean="0">
                <a:latin typeface="Times New Roman" pitchFamily="18" charset="0"/>
                <a:cs typeface="Times New Roman" pitchFamily="18" charset="0"/>
              </a:rPr>
              <a:t>DNS Record Checker</a:t>
            </a:r>
            <a:r>
              <a:rPr lang="en-US" sz="2400" dirty="0" smtClean="0">
                <a:latin typeface="Times New Roman" pitchFamily="18" charset="0"/>
                <a:cs typeface="Times New Roman" pitchFamily="18" charset="0"/>
              </a:rPr>
              <a:t>: Analyzes DNS </a:t>
            </a:r>
            <a:r>
              <a:rPr lang="en-US" sz="2400" dirty="0" err="1" smtClean="0">
                <a:latin typeface="Times New Roman" pitchFamily="18" charset="0"/>
                <a:cs typeface="Times New Roman" pitchFamily="18" charset="0"/>
              </a:rPr>
              <a:t>misconfigurations</a:t>
            </a:r>
            <a:r>
              <a:rPr lang="en-US" sz="2400" dirty="0" smtClean="0">
                <a:latin typeface="Times New Roman" pitchFamily="18" charset="0"/>
                <a:cs typeface="Times New Roman" pitchFamily="18" charset="0"/>
              </a:rPr>
              <a:t>.</a:t>
            </a:r>
          </a:p>
          <a:p>
            <a:pPr marL="1371600" lvl="2" indent="-457200">
              <a:buFont typeface="Arial" pitchFamily="34" charset="0"/>
              <a:buChar char="•"/>
            </a:pPr>
            <a:r>
              <a:rPr lang="en-US" sz="2400" b="1" dirty="0" smtClean="0">
                <a:latin typeface="Times New Roman" pitchFamily="18" charset="0"/>
                <a:cs typeface="Times New Roman" pitchFamily="18" charset="0"/>
              </a:rPr>
              <a:t>Website Stress Testing</a:t>
            </a:r>
            <a:r>
              <a:rPr lang="en-US" sz="2400" dirty="0" smtClean="0">
                <a:latin typeface="Times New Roman" pitchFamily="18" charset="0"/>
                <a:cs typeface="Times New Roman" pitchFamily="18" charset="0"/>
              </a:rPr>
              <a:t>: Simulates high-traffic scenarios.</a:t>
            </a:r>
          </a:p>
          <a:p>
            <a:pPr marL="1371600" lvl="2" indent="-457200">
              <a:buFont typeface="Arial" pitchFamily="34" charset="0"/>
              <a:buChar char="•"/>
            </a:pPr>
            <a:r>
              <a:rPr lang="en-US" sz="2400" b="1" dirty="0" smtClean="0">
                <a:latin typeface="Times New Roman" pitchFamily="18" charset="0"/>
                <a:cs typeface="Times New Roman" pitchFamily="18" charset="0"/>
              </a:rPr>
              <a:t>Full Scan</a:t>
            </a:r>
            <a:r>
              <a:rPr lang="en-US" sz="2400" dirty="0" smtClean="0">
                <a:latin typeface="Times New Roman" pitchFamily="18" charset="0"/>
                <a:cs typeface="Times New Roman" pitchFamily="18" charset="0"/>
              </a:rPr>
              <a:t>: Runs all available security checks.</a:t>
            </a:r>
          </a:p>
          <a:p>
            <a:r>
              <a:rPr lang="en-US" sz="2400" b="1" dirty="0" smtClean="0">
                <a:latin typeface="Times New Roman" pitchFamily="18" charset="0"/>
                <a:cs typeface="Times New Roman" pitchFamily="18" charset="0"/>
              </a:rPr>
              <a:t>3.   Data Processing &amp; Analysis</a:t>
            </a:r>
            <a:endParaRPr lang="en-US" sz="2400" dirty="0" smtClean="0">
              <a:latin typeface="Times New Roman" pitchFamily="18" charset="0"/>
              <a:cs typeface="Times New Roman" pitchFamily="18" charset="0"/>
            </a:endParaRPr>
          </a:p>
          <a:p>
            <a:pPr lvl="2">
              <a:buFont typeface="Arial" pitchFamily="34" charset="0"/>
              <a:buChar char="•"/>
            </a:pPr>
            <a:r>
              <a:rPr lang="en-US" sz="2400" dirty="0" smtClean="0">
                <a:latin typeface="Times New Roman" pitchFamily="18" charset="0"/>
                <a:cs typeface="Times New Roman" pitchFamily="18" charset="0"/>
              </a:rPr>
              <a:t>      The scanner </a:t>
            </a:r>
            <a:r>
              <a:rPr lang="en-US" sz="2400" b="1" dirty="0" smtClean="0">
                <a:latin typeface="Times New Roman" pitchFamily="18" charset="0"/>
                <a:cs typeface="Times New Roman" pitchFamily="18" charset="0"/>
              </a:rPr>
              <a:t>processes the website’s response</a:t>
            </a:r>
            <a:r>
              <a:rPr lang="en-US" sz="2400" dirty="0" smtClean="0">
                <a:latin typeface="Times New Roman" pitchFamily="18" charset="0"/>
                <a:cs typeface="Times New Roman" pitchFamily="18" charset="0"/>
              </a:rPr>
              <a:t> and detects potential security risks.</a:t>
            </a:r>
          </a:p>
          <a:p>
            <a:pPr lvl="2">
              <a:buFont typeface="Arial" pitchFamily="34" charset="0"/>
              <a:buChar char="•"/>
            </a:pPr>
            <a:r>
              <a:rPr lang="en-US" sz="2400" dirty="0" smtClean="0">
                <a:latin typeface="Times New Roman" pitchFamily="18" charset="0"/>
                <a:cs typeface="Times New Roman" pitchFamily="18" charset="0"/>
              </a:rPr>
              <a:t>      If a vulnerability is found, it </a:t>
            </a:r>
            <a:r>
              <a:rPr lang="en-US" sz="2400" b="1" dirty="0" smtClean="0">
                <a:latin typeface="Times New Roman" pitchFamily="18" charset="0"/>
                <a:cs typeface="Times New Roman" pitchFamily="18" charset="0"/>
              </a:rPr>
              <a:t>categorizes the risk level</a:t>
            </a:r>
            <a:r>
              <a:rPr lang="en-US" sz="2400" dirty="0" smtClean="0">
                <a:latin typeface="Times New Roman" pitchFamily="18" charset="0"/>
                <a:cs typeface="Times New Roman" pitchFamily="18" charset="0"/>
              </a:rPr>
              <a:t> (low, medium, high).</a:t>
            </a:r>
          </a:p>
          <a:p>
            <a:pPr marL="914400" lvl="1" indent="-457200">
              <a:buFont typeface="+mj-lt"/>
              <a:buAutoNum type="arabicPeriod"/>
            </a:pP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330570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0A3F4AE-9594-19F1-383E-E93C15FBDD60}"/>
              </a:ext>
            </a:extLst>
          </p:cNvPr>
          <p:cNvSpPr txBox="1"/>
          <p:nvPr/>
        </p:nvSpPr>
        <p:spPr>
          <a:xfrm>
            <a:off x="98323" y="835743"/>
            <a:ext cx="11906864" cy="2508379"/>
          </a:xfrm>
          <a:prstGeom prst="rect">
            <a:avLst/>
          </a:prstGeom>
          <a:noFill/>
        </p:spPr>
        <p:txBody>
          <a:bodyPr wrap="square" rtlCol="0">
            <a:spAutoFit/>
          </a:bodyPr>
          <a:lstStyle/>
          <a:p>
            <a:pPr algn="just">
              <a:lnSpc>
                <a:spcPct val="150000"/>
              </a:lnSpc>
              <a:spcBef>
                <a:spcPts val="600"/>
              </a:spcBef>
              <a:spcAft>
                <a:spcPts val="6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600"/>
              </a:spcBef>
              <a:spcAft>
                <a:spcPts val="6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600"/>
              </a:spcBef>
              <a:spcAft>
                <a:spcPts val="6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
        <p:nvSpPr>
          <p:cNvPr id="4" name="TextBox 3"/>
          <p:cNvSpPr txBox="1"/>
          <p:nvPr/>
        </p:nvSpPr>
        <p:spPr>
          <a:xfrm>
            <a:off x="375920" y="233680"/>
            <a:ext cx="11531600" cy="2585323"/>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4.  User Input</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Users provide the target URL. The tool outputs vulnerability findings and open port     details.</a:t>
            </a:r>
          </a:p>
          <a:p>
            <a:r>
              <a:rPr lang="en-US" sz="2400" b="1" dirty="0" smtClean="0">
                <a:latin typeface="Times New Roman" pitchFamily="18" charset="0"/>
                <a:cs typeface="Times New Roman" pitchFamily="18" charset="0"/>
              </a:rPr>
              <a:t>5.  Modular Design</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The tool is divided into functions for each task (SQL injection, XSS, parameter extraction, port scanning), making it easy to extend.</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812800" y="2611924"/>
            <a:ext cx="10139679" cy="3613935"/>
          </a:xfrm>
          <a:prstGeom prst="rect">
            <a:avLst/>
          </a:prstGeom>
          <a:noFill/>
          <a:ln w="9525">
            <a:noFill/>
            <a:miter lim="800000"/>
            <a:headEnd/>
            <a:tailEnd/>
          </a:ln>
          <a:effectLst/>
        </p:spPr>
      </p:pic>
    </p:spTree>
    <p:extLst>
      <p:ext uri="{BB962C8B-B14F-4D97-AF65-F5344CB8AC3E}">
        <p14:creationId xmlns="" xmlns:p14="http://schemas.microsoft.com/office/powerpoint/2010/main" val="330570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0A3F4AE-9594-19F1-383E-E93C15FBDD60}"/>
              </a:ext>
            </a:extLst>
          </p:cNvPr>
          <p:cNvSpPr txBox="1"/>
          <p:nvPr/>
        </p:nvSpPr>
        <p:spPr>
          <a:xfrm>
            <a:off x="98323" y="835743"/>
            <a:ext cx="11906864" cy="2508379"/>
          </a:xfrm>
          <a:prstGeom prst="rect">
            <a:avLst/>
          </a:prstGeom>
          <a:noFill/>
        </p:spPr>
        <p:txBody>
          <a:bodyPr wrap="square" rtlCol="0">
            <a:spAutoFit/>
          </a:bodyPr>
          <a:lstStyle/>
          <a:p>
            <a:pPr algn="just">
              <a:lnSpc>
                <a:spcPct val="150000"/>
              </a:lnSpc>
              <a:spcBef>
                <a:spcPts val="600"/>
              </a:spcBef>
              <a:spcAft>
                <a:spcPts val="6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600"/>
              </a:spcBef>
              <a:spcAft>
                <a:spcPts val="6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600"/>
              </a:spcBef>
              <a:spcAft>
                <a:spcPts val="6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
        <p:nvSpPr>
          <p:cNvPr id="4" name="Rectangle 3"/>
          <p:cNvSpPr/>
          <p:nvPr/>
        </p:nvSpPr>
        <p:spPr>
          <a:xfrm>
            <a:off x="596348" y="864703"/>
            <a:ext cx="8547652" cy="461665"/>
          </a:xfrm>
          <a:prstGeom prst="rect">
            <a:avLst/>
          </a:prstGeom>
        </p:spPr>
        <p:txBody>
          <a:bodyPr wrap="square">
            <a:spAutoFit/>
          </a:bodyPr>
          <a:lstStyle/>
          <a:p>
            <a:r>
              <a:rPr lang="en-US" sz="2400" dirty="0" smtClean="0"/>
              <a:t> </a:t>
            </a:r>
            <a:endParaRPr lang="en-US" sz="2400" dirty="0"/>
          </a:p>
        </p:txBody>
      </p:sp>
      <p:sp>
        <p:nvSpPr>
          <p:cNvPr id="5" name="Rectangle 4"/>
          <p:cNvSpPr/>
          <p:nvPr/>
        </p:nvSpPr>
        <p:spPr>
          <a:xfrm>
            <a:off x="335280" y="751840"/>
            <a:ext cx="11379200" cy="830997"/>
          </a:xfrm>
          <a:prstGeom prst="rect">
            <a:avLst/>
          </a:prstGeom>
        </p:spPr>
        <p:txBody>
          <a:bodyPr wrap="square">
            <a:spAutoFit/>
          </a:bodyPr>
          <a:lstStyle/>
          <a:p>
            <a:pPr marL="457200" indent="-457200"/>
            <a:endParaRPr lang="en-US" sz="2400" dirty="0" smtClean="0"/>
          </a:p>
          <a:p>
            <a:endParaRPr lang="en-US" sz="2400" dirty="0"/>
          </a:p>
        </p:txBody>
      </p:sp>
      <p:pic>
        <p:nvPicPr>
          <p:cNvPr id="2050" name="Picture 2" descr="C:\Users\mani5\OneDrive\Pictures\Screenshots 1\Screenshot 2025-04-01 142832.png"/>
          <p:cNvPicPr>
            <a:picLocks noChangeAspect="1" noChangeArrowheads="1"/>
          </p:cNvPicPr>
          <p:nvPr/>
        </p:nvPicPr>
        <p:blipFill>
          <a:blip r:embed="rId2" cstate="print"/>
          <a:srcRect/>
          <a:stretch>
            <a:fillRect/>
          </a:stretch>
        </p:blipFill>
        <p:spPr bwMode="auto">
          <a:xfrm>
            <a:off x="6301740" y="0"/>
            <a:ext cx="3981450" cy="6019800"/>
          </a:xfrm>
          <a:prstGeom prst="rect">
            <a:avLst/>
          </a:prstGeom>
          <a:noFill/>
        </p:spPr>
      </p:pic>
      <p:sp>
        <p:nvSpPr>
          <p:cNvPr id="7" name="TextBox 6"/>
          <p:cNvSpPr txBox="1"/>
          <p:nvPr/>
        </p:nvSpPr>
        <p:spPr>
          <a:xfrm>
            <a:off x="528320" y="721360"/>
            <a:ext cx="4033520" cy="1384995"/>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Workflow </a:t>
            </a:r>
          </a:p>
          <a:p>
            <a:pPr algn="ctr"/>
            <a:r>
              <a:rPr lang="en-US" sz="2800" dirty="0" smtClean="0">
                <a:latin typeface="Times New Roman" pitchFamily="18" charset="0"/>
                <a:cs typeface="Times New Roman" pitchFamily="18" charset="0"/>
              </a:rPr>
              <a:t>of the </a:t>
            </a:r>
          </a:p>
          <a:p>
            <a:pPr algn="ctr"/>
            <a:r>
              <a:rPr lang="en-US" sz="2800" dirty="0" err="1" smtClean="0">
                <a:latin typeface="Times New Roman" pitchFamily="18" charset="0"/>
                <a:cs typeface="Times New Roman" pitchFamily="18" charset="0"/>
              </a:rPr>
              <a:t>WebSec</a:t>
            </a:r>
            <a:r>
              <a:rPr lang="en-US" sz="2800" dirty="0" smtClean="0">
                <a:latin typeface="Times New Roman" pitchFamily="18" charset="0"/>
                <a:cs typeface="Times New Roman" pitchFamily="18" charset="0"/>
              </a:rPr>
              <a:t> Scan Tool</a:t>
            </a:r>
            <a:endParaRPr lang="en-US" sz="2800" dirty="0">
              <a:latin typeface="Times New Roman" pitchFamily="18" charset="0"/>
              <a:cs typeface="Times New Roman" pitchFamily="18" charset="0"/>
            </a:endParaRPr>
          </a:p>
        </p:txBody>
      </p:sp>
    </p:spTree>
    <p:extLst>
      <p:ext uri="{BB962C8B-B14F-4D97-AF65-F5344CB8AC3E}">
        <p14:creationId xmlns="" xmlns:p14="http://schemas.microsoft.com/office/powerpoint/2010/main" val="330570387"/>
      </p:ext>
    </p:extLst>
  </p:cSld>
  <p:clrMapOvr>
    <a:masterClrMapping/>
  </p:clrMapOvr>
</p:sld>
</file>

<file path=ppt/theme/theme1.xml><?xml version="1.0" encoding="utf-8"?>
<a:theme xmlns:a="http://schemas.openxmlformats.org/drawingml/2006/main" name="Retrospect">
  <a:themeElements>
    <a:clrScheme name="Custom 5">
      <a:dk1>
        <a:srgbClr val="000000"/>
      </a:dk1>
      <a:lt1>
        <a:srgbClr val="3F739B"/>
      </a:lt1>
      <a:dk2>
        <a:srgbClr val="D8D8D8"/>
      </a:dk2>
      <a:lt2>
        <a:srgbClr val="F7CD9D"/>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Facet</Template>
  <TotalTime>423</TotalTime>
  <Words>999</Words>
  <Application>Microsoft Office PowerPoint</Application>
  <PresentationFormat>Custom</PresentationFormat>
  <Paragraphs>86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Retrospect</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Anushka Sandhu</dc:creator>
  <cp:lastModifiedBy>Manish Rawat</cp:lastModifiedBy>
  <cp:revision>41</cp:revision>
  <dcterms:created xsi:type="dcterms:W3CDTF">2024-11-25T08:10:36Z</dcterms:created>
  <dcterms:modified xsi:type="dcterms:W3CDTF">2025-04-01T17:24:07Z</dcterms:modified>
</cp:coreProperties>
</file>