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30"/>
  </p:notesMasterIdLst>
  <p:handoutMasterIdLst>
    <p:handoutMasterId r:id="rId31"/>
  </p:handoutMasterIdLst>
  <p:sldIdLst>
    <p:sldId id="256" r:id="rId2"/>
    <p:sldId id="312" r:id="rId3"/>
    <p:sldId id="313" r:id="rId4"/>
    <p:sldId id="317" r:id="rId5"/>
    <p:sldId id="318" r:id="rId6"/>
    <p:sldId id="319" r:id="rId7"/>
    <p:sldId id="320" r:id="rId8"/>
    <p:sldId id="321" r:id="rId9"/>
    <p:sldId id="323" r:id="rId10"/>
    <p:sldId id="367" r:id="rId11"/>
    <p:sldId id="274" r:id="rId12"/>
    <p:sldId id="414" r:id="rId13"/>
    <p:sldId id="277" r:id="rId14"/>
    <p:sldId id="279" r:id="rId15"/>
    <p:sldId id="281" r:id="rId16"/>
    <p:sldId id="280" r:id="rId17"/>
    <p:sldId id="283" r:id="rId18"/>
    <p:sldId id="284" r:id="rId19"/>
    <p:sldId id="286" r:id="rId20"/>
    <p:sldId id="287" r:id="rId21"/>
    <p:sldId id="289" r:id="rId22"/>
    <p:sldId id="288" r:id="rId23"/>
    <p:sldId id="290" r:id="rId24"/>
    <p:sldId id="291" r:id="rId25"/>
    <p:sldId id="292" r:id="rId26"/>
    <p:sldId id="296" r:id="rId27"/>
    <p:sldId id="410" r:id="rId28"/>
    <p:sldId id="415" r:id="rId29"/>
  </p:sldIdLst>
  <p:sldSz cx="9144000" cy="6858000" type="screen4x3"/>
  <p:notesSz cx="7010400" cy="9296400"/>
  <p:defaultTextStyle>
    <a:lvl1pPr>
      <a:defRPr sz="2000">
        <a:solidFill>
          <a:srgbClr val="FFFFFF"/>
        </a:solidFill>
        <a:uFill>
          <a:solidFill/>
        </a:uFill>
        <a:latin typeface="Arial Rounded MT Bold"/>
        <a:ea typeface="Arial Rounded MT Bold"/>
        <a:cs typeface="Arial Rounded MT Bold"/>
        <a:sym typeface="Arial Rounded MT Bold"/>
      </a:defRPr>
    </a:lvl1pPr>
    <a:lvl2pPr indent="457200">
      <a:defRPr sz="2000">
        <a:solidFill>
          <a:srgbClr val="FFFFFF"/>
        </a:solidFill>
        <a:uFill>
          <a:solidFill/>
        </a:uFill>
        <a:latin typeface="Arial Rounded MT Bold"/>
        <a:ea typeface="Arial Rounded MT Bold"/>
        <a:cs typeface="Arial Rounded MT Bold"/>
        <a:sym typeface="Arial Rounded MT Bold"/>
      </a:defRPr>
    </a:lvl2pPr>
    <a:lvl3pPr indent="914400">
      <a:defRPr sz="2000">
        <a:solidFill>
          <a:srgbClr val="FFFFFF"/>
        </a:solidFill>
        <a:uFill>
          <a:solidFill/>
        </a:uFill>
        <a:latin typeface="Arial Rounded MT Bold"/>
        <a:ea typeface="Arial Rounded MT Bold"/>
        <a:cs typeface="Arial Rounded MT Bold"/>
        <a:sym typeface="Arial Rounded MT Bold"/>
      </a:defRPr>
    </a:lvl3pPr>
    <a:lvl4pPr indent="1371600">
      <a:defRPr sz="2000">
        <a:solidFill>
          <a:srgbClr val="FFFFFF"/>
        </a:solidFill>
        <a:uFill>
          <a:solidFill/>
        </a:uFill>
        <a:latin typeface="Arial Rounded MT Bold"/>
        <a:ea typeface="Arial Rounded MT Bold"/>
        <a:cs typeface="Arial Rounded MT Bold"/>
        <a:sym typeface="Arial Rounded MT Bold"/>
      </a:defRPr>
    </a:lvl4pPr>
    <a:lvl5pPr indent="1828800">
      <a:defRPr sz="2000">
        <a:solidFill>
          <a:srgbClr val="FFFFFF"/>
        </a:solidFill>
        <a:uFill>
          <a:solidFill/>
        </a:uFill>
        <a:latin typeface="Arial Rounded MT Bold"/>
        <a:ea typeface="Arial Rounded MT Bold"/>
        <a:cs typeface="Arial Rounded MT Bold"/>
        <a:sym typeface="Arial Rounded MT Bold"/>
      </a:defRPr>
    </a:lvl5pPr>
    <a:lvl6pPr>
      <a:defRPr sz="2000">
        <a:solidFill>
          <a:srgbClr val="FFFFFF"/>
        </a:solidFill>
        <a:uFill>
          <a:solidFill/>
        </a:uFill>
        <a:latin typeface="Arial Rounded MT Bold"/>
        <a:ea typeface="Arial Rounded MT Bold"/>
        <a:cs typeface="Arial Rounded MT Bold"/>
        <a:sym typeface="Arial Rounded MT Bold"/>
      </a:defRPr>
    </a:lvl6pPr>
    <a:lvl7pPr>
      <a:defRPr sz="2000">
        <a:solidFill>
          <a:srgbClr val="FFFFFF"/>
        </a:solidFill>
        <a:uFill>
          <a:solidFill/>
        </a:uFill>
        <a:latin typeface="Arial Rounded MT Bold"/>
        <a:ea typeface="Arial Rounded MT Bold"/>
        <a:cs typeface="Arial Rounded MT Bold"/>
        <a:sym typeface="Arial Rounded MT Bold"/>
      </a:defRPr>
    </a:lvl7pPr>
    <a:lvl8pPr>
      <a:defRPr sz="2000">
        <a:solidFill>
          <a:srgbClr val="FFFFFF"/>
        </a:solidFill>
        <a:uFill>
          <a:solidFill/>
        </a:uFill>
        <a:latin typeface="Arial Rounded MT Bold"/>
        <a:ea typeface="Arial Rounded MT Bold"/>
        <a:cs typeface="Arial Rounded MT Bold"/>
        <a:sym typeface="Arial Rounded MT Bold"/>
      </a:defRPr>
    </a:lvl8pPr>
    <a:lvl9pPr>
      <a:defRPr sz="2000">
        <a:solidFill>
          <a:srgbClr val="FFFFFF"/>
        </a:solidFill>
        <a:uFill>
          <a:solidFill/>
        </a:uFill>
        <a:latin typeface="Arial Rounded MT Bold"/>
        <a:ea typeface="Arial Rounded MT Bold"/>
        <a:cs typeface="Arial Rounded MT Bold"/>
        <a:sym typeface="Arial Rounded MT Bol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191164"/>
        </a:fontRef>
        <a:srgbClr val="19116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CCA"/>
          </a:solidFill>
        </a:fill>
      </a:tcStyle>
    </a:wholeTbl>
    <a:band2H>
      <a:tcTxStyle/>
      <a:tcStyle>
        <a:tcBdr/>
        <a:fill>
          <a:solidFill>
            <a:srgbClr val="F6F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ADA"/>
          </a:solidFill>
        </a:fill>
      </a:tcStyle>
    </a:wholeTbl>
    <a:band2H>
      <a:tcTxStyle/>
      <a:tcStyle>
        <a:tcBdr/>
        <a:fill>
          <a:solidFill>
            <a:srgbClr val="E9EDED"/>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CCC00"/>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CCCC00"/>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5" d="100"/>
          <a:sy n="155" d="100"/>
        </p:scale>
        <p:origin x="197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A0F2B82-D98D-42DC-A45A-769A158FD0A8}" type="datetime1">
              <a:rPr lang="en-US" smtClean="0">
                <a:latin typeface="Arial Unicode MS" panose="020B0604020202020204" pitchFamily="34" charset="-128"/>
                <a:ea typeface="Arial Unicode MS" panose="020B0604020202020204" pitchFamily="34" charset="-128"/>
                <a:cs typeface="Arial Unicode MS" panose="020B0604020202020204" pitchFamily="34" charset="-128"/>
              </a:rPr>
              <a:t>1/18/2016</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BD4784E-5010-43AA-862F-61007359811E}" type="slidenum">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338670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hape 9"/>
          <p:cNvSpPr>
            <a:spLocks noGrp="1" noRot="1" noChangeAspect="1"/>
          </p:cNvSpPr>
          <p:nvPr>
            <p:ph type="sldImg"/>
          </p:nvPr>
        </p:nvSpPr>
        <p:spPr>
          <a:xfrm>
            <a:off x="1181100" y="696913"/>
            <a:ext cx="4648200" cy="3486150"/>
          </a:xfrm>
          <a:prstGeom prst="rect">
            <a:avLst/>
          </a:prstGeom>
        </p:spPr>
        <p:txBody>
          <a:bodyPr lIns="93177" tIns="46589" rIns="93177" bIns="46589"/>
          <a:lstStyle/>
          <a:p>
            <a:pPr lvl="0"/>
            <a:endParaRPr dirty="0"/>
          </a:p>
        </p:txBody>
      </p:sp>
      <p:sp>
        <p:nvSpPr>
          <p:cNvPr id="10" name="Shape 10"/>
          <p:cNvSpPr>
            <a:spLocks noGrp="1"/>
          </p:cNvSpPr>
          <p:nvPr>
            <p:ph type="body" sz="quarter" idx="1"/>
          </p:nvPr>
        </p:nvSpPr>
        <p:spPr>
          <a:xfrm>
            <a:off x="934720" y="4415790"/>
            <a:ext cx="5140960" cy="4183380"/>
          </a:xfrm>
          <a:prstGeom prst="rect">
            <a:avLst/>
          </a:prstGeom>
        </p:spPr>
        <p:txBody>
          <a:bodyPr lIns="93177" tIns="46589" rIns="93177" bIns="46589"/>
          <a:lstStyle/>
          <a:p>
            <a:pPr lvl="0"/>
            <a:endParaRPr/>
          </a:p>
        </p:txBody>
      </p:sp>
    </p:spTree>
    <p:extLst>
      <p:ext uri="{BB962C8B-B14F-4D97-AF65-F5344CB8AC3E}">
        <p14:creationId xmlns:p14="http://schemas.microsoft.com/office/powerpoint/2010/main" val="1733746095"/>
      </p:ext>
    </p:extLst>
  </p:cSld>
  <p:clrMap bg1="lt1" tx1="dk1" bg2="lt2" tx2="dk2" accent1="accent1" accent2="accent2" accent3="accent3" accent4="accent4" accent5="accent5" accent6="accent6" hlink="hlink" folHlink="folHlink"/>
  <p:hf sldNum="0" hdr="0" ftr="0" dt="0"/>
  <p:notesStyle>
    <a:lvl1pPr defTabSz="457200">
      <a:lnSpc>
        <a:spcPct val="125000"/>
      </a:lnSpc>
      <a:defRPr sz="2400">
        <a:latin typeface="Arial Unicode MS" panose="020B0604020202020204" pitchFamily="34" charset="-128"/>
        <a:ea typeface="Arial Unicode MS" panose="020B0604020202020204" pitchFamily="34" charset="-128"/>
        <a:cs typeface="Arial Unicode MS" panose="020B0604020202020204" pitchFamily="34" charset="-128"/>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noRot="1" noChangeAspect="1"/>
          </p:cNvSpPr>
          <p:nvPr>
            <p:ph type="sldImg"/>
          </p:nvPr>
        </p:nvSpPr>
        <p:spPr>
          <a:prstGeom prst="rect">
            <a:avLst/>
          </a:prstGeom>
        </p:spPr>
        <p:txBody>
          <a:bodyPr/>
          <a:lstStyle/>
          <a:p>
            <a:pPr lvl="0"/>
            <a:endParaRPr/>
          </a:p>
        </p:txBody>
      </p:sp>
      <p:sp>
        <p:nvSpPr>
          <p:cNvPr id="15" name="Shape 15"/>
          <p:cNvSpPr>
            <a:spLocks noGrp="1"/>
          </p:cNvSpPr>
          <p:nvPr>
            <p:ph type="body" sz="quarter" idx="1"/>
          </p:nvPr>
        </p:nvSpPr>
        <p:spPr>
          <a:prstGeom prst="rect">
            <a:avLst/>
          </a:prstGeom>
        </p:spPr>
        <p:txBody>
          <a:bodyPr/>
          <a:lstStyle/>
          <a:p>
            <a:pPr lvl="0">
              <a:defRPr sz="1800"/>
            </a:pPr>
            <a:r>
              <a:rPr/>
              <a:t>Today we will open the main topic of this class, which is databases. Before we start talking about databases do you have any questions about what we have done so far? Do you have any questions about the homework?</a:t>
            </a:r>
          </a:p>
          <a:p>
            <a:pPr lvl="0">
              <a:defRPr sz="1800"/>
            </a:pPr>
            <a:endParaRPr/>
          </a:p>
          <a:p>
            <a:pPr lvl="0">
              <a:defRPr sz="1800"/>
            </a:pPr>
            <a:r>
              <a:rPr/>
              <a:t>In todays world, databases are used practically in every system. Pretty much any website is built up on top of a database. All organizations (banks, hospitals, universities etc) have their own databases. So we will start with the definition. Anyone want to try? What is the first thing that comes in mind when you hear the word “database”?</a:t>
            </a:r>
          </a:p>
        </p:txBody>
      </p:sp>
    </p:spTree>
    <p:extLst>
      <p:ext uri="{BB962C8B-B14F-4D97-AF65-F5344CB8AC3E}">
        <p14:creationId xmlns:p14="http://schemas.microsoft.com/office/powerpoint/2010/main" val="3936575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1301750" y="733425"/>
            <a:ext cx="4876800" cy="3657600"/>
          </a:xfrm>
          <a:ln/>
        </p:spPr>
      </p:sp>
      <p:sp>
        <p:nvSpPr>
          <p:cNvPr id="63492" name="Rectangle 3"/>
          <p:cNvSpPr>
            <a:spLocks noGrp="1" noChangeArrowheads="1"/>
          </p:cNvSpPr>
          <p:nvPr>
            <p:ph type="body" idx="1"/>
          </p:nvPr>
        </p:nvSpPr>
        <p:spPr>
          <a:xfrm>
            <a:off x="748102" y="4636903"/>
            <a:ext cx="5981559" cy="4391580"/>
          </a:xfrm>
          <a:noFill/>
          <a:ln/>
        </p:spPr>
        <p:txBody>
          <a:bodyPr lIns="95427" tIns="47714" rIns="95427" bIns="47714"/>
          <a:lstStyle/>
          <a:p>
            <a:pPr eaLnBrk="1" hangingPunct="1"/>
            <a:endParaRPr lang="el-GR" smtClean="0"/>
          </a:p>
        </p:txBody>
      </p:sp>
    </p:spTree>
    <p:extLst>
      <p:ext uri="{BB962C8B-B14F-4D97-AF65-F5344CB8AC3E}">
        <p14:creationId xmlns:p14="http://schemas.microsoft.com/office/powerpoint/2010/main" val="3037899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noRot="1" noChangeAspect="1"/>
          </p:cNvSpPr>
          <p:nvPr>
            <p:ph type="sldImg"/>
          </p:nvPr>
        </p:nvSpPr>
        <p:spPr>
          <a:prstGeom prst="rect">
            <a:avLst/>
          </a:prstGeom>
        </p:spPr>
        <p:txBody>
          <a:bodyPr/>
          <a:lstStyle/>
          <a:p>
            <a:pPr lvl="0"/>
            <a:endParaRPr/>
          </a:p>
        </p:txBody>
      </p:sp>
      <p:sp>
        <p:nvSpPr>
          <p:cNvPr id="270" name="Shape 270"/>
          <p:cNvSpPr>
            <a:spLocks noGrp="1"/>
          </p:cNvSpPr>
          <p:nvPr>
            <p:ph type="body" sz="quarter" idx="1"/>
          </p:nvPr>
        </p:nvSpPr>
        <p:spPr>
          <a:prstGeom prst="rect">
            <a:avLst/>
          </a:prstGeom>
        </p:spPr>
        <p:txBody>
          <a:bodyPr/>
          <a:lstStyle/>
          <a:p>
            <a:pPr lvl="0">
              <a:defRPr sz="1800"/>
            </a:pPr>
            <a:r>
              <a:rPr/>
              <a:t>Now we will move forward and discuss the entity relationship diagram, which is a methodology that help us understand what data we have, and what is the best way to structure our database. </a:t>
            </a:r>
          </a:p>
        </p:txBody>
      </p:sp>
    </p:spTree>
    <p:extLst>
      <p:ext uri="{BB962C8B-B14F-4D97-AF65-F5344CB8AC3E}">
        <p14:creationId xmlns:p14="http://schemas.microsoft.com/office/powerpoint/2010/main" val="970873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prstGeom prst="rect">
            <a:avLst/>
          </a:prstGeom>
        </p:spPr>
        <p:txBody>
          <a:bodyPr/>
          <a:lstStyle/>
          <a:p>
            <a:pPr lvl="0"/>
            <a:endParaRPr/>
          </a:p>
        </p:txBody>
      </p:sp>
      <p:sp>
        <p:nvSpPr>
          <p:cNvPr id="311" name="Shape 311"/>
          <p:cNvSpPr>
            <a:spLocks noGrp="1"/>
          </p:cNvSpPr>
          <p:nvPr>
            <p:ph type="body" sz="quarter" idx="1"/>
          </p:nvPr>
        </p:nvSpPr>
        <p:spPr>
          <a:prstGeom prst="rect">
            <a:avLst/>
          </a:prstGeom>
        </p:spPr>
        <p:txBody>
          <a:bodyPr/>
          <a:lstStyle/>
          <a:p>
            <a:pPr lvl="0">
              <a:defRPr sz="1800"/>
            </a:pPr>
            <a:r>
              <a:rPr/>
              <a:t>Stop at 4 minutes.</a:t>
            </a:r>
          </a:p>
        </p:txBody>
      </p:sp>
    </p:spTree>
    <p:extLst>
      <p:ext uri="{BB962C8B-B14F-4D97-AF65-F5344CB8AC3E}">
        <p14:creationId xmlns:p14="http://schemas.microsoft.com/office/powerpoint/2010/main" val="3173819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2756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4145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Shape 325"/>
          <p:cNvSpPr>
            <a:spLocks noGrp="1" noRot="1" noChangeAspect="1"/>
          </p:cNvSpPr>
          <p:nvPr>
            <p:ph type="sldImg"/>
          </p:nvPr>
        </p:nvSpPr>
        <p:spPr>
          <a:prstGeom prst="rect">
            <a:avLst/>
          </a:prstGeom>
        </p:spPr>
        <p:txBody>
          <a:bodyPr/>
          <a:lstStyle/>
          <a:p>
            <a:pPr lvl="0"/>
            <a:endParaRPr/>
          </a:p>
        </p:txBody>
      </p:sp>
      <p:sp>
        <p:nvSpPr>
          <p:cNvPr id="326" name="Shape 326"/>
          <p:cNvSpPr>
            <a:spLocks noGrp="1"/>
          </p:cNvSpPr>
          <p:nvPr>
            <p:ph type="body" sz="quarter" idx="1"/>
          </p:nvPr>
        </p:nvSpPr>
        <p:spPr>
          <a:prstGeom prst="rect">
            <a:avLst/>
          </a:prstGeom>
        </p:spPr>
        <p:txBody>
          <a:bodyPr/>
          <a:lstStyle/>
          <a:p>
            <a:pPr marL="326938" indent="-326938">
              <a:buSzPct val="100000"/>
              <a:buAutoNum type="arabicPeriod"/>
              <a:defRPr sz="1800"/>
            </a:pPr>
            <a:r>
              <a:rPr/>
              <a:t>To identify each instance uniquely, and be able to retrieve  it </a:t>
            </a:r>
          </a:p>
          <a:p>
            <a:pPr marL="326938" indent="-326938">
              <a:buSzPct val="100000"/>
              <a:buAutoNum type="arabicPeriod"/>
              <a:defRPr sz="1800"/>
            </a:pPr>
            <a:r>
              <a:rPr/>
              <a:t>DBMS create indexes and other structures on these keys which allow them to fast retrieve the instances that they need, when queried at the primary key  (very fast)</a:t>
            </a:r>
          </a:p>
          <a:p>
            <a:pPr marL="326938" indent="-326938">
              <a:buSzPct val="100000"/>
              <a:buAutoNum type="arabicPeriod"/>
              <a:defRPr sz="1800"/>
            </a:pPr>
            <a:r>
              <a:rPr/>
              <a:t>If one entity wants to refer to instances of another entity, the fit will do it by referring to these instances w.r.t their PK values. </a:t>
            </a:r>
          </a:p>
        </p:txBody>
      </p:sp>
    </p:spTree>
    <p:extLst>
      <p:ext uri="{BB962C8B-B14F-4D97-AF65-F5344CB8AC3E}">
        <p14:creationId xmlns:p14="http://schemas.microsoft.com/office/powerpoint/2010/main" val="2884092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4183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noRot="1" noChangeAspect="1"/>
          </p:cNvSpPr>
          <p:nvPr>
            <p:ph type="sldImg"/>
          </p:nvPr>
        </p:nvSpPr>
        <p:spPr>
          <a:prstGeom prst="rect">
            <a:avLst/>
          </a:prstGeom>
        </p:spPr>
        <p:txBody>
          <a:bodyPr/>
          <a:lstStyle/>
          <a:p>
            <a:pPr lvl="0"/>
            <a:endParaRPr/>
          </a:p>
        </p:txBody>
      </p:sp>
      <p:sp>
        <p:nvSpPr>
          <p:cNvPr id="375" name="Shape 375"/>
          <p:cNvSpPr>
            <a:spLocks noGrp="1"/>
          </p:cNvSpPr>
          <p:nvPr>
            <p:ph type="body" sz="quarter" idx="1"/>
          </p:nvPr>
        </p:nvSpPr>
        <p:spPr>
          <a:prstGeom prst="rect">
            <a:avLst/>
          </a:prstGeom>
        </p:spPr>
        <p:txBody>
          <a:bodyPr/>
          <a:lstStyle/>
          <a:p>
            <a:pPr lvl="0">
              <a:defRPr sz="1800"/>
            </a:pPr>
            <a:r>
              <a:rPr/>
              <a:t>So far, we have defined entities, relationships, and primary keys. Once again, entities are collections of objects with the same properties, relationships capture the associations between different entities, and primary keys are used to uniquely identify  entity instances  </a:t>
            </a:r>
          </a:p>
        </p:txBody>
      </p:sp>
    </p:spTree>
    <p:extLst>
      <p:ext uri="{BB962C8B-B14F-4D97-AF65-F5344CB8AC3E}">
        <p14:creationId xmlns:p14="http://schemas.microsoft.com/office/powerpoint/2010/main" val="836426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Shape 392"/>
          <p:cNvSpPr>
            <a:spLocks noGrp="1" noRot="1" noChangeAspect="1"/>
          </p:cNvSpPr>
          <p:nvPr>
            <p:ph type="sldImg"/>
          </p:nvPr>
        </p:nvSpPr>
        <p:spPr>
          <a:prstGeom prst="rect">
            <a:avLst/>
          </a:prstGeom>
        </p:spPr>
        <p:txBody>
          <a:bodyPr/>
          <a:lstStyle/>
          <a:p>
            <a:pPr lvl="0"/>
            <a:endParaRPr/>
          </a:p>
        </p:txBody>
      </p:sp>
      <p:sp>
        <p:nvSpPr>
          <p:cNvPr id="393" name="Shape 393"/>
          <p:cNvSpPr>
            <a:spLocks noGrp="1"/>
          </p:cNvSpPr>
          <p:nvPr>
            <p:ph type="body" sz="quarter" idx="1"/>
          </p:nvPr>
        </p:nvSpPr>
        <p:spPr>
          <a:prstGeom prst="rect">
            <a:avLst/>
          </a:prstGeom>
        </p:spPr>
        <p:txBody>
          <a:bodyPr/>
          <a:lstStyle/>
          <a:p>
            <a:pPr lvl="0">
              <a:defRPr sz="1800"/>
            </a:pPr>
            <a:r>
              <a:rPr/>
              <a:t>For example, assume that we have these two entities, Students and courses. A student can take 0, 1, 2 or more courses, </a:t>
            </a:r>
          </a:p>
        </p:txBody>
      </p:sp>
    </p:spTree>
    <p:extLst>
      <p:ext uri="{BB962C8B-B14F-4D97-AF65-F5344CB8AC3E}">
        <p14:creationId xmlns:p14="http://schemas.microsoft.com/office/powerpoint/2010/main" val="2182866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31698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l-GR" smtClean="0"/>
          </a:p>
        </p:txBody>
      </p:sp>
    </p:spTree>
    <p:extLst>
      <p:ext uri="{BB962C8B-B14F-4D97-AF65-F5344CB8AC3E}">
        <p14:creationId xmlns:p14="http://schemas.microsoft.com/office/powerpoint/2010/main" val="2684628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5297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Shape 421"/>
          <p:cNvSpPr>
            <a:spLocks noGrp="1" noRot="1" noChangeAspect="1"/>
          </p:cNvSpPr>
          <p:nvPr>
            <p:ph type="sldImg"/>
          </p:nvPr>
        </p:nvSpPr>
        <p:spPr>
          <a:prstGeom prst="rect">
            <a:avLst/>
          </a:prstGeom>
        </p:spPr>
        <p:txBody>
          <a:bodyPr/>
          <a:lstStyle/>
          <a:p>
            <a:pPr lvl="0"/>
            <a:endParaRPr/>
          </a:p>
        </p:txBody>
      </p:sp>
      <p:sp>
        <p:nvSpPr>
          <p:cNvPr id="422" name="Shape 422"/>
          <p:cNvSpPr>
            <a:spLocks noGrp="1"/>
          </p:cNvSpPr>
          <p:nvPr>
            <p:ph type="body" sz="quarter" idx="1"/>
          </p:nvPr>
        </p:nvSpPr>
        <p:spPr>
          <a:prstGeom prst="rect">
            <a:avLst/>
          </a:prstGeom>
        </p:spPr>
        <p:txBody>
          <a:bodyPr/>
          <a:lstStyle/>
          <a:p>
            <a:pPr lvl="0">
              <a:defRPr sz="1800"/>
            </a:pPr>
            <a:r>
              <a:rPr/>
              <a:t>Here is another example, where we have two entities, the course enticing with attributes…and the offering entity with ….and the relationship that shows that a course has an offering (or is offered) we can see the cardinality represntation, </a:t>
            </a:r>
          </a:p>
        </p:txBody>
      </p:sp>
    </p:spTree>
    <p:extLst>
      <p:ext uri="{BB962C8B-B14F-4D97-AF65-F5344CB8AC3E}">
        <p14:creationId xmlns:p14="http://schemas.microsoft.com/office/powerpoint/2010/main" val="1269861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0651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80864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0524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9394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defRPr sz="1800"/>
            </a:pPr>
            <a:r>
              <a:rPr/>
              <a:t>Last time we discussed ER diagrams. </a:t>
            </a:r>
          </a:p>
        </p:txBody>
      </p:sp>
    </p:spTree>
    <p:extLst>
      <p:ext uri="{BB962C8B-B14F-4D97-AF65-F5344CB8AC3E}">
        <p14:creationId xmlns:p14="http://schemas.microsoft.com/office/powerpoint/2010/main" val="121401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3432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buFontTx/>
              <a:buChar char="•"/>
            </a:pPr>
            <a:r>
              <a:rPr lang="en-US" smtClean="0"/>
              <a:t>Being able to sort by column</a:t>
            </a:r>
          </a:p>
          <a:p>
            <a:pPr eaLnBrk="1" hangingPunct="1">
              <a:buFontTx/>
              <a:buChar char="•"/>
            </a:pPr>
            <a:r>
              <a:rPr lang="en-US" smtClean="0"/>
              <a:t>Restrict types of values that can be entered in each column (date vs. age vs. salary vs…)</a:t>
            </a:r>
          </a:p>
          <a:p>
            <a:pPr eaLnBrk="1" hangingPunct="1">
              <a:buFontTx/>
              <a:buChar char="•"/>
            </a:pPr>
            <a:r>
              <a:rPr lang="en-US" smtClean="0"/>
              <a:t>Easier to analyze the data (e.g., a pie chart on how well each book is selling…)</a:t>
            </a:r>
          </a:p>
          <a:p>
            <a:pPr eaLnBrk="1" hangingPunct="1">
              <a:buFontTx/>
              <a:buChar char="•"/>
            </a:pPr>
            <a:endParaRPr lang="en-US" smtClean="0"/>
          </a:p>
          <a:p>
            <a:pPr eaLnBrk="1" hangingPunct="1">
              <a:buFontTx/>
              <a:buChar char="•"/>
            </a:pPr>
            <a:r>
              <a:rPr lang="en-US" smtClean="0"/>
              <a:t>Natural question: Why not Excel then???</a:t>
            </a:r>
          </a:p>
          <a:p>
            <a:pPr eaLnBrk="1" hangingPunct="1">
              <a:buFontTx/>
              <a:buChar char="•"/>
            </a:pPr>
            <a:endParaRPr lang="en-US" smtClean="0"/>
          </a:p>
          <a:p>
            <a:pPr eaLnBrk="1" hangingPunct="1">
              <a:buFontTx/>
              <a:buChar char="•"/>
            </a:pPr>
            <a:endParaRPr lang="en-US" smtClean="0"/>
          </a:p>
          <a:p>
            <a:pPr eaLnBrk="1" hangingPunct="1">
              <a:buFontTx/>
              <a:buChar char="•"/>
            </a:pPr>
            <a:endParaRPr lang="en-US" smtClean="0"/>
          </a:p>
          <a:p>
            <a:pPr eaLnBrk="1" hangingPunct="1">
              <a:buFontTx/>
              <a:buChar char="•"/>
            </a:pPr>
            <a:endParaRPr lang="en-US" smtClean="0"/>
          </a:p>
        </p:txBody>
      </p:sp>
    </p:spTree>
    <p:extLst>
      <p:ext uri="{BB962C8B-B14F-4D97-AF65-F5344CB8AC3E}">
        <p14:creationId xmlns:p14="http://schemas.microsoft.com/office/powerpoint/2010/main" val="447347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buFontTx/>
              <a:buChar char="•"/>
            </a:pPr>
            <a:r>
              <a:rPr lang="en-US" smtClean="0"/>
              <a:t>Talk about the anomalies</a:t>
            </a:r>
          </a:p>
          <a:p>
            <a:pPr eaLnBrk="1" hangingPunct="1">
              <a:buFontTx/>
              <a:buChar char="•"/>
            </a:pPr>
            <a:endParaRPr lang="en-US" smtClean="0"/>
          </a:p>
          <a:p>
            <a:pPr eaLnBrk="1" hangingPunct="1">
              <a:buFontTx/>
              <a:buChar char="•"/>
            </a:pPr>
            <a:r>
              <a:rPr lang="en-US" smtClean="0"/>
              <a:t>Then show how to organize in separate tables</a:t>
            </a:r>
          </a:p>
        </p:txBody>
      </p:sp>
    </p:spTree>
    <p:extLst>
      <p:ext uri="{BB962C8B-B14F-4D97-AF65-F5344CB8AC3E}">
        <p14:creationId xmlns:p14="http://schemas.microsoft.com/office/powerpoint/2010/main" val="3461407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Rot="1" noChangeAspect="1" noChangeArrowheads="1" noTextEdit="1"/>
          </p:cNvSpPr>
          <p:nvPr>
            <p:ph type="sldImg"/>
          </p:nvPr>
        </p:nvSpPr>
        <p:spPr>
          <a:xfrm>
            <a:off x="1300163" y="733425"/>
            <a:ext cx="4878387" cy="3659188"/>
          </a:xfrm>
          <a:ln/>
        </p:spPr>
      </p:sp>
      <p:sp>
        <p:nvSpPr>
          <p:cNvPr id="59396"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smtClean="0"/>
              <a:t>Go through the table in the previous slide and find the problems encountered when one wants to insert, delete, or update data in it. </a:t>
            </a:r>
          </a:p>
          <a:p>
            <a:pPr eaLnBrk="1" hangingPunct="1"/>
            <a:r>
              <a:rPr lang="en-US" smtClean="0"/>
              <a:t>Talk about Anomalies</a:t>
            </a:r>
          </a:p>
          <a:p>
            <a:pPr eaLnBrk="1" hangingPunct="1"/>
            <a:r>
              <a:rPr lang="en-US" smtClean="0"/>
              <a:t>Write down an example of one anomaly (individual then consult pairs). </a:t>
            </a:r>
          </a:p>
        </p:txBody>
      </p:sp>
    </p:spTree>
    <p:extLst>
      <p:ext uri="{BB962C8B-B14F-4D97-AF65-F5344CB8AC3E}">
        <p14:creationId xmlns:p14="http://schemas.microsoft.com/office/powerpoint/2010/main" val="1000516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Rot="1" noChangeAspect="1" noChangeArrowheads="1" noTextEdit="1"/>
          </p:cNvSpPr>
          <p:nvPr>
            <p:ph type="sldImg"/>
          </p:nvPr>
        </p:nvSpPr>
        <p:spPr>
          <a:xfrm>
            <a:off x="1300163" y="733425"/>
            <a:ext cx="4878387" cy="3659188"/>
          </a:xfrm>
          <a:ln/>
        </p:spPr>
      </p:sp>
      <p:sp>
        <p:nvSpPr>
          <p:cNvPr id="60420"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smtClean="0"/>
              <a:t>Go through the table in the previous slide and find the problems encountered when one wants to insert, delete, or update data in it. </a:t>
            </a:r>
          </a:p>
          <a:p>
            <a:pPr eaLnBrk="1" hangingPunct="1"/>
            <a:r>
              <a:rPr lang="en-US" smtClean="0"/>
              <a:t>Talk about Anomalies</a:t>
            </a:r>
          </a:p>
          <a:p>
            <a:pPr eaLnBrk="1" hangingPunct="1"/>
            <a:r>
              <a:rPr lang="en-US" smtClean="0"/>
              <a:t>Write down an example of one anomaly (individual then consult pairs). </a:t>
            </a:r>
          </a:p>
        </p:txBody>
      </p:sp>
    </p:spTree>
    <p:extLst>
      <p:ext uri="{BB962C8B-B14F-4D97-AF65-F5344CB8AC3E}">
        <p14:creationId xmlns:p14="http://schemas.microsoft.com/office/powerpoint/2010/main" val="814622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Rot="1" noChangeAspect="1" noChangeArrowheads="1" noTextEdit="1"/>
          </p:cNvSpPr>
          <p:nvPr>
            <p:ph type="sldImg"/>
          </p:nvPr>
        </p:nvSpPr>
        <p:spPr>
          <a:xfrm>
            <a:off x="1300163" y="733425"/>
            <a:ext cx="4878387" cy="3659188"/>
          </a:xfrm>
          <a:ln/>
        </p:spPr>
      </p:sp>
      <p:sp>
        <p:nvSpPr>
          <p:cNvPr id="61444"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smtClean="0"/>
              <a:t>Go through the table in the previous slide and find the problems encountered when one wants to insert, delete, or update data in it. </a:t>
            </a:r>
          </a:p>
          <a:p>
            <a:pPr eaLnBrk="1" hangingPunct="1"/>
            <a:r>
              <a:rPr lang="en-US" smtClean="0"/>
              <a:t>Talk about Anomalies</a:t>
            </a:r>
          </a:p>
          <a:p>
            <a:pPr eaLnBrk="1" hangingPunct="1"/>
            <a:r>
              <a:rPr lang="en-US" smtClean="0"/>
              <a:t>Write down an example of one anomaly (individual then consult pairs). </a:t>
            </a:r>
          </a:p>
        </p:txBody>
      </p:sp>
    </p:spTree>
    <p:extLst>
      <p:ext uri="{BB962C8B-B14F-4D97-AF65-F5344CB8AC3E}">
        <p14:creationId xmlns:p14="http://schemas.microsoft.com/office/powerpoint/2010/main" val="2136107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Rot="1" noChangeAspect="1" noChangeArrowheads="1" noTextEdit="1"/>
          </p:cNvSpPr>
          <p:nvPr>
            <p:ph type="sldImg"/>
          </p:nvPr>
        </p:nvSpPr>
        <p:spPr>
          <a:xfrm>
            <a:off x="1300163" y="733425"/>
            <a:ext cx="4878387" cy="3659188"/>
          </a:xfrm>
          <a:ln/>
        </p:spPr>
      </p:sp>
      <p:sp>
        <p:nvSpPr>
          <p:cNvPr id="62468"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smtClean="0"/>
              <a:t>Go through the table in the previous slide and find the problems encountered when one wants to insert, delete, or update data in it. </a:t>
            </a:r>
          </a:p>
          <a:p>
            <a:pPr eaLnBrk="1" hangingPunct="1"/>
            <a:r>
              <a:rPr lang="en-US" smtClean="0"/>
              <a:t>Talk about Anomalies</a:t>
            </a:r>
          </a:p>
          <a:p>
            <a:pPr eaLnBrk="1" hangingPunct="1"/>
            <a:r>
              <a:rPr lang="en-US" smtClean="0"/>
              <a:t>Write down an example of one anomaly (individual then consult pairs). </a:t>
            </a:r>
          </a:p>
        </p:txBody>
      </p:sp>
    </p:spTree>
    <p:extLst>
      <p:ext uri="{BB962C8B-B14F-4D97-AF65-F5344CB8AC3E}">
        <p14:creationId xmlns:p14="http://schemas.microsoft.com/office/powerpoint/2010/main" val="214845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a:xfrm>
            <a:off x="1301750" y="733425"/>
            <a:ext cx="4876800" cy="3657600"/>
          </a:xfrm>
          <a:ln/>
        </p:spPr>
      </p:sp>
      <p:sp>
        <p:nvSpPr>
          <p:cNvPr id="64516" name="Rectangle 3"/>
          <p:cNvSpPr>
            <a:spLocks noGrp="1" noChangeArrowheads="1"/>
          </p:cNvSpPr>
          <p:nvPr>
            <p:ph type="body" idx="1"/>
          </p:nvPr>
        </p:nvSpPr>
        <p:spPr>
          <a:xfrm>
            <a:off x="748102" y="4636903"/>
            <a:ext cx="5981559" cy="4391580"/>
          </a:xfrm>
          <a:noFill/>
          <a:ln/>
        </p:spPr>
        <p:txBody>
          <a:bodyPr lIns="95427" tIns="47714" rIns="95427" bIns="47714"/>
          <a:lstStyle/>
          <a:p>
            <a:pPr eaLnBrk="1" hangingPunct="1"/>
            <a:endParaRPr lang="el-GR" smtClean="0"/>
          </a:p>
        </p:txBody>
      </p:sp>
    </p:spTree>
    <p:extLst>
      <p:ext uri="{BB962C8B-B14F-4D97-AF65-F5344CB8AC3E}">
        <p14:creationId xmlns:p14="http://schemas.microsoft.com/office/powerpoint/2010/main" val="309665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385586-C094-4874-A3EB-1898CF456001}"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94155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85586-C094-4874-A3EB-1898CF456001}"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52498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85586-C094-4874-A3EB-1898CF456001}"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9076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26309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85586-C094-4874-A3EB-1898CF456001}"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401030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385586-C094-4874-A3EB-1898CF456001}"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3531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385586-C094-4874-A3EB-1898CF456001}" type="datetimeFigureOut">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60771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385586-C094-4874-A3EB-1898CF456001}" type="datetimeFigureOut">
              <a:rPr lang="en-US" smtClean="0"/>
              <a:t>1/18/2016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3004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385586-C094-4874-A3EB-1898CF456001}" type="datetimeFigureOut">
              <a:rPr lang="en-US" smtClean="0"/>
              <a:t>1/18/2016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3818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85586-C094-4874-A3EB-1898CF456001}" type="datetimeFigureOut">
              <a:rPr lang="en-US" smtClean="0"/>
              <a:t>1/18/2016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4008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89098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1193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E9385586-C094-4874-A3EB-1898CF456001}" type="datetimeFigureOut">
              <a:rPr lang="en-US" smtClean="0"/>
              <a:pPr/>
              <a:t>1/18/2016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9858122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txStyles>
    <p:titleStyle>
      <a:lvl1pPr algn="l" defTabSz="685800" rtl="0" eaLnBrk="1" latinLnBrk="0" hangingPunct="1">
        <a:lnSpc>
          <a:spcPct val="90000"/>
        </a:lnSpc>
        <a:spcBef>
          <a:spcPct val="0"/>
        </a:spcBef>
        <a:buNone/>
        <a:defRPr sz="3300" kern="1200">
          <a:solidFill>
            <a:schemeClr val="tx1"/>
          </a:solidFill>
          <a:latin typeface="Arial Unicode MS" panose="020B0604020202020204" pitchFamily="34" charset="-128"/>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Unicode MS" panose="020B0604020202020204" pitchFamily="34" charset="-128"/>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Unicode MS" panose="020B0604020202020204" pitchFamily="34" charset="-128"/>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Unicode MS" panose="020B0604020202020204" pitchFamily="34" charset="-128"/>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2"/>
          <p:cNvSpPr/>
          <p:nvPr/>
        </p:nvSpPr>
        <p:spPr>
          <a:xfrm>
            <a:off x="291437" y="2921000"/>
            <a:ext cx="8604668" cy="5539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a:defRPr sz="3600">
                <a:solidFill>
                  <a:srgbClr val="011070"/>
                </a:solidFill>
              </a:defRPr>
            </a:lvl1pPr>
          </a:lstStyle>
          <a:p>
            <a:pPr lvl="0" algn="ctr">
              <a:defRPr sz="1800">
                <a:solidFill>
                  <a:srgbClr val="000000"/>
                </a:solidFill>
                <a:uFillTx/>
              </a:defRPr>
            </a:pPr>
            <a:r>
              <a:rPr sz="3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Introduction to Database Systems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2" name="Rectangle 2"/>
          <p:cNvSpPr>
            <a:spLocks noGrp="1" noChangeArrowheads="1"/>
          </p:cNvSpPr>
          <p:nvPr>
            <p:ph type="title"/>
          </p:nvPr>
        </p:nvSpPr>
        <p:spPr>
          <a:xfrm>
            <a:off x="625181" y="220663"/>
            <a:ext cx="7886700" cy="473074"/>
          </a:xfrm>
        </p:spPr>
        <p:txBody>
          <a:bodyPr>
            <a:normAutofit fontScale="90000"/>
          </a:bodyPr>
          <a:lstStyle/>
          <a:p>
            <a:pPr eaLnBrk="1" hangingPunct="1">
              <a:defRPr/>
            </a:pPr>
            <a:r>
              <a:rPr lang="en-US" dirty="0" smtClean="0"/>
              <a:t>Key Question: How do we design the tables?</a:t>
            </a:r>
          </a:p>
        </p:txBody>
      </p:sp>
      <p:grpSp>
        <p:nvGrpSpPr>
          <p:cNvPr id="14339" name="Group 3"/>
          <p:cNvGrpSpPr>
            <a:grpSpLocks/>
          </p:cNvGrpSpPr>
          <p:nvPr/>
        </p:nvGrpSpPr>
        <p:grpSpPr bwMode="auto">
          <a:xfrm>
            <a:off x="609600" y="1143000"/>
            <a:ext cx="8077200" cy="1295400"/>
            <a:chOff x="384" y="768"/>
            <a:chExt cx="5184" cy="816"/>
          </a:xfrm>
        </p:grpSpPr>
        <p:grpSp>
          <p:nvGrpSpPr>
            <p:cNvPr id="14351" name="Group 4"/>
            <p:cNvGrpSpPr>
              <a:grpSpLocks/>
            </p:cNvGrpSpPr>
            <p:nvPr/>
          </p:nvGrpSpPr>
          <p:grpSpPr bwMode="auto">
            <a:xfrm>
              <a:off x="384" y="768"/>
              <a:ext cx="5184" cy="284"/>
              <a:chOff x="384" y="768"/>
              <a:chExt cx="5184" cy="284"/>
            </a:xfrm>
          </p:grpSpPr>
          <p:sp>
            <p:nvSpPr>
              <p:cNvPr id="14353" name="Text Box 5"/>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key questions of database design</a:t>
                </a:r>
                <a:endPar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354" name="Line 6"/>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4352" name="Rectangle 7"/>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What tables to create</a:t>
              </a:r>
            </a:p>
            <a:p>
              <a:pPr marL="457200" indent="-457200">
                <a:spcBef>
                  <a:spcPct val="50000"/>
                </a:spcBef>
                <a:buClr>
                  <a:srgbClr val="000066"/>
                </a:buClr>
                <a:buFontTx/>
                <a:buChar char="–"/>
              </a:pP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What fields to put in each table</a:t>
              </a:r>
            </a:p>
            <a:p>
              <a:pPr marL="457200" indent="-457200">
                <a:spcBef>
                  <a:spcPct val="50000"/>
                </a:spcBef>
                <a:buClr>
                  <a:srgbClr val="000066"/>
                </a:buClr>
                <a:buFontTx/>
                <a:buChar char="–"/>
              </a:pP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How to ensure no duplication of data</a:t>
              </a:r>
            </a:p>
            <a:p>
              <a:pPr marL="457200" indent="-457200">
                <a:spcBef>
                  <a:spcPct val="50000"/>
                </a:spcBef>
                <a:buClr>
                  <a:srgbClr val="000066"/>
                </a:buClr>
                <a:buFontTx/>
                <a:buChar char="–"/>
              </a:pP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How to ensure that database has no “multi valued” cells</a:t>
              </a:r>
            </a:p>
            <a:p>
              <a:pPr marL="457200" indent="-457200">
                <a:spcBef>
                  <a:spcPct val="50000"/>
                </a:spcBef>
                <a:buClr>
                  <a:srgbClr val="000066"/>
                </a:buClr>
                <a:buFontTx/>
                <a:buChar char="–"/>
              </a:pP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How to select primary and foreign keys</a:t>
              </a: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Tree>
    <p:extLst>
      <p:ext uri="{BB962C8B-B14F-4D97-AF65-F5344CB8AC3E}">
        <p14:creationId xmlns:p14="http://schemas.microsoft.com/office/powerpoint/2010/main" val="3556696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p:nvPr/>
        </p:nvSpPr>
        <p:spPr>
          <a:xfrm>
            <a:off x="0" y="2757715"/>
            <a:ext cx="9144000"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r">
              <a:defRPr sz="3600">
                <a:solidFill>
                  <a:srgbClr val="011070"/>
                </a:solidFill>
              </a:defRPr>
            </a:lvl1pPr>
          </a:lstStyle>
          <a:p>
            <a:pPr lvl="0" algn="ctr">
              <a:defRPr sz="1800">
                <a:solidFill>
                  <a:srgbClr val="000000"/>
                </a:solidFill>
                <a:uFillTx/>
              </a:defRPr>
            </a:pPr>
            <a:r>
              <a:rPr sz="3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Entity Relationship </a:t>
            </a:r>
            <a:r>
              <a:rPr sz="36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Diagram</a:t>
            </a:r>
            <a:r>
              <a:rPr lang="en-US" sz="36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a:t>
            </a:r>
            <a:r>
              <a:rPr sz="36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r>
              <a:rPr sz="3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(ERD)</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Concepts</a:t>
            </a:r>
            <a:endParaRPr lang="en-US" dirty="0"/>
          </a:p>
        </p:txBody>
      </p:sp>
      <p:sp>
        <p:nvSpPr>
          <p:cNvPr id="3" name="Content Placeholder 2"/>
          <p:cNvSpPr>
            <a:spLocks noGrp="1"/>
          </p:cNvSpPr>
          <p:nvPr>
            <p:ph idx="1"/>
          </p:nvPr>
        </p:nvSpPr>
        <p:spPr/>
        <p:txBody>
          <a:bodyPr>
            <a:normAutofit/>
          </a:bodyPr>
          <a:lstStyle/>
          <a:p>
            <a:r>
              <a:rPr lang="en-US" sz="2400" dirty="0" smtClean="0"/>
              <a:t>Entities</a:t>
            </a:r>
          </a:p>
          <a:p>
            <a:pPr lvl="1"/>
            <a:r>
              <a:rPr lang="en-US" sz="2000" dirty="0" smtClean="0"/>
              <a:t>Attributes</a:t>
            </a:r>
          </a:p>
          <a:p>
            <a:pPr lvl="1"/>
            <a:r>
              <a:rPr lang="en-US" sz="2000" dirty="0" smtClean="0"/>
              <a:t>Primary keys</a:t>
            </a:r>
          </a:p>
          <a:p>
            <a:r>
              <a:rPr lang="en-US" sz="2400" dirty="0" smtClean="0"/>
              <a:t>Relationships</a:t>
            </a:r>
          </a:p>
          <a:p>
            <a:pPr lvl="1"/>
            <a:r>
              <a:rPr lang="en-US" sz="2000" dirty="0" smtClean="0"/>
              <a:t>Foreign keys</a:t>
            </a:r>
          </a:p>
          <a:p>
            <a:r>
              <a:rPr lang="en-US" sz="2400" dirty="0" smtClean="0"/>
              <a:t>Cardinalities</a:t>
            </a:r>
            <a:endParaRPr lang="en-US" sz="2400" dirty="0"/>
          </a:p>
        </p:txBody>
      </p:sp>
    </p:spTree>
    <p:extLst>
      <p:ext uri="{BB962C8B-B14F-4D97-AF65-F5344CB8AC3E}">
        <p14:creationId xmlns:p14="http://schemas.microsoft.com/office/powerpoint/2010/main" val="1452778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Entities</a:t>
            </a:r>
          </a:p>
        </p:txBody>
      </p:sp>
      <p:sp>
        <p:nvSpPr>
          <p:cNvPr id="305" name="Shape 305"/>
          <p:cNvSpPr/>
          <p:nvPr/>
        </p:nvSpPr>
        <p:spPr>
          <a:xfrm>
            <a:off x="507961" y="1224234"/>
            <a:ext cx="8478871" cy="114903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84284" lvl="0" indent="-246184">
              <a:spcBef>
                <a:spcPts val="700"/>
              </a:spcBef>
              <a:buSzPct val="50000"/>
              <a:buBlip>
                <a:blip r:embed="rId3"/>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entity is a collection of objects with </a:t>
            </a:r>
            <a:r>
              <a:rPr sz="21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same properties</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627184" lvl="1" indent="-246184">
              <a:spcBef>
                <a:spcPts val="700"/>
              </a:spcBef>
              <a:buSzPct val="100000"/>
              <a:buChar char="•"/>
              <a:defRPr sz="1800">
                <a:solidFill>
                  <a:srgbClr val="000000"/>
                </a:solidFill>
                <a:uFillTx/>
              </a:defRPr>
            </a:pPr>
            <a:r>
              <a:rPr sz="21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(student name</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1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 id</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age, </a:t>
            </a:r>
            <a:r>
              <a:rPr sz="21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sex </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a:p>
            <a:pPr marL="627184" lvl="1" indent="-246184">
              <a:spcBef>
                <a:spcPts val="700"/>
              </a:spcBef>
              <a:buSzPct val="100000"/>
              <a:buChar char="•"/>
              <a:defRPr sz="1800">
                <a:solidFill>
                  <a:srgbClr val="000000"/>
                </a:solidFill>
                <a:uFillTx/>
              </a:defRPr>
            </a:pPr>
            <a:r>
              <a:rPr sz="21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Courses (course id, </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section id, course description, </a:t>
            </a:r>
            <a:r>
              <a:rPr sz="21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location)</a:t>
            </a:r>
            <a:endPar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06" name="Shape 306"/>
          <p:cNvSpPr/>
          <p:nvPr/>
        </p:nvSpPr>
        <p:spPr>
          <a:xfrm>
            <a:off x="2201387" y="1556392"/>
            <a:ext cx="5459701" cy="485141"/>
          </a:xfrm>
          <a:prstGeom prst="rect">
            <a:avLst/>
          </a:pr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07" name="Shape 307"/>
          <p:cNvSpPr/>
          <p:nvPr/>
        </p:nvSpPr>
        <p:spPr>
          <a:xfrm>
            <a:off x="2201387" y="2030940"/>
            <a:ext cx="6710863" cy="485141"/>
          </a:xfrm>
          <a:prstGeom prst="rect">
            <a:avLst/>
          </a:pr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08" name="Shape 308"/>
          <p:cNvSpPr/>
          <p:nvPr/>
        </p:nvSpPr>
        <p:spPr>
          <a:xfrm>
            <a:off x="7545050" y="2647455"/>
            <a:ext cx="159895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a:solidFill>
                  <a:srgbClr val="FF2600"/>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Attributes</a:t>
            </a:r>
          </a:p>
        </p:txBody>
      </p:sp>
      <p:sp>
        <p:nvSpPr>
          <p:cNvPr id="309" name="Shape 309"/>
          <p:cNvSpPr/>
          <p:nvPr/>
        </p:nvSpPr>
        <p:spPr>
          <a:xfrm>
            <a:off x="391030" y="3805567"/>
            <a:ext cx="8361940" cy="18723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96007" lvl="0" indent="-257907">
              <a:spcBef>
                <a:spcPts val="700"/>
              </a:spcBef>
              <a:buSzPct val="50000"/>
              <a:buBlip>
                <a:blip r:embed="rId3"/>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Entities </a:t>
            </a:r>
            <a:r>
              <a:rPr lang="en-US" sz="22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are description of </a:t>
            </a:r>
            <a:r>
              <a:rPr sz="2200" u="sng"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instances</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601578" lvl="1" indent="-220578">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instance of entity “Students” might be: (“Joe Doe”, “N12897”, “20”, “M</a:t>
            </a:r>
            <a:r>
              <a:rPr sz="22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endPar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01578" lvl="1" indent="-220578">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instance of entity “</a:t>
            </a:r>
            <a:r>
              <a:rPr sz="22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a:t>
            </a:r>
            <a:r>
              <a:rPr lang="en-US" sz="22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a:t>
            </a:r>
            <a:r>
              <a:rPr sz="22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es</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might be:  </a:t>
            </a:r>
            <a:r>
              <a:rPr sz="22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2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INFO.2346</a:t>
            </a:r>
            <a:r>
              <a:rPr sz="22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sz="22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0</a:t>
            </a:r>
            <a:r>
              <a:rPr lang="en-US" sz="22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2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Dealing with Data” , </a:t>
            </a:r>
            <a:r>
              <a:rPr sz="22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2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Tisch</a:t>
            </a:r>
            <a:r>
              <a:rPr sz="22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2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UC2</a:t>
            </a:r>
            <a:r>
              <a:rPr sz="22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5”)</a:t>
            </a:r>
            <a:endPar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1" nodeType="clickEffect">
                                  <p:stCondLst>
                                    <p:cond delay="0"/>
                                  </p:stCondLst>
                                  <p:iterate>
                                    <p:tmAbs val="0"/>
                                  </p:iterate>
                                  <p:childTnLst>
                                    <p:set>
                                      <p:cBhvr>
                                        <p:cTn id="6" fill="hold"/>
                                        <p:tgtEl>
                                          <p:spTgt spid="306"/>
                                        </p:tgtEl>
                                        <p:attrNameLst>
                                          <p:attrName>style.visibility</p:attrName>
                                        </p:attrNameLst>
                                      </p:cBhvr>
                                      <p:to>
                                        <p:strVal val="visible"/>
                                      </p:to>
                                    </p:set>
                                    <p:animEffect transition="in" filter="dissolve(in)">
                                      <p:cBhvr>
                                        <p:cTn id="7" dur="750"/>
                                        <p:tgtEl>
                                          <p:spTgt spid="3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2" nodeType="clickEffect">
                                  <p:stCondLst>
                                    <p:cond delay="0"/>
                                  </p:stCondLst>
                                  <p:iterate>
                                    <p:tmAbs val="0"/>
                                  </p:iterate>
                                  <p:childTnLst>
                                    <p:set>
                                      <p:cBhvr>
                                        <p:cTn id="11" fill="hold"/>
                                        <p:tgtEl>
                                          <p:spTgt spid="307"/>
                                        </p:tgtEl>
                                        <p:attrNameLst>
                                          <p:attrName>style.visibility</p:attrName>
                                        </p:attrNameLst>
                                      </p:cBhvr>
                                      <p:to>
                                        <p:strVal val="visible"/>
                                      </p:to>
                                    </p:set>
                                    <p:animEffect transition="in" filter="dissolve(in)">
                                      <p:cBhvr>
                                        <p:cTn id="12" dur="750"/>
                                        <p:tgtEl>
                                          <p:spTgt spid="30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3" nodeType="clickEffect">
                                  <p:stCondLst>
                                    <p:cond delay="0"/>
                                  </p:stCondLst>
                                  <p:iterate>
                                    <p:tmAbs val="0"/>
                                  </p:iterate>
                                  <p:childTnLst>
                                    <p:set>
                                      <p:cBhvr>
                                        <p:cTn id="16" fill="hold"/>
                                        <p:tgtEl>
                                          <p:spTgt spid="308"/>
                                        </p:tgtEl>
                                        <p:attrNameLst>
                                          <p:attrName>style.visibility</p:attrName>
                                        </p:attrNameLst>
                                      </p:cBhvr>
                                      <p:to>
                                        <p:strVal val="visible"/>
                                      </p:to>
                                    </p:set>
                                    <p:animEffect transition="in" filter="dissolve(in)">
                                      <p:cBhvr>
                                        <p:cTn id="17" dur="750"/>
                                        <p:tgtEl>
                                          <p:spTgt spid="30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16" fill="hold" grpId="4" nodeType="clickEffect">
                                  <p:stCondLst>
                                    <p:cond delay="0"/>
                                  </p:stCondLst>
                                  <p:iterate>
                                    <p:tmAbs val="0"/>
                                  </p:iterate>
                                  <p:childTnLst>
                                    <p:set>
                                      <p:cBhvr>
                                        <p:cTn id="21" fill="hold"/>
                                        <p:tgtEl>
                                          <p:spTgt spid="309"/>
                                        </p:tgtEl>
                                        <p:attrNameLst>
                                          <p:attrName>style.visibility</p:attrName>
                                        </p:attrNameLst>
                                      </p:cBhvr>
                                      <p:to>
                                        <p:strVal val="visible"/>
                                      </p:to>
                                    </p:set>
                                    <p:animEffect transition="in" filter="dissolve(in)">
                                      <p:cBhvr>
                                        <p:cTn id="22" dur="75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1" animBg="1" advAuto="0"/>
      <p:bldP spid="307" grpId="2" animBg="1" advAuto="0"/>
      <p:bldP spid="308" grpId="3" animBg="1" advAuto="0"/>
      <p:bldP spid="309" grpId="4"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hape 318"/>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Primary Key (PK) </a:t>
            </a:r>
          </a:p>
        </p:txBody>
      </p:sp>
      <p:sp>
        <p:nvSpPr>
          <p:cNvPr id="319" name="Shape 319"/>
          <p:cNvSpPr/>
          <p:nvPr/>
        </p:nvSpPr>
        <p:spPr>
          <a:xfrm>
            <a:off x="469900" y="1282700"/>
            <a:ext cx="7590195" cy="129009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attribute whose value is unique in each instance: </a:t>
            </a:r>
          </a:p>
          <a:p>
            <a:pPr marL="685800" lvl="1" indent="-304800">
              <a:spcBef>
                <a:spcPts val="700"/>
              </a:spcBef>
              <a:buSzPct val="100000"/>
              <a:buChar char="•"/>
              <a:defRPr sz="1800">
                <a:solidFill>
                  <a:srgbClr val="000000"/>
                </a:solidFill>
                <a:uFillTx/>
              </a:defRPr>
            </a:pP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 id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students entity </a:t>
            </a:r>
          </a:p>
        </p:txBody>
      </p:sp>
      <p:sp>
        <p:nvSpPr>
          <p:cNvPr id="320" name="Shape 320"/>
          <p:cNvSpPr/>
          <p:nvPr/>
        </p:nvSpPr>
        <p:spPr>
          <a:xfrm>
            <a:off x="245638" y="3459567"/>
            <a:ext cx="8038718" cy="2090316"/>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Composite primary key: A primary key that consists of two or more attributes, whose values together (but not separately) are unique for each instance in an entity:</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 id  and section id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courses entity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Shape 329"/>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1" dirty="0" smtClean="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Primary Keys and Entities</a:t>
            </a:r>
            <a:endPar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30" name="Shape 330"/>
          <p:cNvSpPr/>
          <p:nvPr/>
        </p:nvSpPr>
        <p:spPr>
          <a:xfrm>
            <a:off x="3027959" y="2229082"/>
            <a:ext cx="19050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name </a:t>
            </a:r>
            <a:endParaRPr lang="en-US"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a:p>
            <a:pPr lvl="0">
              <a:defRPr sz="1800">
                <a:solidFill>
                  <a:srgbClr val="000000"/>
                </a:solidFill>
                <a:uFillTx/>
              </a:defRPr>
            </a:pPr>
            <a:r>
              <a:rPr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Age </a:t>
            </a:r>
            <a:endPar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Sex</a:t>
            </a:r>
          </a:p>
        </p:txBody>
      </p:sp>
      <p:sp>
        <p:nvSpPr>
          <p:cNvPr id="331" name="Shape 331"/>
          <p:cNvSpPr/>
          <p:nvPr/>
        </p:nvSpPr>
        <p:spPr>
          <a:xfrm>
            <a:off x="3027959" y="1878289"/>
            <a:ext cx="1905001" cy="349820"/>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Students</a:t>
            </a:r>
          </a:p>
        </p:txBody>
      </p:sp>
      <p:sp>
        <p:nvSpPr>
          <p:cNvPr id="332" name="Shape 332"/>
          <p:cNvSpPr/>
          <p:nvPr/>
        </p:nvSpPr>
        <p:spPr>
          <a:xfrm>
            <a:off x="2926359" y="4781374"/>
            <a:ext cx="21082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Id</a:t>
            </a:r>
          </a:p>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Section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Description</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Location</a:t>
            </a:r>
          </a:p>
        </p:txBody>
      </p:sp>
      <p:sp>
        <p:nvSpPr>
          <p:cNvPr id="333" name="Shape 333"/>
          <p:cNvSpPr/>
          <p:nvPr/>
        </p:nvSpPr>
        <p:spPr>
          <a:xfrm>
            <a:off x="2926359" y="4430581"/>
            <a:ext cx="2108201" cy="349820"/>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Courses</a:t>
            </a:r>
          </a:p>
        </p:txBody>
      </p:sp>
      <p:sp>
        <p:nvSpPr>
          <p:cNvPr id="334" name="Shape 334"/>
          <p:cNvSpPr/>
          <p:nvPr/>
        </p:nvSpPr>
        <p:spPr>
          <a:xfrm flipH="1" flipV="1">
            <a:off x="4741062" y="2020469"/>
            <a:ext cx="1923178" cy="1388027"/>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35" name="Shape 335"/>
          <p:cNvSpPr/>
          <p:nvPr/>
        </p:nvSpPr>
        <p:spPr>
          <a:xfrm>
            <a:off x="6742571" y="3389022"/>
            <a:ext cx="1396216"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latin typeface="+mn-lt"/>
                <a:ea typeface="+mn-ea"/>
                <a:cs typeface="+mn-cs"/>
                <a:sym typeface="Aria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Entity Name</a:t>
            </a:r>
          </a:p>
        </p:txBody>
      </p:sp>
      <p:sp>
        <p:nvSpPr>
          <p:cNvPr id="336" name="Shape 336"/>
          <p:cNvSpPr/>
          <p:nvPr/>
        </p:nvSpPr>
        <p:spPr>
          <a:xfrm flipH="1">
            <a:off x="4901517" y="3649622"/>
            <a:ext cx="1805471" cy="890178"/>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37" name="Shape 337"/>
          <p:cNvSpPr/>
          <p:nvPr/>
        </p:nvSpPr>
        <p:spPr>
          <a:xfrm flipV="1">
            <a:off x="2120576" y="2403093"/>
            <a:ext cx="878831"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38" name="Shape 338"/>
          <p:cNvSpPr/>
          <p:nvPr/>
        </p:nvSpPr>
        <p:spPr>
          <a:xfrm>
            <a:off x="483517" y="2215478"/>
            <a:ext cx="1396216"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latin typeface="+mn-lt"/>
                <a:ea typeface="+mn-ea"/>
                <a:cs typeface="+mn-cs"/>
                <a:sym typeface="Aria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Primary Key</a:t>
            </a:r>
          </a:p>
        </p:txBody>
      </p:sp>
      <p:sp>
        <p:nvSpPr>
          <p:cNvPr id="339" name="Shape 339"/>
          <p:cNvSpPr/>
          <p:nvPr/>
        </p:nvSpPr>
        <p:spPr>
          <a:xfrm>
            <a:off x="1813308" y="5124336"/>
            <a:ext cx="878831"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40" name="Shape 340"/>
          <p:cNvSpPr/>
          <p:nvPr/>
        </p:nvSpPr>
        <p:spPr>
          <a:xfrm>
            <a:off x="234714" y="4790671"/>
            <a:ext cx="1396216" cy="61555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Composite </a:t>
            </a:r>
          </a:p>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Primary Key</a:t>
            </a:r>
          </a:p>
        </p:txBody>
      </p:sp>
      <p:sp>
        <p:nvSpPr>
          <p:cNvPr id="341" name="Shape 341"/>
          <p:cNvSpPr/>
          <p:nvPr/>
        </p:nvSpPr>
        <p:spPr>
          <a:xfrm>
            <a:off x="2796182" y="4836609"/>
            <a:ext cx="1462098" cy="5754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42" name="Shape 342"/>
          <p:cNvSpPr/>
          <p:nvPr/>
        </p:nvSpPr>
        <p:spPr>
          <a:xfrm>
            <a:off x="6238954" y="5511729"/>
            <a:ext cx="1082027"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latin typeface="+mn-lt"/>
                <a:ea typeface="+mn-ea"/>
                <a:cs typeface="+mn-cs"/>
                <a:sym typeface="Aria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Attributes</a:t>
            </a:r>
          </a:p>
        </p:txBody>
      </p:sp>
      <p:sp>
        <p:nvSpPr>
          <p:cNvPr id="343" name="Shape 343"/>
          <p:cNvSpPr/>
          <p:nvPr/>
        </p:nvSpPr>
        <p:spPr>
          <a:xfrm flipH="1">
            <a:off x="4828111" y="5699344"/>
            <a:ext cx="1141217" cy="1"/>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44" name="Shape 344"/>
          <p:cNvSpPr/>
          <p:nvPr/>
        </p:nvSpPr>
        <p:spPr>
          <a:xfrm>
            <a:off x="6897786" y="1959333"/>
            <a:ext cx="1082027"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11993"/>
                </a:solidFill>
                <a:latin typeface="+mn-lt"/>
                <a:ea typeface="+mn-ea"/>
                <a:cs typeface="+mn-cs"/>
                <a:sym typeface="Aria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rPr>
              <a:t>Attributes</a:t>
            </a:r>
          </a:p>
        </p:txBody>
      </p:sp>
      <p:sp>
        <p:nvSpPr>
          <p:cNvPr id="345" name="Shape 345"/>
          <p:cNvSpPr/>
          <p:nvPr/>
        </p:nvSpPr>
        <p:spPr>
          <a:xfrm flipH="1">
            <a:off x="4743011" y="2200143"/>
            <a:ext cx="1922642" cy="636633"/>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1" nodeType="clickEffect">
                                  <p:stCondLst>
                                    <p:cond delay="0"/>
                                  </p:stCondLst>
                                  <p:iterate>
                                    <p:tmAbs val="0"/>
                                  </p:iterate>
                                  <p:childTnLst>
                                    <p:set>
                                      <p:cBhvr>
                                        <p:cTn id="6" fill="hold"/>
                                        <p:tgtEl>
                                          <p:spTgt spid="334"/>
                                        </p:tgtEl>
                                        <p:attrNameLst>
                                          <p:attrName>style.visibility</p:attrName>
                                        </p:attrNameLst>
                                      </p:cBhvr>
                                      <p:to>
                                        <p:strVal val="visible"/>
                                      </p:to>
                                    </p:set>
                                    <p:animEffect transition="in" filter="dissolve(in)">
                                      <p:cBhvr>
                                        <p:cTn id="7" dur="750"/>
                                        <p:tgtEl>
                                          <p:spTgt spid="3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2" nodeType="clickEffect">
                                  <p:stCondLst>
                                    <p:cond delay="0"/>
                                  </p:stCondLst>
                                  <p:iterate>
                                    <p:tmAbs val="0"/>
                                  </p:iterate>
                                  <p:childTnLst>
                                    <p:set>
                                      <p:cBhvr>
                                        <p:cTn id="11" fill="hold"/>
                                        <p:tgtEl>
                                          <p:spTgt spid="336"/>
                                        </p:tgtEl>
                                        <p:attrNameLst>
                                          <p:attrName>style.visibility</p:attrName>
                                        </p:attrNameLst>
                                      </p:cBhvr>
                                      <p:to>
                                        <p:strVal val="visible"/>
                                      </p:to>
                                    </p:set>
                                    <p:animEffect transition="in" filter="dissolve(in)">
                                      <p:cBhvr>
                                        <p:cTn id="12" dur="750"/>
                                        <p:tgtEl>
                                          <p:spTgt spid="33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3" nodeType="clickEffect">
                                  <p:stCondLst>
                                    <p:cond delay="0"/>
                                  </p:stCondLst>
                                  <p:iterate>
                                    <p:tmAbs val="0"/>
                                  </p:iterate>
                                  <p:childTnLst>
                                    <p:set>
                                      <p:cBhvr>
                                        <p:cTn id="16" fill="hold"/>
                                        <p:tgtEl>
                                          <p:spTgt spid="335"/>
                                        </p:tgtEl>
                                        <p:attrNameLst>
                                          <p:attrName>style.visibility</p:attrName>
                                        </p:attrNameLst>
                                      </p:cBhvr>
                                      <p:to>
                                        <p:strVal val="visible"/>
                                      </p:to>
                                    </p:set>
                                    <p:animEffect transition="in" filter="dissolve(in)">
                                      <p:cBhvr>
                                        <p:cTn id="17" dur="750"/>
                                        <p:tgtEl>
                                          <p:spTgt spid="3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16" fill="hold" grpId="4" nodeType="clickEffect">
                                  <p:stCondLst>
                                    <p:cond delay="0"/>
                                  </p:stCondLst>
                                  <p:iterate>
                                    <p:tmAbs val="0"/>
                                  </p:iterate>
                                  <p:childTnLst>
                                    <p:set>
                                      <p:cBhvr>
                                        <p:cTn id="21" fill="hold"/>
                                        <p:tgtEl>
                                          <p:spTgt spid="337"/>
                                        </p:tgtEl>
                                        <p:attrNameLst>
                                          <p:attrName>style.visibility</p:attrName>
                                        </p:attrNameLst>
                                      </p:cBhvr>
                                      <p:to>
                                        <p:strVal val="visible"/>
                                      </p:to>
                                    </p:set>
                                    <p:animEffect transition="in" filter="dissolve(in)">
                                      <p:cBhvr>
                                        <p:cTn id="22" dur="750"/>
                                        <p:tgtEl>
                                          <p:spTgt spid="33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16" fill="hold" grpId="5" nodeType="clickEffect">
                                  <p:stCondLst>
                                    <p:cond delay="0"/>
                                  </p:stCondLst>
                                  <p:iterate>
                                    <p:tmAbs val="0"/>
                                  </p:iterate>
                                  <p:childTnLst>
                                    <p:set>
                                      <p:cBhvr>
                                        <p:cTn id="26" fill="hold"/>
                                        <p:tgtEl>
                                          <p:spTgt spid="338"/>
                                        </p:tgtEl>
                                        <p:attrNameLst>
                                          <p:attrName>style.visibility</p:attrName>
                                        </p:attrNameLst>
                                      </p:cBhvr>
                                      <p:to>
                                        <p:strVal val="visible"/>
                                      </p:to>
                                    </p:set>
                                    <p:animEffect transition="in" filter="dissolve(in)">
                                      <p:cBhvr>
                                        <p:cTn id="27" dur="750"/>
                                        <p:tgtEl>
                                          <p:spTgt spid="33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16" fill="hold" grpId="6" nodeType="clickEffect">
                                  <p:stCondLst>
                                    <p:cond delay="0"/>
                                  </p:stCondLst>
                                  <p:iterate>
                                    <p:tmAbs val="0"/>
                                  </p:iterate>
                                  <p:childTnLst>
                                    <p:set>
                                      <p:cBhvr>
                                        <p:cTn id="31" fill="hold"/>
                                        <p:tgtEl>
                                          <p:spTgt spid="339"/>
                                        </p:tgtEl>
                                        <p:attrNameLst>
                                          <p:attrName>style.visibility</p:attrName>
                                        </p:attrNameLst>
                                      </p:cBhvr>
                                      <p:to>
                                        <p:strVal val="visible"/>
                                      </p:to>
                                    </p:set>
                                    <p:animEffect transition="in" filter="dissolve(in)">
                                      <p:cBhvr>
                                        <p:cTn id="32" dur="750"/>
                                        <p:tgtEl>
                                          <p:spTgt spid="33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16" fill="hold" grpId="7" nodeType="clickEffect">
                                  <p:stCondLst>
                                    <p:cond delay="0"/>
                                  </p:stCondLst>
                                  <p:iterate>
                                    <p:tmAbs val="0"/>
                                  </p:iterate>
                                  <p:childTnLst>
                                    <p:set>
                                      <p:cBhvr>
                                        <p:cTn id="36" fill="hold"/>
                                        <p:tgtEl>
                                          <p:spTgt spid="340"/>
                                        </p:tgtEl>
                                        <p:attrNameLst>
                                          <p:attrName>style.visibility</p:attrName>
                                        </p:attrNameLst>
                                      </p:cBhvr>
                                      <p:to>
                                        <p:strVal val="visible"/>
                                      </p:to>
                                    </p:set>
                                    <p:animEffect transition="in" filter="dissolve(in)">
                                      <p:cBhvr>
                                        <p:cTn id="37" dur="750"/>
                                        <p:tgtEl>
                                          <p:spTgt spid="34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16" fill="hold" grpId="8" nodeType="clickEffect">
                                  <p:stCondLst>
                                    <p:cond delay="0"/>
                                  </p:stCondLst>
                                  <p:iterate>
                                    <p:tmAbs val="0"/>
                                  </p:iterate>
                                  <p:childTnLst>
                                    <p:set>
                                      <p:cBhvr>
                                        <p:cTn id="41" fill="hold"/>
                                        <p:tgtEl>
                                          <p:spTgt spid="341"/>
                                        </p:tgtEl>
                                        <p:attrNameLst>
                                          <p:attrName>style.visibility</p:attrName>
                                        </p:attrNameLst>
                                      </p:cBhvr>
                                      <p:to>
                                        <p:strVal val="visible"/>
                                      </p:to>
                                    </p:set>
                                    <p:animEffect transition="in" filter="dissolve(in)">
                                      <p:cBhvr>
                                        <p:cTn id="42" dur="750"/>
                                        <p:tgtEl>
                                          <p:spTgt spid="34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16" fill="hold" grpId="9" nodeType="clickEffect">
                                  <p:stCondLst>
                                    <p:cond delay="0"/>
                                  </p:stCondLst>
                                  <p:iterate>
                                    <p:tmAbs val="0"/>
                                  </p:iterate>
                                  <p:childTnLst>
                                    <p:set>
                                      <p:cBhvr>
                                        <p:cTn id="46" fill="hold"/>
                                        <p:tgtEl>
                                          <p:spTgt spid="343"/>
                                        </p:tgtEl>
                                        <p:attrNameLst>
                                          <p:attrName>style.visibility</p:attrName>
                                        </p:attrNameLst>
                                      </p:cBhvr>
                                      <p:to>
                                        <p:strVal val="visible"/>
                                      </p:to>
                                    </p:set>
                                    <p:animEffect transition="in" filter="dissolve(in)">
                                      <p:cBhvr>
                                        <p:cTn id="47" dur="750"/>
                                        <p:tgtEl>
                                          <p:spTgt spid="34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16" fill="hold" grpId="10" nodeType="clickEffect">
                                  <p:stCondLst>
                                    <p:cond delay="0"/>
                                  </p:stCondLst>
                                  <p:iterate>
                                    <p:tmAbs val="0"/>
                                  </p:iterate>
                                  <p:childTnLst>
                                    <p:set>
                                      <p:cBhvr>
                                        <p:cTn id="51" fill="hold"/>
                                        <p:tgtEl>
                                          <p:spTgt spid="342"/>
                                        </p:tgtEl>
                                        <p:attrNameLst>
                                          <p:attrName>style.visibility</p:attrName>
                                        </p:attrNameLst>
                                      </p:cBhvr>
                                      <p:to>
                                        <p:strVal val="visible"/>
                                      </p:to>
                                    </p:set>
                                    <p:animEffect transition="in" filter="dissolve(in)">
                                      <p:cBhvr>
                                        <p:cTn id="52" dur="750"/>
                                        <p:tgtEl>
                                          <p:spTgt spid="34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16" fill="hold" grpId="11" nodeType="clickEffect">
                                  <p:stCondLst>
                                    <p:cond delay="0"/>
                                  </p:stCondLst>
                                  <p:iterate>
                                    <p:tmAbs val="0"/>
                                  </p:iterate>
                                  <p:childTnLst>
                                    <p:set>
                                      <p:cBhvr>
                                        <p:cTn id="56" fill="hold"/>
                                        <p:tgtEl>
                                          <p:spTgt spid="345"/>
                                        </p:tgtEl>
                                        <p:attrNameLst>
                                          <p:attrName>style.visibility</p:attrName>
                                        </p:attrNameLst>
                                      </p:cBhvr>
                                      <p:to>
                                        <p:strVal val="visible"/>
                                      </p:to>
                                    </p:set>
                                    <p:animEffect transition="in" filter="dissolve(in)">
                                      <p:cBhvr>
                                        <p:cTn id="57" dur="750"/>
                                        <p:tgtEl>
                                          <p:spTgt spid="345"/>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16" fill="hold" grpId="12" nodeType="clickEffect">
                                  <p:stCondLst>
                                    <p:cond delay="0"/>
                                  </p:stCondLst>
                                  <p:iterate>
                                    <p:tmAbs val="0"/>
                                  </p:iterate>
                                  <p:childTnLst>
                                    <p:set>
                                      <p:cBhvr>
                                        <p:cTn id="61" fill="hold"/>
                                        <p:tgtEl>
                                          <p:spTgt spid="344"/>
                                        </p:tgtEl>
                                        <p:attrNameLst>
                                          <p:attrName>style.visibility</p:attrName>
                                        </p:attrNameLst>
                                      </p:cBhvr>
                                      <p:to>
                                        <p:strVal val="visible"/>
                                      </p:to>
                                    </p:set>
                                    <p:animEffect transition="in" filter="dissolve(in)">
                                      <p:cBhvr>
                                        <p:cTn id="62" dur="750"/>
                                        <p:tgtEl>
                                          <p:spTgt spid="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 grpId="1" animBg="1" advAuto="0"/>
      <p:bldP spid="335" grpId="3" animBg="1" advAuto="0"/>
      <p:bldP spid="336" grpId="2" animBg="1" advAuto="0"/>
      <p:bldP spid="337" grpId="4" animBg="1" advAuto="0"/>
      <p:bldP spid="338" grpId="5" animBg="1" advAuto="0"/>
      <p:bldP spid="339" grpId="6" animBg="1" advAuto="0"/>
      <p:bldP spid="340" grpId="7" animBg="1" advAuto="0"/>
      <p:bldP spid="341" grpId="8" animBg="1" advAuto="0"/>
      <p:bldP spid="342" grpId="10" animBg="1" advAuto="0"/>
      <p:bldP spid="343" grpId="9" animBg="1" advAuto="0"/>
      <p:bldP spid="344" grpId="12" animBg="1" advAuto="0"/>
      <p:bldP spid="345" grpId="11"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hape 323"/>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Why do we need PKs? </a:t>
            </a:r>
          </a:p>
        </p:txBody>
      </p:sp>
      <p:sp>
        <p:nvSpPr>
          <p:cNvPr id="324" name="Shape 324"/>
          <p:cNvSpPr/>
          <p:nvPr/>
        </p:nvSpPr>
        <p:spPr>
          <a:xfrm>
            <a:off x="565250" y="2867977"/>
            <a:ext cx="7757379" cy="343170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31530" lvl="0" indent="-193430">
              <a:spcBef>
                <a:spcPts val="700"/>
              </a:spcBef>
              <a:buSzPct val="100000"/>
              <a:buAutoNum type="arabicPeriod"/>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Identify each instance uniquely (ability to retrieve)</a:t>
            </a:r>
          </a:p>
          <a:p>
            <a:pPr marL="231530" lvl="0" indent="-193430">
              <a:spcBef>
                <a:spcPts val="700"/>
              </a:spcBef>
              <a:buSzPct val="100000"/>
              <a:buAutoNum type="arabicPeriod"/>
              <a:defRPr sz="1800">
                <a:solidFill>
                  <a:srgbClr val="000000"/>
                </a:solidFill>
                <a:uFillTx/>
              </a:defRPr>
            </a:pPr>
            <a:r>
              <a:rPr lang="en-US" sz="22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Refer </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to instances of other entities </a:t>
            </a:r>
            <a:endParaRPr lang="en-US" sz="22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31530" indent="-193430">
              <a:spcBef>
                <a:spcPts val="700"/>
              </a:spcBef>
              <a:buSzPct val="100000"/>
              <a:buFontTx/>
              <a:buAutoNum type="arabicPeriod"/>
              <a:defRPr sz="1800">
                <a:solidFill>
                  <a:srgbClr val="000000"/>
                </a:solidFill>
                <a:uFillTx/>
              </a:defRPr>
            </a:pP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Fast Retrieval (indexing) </a:t>
            </a:r>
            <a:endParaRPr lang="en-US" sz="22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31530" indent="-193430">
              <a:spcBef>
                <a:spcPts val="700"/>
              </a:spcBef>
              <a:buSzPct val="100000"/>
              <a:buFontTx/>
              <a:buAutoNum type="arabicPeriod"/>
              <a:defRPr sz="1800">
                <a:solidFill>
                  <a:srgbClr val="000000"/>
                </a:solidFill>
                <a:uFillTx/>
              </a:defRPr>
            </a:pPr>
            <a:endPar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31530" indent="-193430">
              <a:spcBef>
                <a:spcPts val="700"/>
              </a:spcBef>
              <a:buSzPct val="100000"/>
              <a:buFontTx/>
              <a:buAutoNum type="arabicPeriod"/>
              <a:defRPr sz="1800">
                <a:solidFill>
                  <a:srgbClr val="000000"/>
                </a:solidFill>
                <a:uFillTx/>
              </a:defRPr>
            </a:pPr>
            <a:endParaRPr lang="en-US" sz="22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31530" indent="-193430">
              <a:spcBef>
                <a:spcPts val="700"/>
              </a:spcBef>
              <a:buSzPct val="100000"/>
              <a:buFontTx/>
              <a:buAutoNum type="arabicPeriod"/>
              <a:defRPr sz="1800">
                <a:solidFill>
                  <a:srgbClr val="000000"/>
                </a:solidFill>
                <a:uFillTx/>
              </a:defRPr>
            </a:pPr>
            <a:endPar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algn="ctr">
              <a:spcBef>
                <a:spcPts val="700"/>
              </a:spcBef>
              <a:buSzPct val="100000"/>
              <a:defRPr sz="1800">
                <a:solidFill>
                  <a:srgbClr val="000000"/>
                </a:solidFill>
                <a:uFillTx/>
              </a:defRPr>
            </a:pPr>
            <a:r>
              <a:rPr lang="en-US" sz="2800" b="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relational databases, </a:t>
            </a:r>
            <a:br>
              <a:rPr lang="en-US" sz="2800" b="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br>
            <a:r>
              <a:rPr lang="en-US" sz="2800" b="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every entity instance has its own primary key</a:t>
            </a:r>
            <a:endParaRPr lang="en-US" sz="2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a:t>
            </a:r>
          </a:p>
        </p:txBody>
      </p:sp>
      <p:sp>
        <p:nvSpPr>
          <p:cNvPr id="355" name="Shape 355"/>
          <p:cNvSpPr/>
          <p:nvPr/>
        </p:nvSpPr>
        <p:spPr>
          <a:xfrm>
            <a:off x="469900" y="1306086"/>
            <a:ext cx="7590195" cy="88998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is an association among entities: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take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courses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(take is a relationship) </a:t>
            </a:r>
          </a:p>
        </p:txBody>
      </p:sp>
      <p:sp>
        <p:nvSpPr>
          <p:cNvPr id="356" name="Shape 356"/>
          <p:cNvSpPr/>
          <p:nvPr/>
        </p:nvSpPr>
        <p:spPr>
          <a:xfrm>
            <a:off x="689340" y="4008043"/>
            <a:ext cx="19050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name Age </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Sex</a:t>
            </a:r>
          </a:p>
        </p:txBody>
      </p:sp>
      <p:sp>
        <p:nvSpPr>
          <p:cNvPr id="357" name="Shape 357"/>
          <p:cNvSpPr/>
          <p:nvPr/>
        </p:nvSpPr>
        <p:spPr>
          <a:xfrm>
            <a:off x="689340" y="3657250"/>
            <a:ext cx="1905001" cy="349820"/>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Students</a:t>
            </a:r>
          </a:p>
        </p:txBody>
      </p:sp>
      <p:sp>
        <p:nvSpPr>
          <p:cNvPr id="358" name="Shape 358"/>
          <p:cNvSpPr/>
          <p:nvPr/>
        </p:nvSpPr>
        <p:spPr>
          <a:xfrm>
            <a:off x="5054502" y="3974551"/>
            <a:ext cx="21082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Id</a:t>
            </a:r>
          </a:p>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Section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Description</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Location</a:t>
            </a:r>
          </a:p>
        </p:txBody>
      </p:sp>
      <p:sp>
        <p:nvSpPr>
          <p:cNvPr id="359" name="Shape 359"/>
          <p:cNvSpPr/>
          <p:nvPr/>
        </p:nvSpPr>
        <p:spPr>
          <a:xfrm>
            <a:off x="5054502" y="3623758"/>
            <a:ext cx="2108201" cy="349819"/>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Courses</a:t>
            </a:r>
          </a:p>
        </p:txBody>
      </p:sp>
      <p:sp>
        <p:nvSpPr>
          <p:cNvPr id="360" name="Shape 360"/>
          <p:cNvSpPr/>
          <p:nvPr/>
        </p:nvSpPr>
        <p:spPr>
          <a:xfrm>
            <a:off x="2941300" y="4428272"/>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61" name="Shape 361"/>
          <p:cNvSpPr/>
          <p:nvPr/>
        </p:nvSpPr>
        <p:spPr>
          <a:xfrm>
            <a:off x="4706957" y="4327479"/>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62" name="Shape 362"/>
          <p:cNvSpPr/>
          <p:nvPr/>
        </p:nvSpPr>
        <p:spPr>
          <a:xfrm>
            <a:off x="4868030" y="4428272"/>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63" name="Shape 363"/>
          <p:cNvSpPr/>
          <p:nvPr/>
        </p:nvSpPr>
        <p:spPr>
          <a:xfrm flipV="1">
            <a:off x="4865301" y="4244349"/>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64" name="Shape 364"/>
          <p:cNvSpPr/>
          <p:nvPr/>
        </p:nvSpPr>
        <p:spPr>
          <a:xfrm flipH="1" flipV="1">
            <a:off x="4861729" y="4422819"/>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65" name="Shape 365"/>
          <p:cNvSpPr/>
          <p:nvPr/>
        </p:nvSpPr>
        <p:spPr>
          <a:xfrm>
            <a:off x="3411567" y="3935729"/>
            <a:ext cx="570669"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941100"/>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Take</a:t>
            </a:r>
          </a:p>
        </p:txBody>
      </p:sp>
      <p:sp>
        <p:nvSpPr>
          <p:cNvPr id="366" name="Shape 366"/>
          <p:cNvSpPr/>
          <p:nvPr/>
        </p:nvSpPr>
        <p:spPr>
          <a:xfrm>
            <a:off x="2789257" y="4327479"/>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67" name="Shape 367"/>
          <p:cNvSpPr/>
          <p:nvPr/>
        </p:nvSpPr>
        <p:spPr>
          <a:xfrm flipV="1">
            <a:off x="2598060" y="4426391"/>
            <a:ext cx="170200"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68" name="Shape 368"/>
          <p:cNvSpPr/>
          <p:nvPr/>
        </p:nvSpPr>
        <p:spPr>
          <a:xfrm>
            <a:off x="2609427" y="4428272"/>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69" name="Shape 369"/>
          <p:cNvSpPr/>
          <p:nvPr/>
        </p:nvSpPr>
        <p:spPr>
          <a:xfrm flipH="1" flipV="1">
            <a:off x="2594487" y="4244349"/>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Shape 372"/>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Representation of Relationships</a:t>
            </a:r>
          </a:p>
        </p:txBody>
      </p:sp>
      <p:sp>
        <p:nvSpPr>
          <p:cNvPr id="373" name="Shape 373"/>
          <p:cNvSpPr/>
          <p:nvPr/>
        </p:nvSpPr>
        <p:spPr>
          <a:xfrm>
            <a:off x="304800" y="1926907"/>
            <a:ext cx="8204200" cy="2485296"/>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19453" lvl="0" indent="-281353">
              <a:spcBef>
                <a:spcPts val="700"/>
              </a:spcBef>
              <a:buSzPct val="50000"/>
              <a:buBlip>
                <a:blip r:embed="rId3"/>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is shown as a line connecting the associated entities, labeled with the name of the relationship</a:t>
            </a:r>
          </a:p>
          <a:p>
            <a:pPr marL="319453" lvl="0" indent="-281353">
              <a:spcBef>
                <a:spcPts val="700"/>
              </a:spcBef>
              <a:buSzPct val="50000"/>
              <a:buBlip>
                <a:blip r:embed="rId3"/>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name is usually a verb (e.g., takes) </a:t>
            </a:r>
          </a:p>
          <a:p>
            <a:pPr marL="319453" lvl="0" indent="-281353">
              <a:spcBef>
                <a:spcPts val="700"/>
              </a:spcBef>
              <a:buSzPct val="50000"/>
              <a:buBlip>
                <a:blip r:embed="rId3"/>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Whenever possible, a relationship name should be unique</a:t>
            </a:r>
          </a:p>
          <a:p>
            <a:pPr marL="319453" lvl="0" indent="-281353">
              <a:spcBef>
                <a:spcPts val="700"/>
              </a:spcBef>
              <a:buSzPct val="50000"/>
              <a:buBlip>
                <a:blip r:embed="rId3"/>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has implied direction</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Cardinalities</a:t>
            </a:r>
          </a:p>
        </p:txBody>
      </p:sp>
      <p:sp>
        <p:nvSpPr>
          <p:cNvPr id="385" name="Shape 385"/>
          <p:cNvSpPr/>
          <p:nvPr/>
        </p:nvSpPr>
        <p:spPr>
          <a:xfrm>
            <a:off x="469899" y="944759"/>
            <a:ext cx="7590195" cy="80021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342900" indent="-304800">
              <a:spcBef>
                <a:spcPts val="700"/>
              </a:spcBef>
              <a:buSzPct val="50000"/>
              <a:buBlip>
                <a:blip r:embed="rId3"/>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Cardinalities describe the number of instances that participate in a </a:t>
            </a:r>
            <a:r>
              <a:rPr sz="26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a:t>
            </a:r>
            <a:r>
              <a:rPr lang="en-US" sz="26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a:t>
            </a:r>
          </a:p>
        </p:txBody>
      </p:sp>
      <p:graphicFrame>
        <p:nvGraphicFramePr>
          <p:cNvPr id="386" name="Table 386"/>
          <p:cNvGraphicFramePr/>
          <p:nvPr>
            <p:extLst>
              <p:ext uri="{D42A27DB-BD31-4B8C-83A1-F6EECF244321}">
                <p14:modId xmlns:p14="http://schemas.microsoft.com/office/powerpoint/2010/main" val="2927724691"/>
              </p:ext>
            </p:extLst>
          </p:nvPr>
        </p:nvGraphicFramePr>
        <p:xfrm>
          <a:off x="1612900" y="2941637"/>
          <a:ext cx="1455489" cy="18577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smtClean="0">
                          <a:solidFill>
                            <a:srgbClr val="FFFFFF"/>
                          </a:solidFill>
                          <a:uFill>
                            <a:solidFill>
                              <a:srgbClr val="FFFFFF"/>
                            </a:solidFill>
                          </a:uFill>
                          <a:latin typeface="Arial Unicode MS" panose="020B0604020202020204" pitchFamily="34" charset="-128"/>
                        </a:rPr>
                        <a:t>Students</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graphicFrame>
        <p:nvGraphicFramePr>
          <p:cNvPr id="387" name="Table 387"/>
          <p:cNvGraphicFramePr/>
          <p:nvPr>
            <p:extLst>
              <p:ext uri="{D42A27DB-BD31-4B8C-83A1-F6EECF244321}">
                <p14:modId xmlns:p14="http://schemas.microsoft.com/office/powerpoint/2010/main" val="3844898810"/>
              </p:ext>
            </p:extLst>
          </p:nvPr>
        </p:nvGraphicFramePr>
        <p:xfrm>
          <a:off x="6210300" y="2801937"/>
          <a:ext cx="1320800" cy="2314959"/>
        </p:xfrm>
        <a:graphic>
          <a:graphicData uri="http://schemas.openxmlformats.org/drawingml/2006/table">
            <a:tbl>
              <a:tblPr firstRow="1" bandRow="1">
                <a:tableStyleId>{4C3C2611-4C71-4FC5-86AE-919BDF0F9419}</a:tableStyleId>
              </a:tblPr>
              <a:tblGrid>
                <a:gridCol w="1320800">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Courses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4</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88" name="Shape 388"/>
          <p:cNvSpPr/>
          <p:nvPr/>
        </p:nvSpPr>
        <p:spPr>
          <a:xfrm flipV="1">
            <a:off x="2971998" y="3506755"/>
            <a:ext cx="3200004" cy="201645"/>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9" name="Shape 389"/>
          <p:cNvSpPr/>
          <p:nvPr/>
        </p:nvSpPr>
        <p:spPr>
          <a:xfrm>
            <a:off x="2971998" y="3708399"/>
            <a:ext cx="3200004" cy="119535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0" name="Shape 390"/>
          <p:cNvSpPr/>
          <p:nvPr/>
        </p:nvSpPr>
        <p:spPr>
          <a:xfrm>
            <a:off x="2971998" y="4597399"/>
            <a:ext cx="3200004" cy="33175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1" name="Shape 391"/>
          <p:cNvSpPr/>
          <p:nvPr/>
        </p:nvSpPr>
        <p:spPr>
          <a:xfrm>
            <a:off x="1088635" y="5452494"/>
            <a:ext cx="6727687" cy="83099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just">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A student can take 0,1, 2, or more courses (many). A course can be taken by 0,1,2 or more students (many). This example, has a </a:t>
            </a:r>
          </a:p>
          <a:p>
            <a:pPr lvl="0" algn="just">
              <a:defRPr sz="1800">
                <a:solidFill>
                  <a:srgbClr val="000000"/>
                </a:solidFill>
                <a:uFillTx/>
              </a:defRPr>
            </a:pP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many to many</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 cardinality.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1" nodeType="clickEffect">
                                  <p:stCondLst>
                                    <p:cond delay="0"/>
                                  </p:stCondLst>
                                  <p:iterate>
                                    <p:tmAbs val="0"/>
                                  </p:iterate>
                                  <p:childTnLst>
                                    <p:set>
                                      <p:cBhvr>
                                        <p:cTn id="6" fill="hold"/>
                                        <p:tgtEl>
                                          <p:spTgt spid="388"/>
                                        </p:tgtEl>
                                        <p:attrNameLst>
                                          <p:attrName>style.visibility</p:attrName>
                                        </p:attrNameLst>
                                      </p:cBhvr>
                                      <p:to>
                                        <p:strVal val="visible"/>
                                      </p:to>
                                    </p:set>
                                    <p:animEffect transition="in" filter="dissolve(in)">
                                      <p:cBhvr>
                                        <p:cTn id="7" dur="750"/>
                                        <p:tgtEl>
                                          <p:spTgt spid="3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2" nodeType="clickEffect">
                                  <p:stCondLst>
                                    <p:cond delay="0"/>
                                  </p:stCondLst>
                                  <p:iterate>
                                    <p:tmAbs val="0"/>
                                  </p:iterate>
                                  <p:childTnLst>
                                    <p:set>
                                      <p:cBhvr>
                                        <p:cTn id="11" fill="hold"/>
                                        <p:tgtEl>
                                          <p:spTgt spid="389"/>
                                        </p:tgtEl>
                                        <p:attrNameLst>
                                          <p:attrName>style.visibility</p:attrName>
                                        </p:attrNameLst>
                                      </p:cBhvr>
                                      <p:to>
                                        <p:strVal val="visible"/>
                                      </p:to>
                                    </p:set>
                                    <p:animEffect transition="in" filter="dissolve(in)">
                                      <p:cBhvr>
                                        <p:cTn id="12" dur="750"/>
                                        <p:tgtEl>
                                          <p:spTgt spid="38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3" nodeType="clickEffect">
                                  <p:stCondLst>
                                    <p:cond delay="0"/>
                                  </p:stCondLst>
                                  <p:iterate>
                                    <p:tmAbs val="0"/>
                                  </p:iterate>
                                  <p:childTnLst>
                                    <p:set>
                                      <p:cBhvr>
                                        <p:cTn id="16" fill="hold"/>
                                        <p:tgtEl>
                                          <p:spTgt spid="390"/>
                                        </p:tgtEl>
                                        <p:attrNameLst>
                                          <p:attrName>style.visibility</p:attrName>
                                        </p:attrNameLst>
                                      </p:cBhvr>
                                      <p:to>
                                        <p:strVal val="visible"/>
                                      </p:to>
                                    </p:set>
                                    <p:animEffect transition="in" filter="dissolve(in)">
                                      <p:cBhvr>
                                        <p:cTn id="17" dur="750"/>
                                        <p:tgtEl>
                                          <p:spTgt spid="39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16" fill="hold" grpId="4" nodeType="clickEffect">
                                  <p:stCondLst>
                                    <p:cond delay="0"/>
                                  </p:stCondLst>
                                  <p:iterate>
                                    <p:tmAbs val="0"/>
                                  </p:iterate>
                                  <p:childTnLst>
                                    <p:set>
                                      <p:cBhvr>
                                        <p:cTn id="21" fill="hold"/>
                                        <p:tgtEl>
                                          <p:spTgt spid="391"/>
                                        </p:tgtEl>
                                        <p:attrNameLst>
                                          <p:attrName>style.visibility</p:attrName>
                                        </p:attrNameLst>
                                      </p:cBhvr>
                                      <p:to>
                                        <p:strVal val="visible"/>
                                      </p:to>
                                    </p:set>
                                    <p:animEffect transition="in" filter="dissolve(in)">
                                      <p:cBhvr>
                                        <p:cTn id="22" dur="750"/>
                                        <p:tgtEl>
                                          <p:spTgt spid="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 grpId="1" animBg="1" advAuto="0"/>
      <p:bldP spid="389" grpId="2" animBg="1" advAuto="0"/>
      <p:bldP spid="390" grpId="3" animBg="1" advAuto="0"/>
      <p:bldP spid="391" grpId="4"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2"/>
          <p:cNvSpPr>
            <a:spLocks noGrp="1" noChangeArrowheads="1"/>
          </p:cNvSpPr>
          <p:nvPr>
            <p:ph type="title"/>
          </p:nvPr>
        </p:nvSpPr>
        <p:spPr>
          <a:xfrm>
            <a:off x="228600" y="76200"/>
            <a:ext cx="8458200" cy="990600"/>
          </a:xfrm>
        </p:spPr>
        <p:txBody>
          <a:bodyPr/>
          <a:lstStyle/>
          <a:p>
            <a:pPr eaLnBrk="1" hangingPunct="1">
              <a:defRPr/>
            </a:pPr>
            <a:r>
              <a:rPr lang="en-US" smtClean="0"/>
              <a:t>Why do we need databases?</a:t>
            </a:r>
          </a:p>
        </p:txBody>
      </p:sp>
      <p:pic>
        <p:nvPicPr>
          <p:cNvPr id="4100" name="Picture 8"/>
          <p:cNvPicPr>
            <a:picLocks noChangeAspect="1" noChangeArrowheads="1"/>
          </p:cNvPicPr>
          <p:nvPr/>
        </p:nvPicPr>
        <p:blipFill>
          <a:blip r:embed="rId3" cstate="print"/>
          <a:srcRect/>
          <a:stretch>
            <a:fillRect/>
          </a:stretch>
        </p:blipFill>
        <p:spPr bwMode="auto">
          <a:xfrm>
            <a:off x="0" y="1828800"/>
            <a:ext cx="9144000" cy="2911475"/>
          </a:xfrm>
          <a:prstGeom prst="rect">
            <a:avLst/>
          </a:prstGeom>
          <a:noFill/>
          <a:ln w="38100">
            <a:noFill/>
            <a:miter lim="800000"/>
            <a:headEnd/>
            <a:tailEnd/>
          </a:ln>
        </p:spPr>
      </p:pic>
      <p:sp>
        <p:nvSpPr>
          <p:cNvPr id="4103" name="Rectangle 13"/>
          <p:cNvSpPr>
            <a:spLocks noChangeArrowheads="1"/>
          </p:cNvSpPr>
          <p:nvPr/>
        </p:nvSpPr>
        <p:spPr bwMode="auto">
          <a:xfrm>
            <a:off x="0" y="5540828"/>
            <a:ext cx="9046029" cy="762000"/>
          </a:xfrm>
          <a:prstGeom prst="rect">
            <a:avLst/>
          </a:prstGeom>
          <a:solidFill>
            <a:schemeClr val="bg1"/>
          </a:solidFill>
          <a:ln w="9525">
            <a:noFill/>
            <a:miter lim="800000"/>
            <a:headEnd/>
            <a:tailEnd/>
          </a:ln>
        </p:spPr>
        <p:txBody>
          <a:bodyPr/>
          <a:lstStyle/>
          <a:p>
            <a:pPr algn="ctr">
              <a:spcBef>
                <a:spcPct val="50000"/>
              </a:spcBef>
              <a:buClr>
                <a:srgbClr val="000066"/>
              </a:buCl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Can you think of problems that you might face if you store information in text files?</a:t>
            </a:r>
          </a:p>
        </p:txBody>
      </p:sp>
    </p:spTree>
    <p:extLst>
      <p:ext uri="{BB962C8B-B14F-4D97-AF65-F5344CB8AC3E}">
        <p14:creationId xmlns:p14="http://schemas.microsoft.com/office/powerpoint/2010/main" val="3313630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Shape 396"/>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 Notation</a:t>
            </a:r>
          </a:p>
        </p:txBody>
      </p:sp>
      <p:graphicFrame>
        <p:nvGraphicFramePr>
          <p:cNvPr id="397" name="Table 397"/>
          <p:cNvGraphicFramePr/>
          <p:nvPr>
            <p:extLst>
              <p:ext uri="{D42A27DB-BD31-4B8C-83A1-F6EECF244321}">
                <p14:modId xmlns:p14="http://schemas.microsoft.com/office/powerpoint/2010/main" val="3114352780"/>
              </p:ext>
            </p:extLst>
          </p:nvPr>
        </p:nvGraphicFramePr>
        <p:xfrm>
          <a:off x="1945535" y="1862590"/>
          <a:ext cx="4638922" cy="3619485"/>
        </p:xfrm>
        <a:graphic>
          <a:graphicData uri="http://schemas.openxmlformats.org/drawingml/2006/table">
            <a:tbl>
              <a:tblPr firstRow="1" bandRow="1">
                <a:tableStyleId>{4C3C2611-4C71-4FC5-86AE-919BDF0F9419}</a:tableStyleId>
              </a:tblPr>
              <a:tblGrid>
                <a:gridCol w="2488604">
                  <a:extLst>
                    <a:ext uri="{9D8B030D-6E8A-4147-A177-3AD203B41FA5}">
                      <a16:colId xmlns:a16="http://schemas.microsoft.com/office/drawing/2014/main" val="20000"/>
                    </a:ext>
                  </a:extLst>
                </a:gridCol>
                <a:gridCol w="2150318">
                  <a:extLst>
                    <a:ext uri="{9D8B030D-6E8A-4147-A177-3AD203B41FA5}">
                      <a16:colId xmlns:a16="http://schemas.microsoft.com/office/drawing/2014/main" val="20001"/>
                    </a:ext>
                  </a:extLst>
                </a:gridCol>
              </a:tblGrid>
              <a:tr h="646794">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Symbol</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Meaning</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738088">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One - mandatory</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740419">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Many - mandatory</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744686">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One - optional</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749498">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Many - optional</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98" name="Shape 398"/>
          <p:cNvSpPr/>
          <p:nvPr/>
        </p:nvSpPr>
        <p:spPr>
          <a:xfrm>
            <a:off x="2068324" y="5148497"/>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9" name="Shape 399"/>
          <p:cNvSpPr/>
          <p:nvPr/>
        </p:nvSpPr>
        <p:spPr>
          <a:xfrm>
            <a:off x="3833981" y="5047704"/>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0" name="Shape 400"/>
          <p:cNvSpPr/>
          <p:nvPr/>
        </p:nvSpPr>
        <p:spPr>
          <a:xfrm>
            <a:off x="3995054" y="5148497"/>
            <a:ext cx="1647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1" name="Shape 401"/>
          <p:cNvSpPr/>
          <p:nvPr/>
        </p:nvSpPr>
        <p:spPr>
          <a:xfrm flipV="1">
            <a:off x="3992325" y="4964574"/>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2" name="Shape 402"/>
          <p:cNvSpPr/>
          <p:nvPr/>
        </p:nvSpPr>
        <p:spPr>
          <a:xfrm flipH="1" flipV="1">
            <a:off x="3988752" y="5143044"/>
            <a:ext cx="177347"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3" name="Shape 403"/>
          <p:cNvSpPr/>
          <p:nvPr/>
        </p:nvSpPr>
        <p:spPr>
          <a:xfrm>
            <a:off x="2093724" y="4348397"/>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4" name="Shape 404"/>
          <p:cNvSpPr/>
          <p:nvPr/>
        </p:nvSpPr>
        <p:spPr>
          <a:xfrm>
            <a:off x="3884781" y="4247604"/>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5" name="Shape 405"/>
          <p:cNvSpPr/>
          <p:nvPr/>
        </p:nvSpPr>
        <p:spPr>
          <a:xfrm>
            <a:off x="4045854" y="4348397"/>
            <a:ext cx="1647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6" name="Shape 406"/>
          <p:cNvSpPr/>
          <p:nvPr/>
        </p:nvSpPr>
        <p:spPr>
          <a:xfrm flipV="1">
            <a:off x="4128225" y="4234904"/>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7" name="Shape 407"/>
          <p:cNvSpPr/>
          <p:nvPr/>
        </p:nvSpPr>
        <p:spPr>
          <a:xfrm>
            <a:off x="2081024" y="3627707"/>
            <a:ext cx="19694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8" name="Shape 408"/>
          <p:cNvSpPr/>
          <p:nvPr/>
        </p:nvSpPr>
        <p:spPr>
          <a:xfrm>
            <a:off x="4033154" y="3627707"/>
            <a:ext cx="1647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9" name="Shape 409"/>
          <p:cNvSpPr/>
          <p:nvPr/>
        </p:nvSpPr>
        <p:spPr>
          <a:xfrm flipV="1">
            <a:off x="3952910" y="3514214"/>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0" name="Shape 410"/>
          <p:cNvSpPr/>
          <p:nvPr/>
        </p:nvSpPr>
        <p:spPr>
          <a:xfrm>
            <a:off x="2042144" y="2946400"/>
            <a:ext cx="2133601" cy="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1" name="Shape 411"/>
          <p:cNvSpPr/>
          <p:nvPr/>
        </p:nvSpPr>
        <p:spPr>
          <a:xfrm flipV="1">
            <a:off x="4076646" y="2832907"/>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2" name="Shape 412"/>
          <p:cNvSpPr/>
          <p:nvPr/>
        </p:nvSpPr>
        <p:spPr>
          <a:xfrm flipV="1">
            <a:off x="3914030" y="2832907"/>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3" name="Shape 413"/>
          <p:cNvSpPr/>
          <p:nvPr/>
        </p:nvSpPr>
        <p:spPr>
          <a:xfrm flipV="1">
            <a:off x="4043125" y="3449799"/>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4" name="Shape 414"/>
          <p:cNvSpPr/>
          <p:nvPr/>
        </p:nvSpPr>
        <p:spPr>
          <a:xfrm flipH="1" flipV="1">
            <a:off x="4039552" y="3628269"/>
            <a:ext cx="177347"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hape 425"/>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Examples of Cardinality Signs</a:t>
            </a:r>
          </a:p>
        </p:txBody>
      </p:sp>
      <p:sp>
        <p:nvSpPr>
          <p:cNvPr id="426" name="Shape 426"/>
          <p:cNvSpPr/>
          <p:nvPr/>
        </p:nvSpPr>
        <p:spPr>
          <a:xfrm>
            <a:off x="469900" y="1282700"/>
            <a:ext cx="7590195" cy="436016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42900" lvl="0" indent="-304800" algn="just">
              <a:spcBef>
                <a:spcPts val="700"/>
              </a:spcBef>
              <a:buSzPct val="50000"/>
              <a:buBlip>
                <a:blip r:embed="rId3"/>
              </a:buBlip>
              <a:defRPr sz="1800">
                <a:solidFill>
                  <a:srgbClr val="000000"/>
                </a:solidFill>
                <a:uFillTx/>
              </a:defRPr>
            </a:pPr>
            <a:r>
              <a:rPr sz="26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Exactly-one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 ), i.e. there must be exactly 1 relationship.  e.g., a professor must have exactly 1 office</a:t>
            </a:r>
            <a:r>
              <a:rPr sz="26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endParaRPr lang="en-US" sz="26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lgn="just">
              <a:spcBef>
                <a:spcPts val="700"/>
              </a:spcBef>
              <a:buSzPct val="50000"/>
              <a:buBlip>
                <a:blip r:embed="rId3"/>
              </a:buBlip>
              <a:defRPr sz="1800">
                <a:solidFill>
                  <a:srgbClr val="000000"/>
                </a:solidFill>
                <a:uFillTx/>
              </a:defRPr>
            </a:pP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lgn="just">
              <a:spcBef>
                <a:spcPts val="700"/>
              </a:spcBef>
              <a:buSzPct val="50000"/>
              <a:buBlip>
                <a:blip r:embed="rId3"/>
              </a:buBlip>
              <a:defRPr sz="1800">
                <a:solidFill>
                  <a:srgbClr val="000000"/>
                </a:solidFill>
                <a:uFillTx/>
              </a:defRPr>
            </a:pPr>
            <a:r>
              <a:rPr sz="26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One-to-many</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   ). e.g., each department has many instructors (but at least one!)</a:t>
            </a:r>
          </a:p>
          <a:p>
            <a:pPr marL="342900" lvl="0" indent="-304800" algn="just">
              <a:spcBef>
                <a:spcPts val="700"/>
              </a:spcBef>
              <a:buSzPct val="50000"/>
              <a:buBlip>
                <a:blip r:embed="rId3"/>
              </a:buBlip>
              <a:defRPr sz="1800">
                <a:solidFill>
                  <a:srgbClr val="000000"/>
                </a:solidFill>
                <a:uFillTx/>
              </a:defRPr>
            </a:pP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lgn="just">
              <a:spcBef>
                <a:spcPts val="700"/>
              </a:spcBef>
              <a:buSzPct val="50000"/>
              <a:buBlip>
                <a:blip r:embed="rId3"/>
              </a:buBlip>
              <a:defRPr sz="1800">
                <a:solidFill>
                  <a:srgbClr val="000000"/>
                </a:solidFill>
                <a:uFillTx/>
              </a:defRPr>
            </a:pPr>
            <a:r>
              <a:rPr sz="26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Zero-to-many</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 e.g., each student can have several cars (but sometimes they don’t have any!)</a:t>
            </a:r>
          </a:p>
        </p:txBody>
      </p:sp>
      <p:sp>
        <p:nvSpPr>
          <p:cNvPr id="427" name="Shape 427"/>
          <p:cNvSpPr/>
          <p:nvPr/>
        </p:nvSpPr>
        <p:spPr>
          <a:xfrm>
            <a:off x="3048698" y="4543375"/>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28" name="Shape 428"/>
          <p:cNvSpPr/>
          <p:nvPr/>
        </p:nvSpPr>
        <p:spPr>
          <a:xfrm>
            <a:off x="3260571" y="4637483"/>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29" name="Shape 429"/>
          <p:cNvSpPr/>
          <p:nvPr/>
        </p:nvSpPr>
        <p:spPr>
          <a:xfrm flipV="1">
            <a:off x="3257842" y="4466261"/>
            <a:ext cx="170201" cy="17020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0" name="Shape 430"/>
          <p:cNvSpPr/>
          <p:nvPr/>
        </p:nvSpPr>
        <p:spPr>
          <a:xfrm flipH="1" flipV="1">
            <a:off x="3254270" y="4632030"/>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1" name="Shape 431"/>
          <p:cNvSpPr/>
          <p:nvPr/>
        </p:nvSpPr>
        <p:spPr>
          <a:xfrm>
            <a:off x="3394828" y="3273143"/>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2" name="Shape 432"/>
          <p:cNvSpPr/>
          <p:nvPr/>
        </p:nvSpPr>
        <p:spPr>
          <a:xfrm flipV="1">
            <a:off x="3392099" y="3101921"/>
            <a:ext cx="170201" cy="17020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3" name="Shape 433"/>
          <p:cNvSpPr/>
          <p:nvPr/>
        </p:nvSpPr>
        <p:spPr>
          <a:xfrm flipH="1" flipV="1">
            <a:off x="3388527" y="3267690"/>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Shape 417"/>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 Notation Example</a:t>
            </a:r>
          </a:p>
        </p:txBody>
      </p:sp>
      <p:grpSp>
        <p:nvGrpSpPr>
          <p:cNvPr id="420" name="Group 420"/>
          <p:cNvGrpSpPr/>
          <p:nvPr/>
        </p:nvGrpSpPr>
        <p:grpSpPr>
          <a:xfrm>
            <a:off x="810986" y="881743"/>
            <a:ext cx="7467600" cy="3411538"/>
            <a:chOff x="0" y="0"/>
            <a:chExt cx="7467600" cy="3411537"/>
          </a:xfrm>
        </p:grpSpPr>
        <p:sp>
          <p:nvSpPr>
            <p:cNvPr id="418" name="Shape 418"/>
            <p:cNvSpPr/>
            <p:nvPr/>
          </p:nvSpPr>
          <p:spPr>
            <a:xfrm>
              <a:off x="0" y="0"/>
              <a:ext cx="7467600" cy="3411538"/>
            </a:xfrm>
            <a:prstGeom prst="rect">
              <a:avLst/>
            </a:prstGeom>
            <a:solidFill>
              <a:srgbClr val="FFFFFF"/>
            </a:solidFill>
            <a:ln w="12700" cap="flat">
              <a:noFill/>
              <a:miter lim="400000"/>
            </a:ln>
            <a:effectLst/>
          </p:spPr>
          <p:txBody>
            <a:bodyPr wrap="square" lIns="0" tIns="0" rIns="0" bIns="0" numCol="1" anchor="t">
              <a:noAutofit/>
            </a:bodyPr>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19" name="image.pdf"/>
            <p:cNvPicPr/>
            <p:nvPr/>
          </p:nvPicPr>
          <p:blipFill>
            <a:blip r:embed="rId3">
              <a:extLst/>
            </a:blip>
            <a:stretch>
              <a:fillRect/>
            </a:stretch>
          </p:blipFill>
          <p:spPr>
            <a:xfrm>
              <a:off x="0" y="0"/>
              <a:ext cx="7467600" cy="3411538"/>
            </a:xfrm>
            <a:prstGeom prst="rect">
              <a:avLst/>
            </a:prstGeom>
            <a:ln w="12700" cap="flat">
              <a:noFill/>
              <a:miter lim="400000"/>
            </a:ln>
            <a:effectLst/>
          </p:spPr>
        </p:pic>
      </p:grpSp>
      <p:sp>
        <p:nvSpPr>
          <p:cNvPr id="2" name="TextBox 1"/>
          <p:cNvSpPr txBox="1"/>
          <p:nvPr/>
        </p:nvSpPr>
        <p:spPr>
          <a:xfrm>
            <a:off x="92529" y="5176158"/>
            <a:ext cx="8904514" cy="1631216"/>
          </a:xfrm>
          <a:prstGeom prst="rect">
            <a:avLst/>
          </a:prstGeom>
          <a:noFill/>
        </p:spPr>
        <p:txBody>
          <a:bodyPr wrap="square" rtlCol="0">
            <a:spAutoFit/>
          </a:bodyPr>
          <a:lstStyle/>
          <a:p>
            <a:r>
              <a:rPr lang="en-US"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Notice that </a:t>
            </a:r>
          </a:p>
          <a:p>
            <a:pPr marL="342900" indent="-342900">
              <a:buFont typeface="Arial" panose="020B0604020202020204" pitchFamily="34" charset="0"/>
              <a:buChar char="•"/>
            </a:pPr>
            <a:r>
              <a:rPr lang="en-US"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“1-1” cardinality next to the Course means that “Each Offering has at least one and at most one Course”</a:t>
            </a:r>
          </a:p>
          <a:p>
            <a:pPr marL="342900" indent="-342900">
              <a:buFont typeface="Arial" panose="020B0604020202020204" pitchFamily="34" charset="0"/>
              <a:buChar char="•"/>
            </a:pPr>
            <a:r>
              <a:rPr lang="en-US"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“0-many” cardinality next to the Offering means that “Each Course may have zero offerings and may have many offerings”</a:t>
            </a:r>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Shape 436"/>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One-to-one Relationships</a:t>
            </a:r>
          </a:p>
        </p:txBody>
      </p:sp>
      <p:sp>
        <p:nvSpPr>
          <p:cNvPr id="437" name="Shape 437"/>
          <p:cNvSpPr/>
          <p:nvPr/>
        </p:nvSpPr>
        <p:spPr>
          <a:xfrm>
            <a:off x="469899" y="3924300"/>
            <a:ext cx="7590196" cy="132087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272561" indent="-234461" algn="just">
              <a:spcBef>
                <a:spcPts val="700"/>
              </a:spcBef>
              <a:buSzPct val="50000"/>
              <a:buBlip>
                <a:blip r:embed="rId3"/>
              </a:buBlip>
              <a:defRPr>
                <a:solidFill>
                  <a:srgbClr val="01106D"/>
                </a:solidFill>
                <a:latin typeface="Iowan Old Style Roman"/>
                <a:ea typeface="Iowan Old Style Roman"/>
                <a:cs typeface="Iowan Old Style Roman"/>
                <a:sym typeface="Iowan Old Style Roman"/>
              </a:defRPr>
            </a:lvl1pPr>
            <a:lvl2pPr marL="615461" indent="-234461" algn="just">
              <a:spcBef>
                <a:spcPts val="700"/>
              </a:spcBef>
              <a:buSzPct val="100000"/>
              <a:buChar char="•"/>
              <a:defRPr>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The maximum number involved in a 1 to 1 relationship is one</a:t>
            </a:r>
          </a:p>
          <a:p>
            <a:pPr lvl="1">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Each student can own zero or one (expressed as “0 |”) account and each account is owned by exactly one (expressed as “||”) student</a:t>
            </a:r>
          </a:p>
        </p:txBody>
      </p:sp>
      <p:grpSp>
        <p:nvGrpSpPr>
          <p:cNvPr id="455" name="Group 455"/>
          <p:cNvGrpSpPr/>
          <p:nvPr/>
        </p:nvGrpSpPr>
        <p:grpSpPr>
          <a:xfrm>
            <a:off x="1140797" y="1691005"/>
            <a:ext cx="6248401" cy="1603178"/>
            <a:chOff x="0" y="0"/>
            <a:chExt cx="6248400" cy="1603177"/>
          </a:xfrm>
        </p:grpSpPr>
        <p:grpSp>
          <p:nvGrpSpPr>
            <p:cNvPr id="442" name="Group 442"/>
            <p:cNvGrpSpPr/>
            <p:nvPr/>
          </p:nvGrpSpPr>
          <p:grpSpPr>
            <a:xfrm>
              <a:off x="0" y="0"/>
              <a:ext cx="1295400" cy="1219200"/>
              <a:chOff x="0" y="0"/>
              <a:chExt cx="1295400" cy="1219200"/>
            </a:xfrm>
          </p:grpSpPr>
          <p:sp>
            <p:nvSpPr>
              <p:cNvPr id="438" name="Shape 438"/>
              <p:cNvSpPr/>
              <p:nvPr/>
            </p:nvSpPr>
            <p:spPr>
              <a:xfrm>
                <a:off x="0" y="0"/>
                <a:ext cx="1295400" cy="4572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9" name="Shape 439"/>
              <p:cNvSpPr/>
              <p:nvPr/>
            </p:nvSpPr>
            <p:spPr>
              <a:xfrm>
                <a:off x="249237" y="49212"/>
                <a:ext cx="883255"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Student</a:t>
                </a:r>
              </a:p>
            </p:txBody>
          </p:sp>
          <p:sp>
            <p:nvSpPr>
              <p:cNvPr id="440" name="Shape 440"/>
              <p:cNvSpPr/>
              <p:nvPr/>
            </p:nvSpPr>
            <p:spPr>
              <a:xfrm>
                <a:off x="0" y="457200"/>
                <a:ext cx="1295400" cy="7620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1" name="Shape 441"/>
              <p:cNvSpPr/>
              <p:nvPr/>
            </p:nvSpPr>
            <p:spPr>
              <a:xfrm>
                <a:off x="76200" y="609600"/>
                <a:ext cx="1096454"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studentID</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43" name="Shape 443"/>
            <p:cNvSpPr/>
            <p:nvPr/>
          </p:nvSpPr>
          <p:spPr>
            <a:xfrm>
              <a:off x="1346200" y="381000"/>
              <a:ext cx="2895600" cy="0"/>
            </a:xfrm>
            <a:prstGeom prst="line">
              <a:avLst/>
            </a:prstGeom>
            <a:noFill/>
            <a:ln w="4826" cap="flat">
              <a:solidFill>
                <a:srgbClr val="000000"/>
              </a:solidFill>
              <a:prstDash val="dash"/>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4" name="Shape 444"/>
            <p:cNvSpPr/>
            <p:nvPr/>
          </p:nvSpPr>
          <p:spPr>
            <a:xfrm>
              <a:off x="2590800" y="225425"/>
              <a:ext cx="914400" cy="304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Owns</a:t>
              </a:r>
            </a:p>
          </p:txBody>
        </p:sp>
        <p:grpSp>
          <p:nvGrpSpPr>
            <p:cNvPr id="449" name="Group 449"/>
            <p:cNvGrpSpPr/>
            <p:nvPr/>
          </p:nvGrpSpPr>
          <p:grpSpPr>
            <a:xfrm>
              <a:off x="4267200" y="76200"/>
              <a:ext cx="1981200" cy="1143000"/>
              <a:chOff x="0" y="0"/>
              <a:chExt cx="1981200" cy="1143000"/>
            </a:xfrm>
          </p:grpSpPr>
          <p:sp>
            <p:nvSpPr>
              <p:cNvPr id="445" name="Shape 445"/>
              <p:cNvSpPr/>
              <p:nvPr/>
            </p:nvSpPr>
            <p:spPr>
              <a:xfrm>
                <a:off x="0" y="0"/>
                <a:ext cx="1981200" cy="4572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6" name="Shape 446"/>
              <p:cNvSpPr/>
              <p:nvPr/>
            </p:nvSpPr>
            <p:spPr>
              <a:xfrm>
                <a:off x="58737" y="49212"/>
                <a:ext cx="1809791"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StudentAccount</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7" name="Shape 447"/>
              <p:cNvSpPr/>
              <p:nvPr/>
            </p:nvSpPr>
            <p:spPr>
              <a:xfrm>
                <a:off x="0" y="457200"/>
                <a:ext cx="1981200" cy="6858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8" name="Shape 448"/>
              <p:cNvSpPr/>
              <p:nvPr/>
            </p:nvSpPr>
            <p:spPr>
              <a:xfrm>
                <a:off x="152400" y="533400"/>
                <a:ext cx="1611313" cy="304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userID</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50" name="Shape 450"/>
            <p:cNvSpPr/>
            <p:nvPr/>
          </p:nvSpPr>
          <p:spPr>
            <a:xfrm>
              <a:off x="1371600" y="239712"/>
              <a:ext cx="182742" cy="2769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51" name="Shape 451"/>
            <p:cNvSpPr/>
            <p:nvPr/>
          </p:nvSpPr>
          <p:spPr>
            <a:xfrm>
              <a:off x="2057400" y="1295400"/>
              <a:ext cx="1213474"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a:t>
              </a:r>
            </a:p>
          </p:txBody>
        </p:sp>
        <p:sp>
          <p:nvSpPr>
            <p:cNvPr id="452" name="Shape 452"/>
            <p:cNvSpPr/>
            <p:nvPr/>
          </p:nvSpPr>
          <p:spPr>
            <a:xfrm>
              <a:off x="3886200" y="228600"/>
              <a:ext cx="338138" cy="2769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0 |</a:t>
              </a:r>
            </a:p>
          </p:txBody>
        </p:sp>
        <p:sp>
          <p:nvSpPr>
            <p:cNvPr id="453" name="Shape 453"/>
            <p:cNvSpPr/>
            <p:nvPr/>
          </p:nvSpPr>
          <p:spPr>
            <a:xfrm flipH="1" flipV="1">
              <a:off x="1447799" y="533399"/>
              <a:ext cx="914401" cy="762002"/>
            </a:xfrm>
            <a:prstGeom prst="line">
              <a:avLst/>
            </a:prstGeom>
            <a:noFill/>
            <a:ln w="9525" cap="flat">
              <a:solidFill>
                <a:srgbClr val="000000"/>
              </a:solidFill>
              <a:prstDash val="solid"/>
              <a:round/>
              <a:tailEnd type="triangle" w="med" len="me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54" name="Shape 454"/>
            <p:cNvSpPr/>
            <p:nvPr/>
          </p:nvSpPr>
          <p:spPr>
            <a:xfrm flipV="1">
              <a:off x="2971800" y="533399"/>
              <a:ext cx="1143001" cy="762002"/>
            </a:xfrm>
            <a:prstGeom prst="line">
              <a:avLst/>
            </a:prstGeom>
            <a:noFill/>
            <a:ln w="9525" cap="flat">
              <a:solidFill>
                <a:srgbClr val="000000"/>
              </a:solidFill>
              <a:prstDash val="solid"/>
              <a:round/>
              <a:tailEnd type="triangle" w="med" len="me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Shape 458"/>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One-to-many Relationships</a:t>
            </a:r>
          </a:p>
        </p:txBody>
      </p:sp>
      <p:sp>
        <p:nvSpPr>
          <p:cNvPr id="459" name="Shape 459"/>
          <p:cNvSpPr/>
          <p:nvPr/>
        </p:nvSpPr>
        <p:spPr>
          <a:xfrm>
            <a:off x="442118" y="4104855"/>
            <a:ext cx="8034696" cy="138243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284284" indent="-246184">
              <a:spcBef>
                <a:spcPts val="700"/>
              </a:spcBef>
              <a:buSzPct val="50000"/>
              <a:buBlip>
                <a:blip r:embed="rId3"/>
              </a:buBlip>
              <a:defRPr sz="2100">
                <a:solidFill>
                  <a:srgbClr val="01106D"/>
                </a:solidFill>
                <a:latin typeface="Iowan Old Style Roman"/>
                <a:ea typeface="Iowan Old Style Roman"/>
                <a:cs typeface="Iowan Old Style Roman"/>
                <a:sym typeface="Iowan Old Style Roman"/>
              </a:defRPr>
            </a:lvl1pPr>
            <a:lvl2pPr marL="627184" indent="-246184">
              <a:spcBef>
                <a:spcPts val="700"/>
              </a:spcBef>
              <a:buSzPct val="100000"/>
              <a:buChar char="•"/>
              <a:defRPr sz="2100">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One-to-many , e.g., each department has many professors:</a:t>
            </a:r>
          </a:p>
          <a:p>
            <a:pPr lvl="1">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Each department can have one or more (expressed as “ |   ”) professors and each professor is affiliated with one and only one (expressed as “| |”) department.</a:t>
            </a:r>
          </a:p>
        </p:txBody>
      </p:sp>
      <p:sp>
        <p:nvSpPr>
          <p:cNvPr id="460" name="Shape 460"/>
          <p:cNvSpPr/>
          <p:nvPr/>
        </p:nvSpPr>
        <p:spPr>
          <a:xfrm>
            <a:off x="7852529" y="4695544"/>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1" name="Shape 461"/>
          <p:cNvSpPr/>
          <p:nvPr/>
        </p:nvSpPr>
        <p:spPr>
          <a:xfrm flipV="1">
            <a:off x="7849801" y="4524322"/>
            <a:ext cx="170201" cy="17020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2" name="Shape 462"/>
          <p:cNvSpPr/>
          <p:nvPr/>
        </p:nvSpPr>
        <p:spPr>
          <a:xfrm flipH="1" flipV="1">
            <a:off x="7846229" y="4690091"/>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467" name="Group 467"/>
          <p:cNvGrpSpPr/>
          <p:nvPr/>
        </p:nvGrpSpPr>
        <p:grpSpPr>
          <a:xfrm>
            <a:off x="1690866" y="1821268"/>
            <a:ext cx="1600201" cy="1196976"/>
            <a:chOff x="0" y="0"/>
            <a:chExt cx="1600200" cy="1196974"/>
          </a:xfrm>
        </p:grpSpPr>
        <p:sp>
          <p:nvSpPr>
            <p:cNvPr id="463" name="Shape 463"/>
            <p:cNvSpPr/>
            <p:nvPr/>
          </p:nvSpPr>
          <p:spPr>
            <a:xfrm>
              <a:off x="0" y="0"/>
              <a:ext cx="1600200" cy="369521"/>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4" name="Shape 464"/>
            <p:cNvSpPr/>
            <p:nvPr/>
          </p:nvSpPr>
          <p:spPr>
            <a:xfrm>
              <a:off x="76200" y="70276"/>
              <a:ext cx="1511300" cy="304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Department</a:t>
              </a:r>
            </a:p>
          </p:txBody>
        </p:sp>
        <p:sp>
          <p:nvSpPr>
            <p:cNvPr id="465" name="Shape 465"/>
            <p:cNvSpPr/>
            <p:nvPr/>
          </p:nvSpPr>
          <p:spPr>
            <a:xfrm>
              <a:off x="0" y="369520"/>
              <a:ext cx="1600200" cy="827455"/>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6" name="Shape 466"/>
            <p:cNvSpPr/>
            <p:nvPr/>
          </p:nvSpPr>
          <p:spPr>
            <a:xfrm>
              <a:off x="185737" y="491938"/>
              <a:ext cx="1338263" cy="304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DeptNo</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68" name="Shape 468"/>
          <p:cNvSpPr/>
          <p:nvPr/>
        </p:nvSpPr>
        <p:spPr>
          <a:xfrm>
            <a:off x="3291066" y="2126068"/>
            <a:ext cx="2336801" cy="1"/>
          </a:xfrm>
          <a:prstGeom prst="line">
            <a:avLst/>
          </a:prstGeom>
          <a:ln w="4826">
            <a:solidFill/>
            <a:prstDash val="dash"/>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9" name="Shape 469"/>
          <p:cNvSpPr/>
          <p:nvPr/>
        </p:nvSpPr>
        <p:spPr>
          <a:xfrm>
            <a:off x="4129266" y="1973668"/>
            <a:ext cx="457201" cy="3048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Has</a:t>
            </a:r>
          </a:p>
        </p:txBody>
      </p:sp>
      <p:grpSp>
        <p:nvGrpSpPr>
          <p:cNvPr id="474" name="Group 474"/>
          <p:cNvGrpSpPr/>
          <p:nvPr/>
        </p:nvGrpSpPr>
        <p:grpSpPr>
          <a:xfrm>
            <a:off x="5653266" y="1821267"/>
            <a:ext cx="1185864" cy="990602"/>
            <a:chOff x="0" y="-1"/>
            <a:chExt cx="1185863" cy="990601"/>
          </a:xfrm>
        </p:grpSpPr>
        <p:sp>
          <p:nvSpPr>
            <p:cNvPr id="470" name="Shape 470"/>
            <p:cNvSpPr/>
            <p:nvPr/>
          </p:nvSpPr>
          <p:spPr>
            <a:xfrm>
              <a:off x="0" y="-1"/>
              <a:ext cx="1185863" cy="432891"/>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1" name="Shape 471"/>
            <p:cNvSpPr/>
            <p:nvPr/>
          </p:nvSpPr>
          <p:spPr>
            <a:xfrm>
              <a:off x="58737" y="82328"/>
              <a:ext cx="1096453"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Professor</a:t>
              </a:r>
            </a:p>
          </p:txBody>
        </p:sp>
        <p:sp>
          <p:nvSpPr>
            <p:cNvPr id="472" name="Shape 472"/>
            <p:cNvSpPr/>
            <p:nvPr/>
          </p:nvSpPr>
          <p:spPr>
            <a:xfrm>
              <a:off x="0" y="432889"/>
              <a:ext cx="1185863" cy="557711"/>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3" name="Shape 473"/>
            <p:cNvSpPr/>
            <p:nvPr/>
          </p:nvSpPr>
          <p:spPr>
            <a:xfrm>
              <a:off x="369887" y="576300"/>
              <a:ext cx="726160"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ProfID</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75" name="Shape 475"/>
          <p:cNvSpPr/>
          <p:nvPr/>
        </p:nvSpPr>
        <p:spPr>
          <a:xfrm>
            <a:off x="3367266" y="2005418"/>
            <a:ext cx="304801" cy="2769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76" name="Shape 476"/>
          <p:cNvSpPr/>
          <p:nvPr/>
        </p:nvSpPr>
        <p:spPr>
          <a:xfrm>
            <a:off x="3824466" y="2964268"/>
            <a:ext cx="1213474"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a:t>
            </a:r>
          </a:p>
        </p:txBody>
      </p:sp>
      <p:sp>
        <p:nvSpPr>
          <p:cNvPr id="477" name="Shape 477"/>
          <p:cNvSpPr/>
          <p:nvPr/>
        </p:nvSpPr>
        <p:spPr>
          <a:xfrm>
            <a:off x="5415141" y="1916518"/>
            <a:ext cx="228601" cy="2769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78" name="Shape 478"/>
          <p:cNvSpPr/>
          <p:nvPr/>
        </p:nvSpPr>
        <p:spPr>
          <a:xfrm flipH="1" flipV="1">
            <a:off x="3443466" y="2202268"/>
            <a:ext cx="838201" cy="685801"/>
          </a:xfrm>
          <a:prstGeom prst="line">
            <a:avLst/>
          </a:prstGeom>
          <a:ln>
            <a:solidFill/>
            <a:round/>
            <a:tailEnd type="triangle"/>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9" name="Shape 479"/>
          <p:cNvSpPr/>
          <p:nvPr/>
        </p:nvSpPr>
        <p:spPr>
          <a:xfrm flipV="1">
            <a:off x="4586466" y="2278468"/>
            <a:ext cx="914401" cy="609601"/>
          </a:xfrm>
          <a:prstGeom prst="line">
            <a:avLst/>
          </a:prstGeom>
          <a:ln>
            <a:solidFill/>
            <a:round/>
            <a:tailEnd type="triangle"/>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484" name="Group 484"/>
          <p:cNvGrpSpPr/>
          <p:nvPr/>
        </p:nvGrpSpPr>
        <p:grpSpPr>
          <a:xfrm>
            <a:off x="5500866" y="2030818"/>
            <a:ext cx="144463" cy="152401"/>
            <a:chOff x="0" y="0"/>
            <a:chExt cx="144462" cy="152400"/>
          </a:xfrm>
        </p:grpSpPr>
        <p:sp>
          <p:nvSpPr>
            <p:cNvPr id="480" name="Shape 480"/>
            <p:cNvSpPr/>
            <p:nvPr/>
          </p:nvSpPr>
          <p:spPr>
            <a:xfrm>
              <a:off x="0" y="76200"/>
              <a:ext cx="144463" cy="0"/>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483" name="Group 483"/>
            <p:cNvGrpSpPr/>
            <p:nvPr/>
          </p:nvGrpSpPr>
          <p:grpSpPr>
            <a:xfrm>
              <a:off x="0" y="0"/>
              <a:ext cx="125413" cy="152400"/>
              <a:chOff x="0" y="0"/>
              <a:chExt cx="125412" cy="152400"/>
            </a:xfrm>
          </p:grpSpPr>
          <p:sp>
            <p:nvSpPr>
              <p:cNvPr id="481" name="Shape 481"/>
              <p:cNvSpPr/>
              <p:nvPr/>
            </p:nvSpPr>
            <p:spPr>
              <a:xfrm flipV="1">
                <a:off x="-1" y="-1"/>
                <a:ext cx="125414" cy="76202"/>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82" name="Shape 482"/>
              <p:cNvSpPr/>
              <p:nvPr/>
            </p:nvSpPr>
            <p:spPr>
              <a:xfrm>
                <a:off x="-1" y="76199"/>
                <a:ext cx="125414" cy="76202"/>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Shape 487"/>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Many-to-Many Relationships</a:t>
            </a:r>
          </a:p>
        </p:txBody>
      </p:sp>
      <p:sp>
        <p:nvSpPr>
          <p:cNvPr id="488" name="Shape 488"/>
          <p:cNvSpPr/>
          <p:nvPr/>
        </p:nvSpPr>
        <p:spPr>
          <a:xfrm>
            <a:off x="776902" y="4211232"/>
            <a:ext cx="7590196" cy="115159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307730" indent="-269630">
              <a:spcBef>
                <a:spcPts val="700"/>
              </a:spcBef>
              <a:buSzPct val="50000"/>
              <a:buBlip>
                <a:blip r:embed="rId3"/>
              </a:buBlip>
              <a:defRPr sz="2300">
                <a:solidFill>
                  <a:srgbClr val="01106D"/>
                </a:solidFill>
                <a:latin typeface="Iowan Old Style Roman"/>
                <a:ea typeface="Iowan Old Style Roman"/>
                <a:cs typeface="Iowan Old Style Roman"/>
                <a:sym typeface="Iowan Old Style Roman"/>
              </a:defRPr>
            </a:lvl1pPr>
            <a:lvl2pPr marL="650630" indent="-269630">
              <a:spcBef>
                <a:spcPts val="700"/>
              </a:spcBef>
              <a:buSzPct val="100000"/>
              <a:buChar char="•"/>
              <a:defRPr sz="2300">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Many-to-many, e.g., many students take many courses:</a:t>
            </a:r>
          </a:p>
          <a:p>
            <a:pPr lvl="1">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Each student can take 1 or more courses and each course can enroll many students.</a:t>
            </a:r>
          </a:p>
        </p:txBody>
      </p:sp>
      <p:sp>
        <p:nvSpPr>
          <p:cNvPr id="489" name="Shape 489"/>
          <p:cNvSpPr/>
          <p:nvPr/>
        </p:nvSpPr>
        <p:spPr>
          <a:xfrm>
            <a:off x="1159240" y="2166028"/>
            <a:ext cx="19050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name Age </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Sex</a:t>
            </a:r>
          </a:p>
        </p:txBody>
      </p:sp>
      <p:sp>
        <p:nvSpPr>
          <p:cNvPr id="490" name="Shape 490"/>
          <p:cNvSpPr/>
          <p:nvPr/>
        </p:nvSpPr>
        <p:spPr>
          <a:xfrm>
            <a:off x="1159240" y="1815235"/>
            <a:ext cx="1905001" cy="349820"/>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Students</a:t>
            </a:r>
          </a:p>
        </p:txBody>
      </p:sp>
      <p:sp>
        <p:nvSpPr>
          <p:cNvPr id="491" name="Shape 491"/>
          <p:cNvSpPr/>
          <p:nvPr/>
        </p:nvSpPr>
        <p:spPr>
          <a:xfrm>
            <a:off x="5524402" y="2132536"/>
            <a:ext cx="21082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Id</a:t>
            </a:r>
          </a:p>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Section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Description</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Location</a:t>
            </a:r>
          </a:p>
        </p:txBody>
      </p:sp>
      <p:sp>
        <p:nvSpPr>
          <p:cNvPr id="492" name="Shape 492"/>
          <p:cNvSpPr/>
          <p:nvPr/>
        </p:nvSpPr>
        <p:spPr>
          <a:xfrm>
            <a:off x="5524402" y="1781743"/>
            <a:ext cx="2108201" cy="349819"/>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Courses</a:t>
            </a:r>
          </a:p>
        </p:txBody>
      </p:sp>
      <p:sp>
        <p:nvSpPr>
          <p:cNvPr id="493" name="Shape 493"/>
          <p:cNvSpPr/>
          <p:nvPr/>
        </p:nvSpPr>
        <p:spPr>
          <a:xfrm flipV="1">
            <a:off x="3411200" y="2586257"/>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4" name="Shape 494"/>
          <p:cNvSpPr/>
          <p:nvPr/>
        </p:nvSpPr>
        <p:spPr>
          <a:xfrm>
            <a:off x="5176857" y="2485464"/>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5" name="Shape 495"/>
          <p:cNvSpPr/>
          <p:nvPr/>
        </p:nvSpPr>
        <p:spPr>
          <a:xfrm>
            <a:off x="5337930" y="2586257"/>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6" name="Shape 496"/>
          <p:cNvSpPr/>
          <p:nvPr/>
        </p:nvSpPr>
        <p:spPr>
          <a:xfrm flipV="1">
            <a:off x="5335201" y="2402334"/>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7" name="Shape 497"/>
          <p:cNvSpPr/>
          <p:nvPr/>
        </p:nvSpPr>
        <p:spPr>
          <a:xfrm flipH="1" flipV="1">
            <a:off x="5331629" y="2580803"/>
            <a:ext cx="177346" cy="177347"/>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8" name="Shape 498"/>
          <p:cNvSpPr/>
          <p:nvPr/>
        </p:nvSpPr>
        <p:spPr>
          <a:xfrm>
            <a:off x="3881467" y="2093714"/>
            <a:ext cx="570669"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941100"/>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Take</a:t>
            </a:r>
          </a:p>
        </p:txBody>
      </p:sp>
      <p:sp>
        <p:nvSpPr>
          <p:cNvPr id="499" name="Shape 499"/>
          <p:cNvSpPr/>
          <p:nvPr/>
        </p:nvSpPr>
        <p:spPr>
          <a:xfrm>
            <a:off x="3259157" y="2485464"/>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0" name="Shape 500"/>
          <p:cNvSpPr/>
          <p:nvPr/>
        </p:nvSpPr>
        <p:spPr>
          <a:xfrm flipV="1">
            <a:off x="3067960" y="2584376"/>
            <a:ext cx="170200"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1" name="Shape 501"/>
          <p:cNvSpPr/>
          <p:nvPr/>
        </p:nvSpPr>
        <p:spPr>
          <a:xfrm>
            <a:off x="3079327" y="2586257"/>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2" name="Shape 502"/>
          <p:cNvSpPr/>
          <p:nvPr/>
        </p:nvSpPr>
        <p:spPr>
          <a:xfrm flipH="1" flipV="1">
            <a:off x="3064387" y="2402334"/>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Shape 539"/>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Relationships can also have attributes</a:t>
            </a:r>
          </a:p>
        </p:txBody>
      </p:sp>
      <p:sp>
        <p:nvSpPr>
          <p:cNvPr id="540" name="Shape 540"/>
          <p:cNvSpPr/>
          <p:nvPr/>
        </p:nvSpPr>
        <p:spPr>
          <a:xfrm>
            <a:off x="2019597" y="4999813"/>
            <a:ext cx="1231901" cy="358776"/>
          </a:xfrm>
          <a:prstGeom prst="rect">
            <a:avLst/>
          </a:prstGeom>
          <a:solidFill>
            <a:srgbClr val="FFFFFF"/>
          </a:solidFill>
          <a:ln w="4763">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41" name="Shape 541"/>
          <p:cNvSpPr/>
          <p:nvPr/>
        </p:nvSpPr>
        <p:spPr>
          <a:xfrm>
            <a:off x="2321222" y="5069663"/>
            <a:ext cx="663643" cy="23083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a:solidFill>
                  <a:srgbClr val="000000"/>
                </a:solidFill>
                <a:latin typeface="+mn-lt"/>
                <a:ea typeface="+mn-ea"/>
                <a:cs typeface="+mn-cs"/>
                <a:sym typeface="Arial"/>
              </a:defRPr>
            </a:lvl1pPr>
          </a:lstStyle>
          <a:p>
            <a:pPr lvl="0">
              <a:defRPr sz="1800">
                <a:uFillTx/>
              </a:defRPr>
            </a:pPr>
            <a:r>
              <a:rPr sz="1500" dirty="0">
                <a:solidFill>
                  <a:schemeClr val="tx1"/>
                </a:solidFill>
                <a:uFill>
                  <a:solidFill/>
                </a:uFill>
                <a:latin typeface="Arial Unicode MS" panose="020B0604020202020204" pitchFamily="34" charset="-128"/>
              </a:rPr>
              <a:t>Student</a:t>
            </a:r>
          </a:p>
        </p:txBody>
      </p:sp>
      <p:sp>
        <p:nvSpPr>
          <p:cNvPr id="542" name="Shape 542"/>
          <p:cNvSpPr/>
          <p:nvPr/>
        </p:nvSpPr>
        <p:spPr>
          <a:xfrm>
            <a:off x="2019597" y="5358588"/>
            <a:ext cx="1231901" cy="463551"/>
          </a:xfrm>
          <a:prstGeom prst="rect">
            <a:avLst/>
          </a:prstGeom>
          <a:solidFill>
            <a:srgbClr val="FFFFFF"/>
          </a:solidFill>
          <a:ln w="4763">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43" name="Shape 543"/>
          <p:cNvSpPr/>
          <p:nvPr/>
        </p:nvSpPr>
        <p:spPr>
          <a:xfrm>
            <a:off x="2243435" y="5480826"/>
            <a:ext cx="823944" cy="23083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a:solidFill>
                  <a:srgbClr val="000000"/>
                </a:solidFill>
                <a:latin typeface="+mn-lt"/>
                <a:ea typeface="+mn-ea"/>
                <a:cs typeface="+mn-cs"/>
                <a:sym typeface="Arial"/>
              </a:defRPr>
            </a:lvl1pPr>
          </a:lstStyle>
          <a:p>
            <a:pPr lvl="0">
              <a:defRPr sz="1800">
                <a:uFillTx/>
              </a:defRPr>
            </a:pPr>
            <a:r>
              <a:rPr sz="1500" dirty="0" err="1">
                <a:solidFill>
                  <a:schemeClr val="tx1"/>
                </a:solidFill>
                <a:uFill>
                  <a:solidFill/>
                </a:uFill>
                <a:latin typeface="Arial Unicode MS" panose="020B0604020202020204" pitchFamily="34" charset="-128"/>
              </a:rPr>
              <a:t>studentID</a:t>
            </a:r>
            <a:endParaRPr sz="1500" dirty="0">
              <a:solidFill>
                <a:schemeClr val="tx1"/>
              </a:solidFill>
              <a:uFill>
                <a:solidFill/>
              </a:uFill>
              <a:latin typeface="Arial Unicode MS" panose="020B0604020202020204" pitchFamily="34" charset="-128"/>
            </a:endParaRPr>
          </a:p>
        </p:txBody>
      </p:sp>
      <p:sp>
        <p:nvSpPr>
          <p:cNvPr id="544" name="Shape 544"/>
          <p:cNvSpPr/>
          <p:nvPr/>
        </p:nvSpPr>
        <p:spPr>
          <a:xfrm>
            <a:off x="4483397" y="4999813"/>
            <a:ext cx="1231901" cy="204789"/>
          </a:xfrm>
          <a:prstGeom prst="rect">
            <a:avLst/>
          </a:prstGeom>
          <a:solidFill>
            <a:srgbClr val="FFFFFF"/>
          </a:solidFill>
          <a:ln w="4763">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45" name="Shape 545"/>
          <p:cNvSpPr/>
          <p:nvPr/>
        </p:nvSpPr>
        <p:spPr>
          <a:xfrm>
            <a:off x="4807247" y="4993463"/>
            <a:ext cx="621965" cy="23083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a:solidFill>
                  <a:srgbClr val="000000"/>
                </a:solidFill>
                <a:latin typeface="+mn-lt"/>
                <a:ea typeface="+mn-ea"/>
                <a:cs typeface="+mn-cs"/>
                <a:sym typeface="Arial"/>
              </a:defRPr>
            </a:lvl1pPr>
          </a:lstStyle>
          <a:p>
            <a:pPr lvl="0">
              <a:defRPr sz="1800">
                <a:uFillTx/>
              </a:defRPr>
            </a:pPr>
            <a:r>
              <a:rPr sz="1500" dirty="0">
                <a:solidFill>
                  <a:schemeClr val="tx1"/>
                </a:solidFill>
                <a:uFill>
                  <a:solidFill/>
                </a:uFill>
                <a:latin typeface="Arial Unicode MS" panose="020B0604020202020204" pitchFamily="34" charset="-128"/>
              </a:rPr>
              <a:t>Course</a:t>
            </a:r>
          </a:p>
        </p:txBody>
      </p:sp>
      <p:sp>
        <p:nvSpPr>
          <p:cNvPr id="546" name="Shape 546"/>
          <p:cNvSpPr/>
          <p:nvPr/>
        </p:nvSpPr>
        <p:spPr>
          <a:xfrm>
            <a:off x="4483397" y="5204601"/>
            <a:ext cx="1231901" cy="617538"/>
          </a:xfrm>
          <a:prstGeom prst="rect">
            <a:avLst/>
          </a:prstGeom>
          <a:solidFill>
            <a:srgbClr val="FFFFFF"/>
          </a:solidFill>
          <a:ln w="4763">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47" name="Shape 547"/>
          <p:cNvSpPr/>
          <p:nvPr/>
        </p:nvSpPr>
        <p:spPr>
          <a:xfrm>
            <a:off x="4551660" y="5295088"/>
            <a:ext cx="1037143" cy="23083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a:solidFill>
                  <a:srgbClr val="000000"/>
                </a:solidFill>
                <a:latin typeface="+mn-lt"/>
                <a:ea typeface="+mn-ea"/>
                <a:cs typeface="+mn-cs"/>
                <a:sym typeface="Arial"/>
              </a:defRPr>
            </a:lvl1pPr>
          </a:lstStyle>
          <a:p>
            <a:pPr lvl="0">
              <a:defRPr sz="1800">
                <a:uFillTx/>
              </a:defRPr>
            </a:pPr>
            <a:r>
              <a:rPr sz="1500" dirty="0">
                <a:solidFill>
                  <a:schemeClr val="tx1"/>
                </a:solidFill>
                <a:uFill>
                  <a:solidFill/>
                </a:uFill>
                <a:latin typeface="Arial Unicode MS" panose="020B0604020202020204" pitchFamily="34" charset="-128"/>
              </a:rPr>
              <a:t>    </a:t>
            </a:r>
            <a:r>
              <a:rPr sz="1500" dirty="0" err="1">
                <a:solidFill>
                  <a:schemeClr val="tx1"/>
                </a:solidFill>
                <a:uFill>
                  <a:solidFill/>
                </a:uFill>
                <a:latin typeface="Arial Unicode MS" panose="020B0604020202020204" pitchFamily="34" charset="-128"/>
              </a:rPr>
              <a:t>courseNo</a:t>
            </a:r>
            <a:endParaRPr sz="1500" dirty="0">
              <a:solidFill>
                <a:schemeClr val="tx1"/>
              </a:solidFill>
              <a:uFill>
                <a:solidFill/>
              </a:uFill>
              <a:latin typeface="Arial Unicode MS" panose="020B0604020202020204" pitchFamily="34" charset="-128"/>
            </a:endParaRPr>
          </a:p>
        </p:txBody>
      </p:sp>
      <p:sp>
        <p:nvSpPr>
          <p:cNvPr id="548" name="Shape 548"/>
          <p:cNvSpPr/>
          <p:nvPr/>
        </p:nvSpPr>
        <p:spPr>
          <a:xfrm>
            <a:off x="4551660" y="5514163"/>
            <a:ext cx="1069203" cy="23083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a:solidFill>
                  <a:srgbClr val="000000"/>
                </a:solidFill>
                <a:latin typeface="+mn-lt"/>
                <a:ea typeface="+mn-ea"/>
                <a:cs typeface="+mn-cs"/>
                <a:sym typeface="Arial"/>
              </a:defRPr>
            </a:lvl1pPr>
          </a:lstStyle>
          <a:p>
            <a:pPr lvl="0">
              <a:defRPr sz="1800">
                <a:uFillTx/>
              </a:defRPr>
            </a:pPr>
            <a:r>
              <a:rPr sz="1500" dirty="0">
                <a:solidFill>
                  <a:schemeClr val="tx1"/>
                </a:solidFill>
                <a:uFill>
                  <a:solidFill/>
                </a:uFill>
                <a:latin typeface="Arial Unicode MS" panose="020B0604020202020204" pitchFamily="34" charset="-128"/>
              </a:rPr>
              <a:t>    </a:t>
            </a:r>
            <a:r>
              <a:rPr sz="1500" dirty="0" err="1">
                <a:solidFill>
                  <a:schemeClr val="tx1"/>
                </a:solidFill>
                <a:uFill>
                  <a:solidFill/>
                </a:uFill>
                <a:latin typeface="Arial Unicode MS" panose="020B0604020202020204" pitchFamily="34" charset="-128"/>
              </a:rPr>
              <a:t>sectionNo</a:t>
            </a:r>
            <a:endParaRPr sz="1500" dirty="0">
              <a:solidFill>
                <a:schemeClr val="tx1"/>
              </a:solidFill>
              <a:uFill>
                <a:solidFill/>
              </a:uFill>
              <a:latin typeface="Arial Unicode MS" panose="020B0604020202020204" pitchFamily="34" charset="-128"/>
            </a:endParaRPr>
          </a:p>
        </p:txBody>
      </p:sp>
      <p:sp>
        <p:nvSpPr>
          <p:cNvPr id="549" name="Shape 549"/>
          <p:cNvSpPr/>
          <p:nvPr/>
        </p:nvSpPr>
        <p:spPr>
          <a:xfrm>
            <a:off x="3251497" y="5410976"/>
            <a:ext cx="1231901" cy="1588"/>
          </a:xfrm>
          <a:prstGeom prst="line">
            <a:avLst/>
          </a:prstGeom>
          <a:ln w="4826">
            <a:solidFill/>
            <a:prstDash val="dash"/>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0" name="Shape 550"/>
          <p:cNvSpPr/>
          <p:nvPr/>
        </p:nvSpPr>
        <p:spPr>
          <a:xfrm>
            <a:off x="3578522" y="5141101"/>
            <a:ext cx="524182" cy="23083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a:solidFill>
                  <a:srgbClr val="000000"/>
                </a:solidFill>
                <a:latin typeface="+mn-lt"/>
                <a:ea typeface="+mn-ea"/>
                <a:cs typeface="+mn-cs"/>
                <a:sym typeface="Arial"/>
              </a:defRPr>
            </a:lvl1pPr>
          </a:lstStyle>
          <a:p>
            <a:pPr lvl="0">
              <a:defRPr sz="1800">
                <a:uFillTx/>
              </a:defRPr>
            </a:pPr>
            <a:r>
              <a:rPr sz="1500" dirty="0">
                <a:solidFill>
                  <a:schemeClr val="tx1"/>
                </a:solidFill>
                <a:uFill>
                  <a:solidFill/>
                </a:uFill>
                <a:latin typeface="Arial Unicode MS" panose="020B0604020202020204" pitchFamily="34" charset="-128"/>
              </a:rPr>
              <a:t>Takes</a:t>
            </a:r>
          </a:p>
        </p:txBody>
      </p:sp>
      <p:sp>
        <p:nvSpPr>
          <p:cNvPr id="551" name="Shape 551"/>
          <p:cNvSpPr/>
          <p:nvPr/>
        </p:nvSpPr>
        <p:spPr>
          <a:xfrm>
            <a:off x="3221335" y="6055501"/>
            <a:ext cx="1360950" cy="23083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a:solidFill>
                  <a:srgbClr val="000000"/>
                </a:solidFill>
                <a:latin typeface="+mn-lt"/>
                <a:ea typeface="+mn-ea"/>
                <a:cs typeface="+mn-cs"/>
                <a:sym typeface="Arial"/>
              </a:defRPr>
            </a:lvl1pPr>
          </a:lstStyle>
          <a:p>
            <a:pPr lvl="0">
              <a:defRPr sz="1800">
                <a:uFillTx/>
              </a:defRPr>
            </a:pPr>
            <a:r>
              <a:rPr sz="1500" dirty="0" err="1">
                <a:solidFill>
                  <a:schemeClr val="tx1"/>
                </a:solidFill>
                <a:uFill>
                  <a:solidFill/>
                </a:uFill>
                <a:latin typeface="Arial Unicode MS" panose="020B0604020202020204" pitchFamily="34" charset="-128"/>
              </a:rPr>
              <a:t>registrationDate</a:t>
            </a:r>
            <a:endParaRPr sz="1500" dirty="0">
              <a:solidFill>
                <a:schemeClr val="tx1"/>
              </a:solidFill>
              <a:uFill>
                <a:solidFill/>
              </a:uFill>
              <a:latin typeface="Arial Unicode MS" panose="020B0604020202020204" pitchFamily="34" charset="-128"/>
            </a:endParaRPr>
          </a:p>
        </p:txBody>
      </p:sp>
      <p:sp>
        <p:nvSpPr>
          <p:cNvPr id="552" name="Shape 552"/>
          <p:cNvSpPr/>
          <p:nvPr/>
        </p:nvSpPr>
        <p:spPr>
          <a:xfrm>
            <a:off x="3867447" y="5410976"/>
            <a:ext cx="1588"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3" name="Shape 553"/>
          <p:cNvSpPr/>
          <p:nvPr/>
        </p:nvSpPr>
        <p:spPr>
          <a:xfrm>
            <a:off x="3867447" y="5433201"/>
            <a:ext cx="1589" cy="9526"/>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4" name="Shape 554"/>
          <p:cNvSpPr/>
          <p:nvPr/>
        </p:nvSpPr>
        <p:spPr>
          <a:xfrm>
            <a:off x="3867447" y="5453838"/>
            <a:ext cx="1588" cy="11114"/>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5" name="Shape 555"/>
          <p:cNvSpPr/>
          <p:nvPr/>
        </p:nvSpPr>
        <p:spPr>
          <a:xfrm>
            <a:off x="3867447" y="5476063"/>
            <a:ext cx="1588" cy="11114"/>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6" name="Shape 556"/>
          <p:cNvSpPr/>
          <p:nvPr/>
        </p:nvSpPr>
        <p:spPr>
          <a:xfrm>
            <a:off x="3867447" y="5498288"/>
            <a:ext cx="1588" cy="11114"/>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7" name="Shape 557"/>
          <p:cNvSpPr/>
          <p:nvPr/>
        </p:nvSpPr>
        <p:spPr>
          <a:xfrm>
            <a:off x="3867447" y="5520513"/>
            <a:ext cx="1588" cy="11114"/>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8" name="Shape 558"/>
          <p:cNvSpPr/>
          <p:nvPr/>
        </p:nvSpPr>
        <p:spPr>
          <a:xfrm>
            <a:off x="3867447" y="5542738"/>
            <a:ext cx="1589" cy="9526"/>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9" name="Shape 559"/>
          <p:cNvSpPr/>
          <p:nvPr/>
        </p:nvSpPr>
        <p:spPr>
          <a:xfrm>
            <a:off x="3867447" y="5563376"/>
            <a:ext cx="1588"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0" name="Shape 560"/>
          <p:cNvSpPr/>
          <p:nvPr/>
        </p:nvSpPr>
        <p:spPr>
          <a:xfrm>
            <a:off x="3867447" y="5585601"/>
            <a:ext cx="1588"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1" name="Shape 561"/>
          <p:cNvSpPr/>
          <p:nvPr/>
        </p:nvSpPr>
        <p:spPr>
          <a:xfrm>
            <a:off x="3867447" y="5607826"/>
            <a:ext cx="1588"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2" name="Shape 562"/>
          <p:cNvSpPr/>
          <p:nvPr/>
        </p:nvSpPr>
        <p:spPr>
          <a:xfrm>
            <a:off x="3867447" y="5630051"/>
            <a:ext cx="1588"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3" name="Shape 563"/>
          <p:cNvSpPr/>
          <p:nvPr/>
        </p:nvSpPr>
        <p:spPr>
          <a:xfrm>
            <a:off x="3867447" y="5652276"/>
            <a:ext cx="1589" cy="9526"/>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4" name="Shape 564"/>
          <p:cNvSpPr/>
          <p:nvPr/>
        </p:nvSpPr>
        <p:spPr>
          <a:xfrm>
            <a:off x="3867447" y="5672913"/>
            <a:ext cx="1588" cy="11114"/>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5" name="Shape 565"/>
          <p:cNvSpPr/>
          <p:nvPr/>
        </p:nvSpPr>
        <p:spPr>
          <a:xfrm>
            <a:off x="3867447" y="5695138"/>
            <a:ext cx="1588" cy="11114"/>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6" name="Shape 566"/>
          <p:cNvSpPr/>
          <p:nvPr/>
        </p:nvSpPr>
        <p:spPr>
          <a:xfrm>
            <a:off x="3867447" y="5717363"/>
            <a:ext cx="1588" cy="11114"/>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7" name="Shape 567"/>
          <p:cNvSpPr/>
          <p:nvPr/>
        </p:nvSpPr>
        <p:spPr>
          <a:xfrm>
            <a:off x="3867447" y="5739588"/>
            <a:ext cx="1588" cy="11114"/>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8" name="Shape 568"/>
          <p:cNvSpPr/>
          <p:nvPr/>
        </p:nvSpPr>
        <p:spPr>
          <a:xfrm>
            <a:off x="3867447" y="5761813"/>
            <a:ext cx="1589" cy="9526"/>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9" name="Shape 569"/>
          <p:cNvSpPr/>
          <p:nvPr/>
        </p:nvSpPr>
        <p:spPr>
          <a:xfrm>
            <a:off x="3867447" y="5782451"/>
            <a:ext cx="1588"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0" name="Shape 570"/>
          <p:cNvSpPr/>
          <p:nvPr/>
        </p:nvSpPr>
        <p:spPr>
          <a:xfrm>
            <a:off x="3867447" y="5804676"/>
            <a:ext cx="1588"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1" name="Shape 571"/>
          <p:cNvSpPr/>
          <p:nvPr/>
        </p:nvSpPr>
        <p:spPr>
          <a:xfrm>
            <a:off x="3867447" y="5826901"/>
            <a:ext cx="1588"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2" name="Shape 572"/>
          <p:cNvSpPr/>
          <p:nvPr/>
        </p:nvSpPr>
        <p:spPr>
          <a:xfrm>
            <a:off x="4172862" y="5572125"/>
            <a:ext cx="1589"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3" name="Shape 573"/>
          <p:cNvSpPr/>
          <p:nvPr/>
        </p:nvSpPr>
        <p:spPr>
          <a:xfrm>
            <a:off x="4172862" y="5594349"/>
            <a:ext cx="1589" cy="9527"/>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4" name="Shape 574"/>
          <p:cNvSpPr/>
          <p:nvPr/>
        </p:nvSpPr>
        <p:spPr>
          <a:xfrm>
            <a:off x="4172862" y="5614987"/>
            <a:ext cx="1589"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5" name="Shape 575"/>
          <p:cNvSpPr/>
          <p:nvPr/>
        </p:nvSpPr>
        <p:spPr>
          <a:xfrm>
            <a:off x="4172862" y="5637212"/>
            <a:ext cx="1589"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6" name="Shape 576"/>
          <p:cNvSpPr/>
          <p:nvPr/>
        </p:nvSpPr>
        <p:spPr>
          <a:xfrm>
            <a:off x="4172862" y="5659437"/>
            <a:ext cx="1589"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7" name="Shape 577"/>
          <p:cNvSpPr/>
          <p:nvPr/>
        </p:nvSpPr>
        <p:spPr>
          <a:xfrm>
            <a:off x="4172862" y="5681662"/>
            <a:ext cx="1589"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8" name="Shape 578"/>
          <p:cNvSpPr/>
          <p:nvPr/>
        </p:nvSpPr>
        <p:spPr>
          <a:xfrm>
            <a:off x="4172862" y="5703887"/>
            <a:ext cx="1589" cy="9526"/>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9" name="Shape 579"/>
          <p:cNvSpPr/>
          <p:nvPr/>
        </p:nvSpPr>
        <p:spPr>
          <a:xfrm>
            <a:off x="4172862" y="5724525"/>
            <a:ext cx="1589"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80" name="Shape 580"/>
          <p:cNvSpPr/>
          <p:nvPr/>
        </p:nvSpPr>
        <p:spPr>
          <a:xfrm>
            <a:off x="4172862" y="5746750"/>
            <a:ext cx="1589" cy="3175"/>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585" name="Group 585"/>
          <p:cNvGrpSpPr/>
          <p:nvPr/>
        </p:nvGrpSpPr>
        <p:grpSpPr>
          <a:xfrm>
            <a:off x="4300835" y="5331601"/>
            <a:ext cx="144463" cy="152401"/>
            <a:chOff x="0" y="0"/>
            <a:chExt cx="144462" cy="152400"/>
          </a:xfrm>
        </p:grpSpPr>
        <p:sp>
          <p:nvSpPr>
            <p:cNvPr id="581" name="Shape 581"/>
            <p:cNvSpPr/>
            <p:nvPr/>
          </p:nvSpPr>
          <p:spPr>
            <a:xfrm>
              <a:off x="0" y="76200"/>
              <a:ext cx="144463" cy="0"/>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584" name="Group 584"/>
            <p:cNvGrpSpPr/>
            <p:nvPr/>
          </p:nvGrpSpPr>
          <p:grpSpPr>
            <a:xfrm>
              <a:off x="0" y="0"/>
              <a:ext cx="125413" cy="152400"/>
              <a:chOff x="0" y="0"/>
              <a:chExt cx="125412" cy="152400"/>
            </a:xfrm>
          </p:grpSpPr>
          <p:sp>
            <p:nvSpPr>
              <p:cNvPr id="582" name="Shape 582"/>
              <p:cNvSpPr/>
              <p:nvPr/>
            </p:nvSpPr>
            <p:spPr>
              <a:xfrm flipV="1">
                <a:off x="-1" y="-1"/>
                <a:ext cx="125414" cy="76202"/>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83" name="Shape 583"/>
              <p:cNvSpPr/>
              <p:nvPr/>
            </p:nvSpPr>
            <p:spPr>
              <a:xfrm>
                <a:off x="-1" y="76199"/>
                <a:ext cx="125414" cy="76202"/>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grpSp>
        <p:nvGrpSpPr>
          <p:cNvPr id="590" name="Group 590"/>
          <p:cNvGrpSpPr/>
          <p:nvPr/>
        </p:nvGrpSpPr>
        <p:grpSpPr>
          <a:xfrm>
            <a:off x="3246735" y="5306201"/>
            <a:ext cx="190501" cy="165101"/>
            <a:chOff x="0" y="0"/>
            <a:chExt cx="190500" cy="165100"/>
          </a:xfrm>
        </p:grpSpPr>
        <p:sp>
          <p:nvSpPr>
            <p:cNvPr id="586" name="Shape 586"/>
            <p:cNvSpPr/>
            <p:nvPr/>
          </p:nvSpPr>
          <p:spPr>
            <a:xfrm>
              <a:off x="0" y="88900"/>
              <a:ext cx="152400" cy="0"/>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589" name="Group 589"/>
            <p:cNvGrpSpPr/>
            <p:nvPr/>
          </p:nvGrpSpPr>
          <p:grpSpPr>
            <a:xfrm>
              <a:off x="38099" y="0"/>
              <a:ext cx="152402" cy="165100"/>
              <a:chOff x="0" y="0"/>
              <a:chExt cx="152400" cy="165099"/>
            </a:xfrm>
          </p:grpSpPr>
          <p:sp>
            <p:nvSpPr>
              <p:cNvPr id="587" name="Shape 587"/>
              <p:cNvSpPr/>
              <p:nvPr/>
            </p:nvSpPr>
            <p:spPr>
              <a:xfrm flipH="1">
                <a:off x="-1" y="88900"/>
                <a:ext cx="152402" cy="76200"/>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88" name="Shape 588"/>
              <p:cNvSpPr/>
              <p:nvPr/>
            </p:nvSpPr>
            <p:spPr>
              <a:xfrm flipH="1" flipV="1">
                <a:off x="-1" y="0"/>
                <a:ext cx="152402" cy="76200"/>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sp>
        <p:nvSpPr>
          <p:cNvPr id="591" name="Shape 591"/>
          <p:cNvSpPr/>
          <p:nvPr/>
        </p:nvSpPr>
        <p:spPr>
          <a:xfrm>
            <a:off x="3488035" y="5293501"/>
            <a:ext cx="1" cy="228601"/>
          </a:xfrm>
          <a:prstGeom prst="line">
            <a:avLst/>
          </a:prstGeom>
          <a:ln w="25400">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92" name="Shape 592"/>
          <p:cNvSpPr/>
          <p:nvPr/>
        </p:nvSpPr>
        <p:spPr>
          <a:xfrm>
            <a:off x="4275435" y="5318901"/>
            <a:ext cx="1" cy="228601"/>
          </a:xfrm>
          <a:prstGeom prst="line">
            <a:avLst/>
          </a:prstGeom>
          <a:ln w="25400">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599" name="Group 599"/>
          <p:cNvGrpSpPr/>
          <p:nvPr/>
        </p:nvGrpSpPr>
        <p:grpSpPr>
          <a:xfrm>
            <a:off x="987425" y="1168399"/>
            <a:ext cx="5760046" cy="3327402"/>
            <a:chOff x="-536575" y="-50800"/>
            <a:chExt cx="5760045" cy="3327400"/>
          </a:xfrm>
        </p:grpSpPr>
        <p:grpSp>
          <p:nvGrpSpPr>
            <p:cNvPr id="595" name="Group 595"/>
            <p:cNvGrpSpPr/>
            <p:nvPr/>
          </p:nvGrpSpPr>
          <p:grpSpPr>
            <a:xfrm>
              <a:off x="-491530" y="1792945"/>
              <a:ext cx="5715001" cy="1483656"/>
              <a:chOff x="0" y="0"/>
              <a:chExt cx="5715000" cy="1483654"/>
            </a:xfrm>
          </p:grpSpPr>
          <p:sp>
            <p:nvSpPr>
              <p:cNvPr id="593" name="Shape 593"/>
              <p:cNvSpPr/>
              <p:nvPr/>
            </p:nvSpPr>
            <p:spPr>
              <a:xfrm>
                <a:off x="0" y="0"/>
                <a:ext cx="5715000" cy="1483655"/>
              </a:xfrm>
              <a:prstGeom prst="rect">
                <a:avLst/>
              </a:prstGeom>
              <a:solidFill>
                <a:srgbClr val="FFFFFF"/>
              </a:solidFill>
              <a:ln w="12700" cap="flat">
                <a:noFill/>
                <a:miter lim="400000"/>
              </a:ln>
              <a:effectLst/>
            </p:spPr>
            <p:txBody>
              <a:bodyPr wrap="square" lIns="0" tIns="0" rIns="0" bIns="0" numCol="1" anchor="t">
                <a:noAutofit/>
              </a:bodyPr>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94" name="image.pdf"/>
              <p:cNvPicPr/>
              <p:nvPr/>
            </p:nvPicPr>
            <p:blipFill>
              <a:blip r:embed="rId3">
                <a:extLst/>
              </a:blip>
              <a:srcRect/>
              <a:stretch>
                <a:fillRect/>
              </a:stretch>
            </p:blipFill>
            <p:spPr>
              <a:xfrm>
                <a:off x="0" y="0"/>
                <a:ext cx="5715000" cy="1483655"/>
              </a:xfrm>
              <a:prstGeom prst="rect">
                <a:avLst/>
              </a:prstGeom>
              <a:ln w="12700" cap="flat">
                <a:noFill/>
                <a:miter lim="400000"/>
              </a:ln>
              <a:effectLst/>
            </p:spPr>
          </p:pic>
        </p:grpSp>
        <p:grpSp>
          <p:nvGrpSpPr>
            <p:cNvPr id="598" name="Group 598"/>
            <p:cNvGrpSpPr/>
            <p:nvPr/>
          </p:nvGrpSpPr>
          <p:grpSpPr>
            <a:xfrm>
              <a:off x="-536575" y="-50801"/>
              <a:ext cx="5068491" cy="1397271"/>
              <a:chOff x="0" y="0"/>
              <a:chExt cx="5068490" cy="1397269"/>
            </a:xfrm>
          </p:grpSpPr>
          <p:sp>
            <p:nvSpPr>
              <p:cNvPr id="596" name="Shape 596"/>
              <p:cNvSpPr/>
              <p:nvPr/>
            </p:nvSpPr>
            <p:spPr>
              <a:xfrm>
                <a:off x="0" y="0"/>
                <a:ext cx="5068491" cy="1397270"/>
              </a:xfrm>
              <a:prstGeom prst="rect">
                <a:avLst/>
              </a:prstGeom>
              <a:solidFill>
                <a:srgbClr val="FFFFFF"/>
              </a:solidFill>
              <a:ln w="12700" cap="flat">
                <a:noFill/>
                <a:miter lim="400000"/>
              </a:ln>
              <a:effectLst/>
            </p:spPr>
            <p:txBody>
              <a:bodyPr wrap="square" lIns="0" tIns="0" rIns="0" bIns="0" numCol="1" anchor="t">
                <a:noAutofit/>
              </a:bodyPr>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97" name="image.pdf"/>
              <p:cNvPicPr/>
              <p:nvPr/>
            </p:nvPicPr>
            <p:blipFill>
              <a:blip r:embed="rId4">
                <a:extLst/>
              </a:blip>
              <a:stretch>
                <a:fillRect/>
              </a:stretch>
            </p:blipFill>
            <p:spPr>
              <a:xfrm>
                <a:off x="0" y="0"/>
                <a:ext cx="5068491" cy="1397270"/>
              </a:xfrm>
              <a:prstGeom prst="rect">
                <a:avLst/>
              </a:prstGeom>
              <a:ln w="12700" cap="flat">
                <a:noFill/>
                <a:miter lim="400000"/>
              </a:ln>
              <a:effectLst/>
            </p:spPr>
          </p:pic>
        </p:grpSp>
      </p:gr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nvSpPr>
        <p:spPr>
          <a:xfrm>
            <a:off x="391751" y="158160"/>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Review</a:t>
            </a:r>
          </a:p>
        </p:txBody>
      </p:sp>
      <p:sp>
        <p:nvSpPr>
          <p:cNvPr id="31" name="Shape 31"/>
          <p:cNvSpPr/>
          <p:nvPr/>
        </p:nvSpPr>
        <p:spPr>
          <a:xfrm>
            <a:off x="338007" y="1242377"/>
            <a:ext cx="8478871" cy="10567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
            </a: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entity</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 collection of objects with </a:t>
            </a: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same </a:t>
            </a:r>
            <a:r>
              <a:rPr sz="1900" b="1"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properties</a:t>
            </a:r>
            <a:r>
              <a:rPr lang="en-US" sz="1900" b="1"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(attributes)</a:t>
            </a:r>
            <a:r>
              <a:rPr sz="19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19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endPar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(student name, student id, age, sex, etc. ) </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Courses (course id, section id, course description, location, etc..)</a:t>
            </a:r>
          </a:p>
        </p:txBody>
      </p:sp>
      <p:sp>
        <p:nvSpPr>
          <p:cNvPr id="32" name="Shape 32"/>
          <p:cNvSpPr/>
          <p:nvPr/>
        </p:nvSpPr>
        <p:spPr>
          <a:xfrm>
            <a:off x="310243" y="2785790"/>
            <a:ext cx="7590195" cy="9669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primary key is an </a:t>
            </a: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attribute</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whose value is unique in each instance: </a:t>
            </a:r>
          </a:p>
          <a:p>
            <a:pPr marL="603738" lvl="1" indent="-222738">
              <a:spcBef>
                <a:spcPts val="700"/>
              </a:spcBef>
              <a:buSzPct val="100000"/>
              <a:buChar char="•"/>
              <a:defRPr sz="1800">
                <a:solidFill>
                  <a:srgbClr val="000000"/>
                </a:solidFill>
                <a:uFillTx/>
              </a:defRPr>
            </a:pP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 id </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students entity </a:t>
            </a:r>
          </a:p>
        </p:txBody>
      </p:sp>
      <p:sp>
        <p:nvSpPr>
          <p:cNvPr id="33" name="Shape 33"/>
          <p:cNvSpPr/>
          <p:nvPr/>
        </p:nvSpPr>
        <p:spPr>
          <a:xfrm>
            <a:off x="310243" y="4037738"/>
            <a:ext cx="7590195" cy="67454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a:t>
            </a: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relationship</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an association among entities:</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a:t>
            </a: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take</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courses (take is a relationship) </a:t>
            </a:r>
          </a:p>
        </p:txBody>
      </p:sp>
      <p:sp>
        <p:nvSpPr>
          <p:cNvPr id="34" name="Shape 34"/>
          <p:cNvSpPr/>
          <p:nvPr/>
        </p:nvSpPr>
        <p:spPr>
          <a:xfrm>
            <a:off x="310243" y="5172460"/>
            <a:ext cx="7590195" cy="58477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Cardinalities</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describe the number of instances that participate in a relationship</a:t>
            </a:r>
          </a:p>
        </p:txBody>
      </p:sp>
    </p:spTree>
    <p:extLst>
      <p:ext uri="{BB962C8B-B14F-4D97-AF65-F5344CB8AC3E}">
        <p14:creationId xmlns:p14="http://schemas.microsoft.com/office/powerpoint/2010/main" val="127866975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hape 608"/>
          <p:cNvSpPr/>
          <p:nvPr/>
        </p:nvSpPr>
        <p:spPr>
          <a:xfrm>
            <a:off x="386307" y="44081"/>
            <a:ext cx="7757379" cy="92333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1" dirty="0" smtClean="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In-class (simple) example: </a:t>
            </a:r>
            <a:br>
              <a:rPr lang="en-US" sz="3000" b="1" dirty="0" smtClean="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br>
            <a:r>
              <a:rPr sz="3000" b="1" dirty="0" smtClean="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Create </a:t>
            </a: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the following </a:t>
            </a:r>
            <a:r>
              <a:rPr sz="3000" b="1" dirty="0" smtClean="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ERD</a:t>
            </a:r>
            <a:r>
              <a:rPr lang="en-US" sz="3000" b="1" dirty="0" smtClean="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a:t>
            </a:r>
            <a:endPar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09" name="Shape 609"/>
          <p:cNvSpPr/>
          <p:nvPr/>
        </p:nvSpPr>
        <p:spPr>
          <a:xfrm>
            <a:off x="469900" y="1282700"/>
            <a:ext cx="7590195" cy="33804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painter can paint many paintings; each painting is painted by one painter. A gallery can have many paintings. A painting can be exhibited by a gallery</a:t>
            </a:r>
            <a:r>
              <a:rPr sz="26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endParaRPr lang="en-US" sz="2600" dirty="0" smtClean="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r>
              <a:rPr lang="en-US" sz="2600" b="1" i="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Try variations in the cardinalities among the entities, and see the resulting differences in semantics.</a:t>
            </a:r>
            <a:endParaRPr sz="2600" b="1"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95221858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a:xfrm>
            <a:off x="228600" y="76200"/>
            <a:ext cx="8458200" cy="990600"/>
          </a:xfrm>
        </p:spPr>
        <p:txBody>
          <a:bodyPr/>
          <a:lstStyle/>
          <a:p>
            <a:pPr eaLnBrk="1" hangingPunct="1">
              <a:defRPr/>
            </a:pPr>
            <a:r>
              <a:rPr lang="en-US" smtClean="0"/>
              <a:t>Databases vs. Text Files</a:t>
            </a:r>
          </a:p>
        </p:txBody>
      </p:sp>
      <p:grpSp>
        <p:nvGrpSpPr>
          <p:cNvPr id="5123" name="Group 10"/>
          <p:cNvGrpSpPr>
            <a:grpSpLocks/>
          </p:cNvGrpSpPr>
          <p:nvPr/>
        </p:nvGrpSpPr>
        <p:grpSpPr bwMode="auto">
          <a:xfrm>
            <a:off x="533400" y="1447800"/>
            <a:ext cx="8229600" cy="450850"/>
            <a:chOff x="384" y="768"/>
            <a:chExt cx="5184" cy="284"/>
          </a:xfrm>
        </p:grpSpPr>
        <p:sp>
          <p:nvSpPr>
            <p:cNvPr id="5125" name="Text Box 11"/>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When should you use a database instead of a text file?</a:t>
              </a:r>
              <a:endParaRPr lang="en-US" sz="18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126" name="Line 12"/>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068045" name="Rectangle 13"/>
          <p:cNvSpPr>
            <a:spLocks noChangeArrowheads="1"/>
          </p:cNvSpPr>
          <p:nvPr/>
        </p:nvSpPr>
        <p:spPr bwMode="auto">
          <a:xfrm>
            <a:off x="533400" y="1981199"/>
            <a:ext cx="8229600" cy="1937657"/>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Data Consistency: </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Restrict types of values that can be entered in each column (date vs. age vs. salary vs…)</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Being able to sort by column and look for pieces of information</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Easier to analyze the data (e.g., a pie chart on how well each book is selling…)</a:t>
            </a:r>
          </a:p>
          <a:p>
            <a:pPr marL="457200" indent="-457200">
              <a:spcBef>
                <a:spcPct val="50000"/>
              </a:spcBef>
              <a:buClr>
                <a:srgbClr val="000066"/>
              </a:buClr>
              <a:buFontTx/>
              <a:buChar char="–"/>
            </a:pP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spcBef>
                <a:spcPct val="50000"/>
              </a:spcBef>
              <a:buClr>
                <a:srgbClr val="000066"/>
              </a:buClr>
              <a:buFontTx/>
              <a:buChar char="–"/>
            </a:pPr>
            <a:endParaRPr lang="el-GR"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166443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80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80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804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Grp="1" noChangeArrowheads="1"/>
          </p:cNvSpPr>
          <p:nvPr>
            <p:ph type="title"/>
          </p:nvPr>
        </p:nvSpPr>
        <p:spPr>
          <a:xfrm>
            <a:off x="228600" y="76200"/>
            <a:ext cx="8458200" cy="990600"/>
          </a:xfrm>
        </p:spPr>
        <p:txBody>
          <a:bodyPr/>
          <a:lstStyle/>
          <a:p>
            <a:pPr eaLnBrk="1" hangingPunct="1">
              <a:defRPr/>
            </a:pPr>
            <a:r>
              <a:rPr lang="en-US" smtClean="0"/>
              <a:t>Databases vs. Spreadsheets</a:t>
            </a:r>
          </a:p>
        </p:txBody>
      </p:sp>
      <p:grpSp>
        <p:nvGrpSpPr>
          <p:cNvPr id="2" name="Group 3"/>
          <p:cNvGrpSpPr>
            <a:grpSpLocks/>
          </p:cNvGrpSpPr>
          <p:nvPr/>
        </p:nvGrpSpPr>
        <p:grpSpPr bwMode="auto">
          <a:xfrm>
            <a:off x="533400" y="1447800"/>
            <a:ext cx="8229600" cy="1295400"/>
            <a:chOff x="384" y="768"/>
            <a:chExt cx="5184" cy="816"/>
          </a:xfrm>
        </p:grpSpPr>
        <p:grpSp>
          <p:nvGrpSpPr>
            <p:cNvPr id="9220" name="Group 4"/>
            <p:cNvGrpSpPr>
              <a:grpSpLocks/>
            </p:cNvGrpSpPr>
            <p:nvPr/>
          </p:nvGrpSpPr>
          <p:grpSpPr bwMode="auto">
            <a:xfrm>
              <a:off x="384" y="768"/>
              <a:ext cx="5184" cy="284"/>
              <a:chOff x="384" y="768"/>
              <a:chExt cx="5184" cy="284"/>
            </a:xfrm>
          </p:grpSpPr>
          <p:sp>
            <p:nvSpPr>
              <p:cNvPr id="9222" name="Text Box 5"/>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When should you use a database instead of Excel?</a:t>
                </a:r>
                <a:endParaRPr lang="en-US" sz="18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223" name="Line 6"/>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9221" name="Rectangle 7"/>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Insertion anomalies</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Deletion anomalies</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Update anomalies</a:t>
              </a:r>
            </a:p>
          </p:txBody>
        </p:sp>
      </p:grpSp>
    </p:spTree>
    <p:extLst>
      <p:ext uri="{BB962C8B-B14F-4D97-AF65-F5344CB8AC3E}">
        <p14:creationId xmlns:p14="http://schemas.microsoft.com/office/powerpoint/2010/main" val="4189648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a:xfrm>
            <a:off x="704851" y="57717"/>
            <a:ext cx="7886700" cy="720158"/>
          </a:xfrm>
        </p:spPr>
        <p:txBody>
          <a:bodyPr/>
          <a:lstStyle/>
          <a:p>
            <a:pPr eaLnBrk="1" hangingPunct="1">
              <a:defRPr/>
            </a:pPr>
            <a:r>
              <a:rPr lang="en-US" dirty="0" smtClean="0"/>
              <a:t>Anomalies in un-normalized data</a:t>
            </a:r>
          </a:p>
        </p:txBody>
      </p:sp>
      <p:grpSp>
        <p:nvGrpSpPr>
          <p:cNvPr id="10243" name="Group 4"/>
          <p:cNvGrpSpPr>
            <a:grpSpLocks/>
          </p:cNvGrpSpPr>
          <p:nvPr/>
        </p:nvGrpSpPr>
        <p:grpSpPr bwMode="auto">
          <a:xfrm>
            <a:off x="381000" y="1143000"/>
            <a:ext cx="8534400" cy="450850"/>
            <a:chOff x="384" y="768"/>
            <a:chExt cx="5184" cy="284"/>
          </a:xfrm>
        </p:grpSpPr>
        <p:sp>
          <p:nvSpPr>
            <p:cNvPr id="10246" name="Text Box 5"/>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Insertion anomalies</a:t>
              </a:r>
            </a:p>
          </p:txBody>
        </p:sp>
        <p:sp>
          <p:nvSpPr>
            <p:cNvPr id="10247" name="Line 6"/>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072135" name="Rectangle 7"/>
          <p:cNvSpPr>
            <a:spLocks noChangeArrowheads="1"/>
          </p:cNvSpPr>
          <p:nvPr/>
        </p:nvSpPr>
        <p:spPr bwMode="auto">
          <a:xfrm>
            <a:off x="228600" y="1752600"/>
            <a:ext cx="8763000" cy="76200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Inability to insert a piece of information about an object without having to insert a (bogus) piece of information about something else</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Adding a new customer/book before it is ordered</a:t>
            </a:r>
            <a:b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How can you add the book “Harry Potter” in the file below?</a:t>
            </a:r>
          </a:p>
          <a:p>
            <a:pPr marL="457200" indent="-457200">
              <a:spcBef>
                <a:spcPct val="50000"/>
              </a:spcBef>
              <a:buClr>
                <a:srgbClr val="000066"/>
              </a:buClr>
              <a:buFontTx/>
              <a:buChar char="–"/>
            </a:pP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0245" name="Picture 21"/>
          <p:cNvPicPr>
            <a:picLocks noChangeAspect="1" noChangeArrowheads="1"/>
          </p:cNvPicPr>
          <p:nvPr/>
        </p:nvPicPr>
        <p:blipFill>
          <a:blip r:embed="rId3" cstate="print"/>
          <a:srcRect/>
          <a:stretch>
            <a:fillRect/>
          </a:stretch>
        </p:blipFill>
        <p:spPr bwMode="auto">
          <a:xfrm>
            <a:off x="0" y="3489325"/>
            <a:ext cx="9144000" cy="2911475"/>
          </a:xfrm>
          <a:prstGeom prst="rect">
            <a:avLst/>
          </a:prstGeom>
          <a:noFill/>
          <a:ln w="38100">
            <a:noFill/>
            <a:miter lim="800000"/>
            <a:headEnd/>
            <a:tailEnd/>
          </a:ln>
        </p:spPr>
      </p:pic>
    </p:spTree>
    <p:extLst>
      <p:ext uri="{BB962C8B-B14F-4D97-AF65-F5344CB8AC3E}">
        <p14:creationId xmlns:p14="http://schemas.microsoft.com/office/powerpoint/2010/main" val="183491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21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2"/>
          <p:cNvSpPr>
            <a:spLocks noGrp="1" noChangeArrowheads="1"/>
          </p:cNvSpPr>
          <p:nvPr>
            <p:ph type="title"/>
          </p:nvPr>
        </p:nvSpPr>
        <p:spPr>
          <a:xfrm>
            <a:off x="704850" y="32543"/>
            <a:ext cx="7886700" cy="832871"/>
          </a:xfrm>
        </p:spPr>
        <p:txBody>
          <a:bodyPr/>
          <a:lstStyle/>
          <a:p>
            <a:pPr eaLnBrk="1" hangingPunct="1">
              <a:defRPr/>
            </a:pPr>
            <a:r>
              <a:rPr lang="en-US" dirty="0" smtClean="0"/>
              <a:t>Anomalies in un-normalized data</a:t>
            </a:r>
          </a:p>
        </p:txBody>
      </p:sp>
      <p:grpSp>
        <p:nvGrpSpPr>
          <p:cNvPr id="11267" name="Group 8"/>
          <p:cNvGrpSpPr>
            <a:grpSpLocks/>
          </p:cNvGrpSpPr>
          <p:nvPr/>
        </p:nvGrpSpPr>
        <p:grpSpPr bwMode="auto">
          <a:xfrm>
            <a:off x="609600" y="1219200"/>
            <a:ext cx="8077200" cy="1295400"/>
            <a:chOff x="384" y="768"/>
            <a:chExt cx="5184" cy="816"/>
          </a:xfrm>
        </p:grpSpPr>
        <p:grpSp>
          <p:nvGrpSpPr>
            <p:cNvPr id="11270" name="Group 9"/>
            <p:cNvGrpSpPr>
              <a:grpSpLocks/>
            </p:cNvGrpSpPr>
            <p:nvPr/>
          </p:nvGrpSpPr>
          <p:grpSpPr bwMode="auto">
            <a:xfrm>
              <a:off x="384" y="768"/>
              <a:ext cx="5184" cy="284"/>
              <a:chOff x="384" y="768"/>
              <a:chExt cx="5184" cy="284"/>
            </a:xfrm>
          </p:grpSpPr>
          <p:sp>
            <p:nvSpPr>
              <p:cNvPr id="11272" name="Text Box 10"/>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Deletion anomalies</a:t>
                </a:r>
              </a:p>
            </p:txBody>
          </p:sp>
          <p:sp>
            <p:nvSpPr>
              <p:cNvPr id="11273" name="Line 11"/>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1271" name="Rectangle 12"/>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loss of a piece of information about one object when a piece of information about a different object is deleted</a:t>
              </a:r>
            </a:p>
            <a:p>
              <a:pPr marL="457200" indent="-457200">
                <a:spcBef>
                  <a:spcPct val="50000"/>
                </a:spcBef>
                <a:buClr>
                  <a:srgbClr val="000066"/>
                </a:buClr>
                <a:buFontTx/>
                <a:buChar char="–"/>
              </a:pP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074195" name="Rectangle 19"/>
          <p:cNvSpPr>
            <a:spLocks noChangeArrowheads="1"/>
          </p:cNvSpPr>
          <p:nvPr/>
        </p:nvSpPr>
        <p:spPr bwMode="auto">
          <a:xfrm>
            <a:off x="914400" y="2455863"/>
            <a:ext cx="6415209" cy="782259"/>
          </a:xfrm>
          <a:prstGeom prst="rect">
            <a:avLst/>
          </a:prstGeom>
          <a:noFill/>
          <a:ln w="38100">
            <a:noFill/>
            <a:miter lim="800000"/>
            <a:headEnd/>
            <a:tailEnd/>
          </a:ln>
        </p:spPr>
        <p:txBody>
          <a:bodyPr wrap="none" lIns="90483" tIns="44447" rIns="90483" bIns="44447">
            <a:spAutoFit/>
          </a:bodyPr>
          <a:lstStyle/>
          <a:p>
            <a:pPr>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Deleting order 2 =&gt; deleting customer Lee </a:t>
            </a:r>
            <a:r>
              <a:rPr lang="en-US" sz="18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Sproull</a:t>
            </a: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Deleting order 1 =&gt; deleting book “Code…”</a:t>
            </a:r>
          </a:p>
        </p:txBody>
      </p:sp>
      <p:pic>
        <p:nvPicPr>
          <p:cNvPr id="11269" name="Picture 21"/>
          <p:cNvPicPr>
            <a:picLocks noChangeAspect="1" noChangeArrowheads="1"/>
          </p:cNvPicPr>
          <p:nvPr/>
        </p:nvPicPr>
        <p:blipFill>
          <a:blip r:embed="rId3" cstate="print"/>
          <a:srcRect/>
          <a:stretch>
            <a:fillRect/>
          </a:stretch>
        </p:blipFill>
        <p:spPr bwMode="auto">
          <a:xfrm>
            <a:off x="0" y="3489325"/>
            <a:ext cx="9144000" cy="2911475"/>
          </a:xfrm>
          <a:prstGeom prst="rect">
            <a:avLst/>
          </a:prstGeom>
          <a:noFill/>
          <a:ln w="38100">
            <a:noFill/>
            <a:miter lim="800000"/>
            <a:headEnd/>
            <a:tailEnd/>
          </a:ln>
        </p:spPr>
      </p:pic>
    </p:spTree>
    <p:extLst>
      <p:ext uri="{BB962C8B-B14F-4D97-AF65-F5344CB8AC3E}">
        <p14:creationId xmlns:p14="http://schemas.microsoft.com/office/powerpoint/2010/main" val="1121618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4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419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a:xfrm>
            <a:off x="628650" y="0"/>
            <a:ext cx="7886700" cy="755641"/>
          </a:xfrm>
        </p:spPr>
        <p:txBody>
          <a:bodyPr/>
          <a:lstStyle/>
          <a:p>
            <a:pPr eaLnBrk="1" hangingPunct="1">
              <a:defRPr/>
            </a:pPr>
            <a:r>
              <a:rPr lang="en-US" dirty="0" smtClean="0"/>
              <a:t>Anomalies in un-normalized data</a:t>
            </a:r>
          </a:p>
        </p:txBody>
      </p:sp>
      <p:grpSp>
        <p:nvGrpSpPr>
          <p:cNvPr id="12294" name="Group 14"/>
          <p:cNvGrpSpPr>
            <a:grpSpLocks/>
          </p:cNvGrpSpPr>
          <p:nvPr/>
        </p:nvGrpSpPr>
        <p:grpSpPr bwMode="auto">
          <a:xfrm>
            <a:off x="685800" y="1143000"/>
            <a:ext cx="8077200" cy="450850"/>
            <a:chOff x="384" y="768"/>
            <a:chExt cx="5184" cy="284"/>
          </a:xfrm>
        </p:grpSpPr>
        <p:sp>
          <p:nvSpPr>
            <p:cNvPr id="12296" name="Text Box 15"/>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Update anomalies</a:t>
              </a:r>
            </a:p>
          </p:txBody>
        </p:sp>
        <p:sp>
          <p:nvSpPr>
            <p:cNvPr id="12297" name="Line 16"/>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2295" name="Rectangle 17"/>
          <p:cNvSpPr>
            <a:spLocks noChangeArrowheads="1"/>
          </p:cNvSpPr>
          <p:nvPr/>
        </p:nvSpPr>
        <p:spPr bwMode="auto">
          <a:xfrm>
            <a:off x="685800" y="1676400"/>
            <a:ext cx="8077200" cy="76200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Need </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to change multiple </a:t>
            </a: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times the </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same piece of information about an </a:t>
            </a: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object</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Changing Jeff Bezos address in order 1 leaves </a:t>
            </a: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orders </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6 and 8 unchanged…</a:t>
            </a:r>
          </a:p>
        </p:txBody>
      </p:sp>
      <p:pic>
        <p:nvPicPr>
          <p:cNvPr id="12293" name="Picture 21"/>
          <p:cNvPicPr>
            <a:picLocks noChangeAspect="1" noChangeArrowheads="1"/>
          </p:cNvPicPr>
          <p:nvPr/>
        </p:nvPicPr>
        <p:blipFill>
          <a:blip r:embed="rId3" cstate="print"/>
          <a:srcRect/>
          <a:stretch>
            <a:fillRect/>
          </a:stretch>
        </p:blipFill>
        <p:spPr bwMode="auto">
          <a:xfrm>
            <a:off x="0" y="3489325"/>
            <a:ext cx="9144000" cy="2911475"/>
          </a:xfrm>
          <a:prstGeom prst="rect">
            <a:avLst/>
          </a:prstGeom>
          <a:noFill/>
          <a:ln w="38100">
            <a:noFill/>
            <a:miter lim="800000"/>
            <a:headEnd/>
            <a:tailEnd/>
          </a:ln>
        </p:spPr>
      </p:pic>
    </p:spTree>
    <p:extLst>
      <p:ext uri="{BB962C8B-B14F-4D97-AF65-F5344CB8AC3E}">
        <p14:creationId xmlns:p14="http://schemas.microsoft.com/office/powerpoint/2010/main" val="3527174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a:xfrm>
            <a:off x="695668" y="133806"/>
            <a:ext cx="7886700" cy="619124"/>
          </a:xfrm>
        </p:spPr>
        <p:txBody>
          <a:bodyPr>
            <a:normAutofit fontScale="90000"/>
          </a:bodyPr>
          <a:lstStyle/>
          <a:p>
            <a:pPr eaLnBrk="1" hangingPunct="1">
              <a:defRPr/>
            </a:pPr>
            <a:r>
              <a:rPr lang="en-US" dirty="0" smtClean="0"/>
              <a:t>A “normalized” version of the spreadsheet</a:t>
            </a:r>
          </a:p>
        </p:txBody>
      </p:sp>
      <p:pic>
        <p:nvPicPr>
          <p:cNvPr id="13315" name="Picture 3" descr="book"/>
          <p:cNvPicPr>
            <a:picLocks noChangeAspect="1" noChangeArrowheads="1"/>
          </p:cNvPicPr>
          <p:nvPr/>
        </p:nvPicPr>
        <p:blipFill>
          <a:blip r:embed="rId3" cstate="print"/>
          <a:srcRect/>
          <a:stretch>
            <a:fillRect/>
          </a:stretch>
        </p:blipFill>
        <p:spPr bwMode="auto">
          <a:xfrm>
            <a:off x="1447800" y="3048000"/>
            <a:ext cx="2760663" cy="1482725"/>
          </a:xfrm>
          <a:prstGeom prst="rect">
            <a:avLst/>
          </a:prstGeom>
          <a:noFill/>
          <a:ln w="9525">
            <a:noFill/>
            <a:miter lim="800000"/>
            <a:headEnd/>
            <a:tailEnd/>
          </a:ln>
        </p:spPr>
      </p:pic>
      <p:pic>
        <p:nvPicPr>
          <p:cNvPr id="13316" name="Picture 4" descr="customer"/>
          <p:cNvPicPr>
            <a:picLocks noChangeAspect="1" noChangeArrowheads="1"/>
          </p:cNvPicPr>
          <p:nvPr/>
        </p:nvPicPr>
        <p:blipFill>
          <a:blip r:embed="rId4" cstate="print"/>
          <a:srcRect/>
          <a:stretch>
            <a:fillRect/>
          </a:stretch>
        </p:blipFill>
        <p:spPr bwMode="auto">
          <a:xfrm>
            <a:off x="5105400" y="3022600"/>
            <a:ext cx="2778125" cy="1485900"/>
          </a:xfrm>
          <a:prstGeom prst="rect">
            <a:avLst/>
          </a:prstGeom>
          <a:noFill/>
          <a:ln w="9525">
            <a:noFill/>
            <a:miter lim="800000"/>
            <a:headEnd/>
            <a:tailEnd/>
          </a:ln>
        </p:spPr>
      </p:pic>
      <p:pic>
        <p:nvPicPr>
          <p:cNvPr id="13317" name="Picture 5" descr="orders"/>
          <p:cNvPicPr>
            <a:picLocks noChangeAspect="1" noChangeArrowheads="1"/>
          </p:cNvPicPr>
          <p:nvPr/>
        </p:nvPicPr>
        <p:blipFill>
          <a:blip r:embed="rId5" cstate="print"/>
          <a:srcRect/>
          <a:stretch>
            <a:fillRect/>
          </a:stretch>
        </p:blipFill>
        <p:spPr bwMode="auto">
          <a:xfrm>
            <a:off x="3143250" y="4953000"/>
            <a:ext cx="2724150" cy="1482725"/>
          </a:xfrm>
          <a:prstGeom prst="rect">
            <a:avLst/>
          </a:prstGeom>
          <a:noFill/>
          <a:ln w="9525">
            <a:noFill/>
            <a:miter lim="800000"/>
            <a:headEnd/>
            <a:tailEnd/>
          </a:ln>
        </p:spPr>
      </p:pic>
      <p:grpSp>
        <p:nvGrpSpPr>
          <p:cNvPr id="2" name="Group 6"/>
          <p:cNvGrpSpPr>
            <a:grpSpLocks/>
          </p:cNvGrpSpPr>
          <p:nvPr/>
        </p:nvGrpSpPr>
        <p:grpSpPr bwMode="auto">
          <a:xfrm>
            <a:off x="914400" y="3708400"/>
            <a:ext cx="2514600" cy="2324100"/>
            <a:chOff x="144" y="1488"/>
            <a:chExt cx="1776" cy="2016"/>
          </a:xfrm>
        </p:grpSpPr>
        <p:sp>
          <p:nvSpPr>
            <p:cNvPr id="13330" name="Line 7"/>
            <p:cNvSpPr>
              <a:spLocks noChangeShapeType="1"/>
            </p:cNvSpPr>
            <p:nvPr/>
          </p:nvSpPr>
          <p:spPr bwMode="auto">
            <a:xfrm flipH="1">
              <a:off x="144" y="3504"/>
              <a:ext cx="17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31" name="Line 8"/>
            <p:cNvSpPr>
              <a:spLocks noChangeShapeType="1"/>
            </p:cNvSpPr>
            <p:nvPr/>
          </p:nvSpPr>
          <p:spPr bwMode="auto">
            <a:xfrm flipV="1">
              <a:off x="144" y="1488"/>
              <a:ext cx="0" cy="2016"/>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32" name="Line 9"/>
            <p:cNvSpPr>
              <a:spLocks noChangeShapeType="1"/>
            </p:cNvSpPr>
            <p:nvPr/>
          </p:nvSpPr>
          <p:spPr bwMode="auto">
            <a:xfrm>
              <a:off x="144" y="1488"/>
              <a:ext cx="5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3" name="Group 10"/>
          <p:cNvGrpSpPr>
            <a:grpSpLocks/>
          </p:cNvGrpSpPr>
          <p:nvPr/>
        </p:nvGrpSpPr>
        <p:grpSpPr bwMode="auto">
          <a:xfrm>
            <a:off x="2438400" y="3695700"/>
            <a:ext cx="2921000" cy="2133600"/>
            <a:chOff x="1048" y="1504"/>
            <a:chExt cx="2368" cy="1808"/>
          </a:xfrm>
        </p:grpSpPr>
        <p:sp>
          <p:nvSpPr>
            <p:cNvPr id="13325" name="Line 11"/>
            <p:cNvSpPr>
              <a:spLocks noChangeShapeType="1"/>
            </p:cNvSpPr>
            <p:nvPr/>
          </p:nvSpPr>
          <p:spPr bwMode="auto">
            <a:xfrm flipH="1">
              <a:off x="1048" y="2304"/>
              <a:ext cx="17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26" name="Line 12"/>
            <p:cNvSpPr>
              <a:spLocks noChangeShapeType="1"/>
            </p:cNvSpPr>
            <p:nvPr/>
          </p:nvSpPr>
          <p:spPr bwMode="auto">
            <a:xfrm flipV="1">
              <a:off x="2832" y="1504"/>
              <a:ext cx="0" cy="816"/>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27" name="Line 13"/>
            <p:cNvSpPr>
              <a:spLocks noChangeShapeType="1"/>
            </p:cNvSpPr>
            <p:nvPr/>
          </p:nvSpPr>
          <p:spPr bwMode="auto">
            <a:xfrm>
              <a:off x="1056" y="2304"/>
              <a:ext cx="0" cy="1008"/>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28" name="Line 14"/>
            <p:cNvSpPr>
              <a:spLocks noChangeShapeType="1"/>
            </p:cNvSpPr>
            <p:nvPr/>
          </p:nvSpPr>
          <p:spPr bwMode="auto">
            <a:xfrm flipV="1">
              <a:off x="2840" y="1512"/>
              <a:ext cx="5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29" name="Line 15"/>
            <p:cNvSpPr>
              <a:spLocks noChangeShapeType="1"/>
            </p:cNvSpPr>
            <p:nvPr/>
          </p:nvSpPr>
          <p:spPr bwMode="auto">
            <a:xfrm flipH="1" flipV="1">
              <a:off x="1048" y="3312"/>
              <a:ext cx="81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3320" name="Group 16"/>
          <p:cNvGrpSpPr>
            <a:grpSpLocks/>
          </p:cNvGrpSpPr>
          <p:nvPr/>
        </p:nvGrpSpPr>
        <p:grpSpPr bwMode="auto">
          <a:xfrm>
            <a:off x="136071" y="1142999"/>
            <a:ext cx="8779329" cy="1676401"/>
            <a:chOff x="384" y="768"/>
            <a:chExt cx="5184" cy="816"/>
          </a:xfrm>
        </p:grpSpPr>
        <p:grpSp>
          <p:nvGrpSpPr>
            <p:cNvPr id="13321" name="Group 17"/>
            <p:cNvGrpSpPr>
              <a:grpSpLocks/>
            </p:cNvGrpSpPr>
            <p:nvPr/>
          </p:nvGrpSpPr>
          <p:grpSpPr bwMode="auto">
            <a:xfrm>
              <a:off x="384" y="768"/>
              <a:ext cx="5184" cy="284"/>
              <a:chOff x="384" y="768"/>
              <a:chExt cx="5184" cy="284"/>
            </a:xfrm>
          </p:grpSpPr>
          <p:sp>
            <p:nvSpPr>
              <p:cNvPr id="13323" name="Text Box 18"/>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Normalization</a:t>
                </a:r>
              </a:p>
            </p:txBody>
          </p:sp>
          <p:sp>
            <p:nvSpPr>
              <p:cNvPr id="13324" name="Line 19"/>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3322" name="Rectangle 20"/>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All data stored in “tables” (similar to spreadsheet “worksheets” but more rigid)</a:t>
              </a:r>
            </a:p>
            <a:p>
              <a:pPr marL="457200" indent="-457200">
                <a:spcBef>
                  <a:spcPct val="50000"/>
                </a:spcBef>
                <a:buClr>
                  <a:srgbClr val="000066"/>
                </a:buClr>
                <a:buFontTx/>
                <a:buChar char="–"/>
              </a:pP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Each cell contains a </a:t>
              </a:r>
              <a:r>
                <a:rPr lang="en-US" sz="1800" b="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single</a:t>
              </a: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value (e.g., no list of “orders” in cell)</a:t>
              </a:r>
            </a:p>
            <a:p>
              <a:pPr marL="457200" indent="-457200">
                <a:spcBef>
                  <a:spcPct val="50000"/>
                </a:spcBef>
                <a:buClr>
                  <a:srgbClr val="000066"/>
                </a:buClr>
                <a:buFontTx/>
                <a:buChar char="–"/>
              </a:pPr>
              <a:r>
                <a:rPr lang="en-US" sz="1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Prevents </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insertion, deletion and update anomalies</a:t>
              </a:r>
            </a:p>
          </p:txBody>
        </p:sp>
      </p:grpSp>
    </p:spTree>
    <p:extLst>
      <p:ext uri="{BB962C8B-B14F-4D97-AF65-F5344CB8AC3E}">
        <p14:creationId xmlns:p14="http://schemas.microsoft.com/office/powerpoint/2010/main" val="1645217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2"/>
          <p:cNvSpPr>
            <a:spLocks noGrp="1" noChangeArrowheads="1"/>
          </p:cNvSpPr>
          <p:nvPr>
            <p:ph type="title"/>
          </p:nvPr>
        </p:nvSpPr>
        <p:spPr>
          <a:xfrm>
            <a:off x="484414" y="142565"/>
            <a:ext cx="8027908" cy="585871"/>
          </a:xfrm>
        </p:spPr>
        <p:txBody>
          <a:bodyPr/>
          <a:lstStyle/>
          <a:p>
            <a:pPr eaLnBrk="1" hangingPunct="1">
              <a:defRPr/>
            </a:pPr>
            <a:r>
              <a:rPr lang="en-US" dirty="0" smtClean="0"/>
              <a:t>Database schema</a:t>
            </a:r>
          </a:p>
        </p:txBody>
      </p:sp>
      <p:pic>
        <p:nvPicPr>
          <p:cNvPr id="15363" name="Picture 3" descr="book"/>
          <p:cNvPicPr>
            <a:picLocks noChangeAspect="1" noChangeArrowheads="1"/>
          </p:cNvPicPr>
          <p:nvPr/>
        </p:nvPicPr>
        <p:blipFill>
          <a:blip r:embed="rId3" cstate="print"/>
          <a:srcRect/>
          <a:stretch>
            <a:fillRect/>
          </a:stretch>
        </p:blipFill>
        <p:spPr bwMode="auto">
          <a:xfrm>
            <a:off x="685800" y="3048000"/>
            <a:ext cx="2760663" cy="1482725"/>
          </a:xfrm>
          <a:prstGeom prst="rect">
            <a:avLst/>
          </a:prstGeom>
          <a:noFill/>
          <a:ln w="9525">
            <a:noFill/>
            <a:miter lim="800000"/>
            <a:headEnd/>
            <a:tailEnd/>
          </a:ln>
        </p:spPr>
      </p:pic>
      <p:pic>
        <p:nvPicPr>
          <p:cNvPr id="15364" name="Picture 4" descr="customer"/>
          <p:cNvPicPr>
            <a:picLocks noChangeAspect="1" noChangeArrowheads="1"/>
          </p:cNvPicPr>
          <p:nvPr/>
        </p:nvPicPr>
        <p:blipFill>
          <a:blip r:embed="rId4" cstate="print"/>
          <a:srcRect/>
          <a:stretch>
            <a:fillRect/>
          </a:stretch>
        </p:blipFill>
        <p:spPr bwMode="auto">
          <a:xfrm>
            <a:off x="4343400" y="3022600"/>
            <a:ext cx="2778125" cy="1485900"/>
          </a:xfrm>
          <a:prstGeom prst="rect">
            <a:avLst/>
          </a:prstGeom>
          <a:noFill/>
          <a:ln w="9525">
            <a:noFill/>
            <a:miter lim="800000"/>
            <a:headEnd/>
            <a:tailEnd/>
          </a:ln>
        </p:spPr>
      </p:pic>
      <p:pic>
        <p:nvPicPr>
          <p:cNvPr id="15365" name="Picture 5" descr="orders"/>
          <p:cNvPicPr>
            <a:picLocks noChangeAspect="1" noChangeArrowheads="1"/>
          </p:cNvPicPr>
          <p:nvPr/>
        </p:nvPicPr>
        <p:blipFill>
          <a:blip r:embed="rId5" cstate="print"/>
          <a:srcRect/>
          <a:stretch>
            <a:fillRect/>
          </a:stretch>
        </p:blipFill>
        <p:spPr bwMode="auto">
          <a:xfrm>
            <a:off x="2381250" y="4953000"/>
            <a:ext cx="2724150" cy="1482725"/>
          </a:xfrm>
          <a:prstGeom prst="rect">
            <a:avLst/>
          </a:prstGeom>
          <a:noFill/>
          <a:ln w="9525">
            <a:noFill/>
            <a:miter lim="800000"/>
            <a:headEnd/>
            <a:tailEnd/>
          </a:ln>
        </p:spPr>
      </p:pic>
      <p:grpSp>
        <p:nvGrpSpPr>
          <p:cNvPr id="15366" name="Group 6"/>
          <p:cNvGrpSpPr>
            <a:grpSpLocks/>
          </p:cNvGrpSpPr>
          <p:nvPr/>
        </p:nvGrpSpPr>
        <p:grpSpPr bwMode="auto">
          <a:xfrm>
            <a:off x="152400" y="3708400"/>
            <a:ext cx="2514600" cy="2324100"/>
            <a:chOff x="144" y="1488"/>
            <a:chExt cx="1776" cy="2016"/>
          </a:xfrm>
        </p:grpSpPr>
        <p:sp>
          <p:nvSpPr>
            <p:cNvPr id="15393" name="Line 7"/>
            <p:cNvSpPr>
              <a:spLocks noChangeShapeType="1"/>
            </p:cNvSpPr>
            <p:nvPr/>
          </p:nvSpPr>
          <p:spPr bwMode="auto">
            <a:xfrm flipH="1">
              <a:off x="144" y="3504"/>
              <a:ext cx="17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4" name="Line 8"/>
            <p:cNvSpPr>
              <a:spLocks noChangeShapeType="1"/>
            </p:cNvSpPr>
            <p:nvPr/>
          </p:nvSpPr>
          <p:spPr bwMode="auto">
            <a:xfrm flipV="1">
              <a:off x="144" y="1488"/>
              <a:ext cx="0" cy="2016"/>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5" name="Line 9"/>
            <p:cNvSpPr>
              <a:spLocks noChangeShapeType="1"/>
            </p:cNvSpPr>
            <p:nvPr/>
          </p:nvSpPr>
          <p:spPr bwMode="auto">
            <a:xfrm>
              <a:off x="144" y="1488"/>
              <a:ext cx="5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5367" name="Group 10"/>
          <p:cNvGrpSpPr>
            <a:grpSpLocks/>
          </p:cNvGrpSpPr>
          <p:nvPr/>
        </p:nvGrpSpPr>
        <p:grpSpPr bwMode="auto">
          <a:xfrm>
            <a:off x="1676400" y="3695700"/>
            <a:ext cx="2921000" cy="2133600"/>
            <a:chOff x="1048" y="1504"/>
            <a:chExt cx="2368" cy="1808"/>
          </a:xfrm>
        </p:grpSpPr>
        <p:sp>
          <p:nvSpPr>
            <p:cNvPr id="15388" name="Line 11"/>
            <p:cNvSpPr>
              <a:spLocks noChangeShapeType="1"/>
            </p:cNvSpPr>
            <p:nvPr/>
          </p:nvSpPr>
          <p:spPr bwMode="auto">
            <a:xfrm flipH="1">
              <a:off x="1048" y="2304"/>
              <a:ext cx="17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89" name="Line 12"/>
            <p:cNvSpPr>
              <a:spLocks noChangeShapeType="1"/>
            </p:cNvSpPr>
            <p:nvPr/>
          </p:nvSpPr>
          <p:spPr bwMode="auto">
            <a:xfrm flipV="1">
              <a:off x="2832" y="1504"/>
              <a:ext cx="0" cy="816"/>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0" name="Line 13"/>
            <p:cNvSpPr>
              <a:spLocks noChangeShapeType="1"/>
            </p:cNvSpPr>
            <p:nvPr/>
          </p:nvSpPr>
          <p:spPr bwMode="auto">
            <a:xfrm>
              <a:off x="1056" y="2304"/>
              <a:ext cx="0" cy="1008"/>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1" name="Line 14"/>
            <p:cNvSpPr>
              <a:spLocks noChangeShapeType="1"/>
            </p:cNvSpPr>
            <p:nvPr/>
          </p:nvSpPr>
          <p:spPr bwMode="auto">
            <a:xfrm flipV="1">
              <a:off x="2840" y="1512"/>
              <a:ext cx="5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2" name="Line 15"/>
            <p:cNvSpPr>
              <a:spLocks noChangeShapeType="1"/>
            </p:cNvSpPr>
            <p:nvPr/>
          </p:nvSpPr>
          <p:spPr bwMode="auto">
            <a:xfrm flipH="1" flipV="1">
              <a:off x="1048" y="3312"/>
              <a:ext cx="81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5368" name="Group 16"/>
          <p:cNvGrpSpPr>
            <a:grpSpLocks/>
          </p:cNvGrpSpPr>
          <p:nvPr/>
        </p:nvGrpSpPr>
        <p:grpSpPr bwMode="auto">
          <a:xfrm>
            <a:off x="609600" y="1143000"/>
            <a:ext cx="8305800" cy="1295400"/>
            <a:chOff x="384" y="768"/>
            <a:chExt cx="5184" cy="816"/>
          </a:xfrm>
        </p:grpSpPr>
        <p:grpSp>
          <p:nvGrpSpPr>
            <p:cNvPr id="15384" name="Group 17"/>
            <p:cNvGrpSpPr>
              <a:grpSpLocks/>
            </p:cNvGrpSpPr>
            <p:nvPr/>
          </p:nvGrpSpPr>
          <p:grpSpPr bwMode="auto">
            <a:xfrm>
              <a:off x="384" y="768"/>
              <a:ext cx="5184" cy="284"/>
              <a:chOff x="384" y="768"/>
              <a:chExt cx="5184" cy="284"/>
            </a:xfrm>
          </p:grpSpPr>
          <p:sp>
            <p:nvSpPr>
              <p:cNvPr id="15386" name="Text Box 18"/>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b="1" i="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keys, foreign keys, relationships, oh my…</a:t>
                </a:r>
                <a:endPar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87" name="Line 19"/>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5385" name="Rectangle 20"/>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tables in your database, along with each of their fields, keys</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relationships</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between the tables</a:t>
              </a:r>
              <a:endPar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6" name="Group 21"/>
          <p:cNvGrpSpPr>
            <a:grpSpLocks/>
          </p:cNvGrpSpPr>
          <p:nvPr/>
        </p:nvGrpSpPr>
        <p:grpSpPr bwMode="auto">
          <a:xfrm>
            <a:off x="152400" y="2590800"/>
            <a:ext cx="1981200" cy="1066800"/>
            <a:chOff x="96" y="1632"/>
            <a:chExt cx="1248" cy="672"/>
          </a:xfrm>
        </p:grpSpPr>
        <p:sp>
          <p:nvSpPr>
            <p:cNvPr id="15382" name="Rectangle 22"/>
            <p:cNvSpPr>
              <a:spLocks noChangeArrowheads="1"/>
            </p:cNvSpPr>
            <p:nvPr/>
          </p:nvSpPr>
          <p:spPr bwMode="auto">
            <a:xfrm>
              <a:off x="96" y="1632"/>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key</a:t>
              </a:r>
            </a:p>
          </p:txBody>
        </p:sp>
        <p:sp>
          <p:nvSpPr>
            <p:cNvPr id="15383" name="Line 23"/>
            <p:cNvSpPr>
              <a:spLocks noChangeShapeType="1"/>
            </p:cNvSpPr>
            <p:nvPr/>
          </p:nvSpPr>
          <p:spPr bwMode="auto">
            <a:xfrm>
              <a:off x="720" y="1872"/>
              <a:ext cx="432" cy="432"/>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7" name="Group 24"/>
          <p:cNvGrpSpPr>
            <a:grpSpLocks/>
          </p:cNvGrpSpPr>
          <p:nvPr/>
        </p:nvGrpSpPr>
        <p:grpSpPr bwMode="auto">
          <a:xfrm>
            <a:off x="3035300" y="2603500"/>
            <a:ext cx="1981200" cy="1066800"/>
            <a:chOff x="96" y="1632"/>
            <a:chExt cx="1248" cy="672"/>
          </a:xfrm>
        </p:grpSpPr>
        <p:sp>
          <p:nvSpPr>
            <p:cNvPr id="15380" name="Rectangle 25"/>
            <p:cNvSpPr>
              <a:spLocks noChangeArrowheads="1"/>
            </p:cNvSpPr>
            <p:nvPr/>
          </p:nvSpPr>
          <p:spPr bwMode="auto">
            <a:xfrm>
              <a:off x="96" y="1632"/>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key</a:t>
              </a:r>
            </a:p>
          </p:txBody>
        </p:sp>
        <p:sp>
          <p:nvSpPr>
            <p:cNvPr id="15381" name="Line 26"/>
            <p:cNvSpPr>
              <a:spLocks noChangeShapeType="1"/>
            </p:cNvSpPr>
            <p:nvPr/>
          </p:nvSpPr>
          <p:spPr bwMode="auto">
            <a:xfrm>
              <a:off x="720" y="1872"/>
              <a:ext cx="432" cy="432"/>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8" name="Group 27"/>
          <p:cNvGrpSpPr>
            <a:grpSpLocks/>
          </p:cNvGrpSpPr>
          <p:nvPr/>
        </p:nvGrpSpPr>
        <p:grpSpPr bwMode="auto">
          <a:xfrm>
            <a:off x="3352800" y="4800600"/>
            <a:ext cx="3886200" cy="838200"/>
            <a:chOff x="2592" y="3024"/>
            <a:chExt cx="2448" cy="528"/>
          </a:xfrm>
        </p:grpSpPr>
        <p:sp>
          <p:nvSpPr>
            <p:cNvPr id="15378" name="Rectangle 28"/>
            <p:cNvSpPr>
              <a:spLocks noChangeArrowheads="1"/>
            </p:cNvSpPr>
            <p:nvPr/>
          </p:nvSpPr>
          <p:spPr bwMode="auto">
            <a:xfrm flipH="1">
              <a:off x="3792" y="3024"/>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key</a:t>
              </a:r>
            </a:p>
          </p:txBody>
        </p:sp>
        <p:sp>
          <p:nvSpPr>
            <p:cNvPr id="15379" name="Line 29"/>
            <p:cNvSpPr>
              <a:spLocks noChangeShapeType="1"/>
            </p:cNvSpPr>
            <p:nvPr/>
          </p:nvSpPr>
          <p:spPr bwMode="auto">
            <a:xfrm flipH="1">
              <a:off x="2592" y="3264"/>
              <a:ext cx="1824" cy="288"/>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9" name="Group 30"/>
          <p:cNvGrpSpPr>
            <a:grpSpLocks/>
          </p:cNvGrpSpPr>
          <p:nvPr/>
        </p:nvGrpSpPr>
        <p:grpSpPr bwMode="auto">
          <a:xfrm>
            <a:off x="3124200" y="5956300"/>
            <a:ext cx="4114800" cy="376238"/>
            <a:chOff x="2448" y="3752"/>
            <a:chExt cx="2592" cy="237"/>
          </a:xfrm>
        </p:grpSpPr>
        <p:sp>
          <p:nvSpPr>
            <p:cNvPr id="15376" name="Rectangle 31"/>
            <p:cNvSpPr>
              <a:spLocks noChangeArrowheads="1"/>
            </p:cNvSpPr>
            <p:nvPr/>
          </p:nvSpPr>
          <p:spPr bwMode="auto">
            <a:xfrm flipH="1">
              <a:off x="3792" y="3752"/>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Foreign key</a:t>
              </a:r>
            </a:p>
          </p:txBody>
        </p:sp>
        <p:sp>
          <p:nvSpPr>
            <p:cNvPr id="15377" name="Line 32"/>
            <p:cNvSpPr>
              <a:spLocks noChangeShapeType="1"/>
            </p:cNvSpPr>
            <p:nvPr/>
          </p:nvSpPr>
          <p:spPr bwMode="auto">
            <a:xfrm flipH="1" flipV="1">
              <a:off x="2448" y="3800"/>
              <a:ext cx="1344" cy="96"/>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0" name="Group 33"/>
          <p:cNvGrpSpPr>
            <a:grpSpLocks/>
          </p:cNvGrpSpPr>
          <p:nvPr/>
        </p:nvGrpSpPr>
        <p:grpSpPr bwMode="auto">
          <a:xfrm>
            <a:off x="3657600" y="5511800"/>
            <a:ext cx="3581400" cy="376238"/>
            <a:chOff x="2784" y="3472"/>
            <a:chExt cx="2256" cy="237"/>
          </a:xfrm>
        </p:grpSpPr>
        <p:sp>
          <p:nvSpPr>
            <p:cNvPr id="15374" name="Rectangle 34"/>
            <p:cNvSpPr>
              <a:spLocks noChangeArrowheads="1"/>
            </p:cNvSpPr>
            <p:nvPr/>
          </p:nvSpPr>
          <p:spPr bwMode="auto">
            <a:xfrm flipH="1">
              <a:off x="3792" y="3472"/>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Foreign key</a:t>
              </a:r>
            </a:p>
          </p:txBody>
        </p:sp>
        <p:sp>
          <p:nvSpPr>
            <p:cNvPr id="15375" name="Line 35"/>
            <p:cNvSpPr>
              <a:spLocks noChangeShapeType="1"/>
            </p:cNvSpPr>
            <p:nvPr/>
          </p:nvSpPr>
          <p:spPr bwMode="auto">
            <a:xfrm flipH="1">
              <a:off x="2784" y="3584"/>
              <a:ext cx="1008" cy="96"/>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Tree>
    <p:extLst>
      <p:ext uri="{BB962C8B-B14F-4D97-AF65-F5344CB8AC3E}">
        <p14:creationId xmlns:p14="http://schemas.microsoft.com/office/powerpoint/2010/main" val="2782331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500"/>
                            </p:stCondLst>
                            <p:childTnLst>
                              <p:par>
                                <p:cTn id="9" presetID="9" presetClass="entr" presetSubtype="0" fill="hold" nodeType="afterEffect">
                                  <p:stCondLst>
                                    <p:cond delay="500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1000"/>
                            </p:stCondLst>
                            <p:childTnLst>
                              <p:par>
                                <p:cTn id="13" presetID="9" presetClass="entr" presetSubtype="0" fill="hold" nodeType="afterEffect">
                                  <p:stCondLst>
                                    <p:cond delay="500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6500"/>
                            </p:stCondLst>
                            <p:childTnLst>
                              <p:par>
                                <p:cTn id="17" presetID="9" presetClass="entr" presetSubtype="0" fill="hold" nodeType="afterEffect">
                                  <p:stCondLst>
                                    <p:cond delay="500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par>
                          <p:cTn id="20" fill="hold">
                            <p:stCondLst>
                              <p:cond delay="22000"/>
                            </p:stCondLst>
                            <p:childTnLst>
                              <p:par>
                                <p:cTn id="21" presetID="9" presetClass="entr" presetSubtype="0" fill="hold" nodeType="afterEffect">
                                  <p:stCondLst>
                                    <p:cond delay="500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CCCC00"/>
      </a:accent1>
      <a:accent2>
        <a:srgbClr val="669999"/>
      </a:accent2>
      <a:accent3>
        <a:srgbClr val="8F8F8F"/>
      </a:accent3>
      <a:accent4>
        <a:srgbClr val="707070"/>
      </a:accent4>
      <a:accent5>
        <a:srgbClr val="E0E0AA"/>
      </a:accent5>
      <a:accent6>
        <a:srgbClr val="5C8B8B"/>
      </a:accent6>
      <a:hlink>
        <a:srgbClr val="0000FF"/>
      </a:hlink>
      <a:folHlink>
        <a:srgbClr val="FF00FF"/>
      </a:folHlink>
    </a:clrScheme>
    <a:fontScheme name="Default">
      <a:majorFont>
        <a:latin typeface="Helvetica"/>
        <a:ea typeface="Helvetica"/>
        <a:cs typeface="Helvetica"/>
      </a:majorFont>
      <a:minorFont>
        <a:latin typeface="Arial"/>
        <a:ea typeface="Arial"/>
        <a:cs typeface="Aria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CCCC00"/>
          </a:solidFill>
          <a:prstDash val="solid"/>
          <a:round/>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CCCC00"/>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
              <a:solidFill>
                <a:srgbClr val="000000"/>
              </a:solidFill>
            </a:uFill>
            <a:latin typeface="Arial Rounded MT Bold"/>
            <a:ea typeface="Arial Rounded MT Bold"/>
            <a:cs typeface="Arial Rounded MT Bold"/>
            <a:sym typeface="Arial Rounded MT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3157</TotalTime>
  <Words>1804</Words>
  <Application>Microsoft Office PowerPoint</Application>
  <PresentationFormat>On-screen Show (4:3)</PresentationFormat>
  <Paragraphs>231</Paragraphs>
  <Slides>28</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 Unicode MS</vt:lpstr>
      <vt:lpstr>Arial</vt:lpstr>
      <vt:lpstr>Arial Rounded MT Bold</vt:lpstr>
      <vt:lpstr>Avenir Roman</vt:lpstr>
      <vt:lpstr>Helvetica</vt:lpstr>
      <vt:lpstr>Iowan Old Style Roman</vt:lpstr>
      <vt:lpstr>Palatino Linotype</vt:lpstr>
      <vt:lpstr>Office Theme</vt:lpstr>
      <vt:lpstr>PowerPoint Presentation</vt:lpstr>
      <vt:lpstr>Why do we need databases?</vt:lpstr>
      <vt:lpstr>Databases vs. Text Files</vt:lpstr>
      <vt:lpstr>Databases vs. Spreadsheets</vt:lpstr>
      <vt:lpstr>Anomalies in un-normalized data</vt:lpstr>
      <vt:lpstr>Anomalies in un-normalized data</vt:lpstr>
      <vt:lpstr>Anomalies in un-normalized data</vt:lpstr>
      <vt:lpstr>A “normalized” version of the spreadsheet</vt:lpstr>
      <vt:lpstr>Database schema</vt:lpstr>
      <vt:lpstr>Key Question: How do we design the tables?</vt:lpstr>
      <vt:lpstr>PowerPoint Presentation</vt:lpstr>
      <vt:lpstr>Basic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Panos Ipeirotis</dc:creator>
  <cp:lastModifiedBy>Panos Ipeirotis</cp:lastModifiedBy>
  <cp:revision>33</cp:revision>
  <cp:lastPrinted>2014-10-08T16:54:15Z</cp:lastPrinted>
  <dcterms:modified xsi:type="dcterms:W3CDTF">2016-01-18T23:23:18Z</dcterms:modified>
</cp:coreProperties>
</file>