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99" r:id="rId5"/>
    <p:sldId id="259" r:id="rId6"/>
    <p:sldId id="284" r:id="rId7"/>
    <p:sldId id="260" r:id="rId8"/>
    <p:sldId id="285" r:id="rId9"/>
    <p:sldId id="289" r:id="rId10"/>
    <p:sldId id="261" r:id="rId11"/>
    <p:sldId id="287" r:id="rId12"/>
    <p:sldId id="288" r:id="rId13"/>
    <p:sldId id="295" r:id="rId14"/>
    <p:sldId id="303" r:id="rId15"/>
    <p:sldId id="296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300" r:id="rId26"/>
    <p:sldId id="275" r:id="rId27"/>
    <p:sldId id="301" r:id="rId28"/>
    <p:sldId id="276" r:id="rId29"/>
    <p:sldId id="277" r:id="rId30"/>
    <p:sldId id="278" r:id="rId31"/>
    <p:sldId id="304" r:id="rId32"/>
    <p:sldId id="279" r:id="rId33"/>
    <p:sldId id="280" r:id="rId34"/>
    <p:sldId id="281" r:id="rId35"/>
    <p:sldId id="290" r:id="rId36"/>
    <p:sldId id="291" r:id="rId37"/>
    <p:sldId id="293" r:id="rId38"/>
    <p:sldId id="292" r:id="rId39"/>
    <p:sldId id="298" r:id="rId40"/>
    <p:sldId id="282" r:id="rId41"/>
    <p:sldId id="283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28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names of students from the Profiles table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High Schools of the students in the database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political views, eliminating duplicate entries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relationship statuses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“Residence”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attended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Stuyvesant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match an arbitrary number of characters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*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LIKE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exactly 10 characters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‘__________';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Profiles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Renaming columns: The “AS”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Instead of using the existing attribute name, we can change it using the “AS” clause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0" y="2586989"/>
            <a:ext cx="9041258" cy="259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 name1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AS name2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…</a:t>
            </a:r>
            <a:r>
              <a:rPr sz="27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condition</a:t>
            </a: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6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7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1" name="Shape 34"/>
          <p:cNvSpPr/>
          <p:nvPr/>
        </p:nvSpPr>
        <p:spPr>
          <a:xfrm>
            <a:off x="1746607" y="2595046"/>
            <a:ext cx="5327150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95" y="5823550"/>
            <a:ext cx="9051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Find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names of all students who attended Stuyvesant and rename the “High School” column to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HS and the rename the “name” column to “</a:t>
            </a:r>
            <a:r>
              <a:rPr lang="en-US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StudentName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345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1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18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429976740"/>
              </p:ext>
            </p:extLst>
          </p:nvPr>
        </p:nvGraphicFramePr>
        <p:xfrm>
          <a:off x="1717857" y="2084641"/>
          <a:ext cx="5476691" cy="3422835"/>
        </p:xfrm>
        <a:graphic>
          <a:graphicData uri="http://schemas.openxmlformats.org/drawingml/2006/table">
            <a:tbl>
              <a:tblPr firstRow="1" bandRow="1"/>
              <a:tblGrid>
                <a:gridCol w="1458046"/>
                <a:gridCol w="4018645"/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max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min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of selected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/>
                <a:gridCol w="1155647"/>
                <a:gridCol w="952628"/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/>
                <a:gridCol w="876300"/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/>
                <a:gridCol w="1155647"/>
                <a:gridCol w="952628"/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/>
                <a:gridCol w="2184373"/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/>
                <a:gridCol w="1155647"/>
                <a:gridCol w="952628"/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/>
                <a:gridCol w="2197660"/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/>
                <a:gridCol w="1155647"/>
                <a:gridCol w="952628"/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/>
                <a:gridCol w="2197660"/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/>
                <a:gridCol w="1155647"/>
                <a:gridCol w="952628"/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 smtClean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/>
                <a:gridCol w="2184373"/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with id=3 is not included in the results because he/she is taking only one 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00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38098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3931411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1469816980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/>
                <a:gridCol w="853969"/>
                <a:gridCol w="669589"/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167919982"/>
              </p:ext>
            </p:extLst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/>
                <a:gridCol w="1218403"/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where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inner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781420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2821195072"/>
              </p:ext>
            </p:extLst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/>
                <a:gridCol w="1167678"/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164679664"/>
              </p:ext>
            </p:extLst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/>
                <a:gridCol w="836384"/>
                <a:gridCol w="655801"/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4097833054"/>
              </p:ext>
            </p:extLst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/>
                <a:gridCol w="1218403"/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31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985" y="2413338"/>
            <a:ext cx="8114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</a:t>
            </a:r>
            <a:r>
              <a:rPr lang="en-US" sz="2400" dirty="0" smtClean="0"/>
              <a:t>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2000 and their </a:t>
            </a:r>
            <a:r>
              <a:rPr lang="en-US" sz="2400" dirty="0" smtClean="0"/>
              <a:t>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Drama movies from year </a:t>
            </a:r>
            <a:r>
              <a:rPr lang="en-US" sz="2400" dirty="0" smtClean="0"/>
              <a:t>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2000 and their average </a:t>
            </a:r>
            <a:r>
              <a:rPr lang="en-US" sz="2400" dirty="0" smtClean="0"/>
              <a:t>rating broken </a:t>
            </a:r>
            <a:r>
              <a:rPr lang="en-US" sz="2400" dirty="0"/>
              <a:t>down by </a:t>
            </a:r>
            <a:r>
              <a:rPr lang="en-US" sz="2400" dirty="0" smtClean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the average ratings for the movies broken down by genre</a:t>
            </a:r>
          </a:p>
        </p:txBody>
      </p:sp>
    </p:spTree>
    <p:extLst>
      <p:ext uri="{BB962C8B-B14F-4D97-AF65-F5344CB8AC3E}">
        <p14:creationId xmlns:p14="http://schemas.microsoft.com/office/powerpoint/2010/main" val="2762215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1871273860"/>
              </p:ext>
            </p:extLst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/>
                <a:gridCol w="845022"/>
                <a:gridCol w="662574"/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3392284995"/>
              </p:ext>
            </p:extLst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/>
                <a:gridCol w="1218403"/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075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2421100153"/>
              </p:ext>
            </p:extLst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/>
                <a:gridCol w="769056"/>
                <a:gridCol w="603010"/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>
              <p:ext uri="{D42A27DB-BD31-4B8C-83A1-F6EECF244321}">
                <p14:modId xmlns:p14="http://schemas.microsoft.com/office/powerpoint/2010/main" val="1237996716"/>
              </p:ext>
            </p:extLst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/>
                <a:gridCol w="1170652"/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2999319778"/>
              </p:ext>
            </p:extLst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/>
                <a:gridCol w="1278122"/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218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all the actors that worked with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 the movies where he plays himself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 the movies where Sean Connery </a:t>
            </a:r>
            <a:r>
              <a:rPr lang="en-US" dirty="0" smtClean="0"/>
              <a:t>he plays </a:t>
            </a:r>
            <a:r>
              <a:rPr lang="en-US" dirty="0" smtClean="0"/>
              <a:t>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Outer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Important: Understand why we need an </a:t>
            </a:r>
            <a:r>
              <a:rPr lang="en-US" b="1" i="1" dirty="0" smtClean="0"/>
              <a:t>outer</a:t>
            </a:r>
            <a:r>
              <a:rPr lang="en-US" i="1" dirty="0" smtClean="0"/>
              <a:t> join here</a:t>
            </a:r>
          </a:p>
        </p:txBody>
      </p:sp>
    </p:spTree>
    <p:extLst>
      <p:ext uri="{BB962C8B-B14F-4D97-AF65-F5344CB8AC3E}">
        <p14:creationId xmlns:p14="http://schemas.microsoft.com/office/powerpoint/2010/main" val="956967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can be directly replaced by another query, placed within parentheses</a:t>
            </a:r>
            <a:endParaRPr lang="en-US" dirty="0"/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“IN” clause allows us to check if an attribute appears within a list returned by another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</a:t>
            </a:r>
            <a:r>
              <a:rPr lang="en-US" dirty="0" smtClean="0"/>
              <a:t>a director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</a:t>
            </a:r>
            <a:r>
              <a:rPr lang="en-US" dirty="0" smtClean="0"/>
              <a:t>an actor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Subquery</a:t>
            </a:r>
            <a:r>
              <a:rPr lang="en-US" dirty="0" smtClean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smtClean="0"/>
              <a:t>2: Get </a:t>
            </a:r>
            <a:r>
              <a:rPr lang="en-US" dirty="0"/>
              <a:t>the list of books (with </a:t>
            </a:r>
            <a:r>
              <a:rPr lang="en-US" dirty="0" smtClean="0"/>
              <a:t>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save the results of a query in order to reuse the results easier, without having to always rewrite the </a:t>
            </a:r>
            <a:r>
              <a:rPr lang="en-US" dirty="0" err="1" smtClean="0"/>
              <a:t>subquery</a:t>
            </a:r>
            <a:r>
              <a:rPr lang="en-US" dirty="0" smtClean="0"/>
              <a:t> using the “CREATE VIEW” command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Example: </a:t>
            </a:r>
          </a:p>
          <a:p>
            <a:endParaRPr lang="en-US" b="1" dirty="0" smtClean="0"/>
          </a:p>
          <a:p>
            <a:r>
              <a:rPr lang="en-US" b="1" dirty="0"/>
              <a:t>CREATE VIEW </a:t>
            </a:r>
            <a:r>
              <a:rPr lang="en-US" dirty="0" err="1"/>
              <a:t>StuyHS</a:t>
            </a:r>
            <a:r>
              <a:rPr lang="en-US" dirty="0"/>
              <a:t> AS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SELECT id, name AS </a:t>
            </a:r>
            <a:r>
              <a:rPr lang="en-US" dirty="0" err="1" smtClean="0"/>
              <a:t>StudentName</a:t>
            </a:r>
            <a:r>
              <a:rPr lang="en-US" dirty="0" smtClean="0"/>
              <a:t>, `High School` AS HS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FROM Profiles 	</a:t>
            </a:r>
          </a:p>
          <a:p>
            <a:r>
              <a:rPr lang="en-US" dirty="0"/>
              <a:t>	</a:t>
            </a:r>
            <a:r>
              <a:rPr lang="en-US" dirty="0" smtClean="0"/>
              <a:t>WHERE `High School` LIKE '</a:t>
            </a:r>
            <a:r>
              <a:rPr lang="en-US" dirty="0" err="1" smtClean="0"/>
              <a:t>Stuy</a:t>
            </a:r>
            <a:r>
              <a:rPr lang="en-US" dirty="0" smtClean="0"/>
              <a:t>%'	</a:t>
            </a:r>
          </a:p>
          <a:p>
            <a:r>
              <a:rPr lang="en-US" dirty="0"/>
              <a:t>	</a:t>
            </a:r>
            <a:r>
              <a:rPr lang="en-US" dirty="0" smtClean="0"/>
              <a:t>ORDER BY </a:t>
            </a:r>
            <a:r>
              <a:rPr lang="en-US" dirty="0" err="1" smtClean="0"/>
              <a:t>StudentName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“store” the results</a:t>
            </a:r>
          </a:p>
          <a:p>
            <a:r>
              <a:rPr lang="en-US" b="1" dirty="0"/>
              <a:t>CREATE </a:t>
            </a:r>
            <a:r>
              <a:rPr lang="en-US" b="1" dirty="0" smtClean="0"/>
              <a:t>TABLE </a:t>
            </a:r>
            <a:r>
              <a:rPr lang="en-US" dirty="0" err="1" smtClean="0"/>
              <a:t>StuyHS</a:t>
            </a:r>
            <a:r>
              <a:rPr lang="en-US" dirty="0" smtClean="0"/>
              <a:t> AS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 smtClean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/>
                <a:gridCol w="4018645"/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/>
                <a:gridCol w="5940950"/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condition</a:t>
            </a: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6" y="779391"/>
            <a:ext cx="6422152" cy="60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information about 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IDs and the first and last names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 with the last name Spielberg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results by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259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condition</a:t>
            </a: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	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9154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2005</Words>
  <Application>Microsoft Office PowerPoint</Application>
  <PresentationFormat>On-screen Show (4:3)</PresentationFormat>
  <Paragraphs>670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Unicode MS</vt:lpstr>
      <vt:lpstr>Arial</vt:lpstr>
      <vt:lpstr>Arial Bold</vt:lpstr>
      <vt:lpstr>Calibri</vt:lpstr>
      <vt:lpstr>Helvetica</vt:lpstr>
      <vt:lpstr>Iowan Old Style Roman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40</cp:revision>
  <cp:lastPrinted>2014-10-22T17:34:37Z</cp:lastPrinted>
  <dcterms:created xsi:type="dcterms:W3CDTF">2014-10-20T14:52:46Z</dcterms:created>
  <dcterms:modified xsi:type="dcterms:W3CDTF">2015-11-21T04:26:51Z</dcterms:modified>
</cp:coreProperties>
</file>