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Mjc42c+1U+5PHnCpnO+V3sW3T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14"/>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 name="Google Shape;1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100" u="none" cap="none" strike="noStrike">
                <a:solidFill>
                  <a:schemeClr val="dk1"/>
                </a:solidFill>
                <a:latin typeface="Arial"/>
                <a:ea typeface="Arial"/>
                <a:cs typeface="Arial"/>
                <a:sym typeface="Arial"/>
              </a:defRPr>
            </a:lvl1pPr>
            <a:lvl2pPr indent="0" lvl="1" marL="0" marR="0" algn="r">
              <a:spcBef>
                <a:spcPts val="0"/>
              </a:spcBef>
              <a:buNone/>
              <a:defRPr b="0" i="0" sz="1100" u="none" cap="none" strike="noStrike">
                <a:solidFill>
                  <a:schemeClr val="dk1"/>
                </a:solidFill>
                <a:latin typeface="Arial"/>
                <a:ea typeface="Arial"/>
                <a:cs typeface="Arial"/>
                <a:sym typeface="Arial"/>
              </a:defRPr>
            </a:lvl2pPr>
            <a:lvl3pPr indent="0" lvl="2" marL="0" marR="0" algn="r">
              <a:spcBef>
                <a:spcPts val="0"/>
              </a:spcBef>
              <a:buNone/>
              <a:defRPr b="0" i="0" sz="1100" u="none" cap="none" strike="noStrike">
                <a:solidFill>
                  <a:schemeClr val="dk1"/>
                </a:solidFill>
                <a:latin typeface="Arial"/>
                <a:ea typeface="Arial"/>
                <a:cs typeface="Arial"/>
                <a:sym typeface="Arial"/>
              </a:defRPr>
            </a:lvl3pPr>
            <a:lvl4pPr indent="0" lvl="3" marL="0" marR="0" algn="r">
              <a:spcBef>
                <a:spcPts val="0"/>
              </a:spcBef>
              <a:buNone/>
              <a:defRPr b="0" i="0" sz="1100" u="none" cap="none" strike="noStrike">
                <a:solidFill>
                  <a:schemeClr val="dk1"/>
                </a:solidFill>
                <a:latin typeface="Arial"/>
                <a:ea typeface="Arial"/>
                <a:cs typeface="Arial"/>
                <a:sym typeface="Arial"/>
              </a:defRPr>
            </a:lvl4pPr>
            <a:lvl5pPr indent="0" lvl="4" marL="0" marR="0" algn="r">
              <a:spcBef>
                <a:spcPts val="0"/>
              </a:spcBef>
              <a:buNone/>
              <a:defRPr b="0" i="0" sz="1100" u="none" cap="none" strike="noStrike">
                <a:solidFill>
                  <a:schemeClr val="dk1"/>
                </a:solidFill>
                <a:latin typeface="Arial"/>
                <a:ea typeface="Arial"/>
                <a:cs typeface="Arial"/>
                <a:sym typeface="Arial"/>
              </a:defRPr>
            </a:lvl5pPr>
            <a:lvl6pPr indent="0" lvl="5" marL="0" marR="0" algn="r">
              <a:spcBef>
                <a:spcPts val="0"/>
              </a:spcBef>
              <a:buNone/>
              <a:defRPr b="0" i="0" sz="1100" u="none" cap="none" strike="noStrike">
                <a:solidFill>
                  <a:schemeClr val="dk1"/>
                </a:solidFill>
                <a:latin typeface="Arial"/>
                <a:ea typeface="Arial"/>
                <a:cs typeface="Arial"/>
                <a:sym typeface="Arial"/>
              </a:defRPr>
            </a:lvl6pPr>
            <a:lvl7pPr indent="0" lvl="6" marL="0" marR="0" algn="r">
              <a:spcBef>
                <a:spcPts val="0"/>
              </a:spcBef>
              <a:buNone/>
              <a:defRPr b="0" i="0" sz="1100" u="none" cap="none" strike="noStrike">
                <a:solidFill>
                  <a:schemeClr val="dk1"/>
                </a:solidFill>
                <a:latin typeface="Arial"/>
                <a:ea typeface="Arial"/>
                <a:cs typeface="Arial"/>
                <a:sym typeface="Arial"/>
              </a:defRPr>
            </a:lvl7pPr>
            <a:lvl8pPr indent="0" lvl="7" marL="0" marR="0" algn="r">
              <a:spcBef>
                <a:spcPts val="0"/>
              </a:spcBef>
              <a:buNone/>
              <a:defRPr b="0" i="0" sz="1100" u="none" cap="none" strike="noStrike">
                <a:solidFill>
                  <a:schemeClr val="dk1"/>
                </a:solidFill>
                <a:latin typeface="Arial"/>
                <a:ea typeface="Arial"/>
                <a:cs typeface="Arial"/>
                <a:sym typeface="Arial"/>
              </a:defRPr>
            </a:lvl8pPr>
            <a:lvl9pPr indent="0" lvl="8" marL="0" marR="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1" name="Google Shape;51;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23"/>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24"/>
          <p:cNvSpPr txBox="1"/>
          <p:nvPr>
            <p:ph type="title"/>
          </p:nvPr>
        </p:nvSpPr>
        <p:spPr>
          <a:xfrm rot="5400000">
            <a:off x="7133432" y="1956594"/>
            <a:ext cx="5811838" cy="2628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24"/>
          <p:cNvSpPr txBox="1"/>
          <p:nvPr>
            <p:ph idx="1" type="body"/>
          </p:nvPr>
        </p:nvSpPr>
        <p:spPr>
          <a:xfrm rot="5400000">
            <a:off x="1774032" y="-570706"/>
            <a:ext cx="5811838" cy="7683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24"/>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 name="Google Shape;16;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7" name="Google Shape;17;p15"/>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6"/>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6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0" name="Google Shape;20;p16"/>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1" name="Google Shape;21;p16"/>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4" name="Google Shape;24;p17"/>
          <p:cNvSpPr txBox="1"/>
          <p:nvPr>
            <p:ph idx="1" type="body"/>
          </p:nvPr>
        </p:nvSpPr>
        <p:spPr>
          <a:xfrm>
            <a:off x="838200" y="1825625"/>
            <a:ext cx="5156200" cy="43513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17"/>
          <p:cNvSpPr txBox="1"/>
          <p:nvPr>
            <p:ph idx="2" type="body"/>
          </p:nvPr>
        </p:nvSpPr>
        <p:spPr>
          <a:xfrm>
            <a:off x="6197600" y="1825625"/>
            <a:ext cx="5156200" cy="43513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17"/>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18"/>
          <p:cNvSpPr txBox="1"/>
          <p:nvPr>
            <p:ph type="title"/>
          </p:nvPr>
        </p:nvSpPr>
        <p:spPr>
          <a:xfrm>
            <a:off x="840317"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9" name="Google Shape;29;p18"/>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0" name="Google Shape;30;p18"/>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18"/>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18"/>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8"/>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6" name="Google Shape;36;p19"/>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0"/>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 name="Shape 39"/>
        <p:cNvGrpSpPr/>
        <p:nvPr/>
      </p:nvGrpSpPr>
      <p:grpSpPr>
        <a:xfrm>
          <a:off x="0" y="0"/>
          <a:ext cx="0" cy="0"/>
          <a:chOff x="0" y="0"/>
          <a:chExt cx="0" cy="0"/>
        </a:xfrm>
      </p:grpSpPr>
      <p:sp>
        <p:nvSpPr>
          <p:cNvPr id="40" name="Google Shape;40;p2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1" name="Google Shape;41;p21"/>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21"/>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43" name="Google Shape;43;p21"/>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22"/>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6" name="Google Shape;46;p22"/>
          <p:cNvSpPr/>
          <p:nvPr>
            <p:ph idx="2" type="pic"/>
          </p:nvPr>
        </p:nvSpPr>
        <p:spPr>
          <a:xfrm>
            <a:off x="5183717" y="987426"/>
            <a:ext cx="6172200" cy="4873625"/>
          </a:xfrm>
          <a:prstGeom prst="rect">
            <a:avLst/>
          </a:prstGeom>
          <a:noFill/>
          <a:ln>
            <a:noFill/>
          </a:ln>
        </p:spPr>
      </p:sp>
      <p:sp>
        <p:nvSpPr>
          <p:cNvPr id="47" name="Google Shape;47;p22"/>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48" name="Google Shape;48;p22"/>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00">
                <a:solidFill>
                  <a:schemeClr val="dk1"/>
                </a:solidFill>
                <a:latin typeface="Arial"/>
                <a:ea typeface="Arial"/>
                <a:cs typeface="Arial"/>
                <a:sym typeface="Arial"/>
              </a:defRPr>
            </a:lvl1pPr>
            <a:lvl2pPr indent="0" lvl="1" marL="0" marR="0" algn="r">
              <a:spcBef>
                <a:spcPts val="0"/>
              </a:spcBef>
              <a:buNone/>
              <a:defRPr sz="1100">
                <a:solidFill>
                  <a:schemeClr val="dk1"/>
                </a:solidFill>
                <a:latin typeface="Arial"/>
                <a:ea typeface="Arial"/>
                <a:cs typeface="Arial"/>
                <a:sym typeface="Arial"/>
              </a:defRPr>
            </a:lvl2pPr>
            <a:lvl3pPr indent="0" lvl="2" marL="0" marR="0" algn="r">
              <a:spcBef>
                <a:spcPts val="0"/>
              </a:spcBef>
              <a:buNone/>
              <a:defRPr sz="1100">
                <a:solidFill>
                  <a:schemeClr val="dk1"/>
                </a:solidFill>
                <a:latin typeface="Arial"/>
                <a:ea typeface="Arial"/>
                <a:cs typeface="Arial"/>
                <a:sym typeface="Arial"/>
              </a:defRPr>
            </a:lvl3pPr>
            <a:lvl4pPr indent="0" lvl="3" marL="0" marR="0" algn="r">
              <a:spcBef>
                <a:spcPts val="0"/>
              </a:spcBef>
              <a:buNone/>
              <a:defRPr sz="1100">
                <a:solidFill>
                  <a:schemeClr val="dk1"/>
                </a:solidFill>
                <a:latin typeface="Arial"/>
                <a:ea typeface="Arial"/>
                <a:cs typeface="Arial"/>
                <a:sym typeface="Arial"/>
              </a:defRPr>
            </a:lvl4pPr>
            <a:lvl5pPr indent="0" lvl="4" marL="0" marR="0" algn="r">
              <a:spcBef>
                <a:spcPts val="0"/>
              </a:spcBef>
              <a:buNone/>
              <a:defRPr sz="1100">
                <a:solidFill>
                  <a:schemeClr val="dk1"/>
                </a:solidFill>
                <a:latin typeface="Arial"/>
                <a:ea typeface="Arial"/>
                <a:cs typeface="Arial"/>
                <a:sym typeface="Arial"/>
              </a:defRPr>
            </a:lvl5pPr>
            <a:lvl6pPr indent="0" lvl="5" marL="0" marR="0" algn="r">
              <a:spcBef>
                <a:spcPts val="0"/>
              </a:spcBef>
              <a:buNone/>
              <a:defRPr sz="1100">
                <a:solidFill>
                  <a:schemeClr val="dk1"/>
                </a:solidFill>
                <a:latin typeface="Arial"/>
                <a:ea typeface="Arial"/>
                <a:cs typeface="Arial"/>
                <a:sym typeface="Arial"/>
              </a:defRPr>
            </a:lvl6pPr>
            <a:lvl7pPr indent="0" lvl="6" marL="0" marR="0" algn="r">
              <a:spcBef>
                <a:spcPts val="0"/>
              </a:spcBef>
              <a:buNone/>
              <a:defRPr sz="1100">
                <a:solidFill>
                  <a:schemeClr val="dk1"/>
                </a:solidFill>
                <a:latin typeface="Arial"/>
                <a:ea typeface="Arial"/>
                <a:cs typeface="Arial"/>
                <a:sym typeface="Arial"/>
              </a:defRPr>
            </a:lvl7pPr>
            <a:lvl8pPr indent="0" lvl="7" marL="0" marR="0" algn="r">
              <a:spcBef>
                <a:spcPts val="0"/>
              </a:spcBef>
              <a:buNone/>
              <a:defRPr sz="1100">
                <a:solidFill>
                  <a:schemeClr val="dk1"/>
                </a:solidFill>
                <a:latin typeface="Arial"/>
                <a:ea typeface="Arial"/>
                <a:cs typeface="Arial"/>
                <a:sym typeface="Arial"/>
              </a:defRPr>
            </a:lvl8pPr>
            <a:lvl9pPr indent="0" lvl="8" marL="0" marR="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8" id="6" name="Google Shape;6;p13"/>
          <p:cNvPicPr preferRelativeResize="0"/>
          <p:nvPr/>
        </p:nvPicPr>
        <p:blipFill rotWithShape="1">
          <a:blip r:embed="rId1">
            <a:alphaModFix/>
          </a:blip>
          <a:srcRect b="83365" l="0" r="0" t="0"/>
          <a:stretch/>
        </p:blipFill>
        <p:spPr>
          <a:xfrm>
            <a:off x="4234" y="3176"/>
            <a:ext cx="12183533" cy="1139825"/>
          </a:xfrm>
          <a:prstGeom prst="rect">
            <a:avLst/>
          </a:prstGeom>
          <a:noFill/>
          <a:ln>
            <a:noFill/>
          </a:ln>
        </p:spPr>
      </p:pic>
      <p:sp>
        <p:nvSpPr>
          <p:cNvPr id="7" name="Google Shape;7;p13"/>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Arial"/>
                <a:ea typeface="Arial"/>
                <a:cs typeface="Arial"/>
                <a:sym typeface="Arial"/>
              </a:defRPr>
            </a:lvl1pPr>
            <a:lvl2pPr indent="0" lvl="1" marL="0" marR="0" rtl="0" algn="r">
              <a:spcBef>
                <a:spcPts val="0"/>
              </a:spcBef>
              <a:buNone/>
              <a:defRPr b="0" i="0" sz="1100" u="none" cap="none" strike="noStrike">
                <a:solidFill>
                  <a:schemeClr val="dk1"/>
                </a:solidFill>
                <a:latin typeface="Arial"/>
                <a:ea typeface="Arial"/>
                <a:cs typeface="Arial"/>
                <a:sym typeface="Arial"/>
              </a:defRPr>
            </a:lvl2pPr>
            <a:lvl3pPr indent="0" lvl="2" marL="0" marR="0" rtl="0" algn="r">
              <a:spcBef>
                <a:spcPts val="0"/>
              </a:spcBef>
              <a:buNone/>
              <a:defRPr b="0" i="0" sz="1100" u="none" cap="none" strike="noStrike">
                <a:solidFill>
                  <a:schemeClr val="dk1"/>
                </a:solidFill>
                <a:latin typeface="Arial"/>
                <a:ea typeface="Arial"/>
                <a:cs typeface="Arial"/>
                <a:sym typeface="Arial"/>
              </a:defRPr>
            </a:lvl3pPr>
            <a:lvl4pPr indent="0" lvl="3" marL="0" marR="0" rtl="0" algn="r">
              <a:spcBef>
                <a:spcPts val="0"/>
              </a:spcBef>
              <a:buNone/>
              <a:defRPr b="0" i="0" sz="1100" u="none" cap="none" strike="noStrike">
                <a:solidFill>
                  <a:schemeClr val="dk1"/>
                </a:solidFill>
                <a:latin typeface="Arial"/>
                <a:ea typeface="Arial"/>
                <a:cs typeface="Arial"/>
                <a:sym typeface="Arial"/>
              </a:defRPr>
            </a:lvl4pPr>
            <a:lvl5pPr indent="0" lvl="4" marL="0" marR="0" rtl="0" algn="r">
              <a:spcBef>
                <a:spcPts val="0"/>
              </a:spcBef>
              <a:buNone/>
              <a:defRPr b="0" i="0" sz="1100" u="none" cap="none" strike="noStrike">
                <a:solidFill>
                  <a:schemeClr val="dk1"/>
                </a:solidFill>
                <a:latin typeface="Arial"/>
                <a:ea typeface="Arial"/>
                <a:cs typeface="Arial"/>
                <a:sym typeface="Arial"/>
              </a:defRPr>
            </a:lvl5pPr>
            <a:lvl6pPr indent="0" lvl="5" marL="0" marR="0" rtl="0" algn="r">
              <a:spcBef>
                <a:spcPts val="0"/>
              </a:spcBef>
              <a:buNone/>
              <a:defRPr b="0" i="0" sz="1100" u="none" cap="none" strike="noStrike">
                <a:solidFill>
                  <a:schemeClr val="dk1"/>
                </a:solidFill>
                <a:latin typeface="Arial"/>
                <a:ea typeface="Arial"/>
                <a:cs typeface="Arial"/>
                <a:sym typeface="Arial"/>
              </a:defRPr>
            </a:lvl6pPr>
            <a:lvl7pPr indent="0" lvl="6" marL="0" marR="0" rtl="0" algn="r">
              <a:spcBef>
                <a:spcPts val="0"/>
              </a:spcBef>
              <a:buNone/>
              <a:defRPr b="0" i="0" sz="1100" u="none" cap="none" strike="noStrike">
                <a:solidFill>
                  <a:schemeClr val="dk1"/>
                </a:solidFill>
                <a:latin typeface="Arial"/>
                <a:ea typeface="Arial"/>
                <a:cs typeface="Arial"/>
                <a:sym typeface="Arial"/>
              </a:defRPr>
            </a:lvl7pPr>
            <a:lvl8pPr indent="0" lvl="7" marL="0" marR="0" rtl="0" algn="r">
              <a:spcBef>
                <a:spcPts val="0"/>
              </a:spcBef>
              <a:buNone/>
              <a:defRPr b="0" i="0" sz="1100" u="none" cap="none" strike="noStrike">
                <a:solidFill>
                  <a:schemeClr val="dk1"/>
                </a:solidFill>
                <a:latin typeface="Arial"/>
                <a:ea typeface="Arial"/>
                <a:cs typeface="Arial"/>
                <a:sym typeface="Arial"/>
              </a:defRPr>
            </a:lvl8pPr>
            <a:lvl9pPr indent="0" lvl="8" marL="0" marR="0" rtl="0" algn="r">
              <a:spcBef>
                <a:spcPts val="0"/>
              </a:spcBef>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8" name="Google Shape;8;p13"/>
          <p:cNvSpPr/>
          <p:nvPr/>
        </p:nvSpPr>
        <p:spPr>
          <a:xfrm>
            <a:off x="8229600" y="609600"/>
            <a:ext cx="3556000" cy="304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IN" sz="1600" u="none" cap="none" strike="noStrike">
                <a:solidFill>
                  <a:schemeClr val="accent2"/>
                </a:solidFill>
                <a:latin typeface="Arial"/>
                <a:ea typeface="Arial"/>
                <a:cs typeface="Arial"/>
                <a:sym typeface="Arial"/>
              </a:rPr>
              <a:t>ASET</a:t>
            </a:r>
            <a:endParaRPr/>
          </a:p>
        </p:txBody>
      </p:sp>
      <p:sp>
        <p:nvSpPr>
          <p:cNvPr id="9" name="Google Shape;9;p13"/>
          <p:cNvSpPr/>
          <p:nvPr/>
        </p:nvSpPr>
        <p:spPr>
          <a:xfrm>
            <a:off x="3251200" y="6705600"/>
            <a:ext cx="8940800" cy="152400"/>
          </a:xfrm>
          <a:prstGeom prst="rect">
            <a:avLst/>
          </a:prstGeom>
          <a:solidFill>
            <a:srgbClr val="F1B4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 Id="rId4" Type="http://schemas.openxmlformats.org/officeDocument/2006/relationships/image" Target="../media/image21.jpg"/><Relationship Id="rId5" Type="http://schemas.openxmlformats.org/officeDocument/2006/relationships/image" Target="../media/image10.jp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
          <p:cNvPicPr preferRelativeResize="0"/>
          <p:nvPr/>
        </p:nvPicPr>
        <p:blipFill rotWithShape="1">
          <a:blip r:embed="rId3">
            <a:alphaModFix/>
          </a:blip>
          <a:srcRect b="0" l="0" r="0" t="0"/>
          <a:stretch/>
        </p:blipFill>
        <p:spPr>
          <a:xfrm>
            <a:off x="1630333" y="1320691"/>
            <a:ext cx="8931332" cy="1976711"/>
          </a:xfrm>
          <a:prstGeom prst="rect">
            <a:avLst/>
          </a:prstGeom>
          <a:noFill/>
          <a:ln>
            <a:noFill/>
          </a:ln>
          <a:effectLst>
            <a:outerShdw blurRad="190500" rotWithShape="0" algn="tl">
              <a:srgbClr val="000000">
                <a:alpha val="69803"/>
              </a:srgbClr>
            </a:outerShdw>
          </a:effectLst>
        </p:spPr>
      </p:pic>
      <p:sp>
        <p:nvSpPr>
          <p:cNvPr id="62" name="Google Shape;62;p1"/>
          <p:cNvSpPr txBox="1"/>
          <p:nvPr/>
        </p:nvSpPr>
        <p:spPr>
          <a:xfrm>
            <a:off x="1255058" y="3429000"/>
            <a:ext cx="9681882" cy="73988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0"/>
              </a:spcAft>
              <a:buNone/>
            </a:pPr>
            <a:r>
              <a:rPr b="0" i="0" lang="en-IN" sz="3600" u="none" cap="none" strike="noStrike">
                <a:solidFill>
                  <a:srgbClr val="262626"/>
                </a:solidFill>
                <a:latin typeface="Arial"/>
                <a:ea typeface="Arial"/>
                <a:cs typeface="Arial"/>
                <a:sym typeface="Arial"/>
              </a:rPr>
              <a:t>Technical Paper Presentation</a:t>
            </a:r>
            <a:endParaRPr b="0" i="0" sz="3600" u="none" cap="none" strike="noStrike">
              <a:solidFill>
                <a:srgbClr val="262626"/>
              </a:solidFill>
              <a:latin typeface="Arial"/>
              <a:ea typeface="Arial"/>
              <a:cs typeface="Arial"/>
              <a:sym typeface="Arial"/>
            </a:endParaRPr>
          </a:p>
        </p:txBody>
      </p:sp>
      <p:sp>
        <p:nvSpPr>
          <p:cNvPr id="63" name="Google Shape;63;p1"/>
          <p:cNvSpPr txBox="1"/>
          <p:nvPr/>
        </p:nvSpPr>
        <p:spPr>
          <a:xfrm>
            <a:off x="534900" y="4941729"/>
            <a:ext cx="11122200" cy="1296000"/>
          </a:xfrm>
          <a:prstGeom prst="rect">
            <a:avLst/>
          </a:prstGeom>
          <a:noFill/>
          <a:ln>
            <a:noFill/>
          </a:ln>
        </p:spPr>
        <p:txBody>
          <a:bodyPr anchorCtr="0" anchor="t" bIns="45700" lIns="91425" spcFirstLastPara="1" rIns="91425" wrap="square" tIns="45700">
            <a:normAutofit fontScale="77500" lnSpcReduction="20000"/>
          </a:bodyPr>
          <a:lstStyle/>
          <a:p>
            <a:pPr indent="-307181" lvl="0" marL="342900" marR="0" rtl="0" algn="l">
              <a:spcBef>
                <a:spcPts val="0"/>
              </a:spcBef>
              <a:spcAft>
                <a:spcPts val="0"/>
              </a:spcAft>
              <a:buClr>
                <a:schemeClr val="dk1"/>
              </a:buClr>
              <a:buSzPct val="100000"/>
              <a:buFont typeface="Times New Roman"/>
              <a:buChar char="•"/>
            </a:pPr>
            <a:r>
              <a:rPr b="0" i="0" lang="en-IN" sz="2500" u="none" cap="none" strike="noStrike">
                <a:solidFill>
                  <a:schemeClr val="dk1"/>
                </a:solidFill>
                <a:latin typeface="Times New Roman"/>
                <a:ea typeface="Times New Roman"/>
                <a:cs typeface="Times New Roman"/>
                <a:sym typeface="Times New Roman"/>
              </a:rPr>
              <a:t>Track Number: 1A</a:t>
            </a:r>
            <a:endParaRPr/>
          </a:p>
          <a:p>
            <a:pPr indent="-307181" lvl="0" marL="342900" marR="0" rtl="0" algn="l">
              <a:spcBef>
                <a:spcPts val="500"/>
              </a:spcBef>
              <a:spcAft>
                <a:spcPts val="0"/>
              </a:spcAft>
              <a:buClr>
                <a:schemeClr val="dk1"/>
              </a:buClr>
              <a:buSzPct val="100000"/>
              <a:buFont typeface="Times New Roman"/>
              <a:buChar char="•"/>
            </a:pPr>
            <a:r>
              <a:rPr b="0" i="0" lang="en-IN" sz="2500" u="none" cap="none" strike="noStrike">
                <a:solidFill>
                  <a:schemeClr val="dk1"/>
                </a:solidFill>
                <a:latin typeface="Times New Roman"/>
                <a:ea typeface="Times New Roman"/>
                <a:cs typeface="Times New Roman"/>
                <a:sym typeface="Times New Roman"/>
              </a:rPr>
              <a:t>Paper ID: 328</a:t>
            </a:r>
            <a:endParaRPr/>
          </a:p>
          <a:p>
            <a:pPr indent="-307181" lvl="0" marL="342900" marR="0" rtl="0" algn="l">
              <a:spcBef>
                <a:spcPts val="500"/>
              </a:spcBef>
              <a:spcAft>
                <a:spcPts val="0"/>
              </a:spcAft>
              <a:buClr>
                <a:schemeClr val="dk1"/>
              </a:buClr>
              <a:buSzPct val="100000"/>
              <a:buFont typeface="Times New Roman"/>
              <a:buChar char="•"/>
            </a:pPr>
            <a:r>
              <a:rPr b="0" i="0" lang="en-IN" sz="2500" u="none" cap="none" strike="noStrike">
                <a:solidFill>
                  <a:schemeClr val="dk1"/>
                </a:solidFill>
                <a:latin typeface="Times New Roman"/>
                <a:ea typeface="Times New Roman"/>
                <a:cs typeface="Times New Roman"/>
                <a:sym typeface="Times New Roman"/>
              </a:rPr>
              <a:t>Paper Title: Detection of Fake News using Machine Learning	          </a:t>
            </a:r>
            <a:endParaRPr/>
          </a:p>
          <a:p>
            <a:pPr indent="-184150" lvl="0" marL="342900" marR="0" rtl="0" algn="l">
              <a:spcBef>
                <a:spcPts val="500"/>
              </a:spcBef>
              <a:spcAft>
                <a:spcPts val="0"/>
              </a:spcAft>
              <a:buClr>
                <a:schemeClr val="dk1"/>
              </a:buClr>
              <a:buSzPct val="100000"/>
              <a:buFont typeface="Arial"/>
              <a:buNone/>
            </a:pPr>
            <a:r>
              <a:t/>
            </a:r>
            <a:endParaRPr b="0" i="0" sz="2500" u="none" cap="none" strike="noStrike">
              <a:solidFill>
                <a:srgbClr val="262626"/>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55" name="Google Shape;155;p10"/>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56" name="Google Shape;156;p10"/>
          <p:cNvSpPr txBox="1"/>
          <p:nvPr>
            <p:ph type="title"/>
          </p:nvPr>
        </p:nvSpPr>
        <p:spPr>
          <a:xfrm>
            <a:off x="3255264" y="138035"/>
            <a:ext cx="804672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User Interface for the Detector</a:t>
            </a:r>
            <a:endParaRPr/>
          </a:p>
        </p:txBody>
      </p:sp>
      <p:pic>
        <p:nvPicPr>
          <p:cNvPr id="157" name="Google Shape;157;p10"/>
          <p:cNvPicPr preferRelativeResize="0"/>
          <p:nvPr/>
        </p:nvPicPr>
        <p:blipFill rotWithShape="1">
          <a:blip r:embed="rId3">
            <a:alphaModFix/>
          </a:blip>
          <a:srcRect b="0" l="0" r="0" t="0"/>
          <a:stretch/>
        </p:blipFill>
        <p:spPr>
          <a:xfrm>
            <a:off x="768892" y="1580605"/>
            <a:ext cx="4972744" cy="2343477"/>
          </a:xfrm>
          <a:prstGeom prst="rect">
            <a:avLst/>
          </a:prstGeom>
          <a:noFill/>
          <a:ln>
            <a:noFill/>
          </a:ln>
        </p:spPr>
      </p:pic>
      <p:pic>
        <p:nvPicPr>
          <p:cNvPr id="158" name="Google Shape;158;p10"/>
          <p:cNvPicPr preferRelativeResize="0"/>
          <p:nvPr/>
        </p:nvPicPr>
        <p:blipFill rotWithShape="1">
          <a:blip r:embed="rId4">
            <a:alphaModFix/>
          </a:blip>
          <a:srcRect b="0" l="0" r="0" t="0"/>
          <a:stretch/>
        </p:blipFill>
        <p:spPr>
          <a:xfrm>
            <a:off x="1578630" y="4763163"/>
            <a:ext cx="3353268" cy="1409897"/>
          </a:xfrm>
          <a:prstGeom prst="rect">
            <a:avLst/>
          </a:prstGeom>
          <a:noFill/>
          <a:ln>
            <a:noFill/>
          </a:ln>
        </p:spPr>
      </p:pic>
      <p:pic>
        <p:nvPicPr>
          <p:cNvPr id="159" name="Google Shape;159;p10"/>
          <p:cNvPicPr preferRelativeResize="0"/>
          <p:nvPr/>
        </p:nvPicPr>
        <p:blipFill rotWithShape="1">
          <a:blip r:embed="rId5">
            <a:alphaModFix/>
          </a:blip>
          <a:srcRect b="0" l="0" r="0" t="0"/>
          <a:stretch/>
        </p:blipFill>
        <p:spPr>
          <a:xfrm>
            <a:off x="6555496" y="1561552"/>
            <a:ext cx="5020376" cy="2381582"/>
          </a:xfrm>
          <a:prstGeom prst="rect">
            <a:avLst/>
          </a:prstGeom>
          <a:noFill/>
          <a:ln>
            <a:noFill/>
          </a:ln>
        </p:spPr>
      </p:pic>
      <p:pic>
        <p:nvPicPr>
          <p:cNvPr id="160" name="Google Shape;160;p10"/>
          <p:cNvPicPr preferRelativeResize="0"/>
          <p:nvPr/>
        </p:nvPicPr>
        <p:blipFill rotWithShape="1">
          <a:blip r:embed="rId6">
            <a:alphaModFix/>
          </a:blip>
          <a:srcRect b="0" l="0" r="0" t="0"/>
          <a:stretch/>
        </p:blipFill>
        <p:spPr>
          <a:xfrm>
            <a:off x="7389050" y="4744111"/>
            <a:ext cx="3353268" cy="1428949"/>
          </a:xfrm>
          <a:prstGeom prst="rect">
            <a:avLst/>
          </a:prstGeom>
          <a:noFill/>
          <a:ln>
            <a:noFill/>
          </a:ln>
        </p:spPr>
      </p:pic>
      <p:cxnSp>
        <p:nvCxnSpPr>
          <p:cNvPr id="161" name="Google Shape;161;p10"/>
          <p:cNvCxnSpPr>
            <a:stCxn id="157" idx="2"/>
            <a:endCxn id="158" idx="0"/>
          </p:cNvCxnSpPr>
          <p:nvPr/>
        </p:nvCxnSpPr>
        <p:spPr>
          <a:xfrm>
            <a:off x="3255264" y="3924082"/>
            <a:ext cx="0" cy="839100"/>
          </a:xfrm>
          <a:prstGeom prst="straightConnector1">
            <a:avLst/>
          </a:prstGeom>
          <a:noFill/>
          <a:ln cap="flat" cmpd="sng" w="9525">
            <a:solidFill>
              <a:schemeClr val="dk1"/>
            </a:solidFill>
            <a:prstDash val="solid"/>
            <a:miter lim="800000"/>
            <a:headEnd len="sm" w="sm" type="none"/>
            <a:tailEnd len="med" w="med" type="triangle"/>
          </a:ln>
        </p:spPr>
      </p:cxnSp>
      <p:cxnSp>
        <p:nvCxnSpPr>
          <p:cNvPr id="162" name="Google Shape;162;p10"/>
          <p:cNvCxnSpPr/>
          <p:nvPr/>
        </p:nvCxnSpPr>
        <p:spPr>
          <a:xfrm>
            <a:off x="9065684" y="3943134"/>
            <a:ext cx="0" cy="839081"/>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68" name="Google Shape;168;p11"/>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69" name="Google Shape;169;p11"/>
          <p:cNvSpPr txBox="1"/>
          <p:nvPr>
            <p:ph type="title"/>
          </p:nvPr>
        </p:nvSpPr>
        <p:spPr>
          <a:xfrm>
            <a:off x="5824728" y="110603"/>
            <a:ext cx="4062984"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Conclusion</a:t>
            </a:r>
            <a:endParaRPr/>
          </a:p>
        </p:txBody>
      </p:sp>
      <p:sp>
        <p:nvSpPr>
          <p:cNvPr id="170" name="Google Shape;170;p11"/>
          <p:cNvSpPr txBox="1"/>
          <p:nvPr/>
        </p:nvSpPr>
        <p:spPr>
          <a:xfrm>
            <a:off x="1179576" y="1856701"/>
            <a:ext cx="10415016"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Transmission of inaccurate news pieces causes serious impact on the cultural well-being of a society and has been a core subject of concern for quite a while.</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This presentation was designed to manifest and isolate original news from counterfeit news pieces by making use of varied ML frameworks.</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Steps for NLP like tokenization, lemmatization, and vectorization, have been used for data pre-processing preparatory to building the classifier.</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A custom-ensembling ML approach created by stacking three distinct algorithms—K Nearest Neighbors, Logistic Regression, and SVC, showed an accuracy of 91.5%, a bias of 0.1%, variance of 8.49% and a cross validation score with 10 folds amounting to 92%.</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76" name="Google Shape;176;p12"/>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77" name="Google Shape;177;p12"/>
          <p:cNvSpPr txBox="1"/>
          <p:nvPr>
            <p:ph type="title"/>
          </p:nvPr>
        </p:nvSpPr>
        <p:spPr>
          <a:xfrm>
            <a:off x="5824728" y="110603"/>
            <a:ext cx="4062984"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References</a:t>
            </a:r>
            <a:endParaRPr/>
          </a:p>
        </p:txBody>
      </p:sp>
      <p:sp>
        <p:nvSpPr>
          <p:cNvPr id="178" name="Google Shape;178;p12"/>
          <p:cNvSpPr txBox="1"/>
          <p:nvPr/>
        </p:nvSpPr>
        <p:spPr>
          <a:xfrm>
            <a:off x="390144" y="1419423"/>
            <a:ext cx="11411712" cy="4449616"/>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A. Ahmed, A. Aljabouh, P.K. Donepudi, and M.S. Choi, “Detecting Fake News Using Machine Learning : A Systematic Literature Review”, arXiv: 2102.04458, February 2021.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J.H. Friedman, “Data Mining and Statistics: What's the connection?, Computing Science and Statistics”, vol. 29(1), pp. 3–9, 1998.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N. Kaur and A. Solanki, “Sentiment Knowledge Discovery in Twitter Using CoreNLP Library”, 8th International Conference on Cloud Computing, Data Science &amp; Engineering (Confluence), 2018.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N. Kaur and A. Solanki, “Sentiment Knowledge Discovery in Twitter Using CoreNLP Library”, 8th International Conference on Cloud Computing, Data Science &amp; Engineering, 2018.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G. Guida, G. Mauri, "Evaluation of natural language processing systems: Issues and approaches", Proceedings of the IEEE, vol. 74 (7), pp. 1026– 1035, July 1986.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M.C. Buzea, S. Trausan-Matu, T. Rebedea, “Automatic Fake News Detection for Romanian Online News”, 2022.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S.B. Parikh and P.K. Atrey, “Media-Rich Fake News Detection: A Survey”, IEEE Conference on Multimedia Information Processing and Retrieval (MIPR) pp. 436-441, April 2018.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S. Helmstetter, and H. Paulheim, “Weakly supervised learning for fake news detection on Twitter”, IEEE/ACM International Conference on Advances in Social Networks Analysis and Mining (ASONAM) pp. 274-277, August 2018.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H. Allcott, M. Gentzkow, "Social media and fake news in the 2016 Election", Journal of Economic Perspectives, vol. 31(2), pp. 211– 236, May 2017.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Y. Chen, N.J. Conroy, and V.L. Rubin, “Misleading online content: Recognizing clickbait as false news”. Proceedings of the 2015 ACM on Workshop on Multimodal Deception Detection pp. 15-19, November 2015.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G. Hinton, S. Osindero, and Y. The, “A fast learning algorithm for deep belief nets. Neural Computation”, 2006.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Goldsborough, Reid, "Understanding Facebook's News Feed". Tech Directions, Vol. 76 (9), May 2017.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M. Garrahan and T. Bradshaw, R. Waters, "Harsh truths about fake news for Facebook, Google and Twitter", Financial Times, January 2017.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N. Kumar, S. Sharma, “Survey Analysis on the usage and Impact of Whatsapp Messenger”, Global Journal of Enterprise Information System.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A. Ahmad, Y. Muhammad, Y. Suhail, A. Muhammad Ovais, "Fake News Detection Using Machine Learning Ensemble Methods", 2020.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J. Swartz, "The World Wide Web's inventor warns it's in peril on 28th anniversary”, USA Today, March 2017. </a:t>
            </a:r>
            <a:endParaRPr/>
          </a:p>
          <a:p>
            <a:pPr indent="-171450" lvl="0" marL="171450" marR="0" rtl="0" algn="l">
              <a:lnSpc>
                <a:spcPct val="150000"/>
              </a:lnSpc>
              <a:spcBef>
                <a:spcPts val="0"/>
              </a:spcBef>
              <a:spcAft>
                <a:spcPts val="0"/>
              </a:spcAft>
              <a:buClr>
                <a:schemeClr val="dk1"/>
              </a:buClr>
              <a:buSzPts val="1000"/>
              <a:buFont typeface="Noto Sans Symbols"/>
              <a:buChar char="❑"/>
            </a:pPr>
            <a:r>
              <a:rPr lang="en-IN" sz="1000">
                <a:solidFill>
                  <a:schemeClr val="dk1"/>
                </a:solidFill>
                <a:latin typeface="Arial"/>
                <a:ea typeface="Arial"/>
                <a:cs typeface="Arial"/>
                <a:sym typeface="Arial"/>
              </a:rPr>
              <a:t> M. Bleigh, "The Once And Future Web Platform", TechCrunch, May 2014. </a:t>
            </a:r>
            <a:endParaRPr/>
          </a:p>
        </p:txBody>
      </p:sp>
      <p:pic>
        <p:nvPicPr>
          <p:cNvPr descr="How To Write A Thank You Note In Five Easy Steps" id="179" name="Google Shape;179;p12"/>
          <p:cNvPicPr preferRelativeResize="0"/>
          <p:nvPr/>
        </p:nvPicPr>
        <p:blipFill rotWithShape="1">
          <a:blip r:embed="rId3">
            <a:alphaModFix/>
          </a:blip>
          <a:srcRect b="0" l="0" r="0" t="0"/>
          <a:stretch/>
        </p:blipFill>
        <p:spPr>
          <a:xfrm>
            <a:off x="9344025" y="5068939"/>
            <a:ext cx="2847975" cy="16002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 type="body"/>
          </p:nvPr>
        </p:nvSpPr>
        <p:spPr>
          <a:xfrm>
            <a:off x="838200" y="1634213"/>
            <a:ext cx="10515600" cy="43513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00"/>
              <a:buFont typeface="Noto Sans Symbols"/>
              <a:buChar char="▪"/>
            </a:pPr>
            <a:r>
              <a:rPr lang="en-IN" sz="2500">
                <a:latin typeface="Times New Roman"/>
                <a:ea typeface="Times New Roman"/>
                <a:cs typeface="Times New Roman"/>
                <a:sym typeface="Times New Roman"/>
              </a:rPr>
              <a:t>Introduction to the problem of Fake News</a:t>
            </a:r>
            <a:endParaRPr/>
          </a:p>
          <a:p>
            <a:pPr indent="-342900" lvl="0" marL="342900" rtl="0" algn="l">
              <a:spcBef>
                <a:spcPts val="500"/>
              </a:spcBef>
              <a:spcAft>
                <a:spcPts val="0"/>
              </a:spcAft>
              <a:buClr>
                <a:schemeClr val="dk1"/>
              </a:buClr>
              <a:buSzPts val="2500"/>
              <a:buFont typeface="Noto Sans Symbols"/>
              <a:buChar char="▪"/>
            </a:pPr>
            <a:r>
              <a:rPr lang="en-IN" sz="2500">
                <a:latin typeface="Times New Roman"/>
                <a:ea typeface="Times New Roman"/>
                <a:cs typeface="Times New Roman"/>
                <a:sym typeface="Times New Roman"/>
              </a:rPr>
              <a:t>Work Flow of the proposed model generation</a:t>
            </a:r>
            <a:endParaRPr/>
          </a:p>
          <a:p>
            <a:pPr indent="-342900" lvl="0" marL="342900" rtl="0" algn="l">
              <a:spcBef>
                <a:spcPts val="500"/>
              </a:spcBef>
              <a:spcAft>
                <a:spcPts val="0"/>
              </a:spcAft>
              <a:buClr>
                <a:schemeClr val="dk1"/>
              </a:buClr>
              <a:buSzPts val="2500"/>
              <a:buFont typeface="Noto Sans Symbols"/>
              <a:buChar char="▪"/>
            </a:pPr>
            <a:r>
              <a:rPr lang="en-IN" sz="2500">
                <a:latin typeface="Times New Roman"/>
                <a:ea typeface="Times New Roman"/>
                <a:cs typeface="Times New Roman"/>
                <a:sym typeface="Times New Roman"/>
              </a:rPr>
              <a:t>Review and Results of the methodology</a:t>
            </a:r>
            <a:endParaRPr/>
          </a:p>
          <a:p>
            <a:pPr indent="-342900" lvl="0" marL="342900" rtl="0" algn="l">
              <a:spcBef>
                <a:spcPts val="500"/>
              </a:spcBef>
              <a:spcAft>
                <a:spcPts val="0"/>
              </a:spcAft>
              <a:buClr>
                <a:schemeClr val="dk1"/>
              </a:buClr>
              <a:buSzPts val="2500"/>
              <a:buFont typeface="Noto Sans Symbols"/>
              <a:buChar char="▪"/>
            </a:pPr>
            <a:r>
              <a:rPr lang="en-IN" sz="2500">
                <a:latin typeface="Times New Roman"/>
                <a:ea typeface="Times New Roman"/>
                <a:cs typeface="Times New Roman"/>
                <a:sym typeface="Times New Roman"/>
              </a:rPr>
              <a:t>Conclusion</a:t>
            </a:r>
            <a:endParaRPr/>
          </a:p>
          <a:p>
            <a:pPr indent="-342900" lvl="0" marL="342900" rtl="0" algn="l">
              <a:spcBef>
                <a:spcPts val="500"/>
              </a:spcBef>
              <a:spcAft>
                <a:spcPts val="0"/>
              </a:spcAft>
              <a:buClr>
                <a:schemeClr val="dk1"/>
              </a:buClr>
              <a:buSzPts val="2500"/>
              <a:buFont typeface="Noto Sans Symbols"/>
              <a:buChar char="▪"/>
            </a:pPr>
            <a:r>
              <a:rPr lang="en-IN" sz="2500">
                <a:latin typeface="Times New Roman"/>
                <a:ea typeface="Times New Roman"/>
                <a:cs typeface="Times New Roman"/>
                <a:sym typeface="Times New Roman"/>
              </a:rPr>
              <a:t>References</a:t>
            </a:r>
            <a:endParaRPr/>
          </a:p>
          <a:p>
            <a:pPr indent="-184150" lvl="0" marL="342900" rtl="0" algn="l">
              <a:spcBef>
                <a:spcPts val="500"/>
              </a:spcBef>
              <a:spcAft>
                <a:spcPts val="0"/>
              </a:spcAft>
              <a:buClr>
                <a:schemeClr val="dk1"/>
              </a:buClr>
              <a:buSzPts val="2500"/>
              <a:buFont typeface="Noto Sans Symbols"/>
              <a:buNone/>
            </a:pPr>
            <a:r>
              <a:t/>
            </a:r>
            <a:endParaRPr sz="2500">
              <a:latin typeface="Times New Roman"/>
              <a:ea typeface="Times New Roman"/>
              <a:cs typeface="Times New Roman"/>
              <a:sym typeface="Times New Roman"/>
            </a:endParaRPr>
          </a:p>
        </p:txBody>
      </p:sp>
      <p:sp>
        <p:nvSpPr>
          <p:cNvPr id="69" name="Google Shape;69;p2"/>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70" name="Google Shape;70;p2"/>
          <p:cNvSpPr txBox="1"/>
          <p:nvPr/>
        </p:nvSpPr>
        <p:spPr>
          <a:xfrm>
            <a:off x="990600" y="1091407"/>
            <a:ext cx="1051560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sp>
        <p:nvSpPr>
          <p:cNvPr id="71" name="Google Shape;71;p2"/>
          <p:cNvSpPr txBox="1"/>
          <p:nvPr>
            <p:ph type="title"/>
          </p:nvPr>
        </p:nvSpPr>
        <p:spPr>
          <a:xfrm>
            <a:off x="257556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Presentation Flow</a:t>
            </a:r>
            <a:endParaRPr/>
          </a:p>
        </p:txBody>
      </p:sp>
      <p:pic>
        <p:nvPicPr>
          <p:cNvPr descr="Text&#10;&#10;Description automatically generated" id="72" name="Google Shape;72;p2"/>
          <p:cNvPicPr preferRelativeResize="0"/>
          <p:nvPr/>
        </p:nvPicPr>
        <p:blipFill rotWithShape="1">
          <a:blip r:embed="rId3">
            <a:alphaModFix/>
          </a:blip>
          <a:srcRect b="0" l="0" r="0" t="0"/>
          <a:stretch/>
        </p:blipFill>
        <p:spPr>
          <a:xfrm>
            <a:off x="9170994" y="2062063"/>
            <a:ext cx="2634180" cy="2444526"/>
          </a:xfrm>
          <a:prstGeom prst="rect">
            <a:avLst/>
          </a:prstGeom>
          <a:noFill/>
          <a:ln>
            <a:noFill/>
          </a:ln>
        </p:spPr>
      </p:pic>
      <p:pic>
        <p:nvPicPr>
          <p:cNvPr descr="Text, whiteboard&#10;&#10;Description automatically generated" id="73" name="Google Shape;73;p2"/>
          <p:cNvPicPr preferRelativeResize="0"/>
          <p:nvPr/>
        </p:nvPicPr>
        <p:blipFill rotWithShape="1">
          <a:blip r:embed="rId4">
            <a:alphaModFix/>
          </a:blip>
          <a:srcRect b="0" l="0" r="0" t="0"/>
          <a:stretch/>
        </p:blipFill>
        <p:spPr>
          <a:xfrm>
            <a:off x="9065848" y="4254939"/>
            <a:ext cx="2364152" cy="1709233"/>
          </a:xfrm>
          <a:prstGeom prst="rect">
            <a:avLst/>
          </a:prstGeom>
          <a:noFill/>
          <a:ln>
            <a:noFill/>
          </a:ln>
        </p:spPr>
      </p:pic>
      <p:pic>
        <p:nvPicPr>
          <p:cNvPr descr="A picture containing text, newspaper&#10;&#10;Description automatically generated" id="74" name="Google Shape;74;p2"/>
          <p:cNvPicPr preferRelativeResize="0"/>
          <p:nvPr/>
        </p:nvPicPr>
        <p:blipFill rotWithShape="1">
          <a:blip r:embed="rId5">
            <a:alphaModFix/>
          </a:blip>
          <a:srcRect b="0" l="0" r="0" t="0"/>
          <a:stretch/>
        </p:blipFill>
        <p:spPr>
          <a:xfrm>
            <a:off x="7584458" y="2839080"/>
            <a:ext cx="2495550" cy="1828800"/>
          </a:xfrm>
          <a:prstGeom prst="rect">
            <a:avLst/>
          </a:prstGeom>
          <a:noFill/>
          <a:ln>
            <a:noFill/>
          </a:ln>
        </p:spPr>
      </p:pic>
      <p:pic>
        <p:nvPicPr>
          <p:cNvPr descr="To Serve People: If Global Times Were A Real Newspaper… | Beijing Cream" id="75" name="Google Shape;75;p2"/>
          <p:cNvPicPr preferRelativeResize="0"/>
          <p:nvPr/>
        </p:nvPicPr>
        <p:blipFill rotWithShape="1">
          <a:blip r:embed="rId6">
            <a:alphaModFix/>
          </a:blip>
          <a:srcRect b="0" l="0" r="0" t="0"/>
          <a:stretch/>
        </p:blipFill>
        <p:spPr>
          <a:xfrm>
            <a:off x="7833360" y="4154860"/>
            <a:ext cx="1442822" cy="2121339"/>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271272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Introduction</a:t>
            </a:r>
            <a:endParaRPr/>
          </a:p>
        </p:txBody>
      </p:sp>
      <p:sp>
        <p:nvSpPr>
          <p:cNvPr id="81" name="Google Shape;81;p3"/>
          <p:cNvSpPr txBox="1"/>
          <p:nvPr>
            <p:ph idx="1" type="body"/>
          </p:nvPr>
        </p:nvSpPr>
        <p:spPr>
          <a:xfrm>
            <a:off x="847344" y="1923331"/>
            <a:ext cx="10802112" cy="43513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Inaccurate or deceptive information that is reported as news is termed fake news. </a:t>
            </a:r>
            <a:endParaRPr/>
          </a:p>
          <a:p>
            <a:pPr indent="-342900" lvl="0" marL="342900" rtl="0" algn="l">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Regulation of false news causes challenges in the dissemination of accurate information and leads to misconceptions that endanger national cohesion and individual tranquility. </a:t>
            </a:r>
            <a:endParaRPr/>
          </a:p>
          <a:p>
            <a:pPr indent="-342900" lvl="0" marL="342900" rtl="0" algn="l">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Contemporary research has evidenced that false news is proliferating at an astounding level, leading to its widespread popularization. The propagation of anti-vaccination content during the Covid 19 catastrophe is a glaring example of this.</a:t>
            </a:r>
            <a:endParaRPr/>
          </a:p>
          <a:p>
            <a:pPr indent="-342900" lvl="0" marL="342900" rtl="0" algn="l">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Tim Berners-Lee, who established the World Wide Web, himself asserted that fake news constituted one of the most significant and worrisome new internet concerns that need to be addressed.</a:t>
            </a:r>
            <a:endParaRPr/>
          </a:p>
          <a:p>
            <a:pPr indent="-342900" lvl="0" marL="342900" rtl="0" algn="l">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The primary idea behind this presentation is to provide true news and fake news dataset to ML algorithms for the creation of classification models, and then use these models to determine whether a news story is real or phony.</a:t>
            </a:r>
            <a:endParaRPr sz="2000">
              <a:latin typeface="Times New Roman"/>
              <a:ea typeface="Times New Roman"/>
              <a:cs typeface="Times New Roman"/>
              <a:sym typeface="Times New Roman"/>
            </a:endParaRPr>
          </a:p>
        </p:txBody>
      </p:sp>
      <p:sp>
        <p:nvSpPr>
          <p:cNvPr id="82" name="Google Shape;82;p3"/>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83" name="Google Shape;83;p3"/>
          <p:cNvSpPr txBox="1"/>
          <p:nvPr/>
        </p:nvSpPr>
        <p:spPr>
          <a:xfrm>
            <a:off x="990600" y="1091407"/>
            <a:ext cx="1051560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271272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Work Flow</a:t>
            </a:r>
            <a:endParaRPr/>
          </a:p>
        </p:txBody>
      </p:sp>
      <p:sp>
        <p:nvSpPr>
          <p:cNvPr id="89" name="Google Shape;89;p4"/>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90" name="Google Shape;90;p4"/>
          <p:cNvSpPr txBox="1"/>
          <p:nvPr/>
        </p:nvSpPr>
        <p:spPr>
          <a:xfrm>
            <a:off x="990600" y="1091407"/>
            <a:ext cx="1051560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pic>
        <p:nvPicPr>
          <p:cNvPr id="91" name="Google Shape;91;p4"/>
          <p:cNvPicPr preferRelativeResize="0"/>
          <p:nvPr/>
        </p:nvPicPr>
        <p:blipFill rotWithShape="1">
          <a:blip r:embed="rId3">
            <a:alphaModFix/>
          </a:blip>
          <a:srcRect b="0" l="0" r="0" t="0"/>
          <a:stretch/>
        </p:blipFill>
        <p:spPr>
          <a:xfrm>
            <a:off x="2057297" y="1151817"/>
            <a:ext cx="8077405" cy="5248983"/>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97" name="Google Shape;97;p5"/>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pic>
        <p:nvPicPr>
          <p:cNvPr id="98" name="Google Shape;98;p5"/>
          <p:cNvPicPr preferRelativeResize="0"/>
          <p:nvPr/>
        </p:nvPicPr>
        <p:blipFill rotWithShape="1">
          <a:blip r:embed="rId3">
            <a:alphaModFix/>
          </a:blip>
          <a:srcRect b="0" l="0" r="0" t="0"/>
          <a:stretch/>
        </p:blipFill>
        <p:spPr>
          <a:xfrm>
            <a:off x="438121" y="3031984"/>
            <a:ext cx="6846430" cy="1337371"/>
          </a:xfrm>
          <a:prstGeom prst="rect">
            <a:avLst/>
          </a:prstGeom>
          <a:noFill/>
          <a:ln>
            <a:noFill/>
          </a:ln>
        </p:spPr>
      </p:pic>
      <p:pic>
        <p:nvPicPr>
          <p:cNvPr id="99" name="Google Shape;99;p5"/>
          <p:cNvPicPr preferRelativeResize="0"/>
          <p:nvPr/>
        </p:nvPicPr>
        <p:blipFill rotWithShape="1">
          <a:blip r:embed="rId4">
            <a:alphaModFix/>
          </a:blip>
          <a:srcRect b="0" l="0" r="0" t="0"/>
          <a:stretch/>
        </p:blipFill>
        <p:spPr>
          <a:xfrm>
            <a:off x="412862" y="1445425"/>
            <a:ext cx="6893194" cy="1337371"/>
          </a:xfrm>
          <a:prstGeom prst="rect">
            <a:avLst/>
          </a:prstGeom>
          <a:noFill/>
          <a:ln>
            <a:noFill/>
          </a:ln>
        </p:spPr>
      </p:pic>
      <p:sp>
        <p:nvSpPr>
          <p:cNvPr id="100" name="Google Shape;100;p5"/>
          <p:cNvSpPr txBox="1"/>
          <p:nvPr/>
        </p:nvSpPr>
        <p:spPr>
          <a:xfrm>
            <a:off x="7856220" y="5282885"/>
            <a:ext cx="414070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500" u="none" cap="none" strike="noStrike">
                <a:solidFill>
                  <a:schemeClr val="dk1"/>
                </a:solidFill>
                <a:latin typeface="Times New Roman"/>
                <a:ea typeface="Times New Roman"/>
                <a:cs typeface="Times New Roman"/>
                <a:sym typeface="Times New Roman"/>
              </a:rPr>
              <a:t>Merged Organized Dataset</a:t>
            </a:r>
            <a:endParaRPr/>
          </a:p>
        </p:txBody>
      </p:sp>
      <p:pic>
        <p:nvPicPr>
          <p:cNvPr id="101" name="Google Shape;101;p5"/>
          <p:cNvPicPr preferRelativeResize="0"/>
          <p:nvPr/>
        </p:nvPicPr>
        <p:blipFill rotWithShape="1">
          <a:blip r:embed="rId5">
            <a:alphaModFix/>
          </a:blip>
          <a:srcRect b="0" l="0" r="0" t="0"/>
          <a:stretch/>
        </p:blipFill>
        <p:spPr>
          <a:xfrm>
            <a:off x="412862" y="4758867"/>
            <a:ext cx="6984224" cy="1525091"/>
          </a:xfrm>
          <a:prstGeom prst="rect">
            <a:avLst/>
          </a:prstGeom>
          <a:noFill/>
          <a:ln>
            <a:noFill/>
          </a:ln>
        </p:spPr>
      </p:pic>
      <p:sp>
        <p:nvSpPr>
          <p:cNvPr id="102" name="Google Shape;102;p5"/>
          <p:cNvSpPr txBox="1"/>
          <p:nvPr/>
        </p:nvSpPr>
        <p:spPr>
          <a:xfrm>
            <a:off x="7856220" y="3462142"/>
            <a:ext cx="282397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Fake News</a:t>
            </a:r>
            <a:endParaRPr/>
          </a:p>
        </p:txBody>
      </p:sp>
      <p:sp>
        <p:nvSpPr>
          <p:cNvPr id="103" name="Google Shape;103;p5"/>
          <p:cNvSpPr txBox="1"/>
          <p:nvPr/>
        </p:nvSpPr>
        <p:spPr>
          <a:xfrm>
            <a:off x="7783068" y="2038796"/>
            <a:ext cx="414070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True News</a:t>
            </a:r>
            <a:endParaRPr/>
          </a:p>
        </p:txBody>
      </p:sp>
      <p:sp>
        <p:nvSpPr>
          <p:cNvPr id="104" name="Google Shape;104;p5"/>
          <p:cNvSpPr txBox="1"/>
          <p:nvPr>
            <p:ph type="title"/>
          </p:nvPr>
        </p:nvSpPr>
        <p:spPr>
          <a:xfrm>
            <a:off x="271272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Dataset Organization</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10" name="Google Shape;110;p6"/>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11" name="Google Shape;111;p6"/>
          <p:cNvSpPr txBox="1"/>
          <p:nvPr>
            <p:ph type="title"/>
          </p:nvPr>
        </p:nvSpPr>
        <p:spPr>
          <a:xfrm>
            <a:off x="188976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NLP on the title of the news</a:t>
            </a:r>
            <a:endParaRPr/>
          </a:p>
        </p:txBody>
      </p:sp>
      <p:pic>
        <p:nvPicPr>
          <p:cNvPr id="112" name="Google Shape;112;p6"/>
          <p:cNvPicPr preferRelativeResize="0"/>
          <p:nvPr/>
        </p:nvPicPr>
        <p:blipFill rotWithShape="1">
          <a:blip r:embed="rId3">
            <a:alphaModFix/>
          </a:blip>
          <a:srcRect b="0" l="0" r="0" t="0"/>
          <a:stretch/>
        </p:blipFill>
        <p:spPr>
          <a:xfrm>
            <a:off x="761733" y="1285636"/>
            <a:ext cx="6151131" cy="1526938"/>
          </a:xfrm>
          <a:prstGeom prst="rect">
            <a:avLst/>
          </a:prstGeom>
          <a:noFill/>
          <a:ln>
            <a:noFill/>
          </a:ln>
        </p:spPr>
      </p:pic>
      <p:pic>
        <p:nvPicPr>
          <p:cNvPr id="113" name="Google Shape;113;p6"/>
          <p:cNvPicPr preferRelativeResize="0"/>
          <p:nvPr/>
        </p:nvPicPr>
        <p:blipFill rotWithShape="1">
          <a:blip r:embed="rId4">
            <a:alphaModFix/>
          </a:blip>
          <a:srcRect b="0" l="0" r="0" t="0"/>
          <a:stretch/>
        </p:blipFill>
        <p:spPr>
          <a:xfrm>
            <a:off x="757842" y="3146539"/>
            <a:ext cx="6151130" cy="1472569"/>
          </a:xfrm>
          <a:prstGeom prst="rect">
            <a:avLst/>
          </a:prstGeom>
          <a:noFill/>
          <a:ln>
            <a:noFill/>
          </a:ln>
        </p:spPr>
      </p:pic>
      <p:pic>
        <p:nvPicPr>
          <p:cNvPr id="114" name="Google Shape;114;p6"/>
          <p:cNvPicPr preferRelativeResize="0"/>
          <p:nvPr/>
        </p:nvPicPr>
        <p:blipFill rotWithShape="1">
          <a:blip r:embed="rId5">
            <a:alphaModFix/>
          </a:blip>
          <a:srcRect b="0" l="0" r="0" t="0"/>
          <a:stretch/>
        </p:blipFill>
        <p:spPr>
          <a:xfrm>
            <a:off x="757842" y="4906835"/>
            <a:ext cx="6151130" cy="1493965"/>
          </a:xfrm>
          <a:prstGeom prst="rect">
            <a:avLst/>
          </a:prstGeom>
          <a:noFill/>
          <a:ln>
            <a:noFill/>
          </a:ln>
        </p:spPr>
      </p:pic>
      <p:sp>
        <p:nvSpPr>
          <p:cNvPr id="115" name="Google Shape;115;p6"/>
          <p:cNvSpPr txBox="1"/>
          <p:nvPr/>
        </p:nvSpPr>
        <p:spPr>
          <a:xfrm>
            <a:off x="7618476" y="2017972"/>
            <a:ext cx="414070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Tokenization</a:t>
            </a:r>
            <a:endParaRPr/>
          </a:p>
        </p:txBody>
      </p:sp>
      <p:sp>
        <p:nvSpPr>
          <p:cNvPr id="116" name="Google Shape;116;p6"/>
          <p:cNvSpPr txBox="1"/>
          <p:nvPr/>
        </p:nvSpPr>
        <p:spPr>
          <a:xfrm>
            <a:off x="7618476" y="3723188"/>
            <a:ext cx="414070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Lemmatization</a:t>
            </a:r>
            <a:endParaRPr/>
          </a:p>
        </p:txBody>
      </p:sp>
      <p:sp>
        <p:nvSpPr>
          <p:cNvPr id="117" name="Google Shape;117;p6"/>
          <p:cNvSpPr txBox="1"/>
          <p:nvPr/>
        </p:nvSpPr>
        <p:spPr>
          <a:xfrm>
            <a:off x="7618476" y="5417974"/>
            <a:ext cx="414070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Stop Word Removal</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23" name="Google Shape;123;p7"/>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24" name="Google Shape;124;p7"/>
          <p:cNvSpPr txBox="1"/>
          <p:nvPr>
            <p:ph type="title"/>
          </p:nvPr>
        </p:nvSpPr>
        <p:spPr>
          <a:xfrm>
            <a:off x="1889760" y="174611"/>
            <a:ext cx="10515600"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Model Generation</a:t>
            </a:r>
            <a:endParaRPr/>
          </a:p>
        </p:txBody>
      </p:sp>
      <p:pic>
        <p:nvPicPr>
          <p:cNvPr id="125" name="Google Shape;125;p7"/>
          <p:cNvPicPr preferRelativeResize="0"/>
          <p:nvPr/>
        </p:nvPicPr>
        <p:blipFill rotWithShape="1">
          <a:blip r:embed="rId3">
            <a:alphaModFix/>
          </a:blip>
          <a:srcRect b="55193" l="0" r="0" t="0"/>
          <a:stretch/>
        </p:blipFill>
        <p:spPr>
          <a:xfrm>
            <a:off x="585255" y="2750579"/>
            <a:ext cx="2609009" cy="1596040"/>
          </a:xfrm>
          <a:prstGeom prst="rect">
            <a:avLst/>
          </a:prstGeom>
          <a:noFill/>
          <a:ln>
            <a:noFill/>
          </a:ln>
        </p:spPr>
      </p:pic>
      <p:sp>
        <p:nvSpPr>
          <p:cNvPr id="126" name="Google Shape;126;p7"/>
          <p:cNvSpPr txBox="1"/>
          <p:nvPr/>
        </p:nvSpPr>
        <p:spPr>
          <a:xfrm flipH="1">
            <a:off x="128015" y="1361423"/>
            <a:ext cx="11782469" cy="12464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Noto Sans Symbols"/>
              <a:buChar char="⮚"/>
            </a:pPr>
            <a:r>
              <a:rPr lang="en-IN" sz="2500">
                <a:solidFill>
                  <a:schemeClr val="dk1"/>
                </a:solidFill>
                <a:latin typeface="Times New Roman"/>
                <a:ea typeface="Times New Roman"/>
                <a:cs typeface="Times New Roman"/>
                <a:sym typeface="Times New Roman"/>
              </a:rPr>
              <a:t>The dataset is divided into 80:20 for training and testing purposes respectively</a:t>
            </a:r>
            <a:endParaRPr/>
          </a:p>
          <a:p>
            <a:pPr indent="-342900" lvl="0" marL="342900" marR="0" rtl="0" algn="l">
              <a:spcBef>
                <a:spcPts val="0"/>
              </a:spcBef>
              <a:spcAft>
                <a:spcPts val="0"/>
              </a:spcAft>
              <a:buClr>
                <a:schemeClr val="dk1"/>
              </a:buClr>
              <a:buSzPts val="2500"/>
              <a:buFont typeface="Noto Sans Symbols"/>
              <a:buChar char="⮚"/>
            </a:pPr>
            <a:r>
              <a:rPr lang="en-IN" sz="2500">
                <a:solidFill>
                  <a:schemeClr val="dk1"/>
                </a:solidFill>
                <a:latin typeface="Times New Roman"/>
                <a:ea typeface="Times New Roman"/>
                <a:cs typeface="Times New Roman"/>
                <a:sym typeface="Times New Roman"/>
              </a:rPr>
              <a:t>Further “title” of the news is vectorized using term frequency-inverse document frequency vectorizer </a:t>
            </a:r>
            <a:endParaRPr/>
          </a:p>
        </p:txBody>
      </p:sp>
      <p:sp>
        <p:nvSpPr>
          <p:cNvPr id="127" name="Google Shape;127;p7"/>
          <p:cNvSpPr txBox="1"/>
          <p:nvPr/>
        </p:nvSpPr>
        <p:spPr>
          <a:xfrm>
            <a:off x="128015" y="4635585"/>
            <a:ext cx="10972801" cy="12464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Noto Sans Symbols"/>
              <a:buChar char="⮚"/>
            </a:pPr>
            <a:r>
              <a:rPr lang="en-IN" sz="2500">
                <a:solidFill>
                  <a:schemeClr val="dk1"/>
                </a:solidFill>
                <a:latin typeface="Times New Roman"/>
                <a:ea typeface="Times New Roman"/>
                <a:cs typeface="Times New Roman"/>
                <a:sym typeface="Times New Roman"/>
              </a:rPr>
              <a:t>The preprocessed dataset is then used to produce various ML models for classifying the news as real or fake and the independent variable for classification is taken to be the “title” of the news.</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33" name="Google Shape;133;p8"/>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34" name="Google Shape;134;p8"/>
          <p:cNvSpPr txBox="1"/>
          <p:nvPr>
            <p:ph type="title"/>
          </p:nvPr>
        </p:nvSpPr>
        <p:spPr>
          <a:xfrm>
            <a:off x="5824728" y="110603"/>
            <a:ext cx="4062984"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Results</a:t>
            </a:r>
            <a:endParaRPr/>
          </a:p>
        </p:txBody>
      </p:sp>
      <p:pic>
        <p:nvPicPr>
          <p:cNvPr id="135" name="Google Shape;135;p8"/>
          <p:cNvPicPr preferRelativeResize="0"/>
          <p:nvPr/>
        </p:nvPicPr>
        <p:blipFill rotWithShape="1">
          <a:blip r:embed="rId3">
            <a:alphaModFix/>
          </a:blip>
          <a:srcRect b="0" l="0" r="0" t="0"/>
          <a:stretch/>
        </p:blipFill>
        <p:spPr>
          <a:xfrm>
            <a:off x="1790918" y="1079640"/>
            <a:ext cx="9081552" cy="3821543"/>
          </a:xfrm>
          <a:prstGeom prst="rect">
            <a:avLst/>
          </a:prstGeom>
          <a:noFill/>
          <a:ln>
            <a:noFill/>
          </a:ln>
        </p:spPr>
      </p:pic>
      <p:sp>
        <p:nvSpPr>
          <p:cNvPr id="136" name="Google Shape;136;p8"/>
          <p:cNvSpPr txBox="1"/>
          <p:nvPr/>
        </p:nvSpPr>
        <p:spPr>
          <a:xfrm>
            <a:off x="4861580" y="4901183"/>
            <a:ext cx="2940228"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500">
                <a:solidFill>
                  <a:schemeClr val="dk1"/>
                </a:solidFill>
                <a:latin typeface="Times New Roman"/>
                <a:ea typeface="Times New Roman"/>
                <a:cs typeface="Times New Roman"/>
                <a:sym typeface="Times New Roman"/>
              </a:rPr>
              <a:t>Scores of each model</a:t>
            </a:r>
            <a:endParaRPr/>
          </a:p>
        </p:txBody>
      </p:sp>
      <p:sp>
        <p:nvSpPr>
          <p:cNvPr id="137" name="Google Shape;137;p8"/>
          <p:cNvSpPr txBox="1"/>
          <p:nvPr/>
        </p:nvSpPr>
        <p:spPr>
          <a:xfrm>
            <a:off x="299804" y="5569431"/>
            <a:ext cx="113792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Stacking classifier constructed by custom ensembling K Nearest neighbors and Support Vector Classifier as the base models and Logistic Regression as the meta model has the highest accuracy</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idx="12" type="sldNum"/>
          </p:nvPr>
        </p:nvSpPr>
        <p:spPr>
          <a:xfrm>
            <a:off x="9065684" y="6400800"/>
            <a:ext cx="28448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43" name="Google Shape;143;p9"/>
          <p:cNvSpPr txBox="1"/>
          <p:nvPr/>
        </p:nvSpPr>
        <p:spPr>
          <a:xfrm>
            <a:off x="4335780" y="1079641"/>
            <a:ext cx="3520440" cy="777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2"/>
              </a:solidFill>
              <a:latin typeface="Arial"/>
              <a:ea typeface="Arial"/>
              <a:cs typeface="Arial"/>
              <a:sym typeface="Arial"/>
            </a:endParaRPr>
          </a:p>
        </p:txBody>
      </p:sp>
      <p:sp>
        <p:nvSpPr>
          <p:cNvPr id="144" name="Google Shape;144;p9"/>
          <p:cNvSpPr txBox="1"/>
          <p:nvPr>
            <p:ph type="title"/>
          </p:nvPr>
        </p:nvSpPr>
        <p:spPr>
          <a:xfrm>
            <a:off x="5824728" y="110603"/>
            <a:ext cx="4062984" cy="7770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Results</a:t>
            </a:r>
            <a:endParaRPr/>
          </a:p>
        </p:txBody>
      </p:sp>
      <p:pic>
        <p:nvPicPr>
          <p:cNvPr id="145" name="Google Shape;145;p9"/>
          <p:cNvPicPr preferRelativeResize="0"/>
          <p:nvPr/>
        </p:nvPicPr>
        <p:blipFill rotWithShape="1">
          <a:blip r:embed="rId3">
            <a:alphaModFix/>
          </a:blip>
          <a:srcRect b="0" l="0" r="0" t="0"/>
          <a:stretch/>
        </p:blipFill>
        <p:spPr>
          <a:xfrm>
            <a:off x="6450199" y="1321000"/>
            <a:ext cx="5565017" cy="3834918"/>
          </a:xfrm>
          <a:prstGeom prst="rect">
            <a:avLst/>
          </a:prstGeom>
          <a:noFill/>
          <a:ln>
            <a:noFill/>
          </a:ln>
        </p:spPr>
      </p:pic>
      <p:sp>
        <p:nvSpPr>
          <p:cNvPr id="146" name="Google Shape;146;p9"/>
          <p:cNvSpPr txBox="1"/>
          <p:nvPr/>
        </p:nvSpPr>
        <p:spPr>
          <a:xfrm>
            <a:off x="6988976" y="5424416"/>
            <a:ext cx="492150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Pictorial representation of confusion matrix for Stacking Classifier</a:t>
            </a:r>
            <a:endParaRPr/>
          </a:p>
        </p:txBody>
      </p:sp>
      <p:pic>
        <p:nvPicPr>
          <p:cNvPr id="147" name="Google Shape;147;p9"/>
          <p:cNvPicPr preferRelativeResize="0"/>
          <p:nvPr/>
        </p:nvPicPr>
        <p:blipFill rotWithShape="1">
          <a:blip r:embed="rId4">
            <a:alphaModFix/>
          </a:blip>
          <a:srcRect b="0" l="0" r="0" t="0"/>
          <a:stretch/>
        </p:blipFill>
        <p:spPr>
          <a:xfrm>
            <a:off x="43303" y="2115350"/>
            <a:ext cx="6406896" cy="1661857"/>
          </a:xfrm>
          <a:prstGeom prst="rect">
            <a:avLst/>
          </a:prstGeom>
          <a:noFill/>
          <a:ln>
            <a:noFill/>
          </a:ln>
        </p:spPr>
      </p:pic>
      <p:sp>
        <p:nvSpPr>
          <p:cNvPr id="148" name="Google Shape;148;p9"/>
          <p:cNvSpPr txBox="1"/>
          <p:nvPr/>
        </p:nvSpPr>
        <p:spPr>
          <a:xfrm>
            <a:off x="622666" y="4003099"/>
            <a:ext cx="492150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Classification report for Stacking Classifier</a:t>
            </a:r>
            <a:endParaRPr/>
          </a:p>
        </p:txBody>
      </p:sp>
      <p:sp>
        <p:nvSpPr>
          <p:cNvPr id="149" name="Google Shape;149;p9"/>
          <p:cNvSpPr txBox="1"/>
          <p:nvPr/>
        </p:nvSpPr>
        <p:spPr>
          <a:xfrm>
            <a:off x="176784" y="4629102"/>
            <a:ext cx="609447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Whenever a model predicts a news piece as true, it is 90% correct and whenever it predicts it to be false, it is 92% correct. The model detects 91% of true news and 92% of false news. </a:t>
            </a:r>
            <a:endParaRPr sz="20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2022-01-25T08:07:39Z</dcterms:created>
  <dc:creator>Dr Shilpi Sharma</dc:creator>
</cp:coreProperties>
</file>