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147375589" r:id="rId6"/>
    <p:sldId id="4848" r:id="rId7"/>
    <p:sldId id="2147375597" r:id="rId8"/>
    <p:sldId id="2147375601" r:id="rId9"/>
    <p:sldId id="2147375602" r:id="rId10"/>
    <p:sldId id="2147375603" r:id="rId11"/>
    <p:sldId id="2147375604" r:id="rId12"/>
    <p:sldId id="2147375606" r:id="rId13"/>
    <p:sldId id="2147375607" r:id="rId14"/>
    <p:sldId id="2147375619" r:id="rId15"/>
    <p:sldId id="2147375610" r:id="rId16"/>
    <p:sldId id="2147375611" r:id="rId17"/>
    <p:sldId id="2147375612" r:id="rId18"/>
    <p:sldId id="2147375631" r:id="rId19"/>
    <p:sldId id="2147375614" r:id="rId20"/>
    <p:sldId id="1633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676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2321097"/>
            <a:ext cx="10525125" cy="1882567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Reflections for the training </a:t>
            </a:r>
          </a:p>
          <a:p>
            <a:r>
              <a:rPr lang="en-US" sz="4000" b="0" dirty="0"/>
              <a:t>10/09/2024 to 13/10/2024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Sakshi Neeraj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13-Sep-2024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 and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666519-F0BD-8196-C8FC-E6ECF7162EEA}"/>
              </a:ext>
            </a:extLst>
          </p:cNvPr>
          <p:cNvSpPr txBox="1"/>
          <p:nvPr/>
        </p:nvSpPr>
        <p:spPr>
          <a:xfrm>
            <a:off x="483133" y="1910080"/>
            <a:ext cx="8583949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Managing ITIL requests and following their set step-wise procedures is extensive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Being familiar with the user interface of ServiceNow needs practice and time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61" y="477587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 and 4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8F8EA-C283-E203-4125-C5665C600BFB}"/>
              </a:ext>
            </a:extLst>
          </p:cNvPr>
          <p:cNvSpPr txBox="1"/>
          <p:nvPr/>
        </p:nvSpPr>
        <p:spPr>
          <a:xfrm>
            <a:off x="668065" y="1668390"/>
            <a:ext cx="8583949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Operating virtual machines needs time and practice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Creating all the instances of EC2 taking in adherence to the billing costs is important</a:t>
            </a:r>
          </a:p>
        </p:txBody>
      </p:sp>
    </p:spTree>
    <p:extLst>
      <p:ext uri="{BB962C8B-B14F-4D97-AF65-F5344CB8AC3E}">
        <p14:creationId xmlns:p14="http://schemas.microsoft.com/office/powerpoint/2010/main" val="188439432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2471738"/>
            <a:ext cx="2996637" cy="237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about DevOps tools like Terraform and Docker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2458811"/>
            <a:ext cx="3060802" cy="23928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next week, learn about DevOps tools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2453213"/>
            <a:ext cx="3060802" cy="23928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 Cloud Computing foundations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764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764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758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03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CABA3F-EB52-25C9-B0AC-F68541354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09" y="847660"/>
            <a:ext cx="5330711" cy="2882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C6D1E7-6E84-9C27-BCCF-E2F429DBC5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202" y="4668771"/>
            <a:ext cx="7487920" cy="14943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B2F739-0866-9E89-3B4B-7D49916CE3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7292" y="1569411"/>
            <a:ext cx="5452695" cy="25451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F0C33E-A39A-C842-0015-2CEFE48C0E1F}"/>
              </a:ext>
            </a:extLst>
          </p:cNvPr>
          <p:cNvSpPr txBox="1"/>
          <p:nvPr/>
        </p:nvSpPr>
        <p:spPr>
          <a:xfrm>
            <a:off x="1433010" y="3914503"/>
            <a:ext cx="2664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an EC2 instance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4E76B-CE52-9BB0-E21F-739BDEA54998}"/>
              </a:ext>
            </a:extLst>
          </p:cNvPr>
          <p:cNvSpPr txBox="1"/>
          <p:nvPr/>
        </p:nvSpPr>
        <p:spPr>
          <a:xfrm>
            <a:off x="7786122" y="5288589"/>
            <a:ext cx="410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Attaching a volume to EC2 instance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64B06-A478-8671-2BC5-7E839FAE8DE2}"/>
              </a:ext>
            </a:extLst>
          </p:cNvPr>
          <p:cNvSpPr txBox="1"/>
          <p:nvPr/>
        </p:nvSpPr>
        <p:spPr>
          <a:xfrm>
            <a:off x="8725052" y="4224691"/>
            <a:ext cx="146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S3 buckets</a:t>
            </a:r>
          </a:p>
        </p:txBody>
      </p:sp>
    </p:spTree>
    <p:extLst>
      <p:ext uri="{BB962C8B-B14F-4D97-AF65-F5344CB8AC3E}">
        <p14:creationId xmlns:p14="http://schemas.microsoft.com/office/powerpoint/2010/main" val="224308170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723664" y="1463040"/>
            <a:ext cx="10200641" cy="44921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3FBA5-ECB7-FC56-A4A0-4F9E143B106F}"/>
              </a:ext>
            </a:extLst>
          </p:cNvPr>
          <p:cNvSpPr txBox="1"/>
          <p:nvPr/>
        </p:nvSpPr>
        <p:spPr>
          <a:xfrm>
            <a:off x="463550" y="1541315"/>
            <a:ext cx="94284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Learnt about ITIL and tools used in ITSM like ServiceNow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Learnt about-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Incident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an EC2 instance with volume of 1GB storage attached to it on AWS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Gained practical knowledge on Azure 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668065" y="2042160"/>
            <a:ext cx="5612867" cy="27736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B. Tech Computer Science Engineer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Specialized in Data Science and Analytics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Permanent resident at Delhi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Organized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Good at time 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Hobby is cooking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92240" y="2042159"/>
            <a:ext cx="5120640" cy="27736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Organized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C355C-0F36-771F-161E-0D36E4DD0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674" y="2169160"/>
            <a:ext cx="4843922" cy="2072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7BFF7-707C-D4BF-3BA3-6E9B3CB9CF9B}"/>
              </a:ext>
            </a:extLst>
          </p:cNvPr>
          <p:cNvSpPr txBox="1"/>
          <p:nvPr/>
        </p:nvSpPr>
        <p:spPr>
          <a:xfrm>
            <a:off x="7853680" y="4344154"/>
            <a:ext cx="2763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Organized and managed</a:t>
            </a:r>
          </a:p>
        </p:txBody>
      </p:sp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286163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(10/09/2024, 11/09/2024)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63550" y="1670620"/>
            <a:ext cx="5655506" cy="46075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Learnt about Information Technology Infrastructure Library (ITIL)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ITIL helps raise service requests and tickets for incidents and problems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Information Technology Service Management is the tool used to perform ITIL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ServiceNow is the platform used to raise IT related requests</a:t>
            </a:r>
          </a:p>
          <a:p>
            <a:r>
              <a:rPr lang="en-US" sz="2000" dirty="0"/>
              <a:t>Service Request</a:t>
            </a:r>
          </a:p>
          <a:p>
            <a:r>
              <a:rPr lang="en-US" sz="2000" dirty="0"/>
              <a:t>Problem Management</a:t>
            </a:r>
          </a:p>
          <a:p>
            <a:r>
              <a:rPr lang="en-US" sz="2000" dirty="0"/>
              <a:t>Change Management</a:t>
            </a:r>
          </a:p>
          <a:p>
            <a:r>
              <a:rPr lang="en-US" sz="2000" dirty="0"/>
              <a:t>SLA Management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373122" y="1894736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Service Request raised at ServiceNow platform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4B4D30-7BA0-8D61-8778-5CB72C70F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2234" y="2448401"/>
            <a:ext cx="4984286" cy="162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12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/09/2024, 13/09/2024)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86343" y="1587178"/>
            <a:ext cx="5653806" cy="45183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186519" y="1587179"/>
            <a:ext cx="5350706" cy="45183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CDCDC-DF92-5700-2423-C58340070D3C}"/>
              </a:ext>
            </a:extLst>
          </p:cNvPr>
          <p:cNvSpPr txBox="1"/>
          <p:nvPr/>
        </p:nvSpPr>
        <p:spPr>
          <a:xfrm>
            <a:off x="298202" y="1954520"/>
            <a:ext cx="55133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Cloud platforms are either-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Clouds can be either public, private or hybrid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Elastic Compute Cloud instance is used to create virtual machines to deploy applications and perform high computations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EC2 can be linked to block storage using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S3 storage is object storage which stores files in 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D0A916-DB8D-F910-0B6D-33756D627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081" y="2059115"/>
            <a:ext cx="4591581" cy="2482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745B1B-C78B-CCC0-AFC3-1ABCB3F0455F}"/>
              </a:ext>
            </a:extLst>
          </p:cNvPr>
          <p:cNvSpPr txBox="1"/>
          <p:nvPr/>
        </p:nvSpPr>
        <p:spPr>
          <a:xfrm>
            <a:off x="7529717" y="4665659"/>
            <a:ext cx="2664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an EC2 instance</a:t>
            </a:r>
          </a:p>
        </p:txBody>
      </p: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and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BCA530-42B9-BDAB-E36D-C6C1804D93A1}"/>
              </a:ext>
            </a:extLst>
          </p:cNvPr>
          <p:cNvSpPr txBox="1"/>
          <p:nvPr/>
        </p:nvSpPr>
        <p:spPr>
          <a:xfrm>
            <a:off x="483133" y="1910080"/>
            <a:ext cx="8583949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ITIL tools like ServiceNow provide an integrated platform for managing all requests like service requests, change management and incident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an organization like Shell it is important that all the requests and processes go through a set procedure to reach the resolution stage to keep a track of all the steps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will make the processes more smooth and systematic in practical usage</a:t>
            </a:r>
          </a:p>
        </p:txBody>
      </p:sp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and 4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C03B59-B3EB-B1EE-8B59-C068720F3112}"/>
              </a:ext>
            </a:extLst>
          </p:cNvPr>
          <p:cNvSpPr txBox="1"/>
          <p:nvPr/>
        </p:nvSpPr>
        <p:spPr>
          <a:xfrm>
            <a:off x="483133" y="1910080"/>
            <a:ext cx="8583949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 computing services provide an organization the liberty to host their applications seamlessly and smoothly without taking care of the underlying infrastructure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Knowledge about cloud computing platforms like AWS helps to create virtual machines which in turn provide high computing power in case of heavy application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Cloud also provides Data Storage facilities making analysis of data easier and smoother using services like AWS Athena or Dynamo DB</a:t>
            </a:r>
          </a:p>
        </p:txBody>
      </p:sp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20153</TotalTime>
  <Words>507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 (10/09/2024, 11/09/2024)</vt:lpstr>
      <vt:lpstr>Learning 2 | My takeaways (12/09/2024, 13/09/2024)</vt:lpstr>
      <vt:lpstr>PowerPoint Presentation</vt:lpstr>
      <vt:lpstr>Learning 1 and 2 | Relevance for Shell</vt:lpstr>
      <vt:lpstr>Learning 3 and 4 | Relevance for Shell</vt:lpstr>
      <vt:lpstr>PowerPoint Presentation</vt:lpstr>
      <vt:lpstr>Challenge faced while implementing Learning 1 and 2</vt:lpstr>
      <vt:lpstr>Challenge faced while implementing Learning 3 and 4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Neeraj, Sakshi SBOBNG-PTIV/ZSO</cp:lastModifiedBy>
  <cp:revision>537</cp:revision>
  <dcterms:created xsi:type="dcterms:W3CDTF">2022-01-18T12:35:56Z</dcterms:created>
  <dcterms:modified xsi:type="dcterms:W3CDTF">2024-09-12T13:47:41Z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