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Open Sans" panose="020B0606030504020204" pitchFamily="34" charset="0"/>
      <p:regular r:id="rId9"/>
      <p:bold r:id="rId10"/>
      <p:italic r:id="rId11"/>
      <p:boldItalic r:id="rId12"/>
    </p:embeddedFont>
    <p:embeddedFont>
      <p:font typeface="PT Sans Narrow" panose="020B0506020203020204" pitchFamily="34"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jUEShiXOXHkqSPZoIXFaqKCiUe6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1" d="100"/>
          <a:sy n="131" d="100"/>
        </p:scale>
        <p:origin x="104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5cfaff16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245cfaff16b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45cfaff16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245cfaff16b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45cfaff16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245cfaff16b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6"/>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6"/>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6"/>
          <p:cNvGrpSpPr/>
          <p:nvPr/>
        </p:nvGrpSpPr>
        <p:grpSpPr>
          <a:xfrm>
            <a:off x="1004144" y="1022025"/>
            <a:ext cx="7136668" cy="152400"/>
            <a:chOff x="1346429" y="1011300"/>
            <a:chExt cx="6452100" cy="152400"/>
          </a:xfrm>
        </p:grpSpPr>
        <p:cxnSp>
          <p:nvCxnSpPr>
            <p:cNvPr id="13" name="Google Shape;13;p6"/>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6"/>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6"/>
          <p:cNvGrpSpPr/>
          <p:nvPr/>
        </p:nvGrpSpPr>
        <p:grpSpPr>
          <a:xfrm>
            <a:off x="1004151" y="3969100"/>
            <a:ext cx="7136668" cy="152400"/>
            <a:chOff x="1346435" y="3969088"/>
            <a:chExt cx="6452100" cy="152400"/>
          </a:xfrm>
        </p:grpSpPr>
        <p:cxnSp>
          <p:nvCxnSpPr>
            <p:cNvPr id="16" name="Google Shape;16;p6"/>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6"/>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6"/>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19" name="Google Shape;19;p6"/>
          <p:cNvSpPr txBox="1">
            <a:spLocks noGrp="1"/>
          </p:cNvSpPr>
          <p:nvPr>
            <p:ph type="subTitle" idx="1"/>
          </p:nvPr>
        </p:nvSpPr>
        <p:spPr>
          <a:xfrm>
            <a:off x="2137225" y="2850039"/>
            <a:ext cx="48705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5"/>
          <p:cNvSpPr txBox="1">
            <a:spLocks noGrp="1"/>
          </p:cNvSpPr>
          <p:nvPr>
            <p:ph type="body" idx="1"/>
          </p:nvPr>
        </p:nvSpPr>
        <p:spPr>
          <a:xfrm>
            <a:off x="311700" y="42307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6" name="Google Shape;56;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6"/>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6"/>
          <p:cNvSpPr txBox="1">
            <a:spLocks noGrp="1"/>
          </p:cNvSpPr>
          <p:nvPr>
            <p:ph type="title" hasCustomPrompt="1"/>
          </p:nvPr>
        </p:nvSpPr>
        <p:spPr>
          <a:xfrm>
            <a:off x="311700" y="1304850"/>
            <a:ext cx="8520600" cy="1538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60" name="Google Shape;60;p16"/>
          <p:cNvSpPr txBox="1">
            <a:spLocks noGrp="1"/>
          </p:cNvSpPr>
          <p:nvPr>
            <p:ph type="body" idx="1"/>
          </p:nvPr>
        </p:nvSpPr>
        <p:spPr>
          <a:xfrm>
            <a:off x="311700" y="2995650"/>
            <a:ext cx="85206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61" name="Google Shape;61;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8"/>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8"/>
          <p:cNvSpPr txBox="1">
            <a:spLocks noGrp="1"/>
          </p:cNvSpPr>
          <p:nvPr>
            <p:ph type="title"/>
          </p:nvPr>
        </p:nvSpPr>
        <p:spPr>
          <a:xfrm>
            <a:off x="311700" y="814800"/>
            <a:ext cx="8571300" cy="942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a:endParaRPr/>
          </a:p>
        </p:txBody>
      </p:sp>
      <p:sp>
        <p:nvSpPr>
          <p:cNvPr id="26" name="Google Shape;26;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9"/>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9"/>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0" name="Google Shape;30;p9"/>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1" name="Google Shape;3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4" name="Google Shape;34;p10"/>
          <p:cNvSpPr txBox="1">
            <a:spLocks noGrp="1"/>
          </p:cNvSpPr>
          <p:nvPr>
            <p:ph type="body" idx="1"/>
          </p:nvPr>
        </p:nvSpPr>
        <p:spPr>
          <a:xfrm>
            <a:off x="311700" y="1266175"/>
            <a:ext cx="3999900" cy="33027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5" name="Google Shape;35;p10"/>
          <p:cNvSpPr txBox="1">
            <a:spLocks noGrp="1"/>
          </p:cNvSpPr>
          <p:nvPr>
            <p:ph type="body" idx="2"/>
          </p:nvPr>
        </p:nvSpPr>
        <p:spPr>
          <a:xfrm>
            <a:off x="4832400" y="1266175"/>
            <a:ext cx="3999900" cy="33027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9" name="Google Shape;3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2" name="Google Shape;42;p1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3" name="Google Shape;43;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4"/>
        <p:cNvGrpSpPr/>
        <p:nvPr/>
      </p:nvGrpSpPr>
      <p:grpSpPr>
        <a:xfrm>
          <a:off x="0" y="0"/>
          <a:ext cx="0" cy="0"/>
          <a:chOff x="0" y="0"/>
          <a:chExt cx="0" cy="0"/>
        </a:xfrm>
      </p:grpSpPr>
      <p:sp>
        <p:nvSpPr>
          <p:cNvPr id="45" name="Google Shape;45;p13"/>
          <p:cNvSpPr txBox="1">
            <a:spLocks noGrp="1"/>
          </p:cNvSpPr>
          <p:nvPr>
            <p:ph type="title"/>
          </p:nvPr>
        </p:nvSpPr>
        <p:spPr>
          <a:xfrm>
            <a:off x="490250" y="526350"/>
            <a:ext cx="56136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dk2"/>
              </a:buClr>
              <a:buSzPts val="5400"/>
              <a:buNone/>
              <a:defRPr sz="5400" b="0">
                <a:solidFill>
                  <a:schemeClr val="dk2"/>
                </a:solidFill>
              </a:defRPr>
            </a:lvl1pPr>
            <a:lvl2pPr lvl="1" algn="l">
              <a:lnSpc>
                <a:spcPct val="100000"/>
              </a:lnSpc>
              <a:spcBef>
                <a:spcPts val="0"/>
              </a:spcBef>
              <a:spcAft>
                <a:spcPts val="0"/>
              </a:spcAft>
              <a:buClr>
                <a:schemeClr val="dk2"/>
              </a:buClr>
              <a:buSzPts val="5400"/>
              <a:buNone/>
              <a:defRPr sz="5400" b="0">
                <a:solidFill>
                  <a:schemeClr val="dk2"/>
                </a:solidFill>
              </a:defRPr>
            </a:lvl2pPr>
            <a:lvl3pPr lvl="2" algn="l">
              <a:lnSpc>
                <a:spcPct val="100000"/>
              </a:lnSpc>
              <a:spcBef>
                <a:spcPts val="0"/>
              </a:spcBef>
              <a:spcAft>
                <a:spcPts val="0"/>
              </a:spcAft>
              <a:buClr>
                <a:schemeClr val="dk2"/>
              </a:buClr>
              <a:buSzPts val="5400"/>
              <a:buNone/>
              <a:defRPr sz="5400" b="0">
                <a:solidFill>
                  <a:schemeClr val="dk2"/>
                </a:solidFill>
              </a:defRPr>
            </a:lvl3pPr>
            <a:lvl4pPr lvl="3" algn="l">
              <a:lnSpc>
                <a:spcPct val="100000"/>
              </a:lnSpc>
              <a:spcBef>
                <a:spcPts val="0"/>
              </a:spcBef>
              <a:spcAft>
                <a:spcPts val="0"/>
              </a:spcAft>
              <a:buClr>
                <a:schemeClr val="dk2"/>
              </a:buClr>
              <a:buSzPts val="5400"/>
              <a:buNone/>
              <a:defRPr sz="5400" b="0">
                <a:solidFill>
                  <a:schemeClr val="dk2"/>
                </a:solidFill>
              </a:defRPr>
            </a:lvl4pPr>
            <a:lvl5pPr lvl="4" algn="l">
              <a:lnSpc>
                <a:spcPct val="100000"/>
              </a:lnSpc>
              <a:spcBef>
                <a:spcPts val="0"/>
              </a:spcBef>
              <a:spcAft>
                <a:spcPts val="0"/>
              </a:spcAft>
              <a:buClr>
                <a:schemeClr val="dk2"/>
              </a:buClr>
              <a:buSzPts val="5400"/>
              <a:buNone/>
              <a:defRPr sz="5400" b="0">
                <a:solidFill>
                  <a:schemeClr val="dk2"/>
                </a:solidFill>
              </a:defRPr>
            </a:lvl5pPr>
            <a:lvl6pPr lvl="5" algn="l">
              <a:lnSpc>
                <a:spcPct val="100000"/>
              </a:lnSpc>
              <a:spcBef>
                <a:spcPts val="0"/>
              </a:spcBef>
              <a:spcAft>
                <a:spcPts val="0"/>
              </a:spcAft>
              <a:buClr>
                <a:schemeClr val="dk2"/>
              </a:buClr>
              <a:buSzPts val="5400"/>
              <a:buNone/>
              <a:defRPr sz="5400" b="0">
                <a:solidFill>
                  <a:schemeClr val="dk2"/>
                </a:solidFill>
              </a:defRPr>
            </a:lvl6pPr>
            <a:lvl7pPr lvl="6" algn="l">
              <a:lnSpc>
                <a:spcPct val="100000"/>
              </a:lnSpc>
              <a:spcBef>
                <a:spcPts val="0"/>
              </a:spcBef>
              <a:spcAft>
                <a:spcPts val="0"/>
              </a:spcAft>
              <a:buClr>
                <a:schemeClr val="dk2"/>
              </a:buClr>
              <a:buSzPts val="5400"/>
              <a:buNone/>
              <a:defRPr sz="5400" b="0">
                <a:solidFill>
                  <a:schemeClr val="dk2"/>
                </a:solidFill>
              </a:defRPr>
            </a:lvl7pPr>
            <a:lvl8pPr lvl="7" algn="l">
              <a:lnSpc>
                <a:spcPct val="100000"/>
              </a:lnSpc>
              <a:spcBef>
                <a:spcPts val="0"/>
              </a:spcBef>
              <a:spcAft>
                <a:spcPts val="0"/>
              </a:spcAft>
              <a:buClr>
                <a:schemeClr val="dk2"/>
              </a:buClr>
              <a:buSzPts val="5400"/>
              <a:buNone/>
              <a:defRPr sz="5400" b="0">
                <a:solidFill>
                  <a:schemeClr val="dk2"/>
                </a:solidFill>
              </a:defRPr>
            </a:lvl8pPr>
            <a:lvl9pPr lvl="8" algn="l">
              <a:lnSpc>
                <a:spcPct val="100000"/>
              </a:lnSpc>
              <a:spcBef>
                <a:spcPts val="0"/>
              </a:spcBef>
              <a:spcAft>
                <a:spcPts val="0"/>
              </a:spcAft>
              <a:buClr>
                <a:schemeClr val="dk2"/>
              </a:buClr>
              <a:buSzPts val="5400"/>
              <a:buNone/>
              <a:defRPr sz="5400" b="0">
                <a:solidFill>
                  <a:schemeClr val="dk2"/>
                </a:solidFill>
              </a:defRPr>
            </a:lvl9pPr>
          </a:lstStyle>
          <a:p>
            <a:endParaRPr/>
          </a:p>
        </p:txBody>
      </p:sp>
      <p:sp>
        <p:nvSpPr>
          <p:cNvPr id="46" name="Google Shape;46;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14"/>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9" name="Google Shape;49;p14"/>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0" name="Google Shape;50;p14"/>
          <p:cNvSpPr txBox="1">
            <a:spLocks noGrp="1"/>
          </p:cNvSpPr>
          <p:nvPr>
            <p:ph type="title"/>
          </p:nvPr>
        </p:nvSpPr>
        <p:spPr>
          <a:xfrm>
            <a:off x="265500" y="1039675"/>
            <a:ext cx="4045200" cy="16758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1" name="Google Shape;51;p1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2" name="Google Shape;52;p1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53" name="Google Shape;53;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7" name="Google Shape;7;p5"/>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8" name="Google Shape;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drive.google.com/file/d/1zS5Nai0V5B5x9epl23EABiQ3fJIi4nRJ/view"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
          <p:cNvSpPr txBox="1">
            <a:spLocks noGrp="1"/>
          </p:cNvSpPr>
          <p:nvPr>
            <p:ph type="ctrTitle"/>
          </p:nvPr>
        </p:nvSpPr>
        <p:spPr>
          <a:xfrm>
            <a:off x="706050" y="1742250"/>
            <a:ext cx="7731900" cy="10224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11111"/>
              <a:buNone/>
            </a:pPr>
            <a:r>
              <a:rPr lang="en">
                <a:solidFill>
                  <a:srgbClr val="4A86E8"/>
                </a:solidFill>
              </a:rPr>
              <a:t>System Performance Information Real Time Dashboard</a:t>
            </a:r>
            <a:endParaRPr>
              <a:solidFill>
                <a:srgbClr val="4A86E8"/>
              </a:solidFill>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4" title="System Performance.mp4">
            <a:hlinkClick r:id="rId3"/>
          </p:cNvPr>
          <p:cNvPicPr preferRelativeResize="0"/>
          <p:nvPr/>
        </p:nvPicPr>
        <p:blipFill>
          <a:blip r:embed="rId4">
            <a:alphaModFix/>
          </a:blip>
          <a:stretch>
            <a:fillRect/>
          </a:stretch>
        </p:blipFill>
        <p:spPr>
          <a:xfrm>
            <a:off x="152400" y="152400"/>
            <a:ext cx="8651805" cy="4838700"/>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1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3"/>
          <p:cNvPicPr preferRelativeResize="0"/>
          <p:nvPr/>
        </p:nvPicPr>
        <p:blipFill rotWithShape="1">
          <a:blip r:embed="rId3">
            <a:alphaModFix/>
          </a:blip>
          <a:srcRect/>
          <a:stretch/>
        </p:blipFill>
        <p:spPr>
          <a:xfrm>
            <a:off x="152400" y="152400"/>
            <a:ext cx="3964000" cy="4478375"/>
          </a:xfrm>
          <a:prstGeom prst="rect">
            <a:avLst/>
          </a:prstGeom>
          <a:noFill/>
          <a:ln>
            <a:noFill/>
          </a:ln>
        </p:spPr>
      </p:pic>
      <p:sp>
        <p:nvSpPr>
          <p:cNvPr id="77" name="Google Shape;77;p3"/>
          <p:cNvSpPr txBox="1"/>
          <p:nvPr/>
        </p:nvSpPr>
        <p:spPr>
          <a:xfrm>
            <a:off x="152400" y="4699125"/>
            <a:ext cx="54864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Open Sans"/>
                <a:ea typeface="Open Sans"/>
                <a:cs typeface="Open Sans"/>
                <a:sym typeface="Open Sans"/>
              </a:rPr>
              <a:t>System Information retrieval and connection to SQL using Python</a:t>
            </a:r>
            <a:endParaRPr sz="1200" b="0" i="0" u="none" strike="noStrike" cap="none">
              <a:solidFill>
                <a:srgbClr val="000000"/>
              </a:solidFill>
              <a:latin typeface="Open Sans"/>
              <a:ea typeface="Open Sans"/>
              <a:cs typeface="Open Sans"/>
              <a:sym typeface="Open Sans"/>
            </a:endParaRPr>
          </a:p>
        </p:txBody>
      </p:sp>
      <p:pic>
        <p:nvPicPr>
          <p:cNvPr id="78" name="Google Shape;78;p3"/>
          <p:cNvPicPr preferRelativeResize="0"/>
          <p:nvPr/>
        </p:nvPicPr>
        <p:blipFill rotWithShape="1">
          <a:blip r:embed="rId4">
            <a:alphaModFix/>
          </a:blip>
          <a:srcRect/>
          <a:stretch/>
        </p:blipFill>
        <p:spPr>
          <a:xfrm>
            <a:off x="4287850" y="428625"/>
            <a:ext cx="4722801" cy="3705002"/>
          </a:xfrm>
          <a:prstGeom prst="rect">
            <a:avLst/>
          </a:prstGeom>
          <a:noFill/>
          <a:ln>
            <a:noFill/>
          </a:ln>
        </p:spPr>
      </p:pic>
      <p:sp>
        <p:nvSpPr>
          <p:cNvPr id="79" name="Google Shape;79;p3"/>
          <p:cNvSpPr txBox="1"/>
          <p:nvPr/>
        </p:nvSpPr>
        <p:spPr>
          <a:xfrm>
            <a:off x="5887250" y="4261475"/>
            <a:ext cx="17328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Open Sans"/>
                <a:ea typeface="Open Sans"/>
                <a:cs typeface="Open Sans"/>
                <a:sym typeface="Open Sans"/>
              </a:rPr>
              <a:t>Data in SQL Database</a:t>
            </a:r>
            <a:endParaRPr sz="1200" b="0" i="0" u="none" strike="noStrike" cap="none">
              <a:solidFill>
                <a:srgbClr val="000000"/>
              </a:solidFill>
              <a:latin typeface="Open Sans"/>
              <a:ea typeface="Open Sans"/>
              <a:cs typeface="Open Sans"/>
              <a:sym typeface="Open Sans"/>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245cfaff16b_0_4"/>
          <p:cNvSpPr txBox="1"/>
          <p:nvPr/>
        </p:nvSpPr>
        <p:spPr>
          <a:xfrm>
            <a:off x="334975" y="917700"/>
            <a:ext cx="8239200" cy="11082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500"/>
              <a:t>CPU usage refers to the amount of processing power or resources that a computer's central processing unit (CPU) is utilizing at a given time. It indicates the percentage of the CPU's capacity being used to execute various tasks or processes.</a:t>
            </a:r>
            <a:endParaRPr sz="1500"/>
          </a:p>
        </p:txBody>
      </p:sp>
      <p:sp>
        <p:nvSpPr>
          <p:cNvPr id="85" name="Google Shape;85;g245cfaff16b_0_4"/>
          <p:cNvSpPr txBox="1"/>
          <p:nvPr/>
        </p:nvSpPr>
        <p:spPr>
          <a:xfrm>
            <a:off x="382600" y="384300"/>
            <a:ext cx="1619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Open Sans"/>
                <a:ea typeface="Open Sans"/>
                <a:cs typeface="Open Sans"/>
                <a:sym typeface="Open Sans"/>
              </a:rPr>
              <a:t>CPU USAGE</a:t>
            </a:r>
            <a:endParaRPr sz="2000" b="1">
              <a:latin typeface="Open Sans"/>
              <a:ea typeface="Open Sans"/>
              <a:cs typeface="Open Sans"/>
              <a:sym typeface="Open Sans"/>
            </a:endParaRPr>
          </a:p>
        </p:txBody>
      </p:sp>
      <p:sp>
        <p:nvSpPr>
          <p:cNvPr id="86" name="Google Shape;86;g245cfaff16b_0_4"/>
          <p:cNvSpPr txBox="1"/>
          <p:nvPr/>
        </p:nvSpPr>
        <p:spPr>
          <a:xfrm>
            <a:off x="382600" y="2382600"/>
            <a:ext cx="2190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Open Sans"/>
                <a:ea typeface="Open Sans"/>
                <a:cs typeface="Open Sans"/>
                <a:sym typeface="Open Sans"/>
              </a:rPr>
              <a:t>DISK USAGE</a:t>
            </a:r>
            <a:endParaRPr sz="2000" b="1">
              <a:latin typeface="Open Sans"/>
              <a:ea typeface="Open Sans"/>
              <a:cs typeface="Open Sans"/>
              <a:sym typeface="Open Sans"/>
            </a:endParaRPr>
          </a:p>
        </p:txBody>
      </p:sp>
      <p:sp>
        <p:nvSpPr>
          <p:cNvPr id="87" name="Google Shape;87;g245cfaff16b_0_4"/>
          <p:cNvSpPr txBox="1"/>
          <p:nvPr/>
        </p:nvSpPr>
        <p:spPr>
          <a:xfrm>
            <a:off x="382600" y="2975100"/>
            <a:ext cx="8239200" cy="11082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500"/>
              <a:t>Disk usage refers to the amount of storage space occupied by files, folders, and system data on a computer's hard disk drive (HDD) or solid-state drive (SSD). It represents the utilization of the available disk space.</a:t>
            </a:r>
            <a:endParaRPr sz="1500"/>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245cfaff16b_0_25"/>
          <p:cNvSpPr txBox="1"/>
          <p:nvPr/>
        </p:nvSpPr>
        <p:spPr>
          <a:xfrm>
            <a:off x="334975" y="917700"/>
            <a:ext cx="8239200" cy="14547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1500"/>
              </a:spcAft>
              <a:buNone/>
            </a:pPr>
            <a:r>
              <a:rPr lang="en" sz="1500"/>
              <a:t>Computer memory, often referred to as random-access memory (RAM), is a volatile form of storage that provides fast access to data and instructions for the CPU. When a program or process is executed, it requires a certain amount of memory to hold its code, variables, and other temporary data.</a:t>
            </a:r>
            <a:endParaRPr sz="1500"/>
          </a:p>
        </p:txBody>
      </p:sp>
      <p:sp>
        <p:nvSpPr>
          <p:cNvPr id="93" name="Google Shape;93;g245cfaff16b_0_25"/>
          <p:cNvSpPr txBox="1"/>
          <p:nvPr/>
        </p:nvSpPr>
        <p:spPr>
          <a:xfrm>
            <a:off x="382600" y="384300"/>
            <a:ext cx="2543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Open Sans"/>
                <a:ea typeface="Open Sans"/>
                <a:cs typeface="Open Sans"/>
                <a:sym typeface="Open Sans"/>
              </a:rPr>
              <a:t>MEMORY USAGE</a:t>
            </a:r>
            <a:endParaRPr sz="2000" b="1">
              <a:latin typeface="Open Sans"/>
              <a:ea typeface="Open Sans"/>
              <a:cs typeface="Open Sans"/>
              <a:sym typeface="Open Sans"/>
            </a:endParaRPr>
          </a:p>
        </p:txBody>
      </p:sp>
      <p:sp>
        <p:nvSpPr>
          <p:cNvPr id="94" name="Google Shape;94;g245cfaff16b_0_25"/>
          <p:cNvSpPr txBox="1"/>
          <p:nvPr/>
        </p:nvSpPr>
        <p:spPr>
          <a:xfrm>
            <a:off x="430225" y="2711100"/>
            <a:ext cx="3609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Open Sans"/>
                <a:ea typeface="Open Sans"/>
                <a:cs typeface="Open Sans"/>
                <a:sym typeface="Open Sans"/>
              </a:rPr>
              <a:t>BYTES SENT AND RECEIVED</a:t>
            </a:r>
            <a:endParaRPr sz="2000" b="1">
              <a:latin typeface="Open Sans"/>
              <a:ea typeface="Open Sans"/>
              <a:cs typeface="Open Sans"/>
              <a:sym typeface="Open Sans"/>
            </a:endParaRPr>
          </a:p>
        </p:txBody>
      </p:sp>
      <p:sp>
        <p:nvSpPr>
          <p:cNvPr id="95" name="Google Shape;95;g245cfaff16b_0_25"/>
          <p:cNvSpPr txBox="1"/>
          <p:nvPr/>
        </p:nvSpPr>
        <p:spPr>
          <a:xfrm>
            <a:off x="382600" y="3375150"/>
            <a:ext cx="8239200" cy="11082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500"/>
              <a:t>These typically refers to the amount of data transmitted over a network interface. It represents the volume of data received and sent by the network adapter or network interface card (NIC) in the computer.</a:t>
            </a:r>
            <a:endParaRPr sz="1500"/>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245cfaff16b_0_36"/>
          <p:cNvSpPr txBox="1"/>
          <p:nvPr/>
        </p:nvSpPr>
        <p:spPr>
          <a:xfrm>
            <a:off x="334975" y="917700"/>
            <a:ext cx="8239200" cy="14547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1500"/>
              </a:spcAft>
              <a:buNone/>
            </a:pPr>
            <a:r>
              <a:rPr lang="en" sz="1500"/>
              <a:t>CPU calls are specific functions or interfaces provided by the operating system that allow programs to request services from the operating system kernel. These calls enable programs to interact with hardware devices, access files, allocate memory, perform I/O operations, and other privileged operations.</a:t>
            </a:r>
            <a:endParaRPr sz="1500"/>
          </a:p>
        </p:txBody>
      </p:sp>
      <p:sp>
        <p:nvSpPr>
          <p:cNvPr id="101" name="Google Shape;101;g245cfaff16b_0_36"/>
          <p:cNvSpPr txBox="1"/>
          <p:nvPr/>
        </p:nvSpPr>
        <p:spPr>
          <a:xfrm>
            <a:off x="382600" y="384300"/>
            <a:ext cx="2543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Open Sans"/>
                <a:ea typeface="Open Sans"/>
                <a:cs typeface="Open Sans"/>
                <a:sym typeface="Open Sans"/>
              </a:rPr>
              <a:t>CPU CALLS</a:t>
            </a:r>
            <a:endParaRPr sz="2000" b="1">
              <a:latin typeface="Open Sans"/>
              <a:ea typeface="Open Sans"/>
              <a:cs typeface="Open Sans"/>
              <a:sym typeface="Open Sans"/>
            </a:endParaRPr>
          </a:p>
        </p:txBody>
      </p:sp>
      <p:sp>
        <p:nvSpPr>
          <p:cNvPr id="102" name="Google Shape;102;g245cfaff16b_0_36"/>
          <p:cNvSpPr txBox="1"/>
          <p:nvPr/>
        </p:nvSpPr>
        <p:spPr>
          <a:xfrm>
            <a:off x="430225" y="2676750"/>
            <a:ext cx="3609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Open Sans"/>
                <a:ea typeface="Open Sans"/>
                <a:cs typeface="Open Sans"/>
                <a:sym typeface="Open Sans"/>
              </a:rPr>
              <a:t>CPU INTERRUPTS</a:t>
            </a:r>
            <a:endParaRPr sz="2000" b="1">
              <a:latin typeface="Open Sans"/>
              <a:ea typeface="Open Sans"/>
              <a:cs typeface="Open Sans"/>
              <a:sym typeface="Open Sans"/>
            </a:endParaRPr>
          </a:p>
        </p:txBody>
      </p:sp>
      <p:sp>
        <p:nvSpPr>
          <p:cNvPr id="103" name="Google Shape;103;g245cfaff16b_0_36"/>
          <p:cNvSpPr txBox="1"/>
          <p:nvPr/>
        </p:nvSpPr>
        <p:spPr>
          <a:xfrm>
            <a:off x="382600" y="3308475"/>
            <a:ext cx="8239200" cy="7620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500"/>
              <a:t>CPU interrupt is a signal that interrupts the normal execution of a program and causes the CPU to temporarily suspend its current task to handle the interrupt request.</a:t>
            </a:r>
            <a:endParaRPr sz="1500"/>
          </a:p>
        </p:txBody>
      </p:sp>
    </p:spTree>
  </p:cSld>
  <p:clrMapOvr>
    <a:masterClrMapping/>
  </p:clrMapOvr>
  <p:transition spd="slow">
    <p:push/>
  </p:transition>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295</Words>
  <Application>Microsoft Office PowerPoint</Application>
  <PresentationFormat>On-screen Show (16:9)</PresentationFormat>
  <Paragraphs>15</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PT Sans Narrow</vt:lpstr>
      <vt:lpstr>Open Sans</vt:lpstr>
      <vt:lpstr>Tropic</vt:lpstr>
      <vt:lpstr>System Performance Information Real Time Dashboard</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Performance Information Real Time Dashboard</dc:title>
  <cp:lastModifiedBy>SAKSHI NEERAJ</cp:lastModifiedBy>
  <cp:revision>1</cp:revision>
  <dcterms:modified xsi:type="dcterms:W3CDTF">2023-05-17T16:16:29Z</dcterms:modified>
</cp:coreProperties>
</file>