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9" r:id="rId17"/>
    <p:sldId id="280" r:id="rId18"/>
    <p:sldId id="281" r:id="rId19"/>
    <p:sldId id="292" r:id="rId20"/>
    <p:sldId id="293" r:id="rId21"/>
    <p:sldId id="294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E121B-1BBD-40F7-AEE2-4BC7267074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B20F13-5218-44F8-9E28-D347EE840304}">
      <dgm:prSet/>
      <dgm:spPr/>
      <dgm:t>
        <a:bodyPr/>
        <a:lstStyle/>
        <a:p>
          <a:r>
            <a:rPr lang="en-US" b="0" i="0"/>
            <a:t>Dataset Summary253,680 rows, 22 columns</a:t>
          </a:r>
          <a:endParaRPr lang="en-US"/>
        </a:p>
      </dgm:t>
    </dgm:pt>
    <dgm:pt modelId="{59FF8562-04C4-469A-9B85-88EBA5E9C3FA}" type="parTrans" cxnId="{24E8F46F-A35E-43AA-932A-F0E5A6607065}">
      <dgm:prSet/>
      <dgm:spPr/>
      <dgm:t>
        <a:bodyPr/>
        <a:lstStyle/>
        <a:p>
          <a:endParaRPr lang="en-US"/>
        </a:p>
      </dgm:t>
    </dgm:pt>
    <dgm:pt modelId="{69C6964E-368A-4653-ABBF-14EF198C5E03}" type="sibTrans" cxnId="{24E8F46F-A35E-43AA-932A-F0E5A6607065}">
      <dgm:prSet/>
      <dgm:spPr/>
      <dgm:t>
        <a:bodyPr/>
        <a:lstStyle/>
        <a:p>
          <a:endParaRPr lang="en-US"/>
        </a:p>
      </dgm:t>
    </dgm:pt>
    <dgm:pt modelId="{0FA58AB6-1AC2-4DC0-8EA0-950F2025B1C3}">
      <dgm:prSet/>
      <dgm:spPr/>
      <dgm:t>
        <a:bodyPr/>
        <a:lstStyle/>
        <a:p>
          <a:r>
            <a:rPr lang="en-US" b="0" i="0" dirty="0"/>
            <a:t>Mix of discrete (15) and continuous (7) features</a:t>
          </a:r>
          <a:endParaRPr lang="en-US" dirty="0"/>
        </a:p>
      </dgm:t>
    </dgm:pt>
    <dgm:pt modelId="{9866D21E-DB89-4DBC-867D-B2D070EFD91B}" type="parTrans" cxnId="{42640958-6447-45BB-B193-1D47CFDD831F}">
      <dgm:prSet/>
      <dgm:spPr/>
      <dgm:t>
        <a:bodyPr/>
        <a:lstStyle/>
        <a:p>
          <a:endParaRPr lang="en-US"/>
        </a:p>
      </dgm:t>
    </dgm:pt>
    <dgm:pt modelId="{6E0EC4C8-BB2F-4486-ADA7-9480A80F1E2A}" type="sibTrans" cxnId="{42640958-6447-45BB-B193-1D47CFDD831F}">
      <dgm:prSet/>
      <dgm:spPr/>
      <dgm:t>
        <a:bodyPr/>
        <a:lstStyle/>
        <a:p>
          <a:endParaRPr lang="en-US"/>
        </a:p>
      </dgm:t>
    </dgm:pt>
    <dgm:pt modelId="{E7285198-296E-4F1F-9E62-372D011275EC}">
      <dgm:prSet/>
      <dgm:spPr/>
      <dgm:t>
        <a:bodyPr/>
        <a:lstStyle/>
        <a:p>
          <a:r>
            <a:rPr lang="en-US" b="0" i="0" dirty="0"/>
            <a:t>No missing values, duplicates removed</a:t>
          </a:r>
          <a:endParaRPr lang="en-US" dirty="0"/>
        </a:p>
      </dgm:t>
    </dgm:pt>
    <dgm:pt modelId="{6F51888C-F218-4482-B1EC-C93C27578FB6}" type="parTrans" cxnId="{CB3C5E1D-37DE-4C28-A455-BA63E3882FBC}">
      <dgm:prSet/>
      <dgm:spPr/>
      <dgm:t>
        <a:bodyPr/>
        <a:lstStyle/>
        <a:p>
          <a:endParaRPr lang="en-US"/>
        </a:p>
      </dgm:t>
    </dgm:pt>
    <dgm:pt modelId="{0AB932F7-9D50-4348-A8A9-4808DFB1D164}" type="sibTrans" cxnId="{CB3C5E1D-37DE-4C28-A455-BA63E3882FBC}">
      <dgm:prSet/>
      <dgm:spPr/>
      <dgm:t>
        <a:bodyPr/>
        <a:lstStyle/>
        <a:p>
          <a:endParaRPr lang="en-US"/>
        </a:p>
      </dgm:t>
    </dgm:pt>
    <dgm:pt modelId="{44920A6D-D6CB-46CB-B016-88215011231A}" type="pres">
      <dgm:prSet presAssocID="{A49E121B-1BBD-40F7-AEE2-4BC726707473}" presName="linear" presStyleCnt="0">
        <dgm:presLayoutVars>
          <dgm:animLvl val="lvl"/>
          <dgm:resizeHandles val="exact"/>
        </dgm:presLayoutVars>
      </dgm:prSet>
      <dgm:spPr/>
    </dgm:pt>
    <dgm:pt modelId="{AB3D2210-C229-48C8-BAB6-A248A9041946}" type="pres">
      <dgm:prSet presAssocID="{5AB20F13-5218-44F8-9E28-D347EE8403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49B4D0-3275-468F-AEE8-08838C0C52D0}" type="pres">
      <dgm:prSet presAssocID="{69C6964E-368A-4653-ABBF-14EF198C5E03}" presName="spacer" presStyleCnt="0"/>
      <dgm:spPr/>
    </dgm:pt>
    <dgm:pt modelId="{911B44DB-5B29-4E2D-A33B-390A5A283A1C}" type="pres">
      <dgm:prSet presAssocID="{0FA58AB6-1AC2-4DC0-8EA0-950F2025B1C3}" presName="parentText" presStyleLbl="node1" presStyleIdx="1" presStyleCnt="3" custLinFactNeighborY="18899">
        <dgm:presLayoutVars>
          <dgm:chMax val="0"/>
          <dgm:bulletEnabled val="1"/>
        </dgm:presLayoutVars>
      </dgm:prSet>
      <dgm:spPr/>
    </dgm:pt>
    <dgm:pt modelId="{DD3346CE-3307-4A0A-A553-C800FDFDD4CC}" type="pres">
      <dgm:prSet presAssocID="{6E0EC4C8-BB2F-4486-ADA7-9480A80F1E2A}" presName="spacer" presStyleCnt="0"/>
      <dgm:spPr/>
    </dgm:pt>
    <dgm:pt modelId="{8390B15D-5A98-4D4E-80FD-A5A45757201C}" type="pres">
      <dgm:prSet presAssocID="{E7285198-296E-4F1F-9E62-372D011275E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F2F018-6DD5-4CC7-A1F6-4FC02BF79EC7}" type="presOf" srcId="{5AB20F13-5218-44F8-9E28-D347EE840304}" destId="{AB3D2210-C229-48C8-BAB6-A248A9041946}" srcOrd="0" destOrd="0" presId="urn:microsoft.com/office/officeart/2005/8/layout/vList2"/>
    <dgm:cxn modelId="{566A2C1C-9845-4E16-8F44-2354A7721C29}" type="presOf" srcId="{A49E121B-1BBD-40F7-AEE2-4BC726707473}" destId="{44920A6D-D6CB-46CB-B016-88215011231A}" srcOrd="0" destOrd="0" presId="urn:microsoft.com/office/officeart/2005/8/layout/vList2"/>
    <dgm:cxn modelId="{CB3C5E1D-37DE-4C28-A455-BA63E3882FBC}" srcId="{A49E121B-1BBD-40F7-AEE2-4BC726707473}" destId="{E7285198-296E-4F1F-9E62-372D011275EC}" srcOrd="2" destOrd="0" parTransId="{6F51888C-F218-4482-B1EC-C93C27578FB6}" sibTransId="{0AB932F7-9D50-4348-A8A9-4808DFB1D164}"/>
    <dgm:cxn modelId="{71DA6B35-FD32-418A-B428-12892FCA08FD}" type="presOf" srcId="{E7285198-296E-4F1F-9E62-372D011275EC}" destId="{8390B15D-5A98-4D4E-80FD-A5A45757201C}" srcOrd="0" destOrd="0" presId="urn:microsoft.com/office/officeart/2005/8/layout/vList2"/>
    <dgm:cxn modelId="{24E8F46F-A35E-43AA-932A-F0E5A6607065}" srcId="{A49E121B-1BBD-40F7-AEE2-4BC726707473}" destId="{5AB20F13-5218-44F8-9E28-D347EE840304}" srcOrd="0" destOrd="0" parTransId="{59FF8562-04C4-469A-9B85-88EBA5E9C3FA}" sibTransId="{69C6964E-368A-4653-ABBF-14EF198C5E03}"/>
    <dgm:cxn modelId="{42640958-6447-45BB-B193-1D47CFDD831F}" srcId="{A49E121B-1BBD-40F7-AEE2-4BC726707473}" destId="{0FA58AB6-1AC2-4DC0-8EA0-950F2025B1C3}" srcOrd="1" destOrd="0" parTransId="{9866D21E-DB89-4DBC-867D-B2D070EFD91B}" sibTransId="{6E0EC4C8-BB2F-4486-ADA7-9480A80F1E2A}"/>
    <dgm:cxn modelId="{C5FA9EFE-2457-48D6-B67B-8A80C4A0583F}" type="presOf" srcId="{0FA58AB6-1AC2-4DC0-8EA0-950F2025B1C3}" destId="{911B44DB-5B29-4E2D-A33B-390A5A283A1C}" srcOrd="0" destOrd="0" presId="urn:microsoft.com/office/officeart/2005/8/layout/vList2"/>
    <dgm:cxn modelId="{A780766D-1B18-4829-ACB7-ACE25A02BD6C}" type="presParOf" srcId="{44920A6D-D6CB-46CB-B016-88215011231A}" destId="{AB3D2210-C229-48C8-BAB6-A248A9041946}" srcOrd="0" destOrd="0" presId="urn:microsoft.com/office/officeart/2005/8/layout/vList2"/>
    <dgm:cxn modelId="{ED3477A5-DC8E-4AD6-92E3-A5F0A6636F70}" type="presParOf" srcId="{44920A6D-D6CB-46CB-B016-88215011231A}" destId="{4549B4D0-3275-468F-AEE8-08838C0C52D0}" srcOrd="1" destOrd="0" presId="urn:microsoft.com/office/officeart/2005/8/layout/vList2"/>
    <dgm:cxn modelId="{D5337282-E8BC-4DDE-A59A-0BC815CB59CE}" type="presParOf" srcId="{44920A6D-D6CB-46CB-B016-88215011231A}" destId="{911B44DB-5B29-4E2D-A33B-390A5A283A1C}" srcOrd="2" destOrd="0" presId="urn:microsoft.com/office/officeart/2005/8/layout/vList2"/>
    <dgm:cxn modelId="{29FB1E3F-DBE4-467D-B773-341C5474BE20}" type="presParOf" srcId="{44920A6D-D6CB-46CB-B016-88215011231A}" destId="{DD3346CE-3307-4A0A-A553-C800FDFDD4CC}" srcOrd="3" destOrd="0" presId="urn:microsoft.com/office/officeart/2005/8/layout/vList2"/>
    <dgm:cxn modelId="{674DCA86-357B-42BB-8E21-C1EDBBBD21DB}" type="presParOf" srcId="{44920A6D-D6CB-46CB-B016-88215011231A}" destId="{8390B15D-5A98-4D4E-80FD-A5A4575720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BA82C-556D-4342-BDD7-C023C3D7B8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03C049-0645-43DA-94BC-19F942DA70BF}">
      <dgm:prSet/>
      <dgm:spPr/>
      <dgm:t>
        <a:bodyPr/>
        <a:lstStyle/>
        <a:p>
          <a:r>
            <a:rPr lang="en-US"/>
            <a:t>HighBP, </a:t>
          </a:r>
        </a:p>
      </dgm:t>
    </dgm:pt>
    <dgm:pt modelId="{9EC4E725-5969-4328-8C7B-063AC6AC2230}" type="parTrans" cxnId="{BA76EA91-D0A4-46AC-984E-55FF552935AF}">
      <dgm:prSet/>
      <dgm:spPr/>
      <dgm:t>
        <a:bodyPr/>
        <a:lstStyle/>
        <a:p>
          <a:endParaRPr lang="en-US"/>
        </a:p>
      </dgm:t>
    </dgm:pt>
    <dgm:pt modelId="{11901392-2405-4144-AE5B-BF98CDB2806A}" type="sibTrans" cxnId="{BA76EA91-D0A4-46AC-984E-55FF552935AF}">
      <dgm:prSet/>
      <dgm:spPr/>
      <dgm:t>
        <a:bodyPr/>
        <a:lstStyle/>
        <a:p>
          <a:endParaRPr lang="en-US"/>
        </a:p>
      </dgm:t>
    </dgm:pt>
    <dgm:pt modelId="{4C7869C3-38FD-463E-A78F-AB3D8BED8BE9}">
      <dgm:prSet/>
      <dgm:spPr/>
      <dgm:t>
        <a:bodyPr/>
        <a:lstStyle/>
        <a:p>
          <a:r>
            <a:rPr lang="en-US"/>
            <a:t>HighChol, </a:t>
          </a:r>
        </a:p>
      </dgm:t>
    </dgm:pt>
    <dgm:pt modelId="{ECC8BE1C-4F01-4088-984E-89E461E48843}" type="parTrans" cxnId="{8C010460-87CE-4AFA-B38E-8A3F6751BB6B}">
      <dgm:prSet/>
      <dgm:spPr/>
      <dgm:t>
        <a:bodyPr/>
        <a:lstStyle/>
        <a:p>
          <a:endParaRPr lang="en-US"/>
        </a:p>
      </dgm:t>
    </dgm:pt>
    <dgm:pt modelId="{694AEDF7-3EF1-40A9-BCB6-85874782B499}" type="sibTrans" cxnId="{8C010460-87CE-4AFA-B38E-8A3F6751BB6B}">
      <dgm:prSet/>
      <dgm:spPr/>
      <dgm:t>
        <a:bodyPr/>
        <a:lstStyle/>
        <a:p>
          <a:endParaRPr lang="en-US"/>
        </a:p>
      </dgm:t>
    </dgm:pt>
    <dgm:pt modelId="{D857A32C-16A5-4B38-B42B-F956265ABBA7}">
      <dgm:prSet/>
      <dgm:spPr/>
      <dgm:t>
        <a:bodyPr/>
        <a:lstStyle/>
        <a:p>
          <a:r>
            <a:rPr lang="en-US"/>
            <a:t>BMI, </a:t>
          </a:r>
        </a:p>
      </dgm:t>
    </dgm:pt>
    <dgm:pt modelId="{0362DB58-4680-44CA-93D0-D82F4F175ED5}" type="parTrans" cxnId="{07D1A1FB-AFFD-458E-925E-4723C6610756}">
      <dgm:prSet/>
      <dgm:spPr/>
      <dgm:t>
        <a:bodyPr/>
        <a:lstStyle/>
        <a:p>
          <a:endParaRPr lang="en-US"/>
        </a:p>
      </dgm:t>
    </dgm:pt>
    <dgm:pt modelId="{4656E03C-D862-41EC-BE73-BCFB513B1762}" type="sibTrans" cxnId="{07D1A1FB-AFFD-458E-925E-4723C6610756}">
      <dgm:prSet/>
      <dgm:spPr/>
      <dgm:t>
        <a:bodyPr/>
        <a:lstStyle/>
        <a:p>
          <a:endParaRPr lang="en-US"/>
        </a:p>
      </dgm:t>
    </dgm:pt>
    <dgm:pt modelId="{4206ECE4-62B1-42E1-B08B-B23020540E6E}">
      <dgm:prSet/>
      <dgm:spPr/>
      <dgm:t>
        <a:bodyPr/>
        <a:lstStyle/>
        <a:p>
          <a:r>
            <a:rPr lang="en-US"/>
            <a:t>Smoking, </a:t>
          </a:r>
        </a:p>
      </dgm:t>
    </dgm:pt>
    <dgm:pt modelId="{E3868C60-A3F5-4B8A-BBFD-F936C3189169}" type="parTrans" cxnId="{6766E081-88B2-468B-8B25-37DBDA59230B}">
      <dgm:prSet/>
      <dgm:spPr/>
      <dgm:t>
        <a:bodyPr/>
        <a:lstStyle/>
        <a:p>
          <a:endParaRPr lang="en-US"/>
        </a:p>
      </dgm:t>
    </dgm:pt>
    <dgm:pt modelId="{68A1A111-D428-4B06-B007-826B34CC367D}" type="sibTrans" cxnId="{6766E081-88B2-468B-8B25-37DBDA59230B}">
      <dgm:prSet/>
      <dgm:spPr/>
      <dgm:t>
        <a:bodyPr/>
        <a:lstStyle/>
        <a:p>
          <a:endParaRPr lang="en-US"/>
        </a:p>
      </dgm:t>
    </dgm:pt>
    <dgm:pt modelId="{06CA20CA-6791-48EC-A431-6105A02808DD}">
      <dgm:prSet/>
      <dgm:spPr/>
      <dgm:t>
        <a:bodyPr/>
        <a:lstStyle/>
        <a:p>
          <a:r>
            <a:rPr lang="en-US"/>
            <a:t>Stroke, </a:t>
          </a:r>
        </a:p>
      </dgm:t>
    </dgm:pt>
    <dgm:pt modelId="{5CEF4C79-3D93-4702-86E7-E3AB87DF8DF8}" type="parTrans" cxnId="{29E6A526-27A2-4158-9537-18BD8AF3974A}">
      <dgm:prSet/>
      <dgm:spPr/>
      <dgm:t>
        <a:bodyPr/>
        <a:lstStyle/>
        <a:p>
          <a:endParaRPr lang="en-US"/>
        </a:p>
      </dgm:t>
    </dgm:pt>
    <dgm:pt modelId="{E9C29A91-5D70-4D11-9F71-3AF5C0A6ACA9}" type="sibTrans" cxnId="{29E6A526-27A2-4158-9537-18BD8AF3974A}">
      <dgm:prSet/>
      <dgm:spPr/>
      <dgm:t>
        <a:bodyPr/>
        <a:lstStyle/>
        <a:p>
          <a:endParaRPr lang="en-US"/>
        </a:p>
      </dgm:t>
    </dgm:pt>
    <dgm:pt modelId="{4D0AB9D3-E7EC-4428-A25A-4AC9FBCA432E}">
      <dgm:prSet/>
      <dgm:spPr/>
      <dgm:t>
        <a:bodyPr/>
        <a:lstStyle/>
        <a:p>
          <a:r>
            <a:rPr lang="en-US"/>
            <a:t>Heart Disease or Attack, </a:t>
          </a:r>
        </a:p>
      </dgm:t>
    </dgm:pt>
    <dgm:pt modelId="{AFF16E3F-21F8-4F52-A843-BBF4A70769E9}" type="parTrans" cxnId="{0D220335-7CBA-419B-B9D2-33D9701BB5C4}">
      <dgm:prSet/>
      <dgm:spPr/>
      <dgm:t>
        <a:bodyPr/>
        <a:lstStyle/>
        <a:p>
          <a:endParaRPr lang="en-US"/>
        </a:p>
      </dgm:t>
    </dgm:pt>
    <dgm:pt modelId="{83BE073F-B7DD-4EDD-B782-9F7A9AAD2256}" type="sibTrans" cxnId="{0D220335-7CBA-419B-B9D2-33D9701BB5C4}">
      <dgm:prSet/>
      <dgm:spPr/>
      <dgm:t>
        <a:bodyPr/>
        <a:lstStyle/>
        <a:p>
          <a:endParaRPr lang="en-US"/>
        </a:p>
      </dgm:t>
    </dgm:pt>
    <dgm:pt modelId="{7E350021-FBB4-45D9-BE9A-AF9E270FF59B}">
      <dgm:prSet/>
      <dgm:spPr/>
      <dgm:t>
        <a:bodyPr/>
        <a:lstStyle/>
        <a:p>
          <a:r>
            <a:rPr lang="en-US"/>
            <a:t>Physical Activity, </a:t>
          </a:r>
        </a:p>
      </dgm:t>
    </dgm:pt>
    <dgm:pt modelId="{CE9645EC-2BEF-4D33-B492-AABC965EA05D}" type="parTrans" cxnId="{4E8D9B1A-DE40-49B7-9C8D-08E2FBCA913C}">
      <dgm:prSet/>
      <dgm:spPr/>
      <dgm:t>
        <a:bodyPr/>
        <a:lstStyle/>
        <a:p>
          <a:endParaRPr lang="en-US"/>
        </a:p>
      </dgm:t>
    </dgm:pt>
    <dgm:pt modelId="{8B6854FE-D297-40C1-A86F-B7E19E324AD3}" type="sibTrans" cxnId="{4E8D9B1A-DE40-49B7-9C8D-08E2FBCA913C}">
      <dgm:prSet/>
      <dgm:spPr/>
      <dgm:t>
        <a:bodyPr/>
        <a:lstStyle/>
        <a:p>
          <a:endParaRPr lang="en-US"/>
        </a:p>
      </dgm:t>
    </dgm:pt>
    <dgm:pt modelId="{06ABB250-ED5D-4BBD-9725-493EBA3BA023}">
      <dgm:prSet/>
      <dgm:spPr/>
      <dgm:t>
        <a:bodyPr/>
        <a:lstStyle/>
        <a:p>
          <a:r>
            <a:rPr lang="en-US"/>
            <a:t>Age, </a:t>
          </a:r>
        </a:p>
      </dgm:t>
    </dgm:pt>
    <dgm:pt modelId="{1802957F-7678-4DFD-808B-2790EB09A37A}" type="parTrans" cxnId="{D9C8585E-B6A2-4387-9F21-1DA8D3AFD608}">
      <dgm:prSet/>
      <dgm:spPr/>
      <dgm:t>
        <a:bodyPr/>
        <a:lstStyle/>
        <a:p>
          <a:endParaRPr lang="en-US"/>
        </a:p>
      </dgm:t>
    </dgm:pt>
    <dgm:pt modelId="{42C21F4D-1B9C-414C-BEA1-BAD12B3936EC}" type="sibTrans" cxnId="{D9C8585E-B6A2-4387-9F21-1DA8D3AFD608}">
      <dgm:prSet/>
      <dgm:spPr/>
      <dgm:t>
        <a:bodyPr/>
        <a:lstStyle/>
        <a:p>
          <a:endParaRPr lang="en-US"/>
        </a:p>
      </dgm:t>
    </dgm:pt>
    <dgm:pt modelId="{FD547012-C3FC-44FA-8FF8-453F52746FC1}">
      <dgm:prSet/>
      <dgm:spPr/>
      <dgm:t>
        <a:bodyPr/>
        <a:lstStyle/>
        <a:p>
          <a:r>
            <a:rPr lang="en-US"/>
            <a:t>Education, </a:t>
          </a:r>
        </a:p>
      </dgm:t>
    </dgm:pt>
    <dgm:pt modelId="{C8450190-9885-48B3-81C6-5E5860D03292}" type="parTrans" cxnId="{940B6207-BF7E-4578-9171-B74C151FFB60}">
      <dgm:prSet/>
      <dgm:spPr/>
      <dgm:t>
        <a:bodyPr/>
        <a:lstStyle/>
        <a:p>
          <a:endParaRPr lang="en-US"/>
        </a:p>
      </dgm:t>
    </dgm:pt>
    <dgm:pt modelId="{12654EC9-9305-4F83-AA17-35DDE54BF518}" type="sibTrans" cxnId="{940B6207-BF7E-4578-9171-B74C151FFB60}">
      <dgm:prSet/>
      <dgm:spPr/>
      <dgm:t>
        <a:bodyPr/>
        <a:lstStyle/>
        <a:p>
          <a:endParaRPr lang="en-US"/>
        </a:p>
      </dgm:t>
    </dgm:pt>
    <dgm:pt modelId="{70B2223A-D2F3-4394-A250-EAA1687E920D}">
      <dgm:prSet/>
      <dgm:spPr/>
      <dgm:t>
        <a:bodyPr/>
        <a:lstStyle/>
        <a:p>
          <a:r>
            <a:rPr lang="en-US"/>
            <a:t>Income</a:t>
          </a:r>
        </a:p>
      </dgm:t>
    </dgm:pt>
    <dgm:pt modelId="{31D3FFC9-D6A4-4710-9BE3-062405FEF146}" type="parTrans" cxnId="{A7509B49-17C6-450F-ADDA-A48E5ED8E0E2}">
      <dgm:prSet/>
      <dgm:spPr/>
      <dgm:t>
        <a:bodyPr/>
        <a:lstStyle/>
        <a:p>
          <a:endParaRPr lang="en-US"/>
        </a:p>
      </dgm:t>
    </dgm:pt>
    <dgm:pt modelId="{4282C106-7919-4BE9-8196-0A33785D61A5}" type="sibTrans" cxnId="{A7509B49-17C6-450F-ADDA-A48E5ED8E0E2}">
      <dgm:prSet/>
      <dgm:spPr/>
      <dgm:t>
        <a:bodyPr/>
        <a:lstStyle/>
        <a:p>
          <a:endParaRPr lang="en-US"/>
        </a:p>
      </dgm:t>
    </dgm:pt>
    <dgm:pt modelId="{54A08AE8-3024-4654-97AD-7A69AEEA882A}" type="pres">
      <dgm:prSet presAssocID="{E5EBA82C-556D-4342-BDD7-C023C3D7B85C}" presName="diagram" presStyleCnt="0">
        <dgm:presLayoutVars>
          <dgm:dir/>
          <dgm:resizeHandles val="exact"/>
        </dgm:presLayoutVars>
      </dgm:prSet>
      <dgm:spPr/>
    </dgm:pt>
    <dgm:pt modelId="{F4013F67-CA8C-47BD-937C-5219E81F475D}" type="pres">
      <dgm:prSet presAssocID="{F503C049-0645-43DA-94BC-19F942DA70BF}" presName="node" presStyleLbl="node1" presStyleIdx="0" presStyleCnt="10">
        <dgm:presLayoutVars>
          <dgm:bulletEnabled val="1"/>
        </dgm:presLayoutVars>
      </dgm:prSet>
      <dgm:spPr/>
    </dgm:pt>
    <dgm:pt modelId="{67CC1F88-71EC-421F-9C95-613DDF63C6FD}" type="pres">
      <dgm:prSet presAssocID="{11901392-2405-4144-AE5B-BF98CDB2806A}" presName="sibTrans" presStyleCnt="0"/>
      <dgm:spPr/>
    </dgm:pt>
    <dgm:pt modelId="{A1A85875-BFDE-4333-BC17-5A625CF0BBBF}" type="pres">
      <dgm:prSet presAssocID="{4C7869C3-38FD-463E-A78F-AB3D8BED8BE9}" presName="node" presStyleLbl="node1" presStyleIdx="1" presStyleCnt="10">
        <dgm:presLayoutVars>
          <dgm:bulletEnabled val="1"/>
        </dgm:presLayoutVars>
      </dgm:prSet>
      <dgm:spPr/>
    </dgm:pt>
    <dgm:pt modelId="{D7757C69-B691-4632-8D1B-41221AF58DC2}" type="pres">
      <dgm:prSet presAssocID="{694AEDF7-3EF1-40A9-BCB6-85874782B499}" presName="sibTrans" presStyleCnt="0"/>
      <dgm:spPr/>
    </dgm:pt>
    <dgm:pt modelId="{035551D9-AA95-4F64-8430-A5EE8261C22B}" type="pres">
      <dgm:prSet presAssocID="{D857A32C-16A5-4B38-B42B-F956265ABBA7}" presName="node" presStyleLbl="node1" presStyleIdx="2" presStyleCnt="10">
        <dgm:presLayoutVars>
          <dgm:bulletEnabled val="1"/>
        </dgm:presLayoutVars>
      </dgm:prSet>
      <dgm:spPr/>
    </dgm:pt>
    <dgm:pt modelId="{F374DBBD-A49D-454B-8A74-EC70D3EA48D7}" type="pres">
      <dgm:prSet presAssocID="{4656E03C-D862-41EC-BE73-BCFB513B1762}" presName="sibTrans" presStyleCnt="0"/>
      <dgm:spPr/>
    </dgm:pt>
    <dgm:pt modelId="{28A94AA1-71B0-4D2D-A278-5F11C7818047}" type="pres">
      <dgm:prSet presAssocID="{4206ECE4-62B1-42E1-B08B-B23020540E6E}" presName="node" presStyleLbl="node1" presStyleIdx="3" presStyleCnt="10">
        <dgm:presLayoutVars>
          <dgm:bulletEnabled val="1"/>
        </dgm:presLayoutVars>
      </dgm:prSet>
      <dgm:spPr/>
    </dgm:pt>
    <dgm:pt modelId="{FE62C14B-FD59-40FC-A1DA-6211478CC716}" type="pres">
      <dgm:prSet presAssocID="{68A1A111-D428-4B06-B007-826B34CC367D}" presName="sibTrans" presStyleCnt="0"/>
      <dgm:spPr/>
    </dgm:pt>
    <dgm:pt modelId="{9EBF917E-2C5A-45BC-A0B7-9BB5399E6660}" type="pres">
      <dgm:prSet presAssocID="{06CA20CA-6791-48EC-A431-6105A02808DD}" presName="node" presStyleLbl="node1" presStyleIdx="4" presStyleCnt="10">
        <dgm:presLayoutVars>
          <dgm:bulletEnabled val="1"/>
        </dgm:presLayoutVars>
      </dgm:prSet>
      <dgm:spPr/>
    </dgm:pt>
    <dgm:pt modelId="{63DD26E7-3183-4E50-9C5C-F07B31C0BC3F}" type="pres">
      <dgm:prSet presAssocID="{E9C29A91-5D70-4D11-9F71-3AF5C0A6ACA9}" presName="sibTrans" presStyleCnt="0"/>
      <dgm:spPr/>
    </dgm:pt>
    <dgm:pt modelId="{3A6AE996-D0A2-4BD0-9397-7613D3443D99}" type="pres">
      <dgm:prSet presAssocID="{4D0AB9D3-E7EC-4428-A25A-4AC9FBCA432E}" presName="node" presStyleLbl="node1" presStyleIdx="5" presStyleCnt="10">
        <dgm:presLayoutVars>
          <dgm:bulletEnabled val="1"/>
        </dgm:presLayoutVars>
      </dgm:prSet>
      <dgm:spPr/>
    </dgm:pt>
    <dgm:pt modelId="{78D8B539-1AD8-4559-B0BF-D73B9C7CD26A}" type="pres">
      <dgm:prSet presAssocID="{83BE073F-B7DD-4EDD-B782-9F7A9AAD2256}" presName="sibTrans" presStyleCnt="0"/>
      <dgm:spPr/>
    </dgm:pt>
    <dgm:pt modelId="{726B334B-3681-421A-BEF5-092A72A7874A}" type="pres">
      <dgm:prSet presAssocID="{7E350021-FBB4-45D9-BE9A-AF9E270FF59B}" presName="node" presStyleLbl="node1" presStyleIdx="6" presStyleCnt="10">
        <dgm:presLayoutVars>
          <dgm:bulletEnabled val="1"/>
        </dgm:presLayoutVars>
      </dgm:prSet>
      <dgm:spPr/>
    </dgm:pt>
    <dgm:pt modelId="{03C59677-9747-42E9-9233-E1357F4CBC7D}" type="pres">
      <dgm:prSet presAssocID="{8B6854FE-D297-40C1-A86F-B7E19E324AD3}" presName="sibTrans" presStyleCnt="0"/>
      <dgm:spPr/>
    </dgm:pt>
    <dgm:pt modelId="{0EA68315-76C8-44EC-9241-67B9730866C5}" type="pres">
      <dgm:prSet presAssocID="{06ABB250-ED5D-4BBD-9725-493EBA3BA023}" presName="node" presStyleLbl="node1" presStyleIdx="7" presStyleCnt="10">
        <dgm:presLayoutVars>
          <dgm:bulletEnabled val="1"/>
        </dgm:presLayoutVars>
      </dgm:prSet>
      <dgm:spPr/>
    </dgm:pt>
    <dgm:pt modelId="{852BA052-948B-491A-AA75-BD226F331AD7}" type="pres">
      <dgm:prSet presAssocID="{42C21F4D-1B9C-414C-BEA1-BAD12B3936EC}" presName="sibTrans" presStyleCnt="0"/>
      <dgm:spPr/>
    </dgm:pt>
    <dgm:pt modelId="{5F729CAE-630E-4632-8903-8E8F95DAA3A2}" type="pres">
      <dgm:prSet presAssocID="{FD547012-C3FC-44FA-8FF8-453F52746FC1}" presName="node" presStyleLbl="node1" presStyleIdx="8" presStyleCnt="10">
        <dgm:presLayoutVars>
          <dgm:bulletEnabled val="1"/>
        </dgm:presLayoutVars>
      </dgm:prSet>
      <dgm:spPr/>
    </dgm:pt>
    <dgm:pt modelId="{653D290C-8F87-43EF-A01F-E2A72365F389}" type="pres">
      <dgm:prSet presAssocID="{12654EC9-9305-4F83-AA17-35DDE54BF518}" presName="sibTrans" presStyleCnt="0"/>
      <dgm:spPr/>
    </dgm:pt>
    <dgm:pt modelId="{1CD0E127-3DBE-4E3A-A2EB-63BD8096E5ED}" type="pres">
      <dgm:prSet presAssocID="{70B2223A-D2F3-4394-A250-EAA1687E920D}" presName="node" presStyleLbl="node1" presStyleIdx="9" presStyleCnt="10">
        <dgm:presLayoutVars>
          <dgm:bulletEnabled val="1"/>
        </dgm:presLayoutVars>
      </dgm:prSet>
      <dgm:spPr/>
    </dgm:pt>
  </dgm:ptLst>
  <dgm:cxnLst>
    <dgm:cxn modelId="{5C634B02-76F4-47CF-BFCD-DA78610CBBCE}" type="presOf" srcId="{70B2223A-D2F3-4394-A250-EAA1687E920D}" destId="{1CD0E127-3DBE-4E3A-A2EB-63BD8096E5ED}" srcOrd="0" destOrd="0" presId="urn:microsoft.com/office/officeart/2005/8/layout/default"/>
    <dgm:cxn modelId="{E6C5EE02-9DDA-4EBC-A2F8-60766F65FFF7}" type="presOf" srcId="{4C7869C3-38FD-463E-A78F-AB3D8BED8BE9}" destId="{A1A85875-BFDE-4333-BC17-5A625CF0BBBF}" srcOrd="0" destOrd="0" presId="urn:microsoft.com/office/officeart/2005/8/layout/default"/>
    <dgm:cxn modelId="{940B6207-BF7E-4578-9171-B74C151FFB60}" srcId="{E5EBA82C-556D-4342-BDD7-C023C3D7B85C}" destId="{FD547012-C3FC-44FA-8FF8-453F52746FC1}" srcOrd="8" destOrd="0" parTransId="{C8450190-9885-48B3-81C6-5E5860D03292}" sibTransId="{12654EC9-9305-4F83-AA17-35DDE54BF518}"/>
    <dgm:cxn modelId="{DCCC8613-BCF4-47F1-AECC-28AC5BF171F4}" type="presOf" srcId="{F503C049-0645-43DA-94BC-19F942DA70BF}" destId="{F4013F67-CA8C-47BD-937C-5219E81F475D}" srcOrd="0" destOrd="0" presId="urn:microsoft.com/office/officeart/2005/8/layout/default"/>
    <dgm:cxn modelId="{4E8D9B1A-DE40-49B7-9C8D-08E2FBCA913C}" srcId="{E5EBA82C-556D-4342-BDD7-C023C3D7B85C}" destId="{7E350021-FBB4-45D9-BE9A-AF9E270FF59B}" srcOrd="6" destOrd="0" parTransId="{CE9645EC-2BEF-4D33-B492-AABC965EA05D}" sibTransId="{8B6854FE-D297-40C1-A86F-B7E19E324AD3}"/>
    <dgm:cxn modelId="{29E6A526-27A2-4158-9537-18BD8AF3974A}" srcId="{E5EBA82C-556D-4342-BDD7-C023C3D7B85C}" destId="{06CA20CA-6791-48EC-A431-6105A02808DD}" srcOrd="4" destOrd="0" parTransId="{5CEF4C79-3D93-4702-86E7-E3AB87DF8DF8}" sibTransId="{E9C29A91-5D70-4D11-9F71-3AF5C0A6ACA9}"/>
    <dgm:cxn modelId="{AB27ED31-2FF0-49EA-A9D5-552DEE709A45}" type="presOf" srcId="{7E350021-FBB4-45D9-BE9A-AF9E270FF59B}" destId="{726B334B-3681-421A-BEF5-092A72A7874A}" srcOrd="0" destOrd="0" presId="urn:microsoft.com/office/officeart/2005/8/layout/default"/>
    <dgm:cxn modelId="{0D220335-7CBA-419B-B9D2-33D9701BB5C4}" srcId="{E5EBA82C-556D-4342-BDD7-C023C3D7B85C}" destId="{4D0AB9D3-E7EC-4428-A25A-4AC9FBCA432E}" srcOrd="5" destOrd="0" parTransId="{AFF16E3F-21F8-4F52-A843-BBF4A70769E9}" sibTransId="{83BE073F-B7DD-4EDD-B782-9F7A9AAD2256}"/>
    <dgm:cxn modelId="{D7A5A735-1BBD-4711-8C51-FB58BD023876}" type="presOf" srcId="{E5EBA82C-556D-4342-BDD7-C023C3D7B85C}" destId="{54A08AE8-3024-4654-97AD-7A69AEEA882A}" srcOrd="0" destOrd="0" presId="urn:microsoft.com/office/officeart/2005/8/layout/default"/>
    <dgm:cxn modelId="{D643FF5C-3193-430A-9DFF-C06EF069024F}" type="presOf" srcId="{06CA20CA-6791-48EC-A431-6105A02808DD}" destId="{9EBF917E-2C5A-45BC-A0B7-9BB5399E6660}" srcOrd="0" destOrd="0" presId="urn:microsoft.com/office/officeart/2005/8/layout/default"/>
    <dgm:cxn modelId="{D9C8585E-B6A2-4387-9F21-1DA8D3AFD608}" srcId="{E5EBA82C-556D-4342-BDD7-C023C3D7B85C}" destId="{06ABB250-ED5D-4BBD-9725-493EBA3BA023}" srcOrd="7" destOrd="0" parTransId="{1802957F-7678-4DFD-808B-2790EB09A37A}" sibTransId="{42C21F4D-1B9C-414C-BEA1-BAD12B3936EC}"/>
    <dgm:cxn modelId="{8C010460-87CE-4AFA-B38E-8A3F6751BB6B}" srcId="{E5EBA82C-556D-4342-BDD7-C023C3D7B85C}" destId="{4C7869C3-38FD-463E-A78F-AB3D8BED8BE9}" srcOrd="1" destOrd="0" parTransId="{ECC8BE1C-4F01-4088-984E-89E461E48843}" sibTransId="{694AEDF7-3EF1-40A9-BCB6-85874782B499}"/>
    <dgm:cxn modelId="{A7509B49-17C6-450F-ADDA-A48E5ED8E0E2}" srcId="{E5EBA82C-556D-4342-BDD7-C023C3D7B85C}" destId="{70B2223A-D2F3-4394-A250-EAA1687E920D}" srcOrd="9" destOrd="0" parTransId="{31D3FFC9-D6A4-4710-9BE3-062405FEF146}" sibTransId="{4282C106-7919-4BE9-8196-0A33785D61A5}"/>
    <dgm:cxn modelId="{9796CC71-C398-4F87-BACA-5DB77DF74EDB}" type="presOf" srcId="{4206ECE4-62B1-42E1-B08B-B23020540E6E}" destId="{28A94AA1-71B0-4D2D-A278-5F11C7818047}" srcOrd="0" destOrd="0" presId="urn:microsoft.com/office/officeart/2005/8/layout/default"/>
    <dgm:cxn modelId="{81730652-D56C-42A2-A315-F06F41D38C11}" type="presOf" srcId="{FD547012-C3FC-44FA-8FF8-453F52746FC1}" destId="{5F729CAE-630E-4632-8903-8E8F95DAA3A2}" srcOrd="0" destOrd="0" presId="urn:microsoft.com/office/officeart/2005/8/layout/default"/>
    <dgm:cxn modelId="{6766E081-88B2-468B-8B25-37DBDA59230B}" srcId="{E5EBA82C-556D-4342-BDD7-C023C3D7B85C}" destId="{4206ECE4-62B1-42E1-B08B-B23020540E6E}" srcOrd="3" destOrd="0" parTransId="{E3868C60-A3F5-4B8A-BBFD-F936C3189169}" sibTransId="{68A1A111-D428-4B06-B007-826B34CC367D}"/>
    <dgm:cxn modelId="{BA76EA91-D0A4-46AC-984E-55FF552935AF}" srcId="{E5EBA82C-556D-4342-BDD7-C023C3D7B85C}" destId="{F503C049-0645-43DA-94BC-19F942DA70BF}" srcOrd="0" destOrd="0" parTransId="{9EC4E725-5969-4328-8C7B-063AC6AC2230}" sibTransId="{11901392-2405-4144-AE5B-BF98CDB2806A}"/>
    <dgm:cxn modelId="{AC7141B6-B9B5-40AF-8BE9-0373BAA782C2}" type="presOf" srcId="{D857A32C-16A5-4B38-B42B-F956265ABBA7}" destId="{035551D9-AA95-4F64-8430-A5EE8261C22B}" srcOrd="0" destOrd="0" presId="urn:microsoft.com/office/officeart/2005/8/layout/default"/>
    <dgm:cxn modelId="{073562D7-7079-410D-BDA0-A8980743CA86}" type="presOf" srcId="{4D0AB9D3-E7EC-4428-A25A-4AC9FBCA432E}" destId="{3A6AE996-D0A2-4BD0-9397-7613D3443D99}" srcOrd="0" destOrd="0" presId="urn:microsoft.com/office/officeart/2005/8/layout/default"/>
    <dgm:cxn modelId="{CEF49CDA-BA46-428C-987A-480A93278E4C}" type="presOf" srcId="{06ABB250-ED5D-4BBD-9725-493EBA3BA023}" destId="{0EA68315-76C8-44EC-9241-67B9730866C5}" srcOrd="0" destOrd="0" presId="urn:microsoft.com/office/officeart/2005/8/layout/default"/>
    <dgm:cxn modelId="{07D1A1FB-AFFD-458E-925E-4723C6610756}" srcId="{E5EBA82C-556D-4342-BDD7-C023C3D7B85C}" destId="{D857A32C-16A5-4B38-B42B-F956265ABBA7}" srcOrd="2" destOrd="0" parTransId="{0362DB58-4680-44CA-93D0-D82F4F175ED5}" sibTransId="{4656E03C-D862-41EC-BE73-BCFB513B1762}"/>
    <dgm:cxn modelId="{FF38CE20-31D1-4913-8FFC-AB47A880919E}" type="presParOf" srcId="{54A08AE8-3024-4654-97AD-7A69AEEA882A}" destId="{F4013F67-CA8C-47BD-937C-5219E81F475D}" srcOrd="0" destOrd="0" presId="urn:microsoft.com/office/officeart/2005/8/layout/default"/>
    <dgm:cxn modelId="{2C14DC91-5E9B-42EA-A63C-34DAE745C60D}" type="presParOf" srcId="{54A08AE8-3024-4654-97AD-7A69AEEA882A}" destId="{67CC1F88-71EC-421F-9C95-613DDF63C6FD}" srcOrd="1" destOrd="0" presId="urn:microsoft.com/office/officeart/2005/8/layout/default"/>
    <dgm:cxn modelId="{CEC37EF9-C5C7-4DF3-B950-3C019A8FB193}" type="presParOf" srcId="{54A08AE8-3024-4654-97AD-7A69AEEA882A}" destId="{A1A85875-BFDE-4333-BC17-5A625CF0BBBF}" srcOrd="2" destOrd="0" presId="urn:microsoft.com/office/officeart/2005/8/layout/default"/>
    <dgm:cxn modelId="{B3EB8C4C-0C78-4EA8-AE1A-9FBAAC082BDF}" type="presParOf" srcId="{54A08AE8-3024-4654-97AD-7A69AEEA882A}" destId="{D7757C69-B691-4632-8D1B-41221AF58DC2}" srcOrd="3" destOrd="0" presId="urn:microsoft.com/office/officeart/2005/8/layout/default"/>
    <dgm:cxn modelId="{79C05BE9-EB75-4C55-B50E-C04121C794BD}" type="presParOf" srcId="{54A08AE8-3024-4654-97AD-7A69AEEA882A}" destId="{035551D9-AA95-4F64-8430-A5EE8261C22B}" srcOrd="4" destOrd="0" presId="urn:microsoft.com/office/officeart/2005/8/layout/default"/>
    <dgm:cxn modelId="{5031E06B-BDF1-41E5-B70C-AB450D54450E}" type="presParOf" srcId="{54A08AE8-3024-4654-97AD-7A69AEEA882A}" destId="{F374DBBD-A49D-454B-8A74-EC70D3EA48D7}" srcOrd="5" destOrd="0" presId="urn:microsoft.com/office/officeart/2005/8/layout/default"/>
    <dgm:cxn modelId="{694D5A2F-7E5C-493D-9B35-F5EFE20184A9}" type="presParOf" srcId="{54A08AE8-3024-4654-97AD-7A69AEEA882A}" destId="{28A94AA1-71B0-4D2D-A278-5F11C7818047}" srcOrd="6" destOrd="0" presId="urn:microsoft.com/office/officeart/2005/8/layout/default"/>
    <dgm:cxn modelId="{9F90008E-5825-4F78-9719-1D87FCAE0E04}" type="presParOf" srcId="{54A08AE8-3024-4654-97AD-7A69AEEA882A}" destId="{FE62C14B-FD59-40FC-A1DA-6211478CC716}" srcOrd="7" destOrd="0" presId="urn:microsoft.com/office/officeart/2005/8/layout/default"/>
    <dgm:cxn modelId="{BA222985-8357-4D7F-8172-A4D20FD7EF18}" type="presParOf" srcId="{54A08AE8-3024-4654-97AD-7A69AEEA882A}" destId="{9EBF917E-2C5A-45BC-A0B7-9BB5399E6660}" srcOrd="8" destOrd="0" presId="urn:microsoft.com/office/officeart/2005/8/layout/default"/>
    <dgm:cxn modelId="{7C0204D5-EFF2-4F86-A2FB-939E81346B79}" type="presParOf" srcId="{54A08AE8-3024-4654-97AD-7A69AEEA882A}" destId="{63DD26E7-3183-4E50-9C5C-F07B31C0BC3F}" srcOrd="9" destOrd="0" presId="urn:microsoft.com/office/officeart/2005/8/layout/default"/>
    <dgm:cxn modelId="{7F86BE32-6F39-4F7C-879D-935BBC4647B7}" type="presParOf" srcId="{54A08AE8-3024-4654-97AD-7A69AEEA882A}" destId="{3A6AE996-D0A2-4BD0-9397-7613D3443D99}" srcOrd="10" destOrd="0" presId="urn:microsoft.com/office/officeart/2005/8/layout/default"/>
    <dgm:cxn modelId="{D54CFD80-E09C-4035-B754-2936E9557E8E}" type="presParOf" srcId="{54A08AE8-3024-4654-97AD-7A69AEEA882A}" destId="{78D8B539-1AD8-4559-B0BF-D73B9C7CD26A}" srcOrd="11" destOrd="0" presId="urn:microsoft.com/office/officeart/2005/8/layout/default"/>
    <dgm:cxn modelId="{A2F0450F-21FF-41F7-B3B6-3226942222E9}" type="presParOf" srcId="{54A08AE8-3024-4654-97AD-7A69AEEA882A}" destId="{726B334B-3681-421A-BEF5-092A72A7874A}" srcOrd="12" destOrd="0" presId="urn:microsoft.com/office/officeart/2005/8/layout/default"/>
    <dgm:cxn modelId="{9796D8B8-B416-4B50-A395-7E1F82B39B12}" type="presParOf" srcId="{54A08AE8-3024-4654-97AD-7A69AEEA882A}" destId="{03C59677-9747-42E9-9233-E1357F4CBC7D}" srcOrd="13" destOrd="0" presId="urn:microsoft.com/office/officeart/2005/8/layout/default"/>
    <dgm:cxn modelId="{5F9B72C3-277F-4548-B82D-9CE08C6DC665}" type="presParOf" srcId="{54A08AE8-3024-4654-97AD-7A69AEEA882A}" destId="{0EA68315-76C8-44EC-9241-67B9730866C5}" srcOrd="14" destOrd="0" presId="urn:microsoft.com/office/officeart/2005/8/layout/default"/>
    <dgm:cxn modelId="{D9691E3C-7ECE-4375-9DC6-0E1050EDDF4B}" type="presParOf" srcId="{54A08AE8-3024-4654-97AD-7A69AEEA882A}" destId="{852BA052-948B-491A-AA75-BD226F331AD7}" srcOrd="15" destOrd="0" presId="urn:microsoft.com/office/officeart/2005/8/layout/default"/>
    <dgm:cxn modelId="{CBF366AA-E431-4E57-BB6D-0A8A25B0DDF7}" type="presParOf" srcId="{54A08AE8-3024-4654-97AD-7A69AEEA882A}" destId="{5F729CAE-630E-4632-8903-8E8F95DAA3A2}" srcOrd="16" destOrd="0" presId="urn:microsoft.com/office/officeart/2005/8/layout/default"/>
    <dgm:cxn modelId="{70E308F7-08AA-46B8-A4B6-B7F0B5AC8E29}" type="presParOf" srcId="{54A08AE8-3024-4654-97AD-7A69AEEA882A}" destId="{653D290C-8F87-43EF-A01F-E2A72365F389}" srcOrd="17" destOrd="0" presId="urn:microsoft.com/office/officeart/2005/8/layout/default"/>
    <dgm:cxn modelId="{0EB454EA-FC40-450E-8387-52EFE1DD18E1}" type="presParOf" srcId="{54A08AE8-3024-4654-97AD-7A69AEEA882A}" destId="{1CD0E127-3DBE-4E3A-A2EB-63BD8096E5E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7A3893-3E94-456E-A0F6-3102D8E9C7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1F23B8-64CD-4C38-87B9-1E0EF52870D4}">
      <dgm:prSet/>
      <dgm:spPr/>
      <dgm:t>
        <a:bodyPr/>
        <a:lstStyle/>
        <a:p>
          <a:r>
            <a:rPr lang="en-US"/>
            <a:t>Most diabetic people have a BMI between 20 and 50.</a:t>
          </a:r>
        </a:p>
      </dgm:t>
    </dgm:pt>
    <dgm:pt modelId="{3A8161E3-5ED2-4704-A074-D13C9CD1ED44}" type="parTrans" cxnId="{F524E8A3-428B-4912-B273-7991FCAFE19C}">
      <dgm:prSet/>
      <dgm:spPr/>
      <dgm:t>
        <a:bodyPr/>
        <a:lstStyle/>
        <a:p>
          <a:endParaRPr lang="en-US"/>
        </a:p>
      </dgm:t>
    </dgm:pt>
    <dgm:pt modelId="{8256B8E0-0EC2-4EB5-A247-622F67E59424}" type="sibTrans" cxnId="{F524E8A3-428B-4912-B273-7991FCAFE19C}">
      <dgm:prSet/>
      <dgm:spPr/>
      <dgm:t>
        <a:bodyPr/>
        <a:lstStyle/>
        <a:p>
          <a:endParaRPr lang="en-US"/>
        </a:p>
      </dgm:t>
    </dgm:pt>
    <dgm:pt modelId="{89F7D2C3-7E9F-44C6-8533-6E350AC5F958}">
      <dgm:prSet/>
      <dgm:spPr/>
      <dgm:t>
        <a:bodyPr/>
        <a:lstStyle/>
        <a:p>
          <a:r>
            <a:rPr lang="en-US"/>
            <a:t>215,104 people have a BMI in this range.</a:t>
          </a:r>
        </a:p>
      </dgm:t>
    </dgm:pt>
    <dgm:pt modelId="{4D75CF2B-9482-4FB7-8C4F-6F25147A651D}" type="parTrans" cxnId="{9D706E84-0885-43B9-AF21-4ADB31BB279C}">
      <dgm:prSet/>
      <dgm:spPr/>
      <dgm:t>
        <a:bodyPr/>
        <a:lstStyle/>
        <a:p>
          <a:endParaRPr lang="en-US"/>
        </a:p>
      </dgm:t>
    </dgm:pt>
    <dgm:pt modelId="{24205DDF-A05A-493A-BBCF-18C2DCC8A753}" type="sibTrans" cxnId="{9D706E84-0885-43B9-AF21-4ADB31BB279C}">
      <dgm:prSet/>
      <dgm:spPr/>
      <dgm:t>
        <a:bodyPr/>
        <a:lstStyle/>
        <a:p>
          <a:endParaRPr lang="en-US"/>
        </a:p>
      </dgm:t>
    </dgm:pt>
    <dgm:pt modelId="{77F34A5D-E91F-41D6-81AC-76BC013FDB97}">
      <dgm:prSet/>
      <dgm:spPr/>
      <dgm:t>
        <a:bodyPr/>
        <a:lstStyle/>
        <a:p>
          <a:r>
            <a:rPr lang="en-US"/>
            <a:t>33,849 diabetic people have a BMI between 20 and 50. Form this we can make a conclusion that the second BMI group has a significant impact on diabetes.</a:t>
          </a:r>
        </a:p>
      </dgm:t>
    </dgm:pt>
    <dgm:pt modelId="{A6BCE72A-829A-41DF-BD7E-E7E04EDE98C9}" type="parTrans" cxnId="{31BDF15C-1FFB-4D43-B24D-C62BC77A87EE}">
      <dgm:prSet/>
      <dgm:spPr/>
      <dgm:t>
        <a:bodyPr/>
        <a:lstStyle/>
        <a:p>
          <a:endParaRPr lang="en-US"/>
        </a:p>
      </dgm:t>
    </dgm:pt>
    <dgm:pt modelId="{FCA19E13-3B59-4E5D-98A3-A9B8D6F15627}" type="sibTrans" cxnId="{31BDF15C-1FFB-4D43-B24D-C62BC77A87EE}">
      <dgm:prSet/>
      <dgm:spPr/>
      <dgm:t>
        <a:bodyPr/>
        <a:lstStyle/>
        <a:p>
          <a:endParaRPr lang="en-US"/>
        </a:p>
      </dgm:t>
    </dgm:pt>
    <dgm:pt modelId="{DFB7B725-BE82-4335-8BB1-20696894518F}">
      <dgm:prSet/>
      <dgm:spPr/>
      <dgm:t>
        <a:bodyPr/>
        <a:lstStyle/>
        <a:p>
          <a:r>
            <a:rPr lang="en-US"/>
            <a:t>There are also some outliers in the BMI data.</a:t>
          </a:r>
        </a:p>
      </dgm:t>
    </dgm:pt>
    <dgm:pt modelId="{077117C9-A715-460D-BD23-FB4524203151}" type="parTrans" cxnId="{24E083F5-B304-4250-999E-F3F350F69FB5}">
      <dgm:prSet/>
      <dgm:spPr/>
      <dgm:t>
        <a:bodyPr/>
        <a:lstStyle/>
        <a:p>
          <a:endParaRPr lang="en-US"/>
        </a:p>
      </dgm:t>
    </dgm:pt>
    <dgm:pt modelId="{853B8B99-CE48-4923-B686-36DCA65DA091}" type="sibTrans" cxnId="{24E083F5-B304-4250-999E-F3F350F69FB5}">
      <dgm:prSet/>
      <dgm:spPr/>
      <dgm:t>
        <a:bodyPr/>
        <a:lstStyle/>
        <a:p>
          <a:endParaRPr lang="en-US"/>
        </a:p>
      </dgm:t>
    </dgm:pt>
    <dgm:pt modelId="{ECCA1741-7C5C-4134-8A84-79A6AA5EC968}" type="pres">
      <dgm:prSet presAssocID="{F57A3893-3E94-456E-A0F6-3102D8E9C734}" presName="linear" presStyleCnt="0">
        <dgm:presLayoutVars>
          <dgm:animLvl val="lvl"/>
          <dgm:resizeHandles val="exact"/>
        </dgm:presLayoutVars>
      </dgm:prSet>
      <dgm:spPr/>
    </dgm:pt>
    <dgm:pt modelId="{4F3F7363-C4CD-4F9D-A9B5-6A051ACC3113}" type="pres">
      <dgm:prSet presAssocID="{A71F23B8-64CD-4C38-87B9-1E0EF52870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028100-7278-4BD5-9030-E5B0962780BE}" type="pres">
      <dgm:prSet presAssocID="{8256B8E0-0EC2-4EB5-A247-622F67E59424}" presName="spacer" presStyleCnt="0"/>
      <dgm:spPr/>
    </dgm:pt>
    <dgm:pt modelId="{4135B118-1FBA-4903-89C7-80107EEA01A0}" type="pres">
      <dgm:prSet presAssocID="{89F7D2C3-7E9F-44C6-8533-6E350AC5F9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929F0C-B370-4DA4-A5BC-259D999B3038}" type="pres">
      <dgm:prSet presAssocID="{24205DDF-A05A-493A-BBCF-18C2DCC8A753}" presName="spacer" presStyleCnt="0"/>
      <dgm:spPr/>
    </dgm:pt>
    <dgm:pt modelId="{1332BB75-C59F-4DE8-84CE-A8EC84AD5C4D}" type="pres">
      <dgm:prSet presAssocID="{77F34A5D-E91F-41D6-81AC-76BC013FDB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A07C74-0EEF-45BD-93EA-83817FCAB52A}" type="pres">
      <dgm:prSet presAssocID="{FCA19E13-3B59-4E5D-98A3-A9B8D6F15627}" presName="spacer" presStyleCnt="0"/>
      <dgm:spPr/>
    </dgm:pt>
    <dgm:pt modelId="{4F491D29-C2AA-4998-ABB4-9F5760EA5753}" type="pres">
      <dgm:prSet presAssocID="{DFB7B725-BE82-4335-8BB1-20696894518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0DDC29-AC77-4274-A7A5-57635A014E5F}" type="presOf" srcId="{A71F23B8-64CD-4C38-87B9-1E0EF52870D4}" destId="{4F3F7363-C4CD-4F9D-A9B5-6A051ACC3113}" srcOrd="0" destOrd="0" presId="urn:microsoft.com/office/officeart/2005/8/layout/vList2"/>
    <dgm:cxn modelId="{31BDF15C-1FFB-4D43-B24D-C62BC77A87EE}" srcId="{F57A3893-3E94-456E-A0F6-3102D8E9C734}" destId="{77F34A5D-E91F-41D6-81AC-76BC013FDB97}" srcOrd="2" destOrd="0" parTransId="{A6BCE72A-829A-41DF-BD7E-E7E04EDE98C9}" sibTransId="{FCA19E13-3B59-4E5D-98A3-A9B8D6F15627}"/>
    <dgm:cxn modelId="{ADD65C61-2414-4873-BAE4-881BE16B0B46}" type="presOf" srcId="{F57A3893-3E94-456E-A0F6-3102D8E9C734}" destId="{ECCA1741-7C5C-4134-8A84-79A6AA5EC968}" srcOrd="0" destOrd="0" presId="urn:microsoft.com/office/officeart/2005/8/layout/vList2"/>
    <dgm:cxn modelId="{9D706E84-0885-43B9-AF21-4ADB31BB279C}" srcId="{F57A3893-3E94-456E-A0F6-3102D8E9C734}" destId="{89F7D2C3-7E9F-44C6-8533-6E350AC5F958}" srcOrd="1" destOrd="0" parTransId="{4D75CF2B-9482-4FB7-8C4F-6F25147A651D}" sibTransId="{24205DDF-A05A-493A-BBCF-18C2DCC8A753}"/>
    <dgm:cxn modelId="{F524E8A3-428B-4912-B273-7991FCAFE19C}" srcId="{F57A3893-3E94-456E-A0F6-3102D8E9C734}" destId="{A71F23B8-64CD-4C38-87B9-1E0EF52870D4}" srcOrd="0" destOrd="0" parTransId="{3A8161E3-5ED2-4704-A074-D13C9CD1ED44}" sibTransId="{8256B8E0-0EC2-4EB5-A247-622F67E59424}"/>
    <dgm:cxn modelId="{77468ED3-E36D-475F-8DE1-A0FD9CB286C0}" type="presOf" srcId="{89F7D2C3-7E9F-44C6-8533-6E350AC5F958}" destId="{4135B118-1FBA-4903-89C7-80107EEA01A0}" srcOrd="0" destOrd="0" presId="urn:microsoft.com/office/officeart/2005/8/layout/vList2"/>
    <dgm:cxn modelId="{92B29EEC-F64F-4B17-B3A0-6CA33B56159B}" type="presOf" srcId="{DFB7B725-BE82-4335-8BB1-20696894518F}" destId="{4F491D29-C2AA-4998-ABB4-9F5760EA5753}" srcOrd="0" destOrd="0" presId="urn:microsoft.com/office/officeart/2005/8/layout/vList2"/>
    <dgm:cxn modelId="{69CCF9EE-1FA2-44CC-8C46-F49E0BB6E678}" type="presOf" srcId="{77F34A5D-E91F-41D6-81AC-76BC013FDB97}" destId="{1332BB75-C59F-4DE8-84CE-A8EC84AD5C4D}" srcOrd="0" destOrd="0" presId="urn:microsoft.com/office/officeart/2005/8/layout/vList2"/>
    <dgm:cxn modelId="{24E083F5-B304-4250-999E-F3F350F69FB5}" srcId="{F57A3893-3E94-456E-A0F6-3102D8E9C734}" destId="{DFB7B725-BE82-4335-8BB1-20696894518F}" srcOrd="3" destOrd="0" parTransId="{077117C9-A715-460D-BD23-FB4524203151}" sibTransId="{853B8B99-CE48-4923-B686-36DCA65DA091}"/>
    <dgm:cxn modelId="{20286D72-9EE5-497C-83D3-457A9E32E25C}" type="presParOf" srcId="{ECCA1741-7C5C-4134-8A84-79A6AA5EC968}" destId="{4F3F7363-C4CD-4F9D-A9B5-6A051ACC3113}" srcOrd="0" destOrd="0" presId="urn:microsoft.com/office/officeart/2005/8/layout/vList2"/>
    <dgm:cxn modelId="{585EF103-B71E-4D28-A2AA-5926220ABFE1}" type="presParOf" srcId="{ECCA1741-7C5C-4134-8A84-79A6AA5EC968}" destId="{8B028100-7278-4BD5-9030-E5B0962780BE}" srcOrd="1" destOrd="0" presId="urn:microsoft.com/office/officeart/2005/8/layout/vList2"/>
    <dgm:cxn modelId="{3C95DE39-7F36-4034-97AA-0C18D1C550E0}" type="presParOf" srcId="{ECCA1741-7C5C-4134-8A84-79A6AA5EC968}" destId="{4135B118-1FBA-4903-89C7-80107EEA01A0}" srcOrd="2" destOrd="0" presId="urn:microsoft.com/office/officeart/2005/8/layout/vList2"/>
    <dgm:cxn modelId="{89DCF39B-439A-4D78-A49F-16C9DC187EBB}" type="presParOf" srcId="{ECCA1741-7C5C-4134-8A84-79A6AA5EC968}" destId="{FE929F0C-B370-4DA4-A5BC-259D999B3038}" srcOrd="3" destOrd="0" presId="urn:microsoft.com/office/officeart/2005/8/layout/vList2"/>
    <dgm:cxn modelId="{806DBD01-B4FB-4154-8001-6A792C8F2D7F}" type="presParOf" srcId="{ECCA1741-7C5C-4134-8A84-79A6AA5EC968}" destId="{1332BB75-C59F-4DE8-84CE-A8EC84AD5C4D}" srcOrd="4" destOrd="0" presId="urn:microsoft.com/office/officeart/2005/8/layout/vList2"/>
    <dgm:cxn modelId="{6C7EB072-45E0-4F51-8E89-047DC13B59C8}" type="presParOf" srcId="{ECCA1741-7C5C-4134-8A84-79A6AA5EC968}" destId="{C4A07C74-0EEF-45BD-93EA-83817FCAB52A}" srcOrd="5" destOrd="0" presId="urn:microsoft.com/office/officeart/2005/8/layout/vList2"/>
    <dgm:cxn modelId="{4D0E47CE-EDA8-41E2-A8CE-BDEEA8B3C63D}" type="presParOf" srcId="{ECCA1741-7C5C-4134-8A84-79A6AA5EC968}" destId="{4F491D29-C2AA-4998-ABB4-9F5760EA57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D2210-C229-48C8-BAB6-A248A9041946}">
      <dsp:nvSpPr>
        <dsp:cNvPr id="0" name=""/>
        <dsp:cNvSpPr/>
      </dsp:nvSpPr>
      <dsp:spPr>
        <a:xfrm>
          <a:off x="0" y="9884"/>
          <a:ext cx="4959603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Dataset Summary253,680 rows, 22 columns</a:t>
          </a:r>
          <a:endParaRPr lang="en-US" sz="2800" kern="1200"/>
        </a:p>
      </dsp:txBody>
      <dsp:txXfrm>
        <a:off x="54373" y="64257"/>
        <a:ext cx="4850857" cy="1005094"/>
      </dsp:txXfrm>
    </dsp:sp>
    <dsp:sp modelId="{911B44DB-5B29-4E2D-A33B-390A5A283A1C}">
      <dsp:nvSpPr>
        <dsp:cNvPr id="0" name=""/>
        <dsp:cNvSpPr/>
      </dsp:nvSpPr>
      <dsp:spPr>
        <a:xfrm>
          <a:off x="0" y="1219604"/>
          <a:ext cx="4959603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Mix of discrete (15) and continuous (7) features</a:t>
          </a:r>
          <a:endParaRPr lang="en-US" sz="2800" kern="1200" dirty="0"/>
        </a:p>
      </dsp:txBody>
      <dsp:txXfrm>
        <a:off x="54373" y="1273977"/>
        <a:ext cx="4850857" cy="1005094"/>
      </dsp:txXfrm>
    </dsp:sp>
    <dsp:sp modelId="{8390B15D-5A98-4D4E-80FD-A5A45757201C}">
      <dsp:nvSpPr>
        <dsp:cNvPr id="0" name=""/>
        <dsp:cNvSpPr/>
      </dsp:nvSpPr>
      <dsp:spPr>
        <a:xfrm>
          <a:off x="0" y="2398844"/>
          <a:ext cx="4959603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No missing values, duplicates removed</a:t>
          </a:r>
          <a:endParaRPr lang="en-US" sz="2800" kern="1200" dirty="0"/>
        </a:p>
      </dsp:txBody>
      <dsp:txXfrm>
        <a:off x="54373" y="2453217"/>
        <a:ext cx="4850857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13F67-CA8C-47BD-937C-5219E81F475D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HighBP, </a:t>
          </a:r>
        </a:p>
      </dsp:txBody>
      <dsp:txXfrm>
        <a:off x="582645" y="1178"/>
        <a:ext cx="2174490" cy="1304694"/>
      </dsp:txXfrm>
    </dsp:sp>
    <dsp:sp modelId="{A1A85875-BFDE-4333-BC17-5A625CF0BBBF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HighChol, </a:t>
          </a:r>
        </a:p>
      </dsp:txBody>
      <dsp:txXfrm>
        <a:off x="2974584" y="1178"/>
        <a:ext cx="2174490" cy="1304694"/>
      </dsp:txXfrm>
    </dsp:sp>
    <dsp:sp modelId="{035551D9-AA95-4F64-8430-A5EE8261C22B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BMI, </a:t>
          </a:r>
        </a:p>
      </dsp:txBody>
      <dsp:txXfrm>
        <a:off x="5366524" y="1178"/>
        <a:ext cx="2174490" cy="1304694"/>
      </dsp:txXfrm>
    </dsp:sp>
    <dsp:sp modelId="{28A94AA1-71B0-4D2D-A278-5F11C7818047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Smoking, </a:t>
          </a:r>
        </a:p>
      </dsp:txBody>
      <dsp:txXfrm>
        <a:off x="7758464" y="1178"/>
        <a:ext cx="2174490" cy="1304694"/>
      </dsp:txXfrm>
    </dsp:sp>
    <dsp:sp modelId="{9EBF917E-2C5A-45BC-A0B7-9BB5399E6660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Stroke, </a:t>
          </a:r>
        </a:p>
      </dsp:txBody>
      <dsp:txXfrm>
        <a:off x="582645" y="1523321"/>
        <a:ext cx="2174490" cy="1304694"/>
      </dsp:txXfrm>
    </dsp:sp>
    <dsp:sp modelId="{3A6AE996-D0A2-4BD0-9397-7613D3443D99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Heart Disease or Attack, </a:t>
          </a:r>
        </a:p>
      </dsp:txBody>
      <dsp:txXfrm>
        <a:off x="2974584" y="1523321"/>
        <a:ext cx="2174490" cy="1304694"/>
      </dsp:txXfrm>
    </dsp:sp>
    <dsp:sp modelId="{726B334B-3681-421A-BEF5-092A72A7874A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Physical Activity, </a:t>
          </a:r>
        </a:p>
      </dsp:txBody>
      <dsp:txXfrm>
        <a:off x="5366524" y="1523321"/>
        <a:ext cx="2174490" cy="1304694"/>
      </dsp:txXfrm>
    </dsp:sp>
    <dsp:sp modelId="{0EA68315-76C8-44EC-9241-67B9730866C5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Age, </a:t>
          </a:r>
        </a:p>
      </dsp:txBody>
      <dsp:txXfrm>
        <a:off x="7758464" y="1523321"/>
        <a:ext cx="2174490" cy="1304694"/>
      </dsp:txXfrm>
    </dsp:sp>
    <dsp:sp modelId="{5F729CAE-630E-4632-8903-8E8F95DAA3A2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Education, </a:t>
          </a:r>
        </a:p>
      </dsp:txBody>
      <dsp:txXfrm>
        <a:off x="2974584" y="3045465"/>
        <a:ext cx="2174490" cy="1304694"/>
      </dsp:txXfrm>
    </dsp:sp>
    <dsp:sp modelId="{1CD0E127-3DBE-4E3A-A2EB-63BD8096E5ED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Income</a:t>
          </a:r>
        </a:p>
      </dsp:txBody>
      <dsp:txXfrm>
        <a:off x="536652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F7363-C4CD-4F9D-A9B5-6A051ACC3113}">
      <dsp:nvSpPr>
        <dsp:cNvPr id="0" name=""/>
        <dsp:cNvSpPr/>
      </dsp:nvSpPr>
      <dsp:spPr>
        <a:xfrm>
          <a:off x="0" y="155529"/>
          <a:ext cx="10515600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Most diabetic people have a BMI between 20 and 50.</a:t>
          </a:r>
        </a:p>
      </dsp:txBody>
      <dsp:txXfrm>
        <a:off x="46777" y="202306"/>
        <a:ext cx="10422046" cy="864675"/>
      </dsp:txXfrm>
    </dsp:sp>
    <dsp:sp modelId="{4135B118-1FBA-4903-89C7-80107EEA01A0}">
      <dsp:nvSpPr>
        <dsp:cNvPr id="0" name=""/>
        <dsp:cNvSpPr/>
      </dsp:nvSpPr>
      <dsp:spPr>
        <a:xfrm>
          <a:off x="0" y="1182879"/>
          <a:ext cx="10515600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215,104 people have a BMI in this range.</a:t>
          </a:r>
        </a:p>
      </dsp:txBody>
      <dsp:txXfrm>
        <a:off x="46777" y="1229656"/>
        <a:ext cx="10422046" cy="864675"/>
      </dsp:txXfrm>
    </dsp:sp>
    <dsp:sp modelId="{1332BB75-C59F-4DE8-84CE-A8EC84AD5C4D}">
      <dsp:nvSpPr>
        <dsp:cNvPr id="0" name=""/>
        <dsp:cNvSpPr/>
      </dsp:nvSpPr>
      <dsp:spPr>
        <a:xfrm>
          <a:off x="0" y="2210229"/>
          <a:ext cx="10515600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33,849 diabetic people have a BMI between 20 and 50. Form this we can make a conclusion that the second BMI group has a significant impact on diabetes.</a:t>
          </a:r>
        </a:p>
      </dsp:txBody>
      <dsp:txXfrm>
        <a:off x="46777" y="2257006"/>
        <a:ext cx="10422046" cy="864675"/>
      </dsp:txXfrm>
    </dsp:sp>
    <dsp:sp modelId="{4F491D29-C2AA-4998-ABB4-9F5760EA5753}">
      <dsp:nvSpPr>
        <dsp:cNvPr id="0" name=""/>
        <dsp:cNvSpPr/>
      </dsp:nvSpPr>
      <dsp:spPr>
        <a:xfrm>
          <a:off x="0" y="3237579"/>
          <a:ext cx="10515600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are also some outliers in the BMI data.</a:t>
          </a:r>
        </a:p>
      </dsp:txBody>
      <dsp:txXfrm>
        <a:off x="46777" y="3284356"/>
        <a:ext cx="10422046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1773-C904-ACD3-EE72-8ED7649B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C47C-34E6-6CCB-3B23-A49323ED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B785-27DC-2521-57B5-C14F5DD9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2E75-A2A1-5F74-63FB-7461656A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0D05-14CD-30D8-BA87-6B39E28F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C3BE-1DE5-DF05-60B8-596F6AAE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6DC0C-5656-B938-1A8A-65176A76A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26B5-DDFA-4D2A-5B26-D9F6BD4F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2848-52DD-1598-4F02-50FF988F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CD80-6D18-80BF-875C-0095F6C1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0AC8C-1F01-F203-7303-18D1404F1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E991C-569A-9ABB-61D9-0C89C9F85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B057-C44F-4F93-9192-5FDC1CE3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F705-735F-18DD-7A7E-C08E118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9A66-D332-E414-16A0-5D614F3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C8E9-A7FB-6E29-5DB1-682DD3B7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517E-AB5F-A56E-533C-DEE5BF4D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4BC6-B133-DED0-C166-4BFFE52E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D896-612A-373E-7AD3-63C4F851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CE08-0981-5042-B7E0-AB9DE0D7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E309-5EF4-24D0-CDAD-83A26922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70CC-708D-474B-178A-F3A61464F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9294-27AC-F15D-7DAA-9757065F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4553-34FD-9878-4B9D-1AC040BD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85AD-8E26-B4A4-E862-BA5EC7B8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B258-3DD6-D8EE-50B4-C6EFEDCE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F776-AD5D-43D3-1C42-11A7CC9A6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8053E-71A4-FADF-8A5E-AAED75616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C15D-F082-716B-75DA-8913AA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FB64B-27A3-C297-0F36-BF986721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78BF-9179-DCAA-4681-75067DBC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4EE7-4EF9-7CA8-FE09-91A44474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52C5-CD81-CB0C-5767-7C92230FC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0B7A1-4342-AAC8-4F36-CB6E60E3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AF752-BAA1-9250-B75B-BF1E8421D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B62D5-E31D-2679-A2B2-2AFF4A3FC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57A38-AC44-123D-7D13-CF36E03B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E470C-4531-F847-F034-D7F16FB8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A268B-C588-EFA7-4BDA-D4648C81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C423-12EF-DEF0-A1ED-1C97743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14EAB-3E78-CAED-352A-114D6B43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BF59C-E2D4-DEC0-1A07-B6FC1143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FE76A-1AD3-DFCC-E072-A457B0E5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E670F-50AC-72BB-595F-AD1025B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A4D09-664B-1CC4-B25D-AAF1AAF4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A5617-D3AC-D210-3632-F9DA81BA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3EB5-A44A-93A7-C415-474A1C56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C85A-02DF-6A60-A38B-FE101DFD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BADBC-BC41-3801-061A-EF7794F43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07D97-1385-BB83-E1E9-F1DEBF2D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AB6FB-4464-71D7-657A-0A39D1EB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D299-5E09-7942-6F93-CF4730BF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154F-C5C9-452C-5BBF-474B89B5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10B14-29D2-825B-E6C8-52022E785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C4E7-E25A-64E4-4FB0-01A7F18CF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9E93A-F34C-B5B4-D870-19A36F9F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FA1B2-BC91-E906-2F73-382544F4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3AD4-F9C1-C00F-E434-138E65C0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9A56E-A332-8ACA-4E7A-AFFCC036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4DEF5-4FC3-F44D-B506-F1295482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9511-A93C-5305-1370-626D42ECF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DBDFD-8BD4-4D85-8D46-3819E10303F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98A4-E778-9AF9-4502-7843C5701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F4B2-3852-7352-0BDC-D303AB5A6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FE3E8-4DD8-4233-B7E0-25958A03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119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3A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C1B41D03-09F5-CB91-59E7-07384BAD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31" y="653615"/>
            <a:ext cx="5484602" cy="554000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808618-1BE0-9572-7D93-A744F172B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2332"/>
            <a:ext cx="3585114" cy="2782056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tx2"/>
                </a:solidFill>
              </a:rPr>
              <a:t>Quantum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DE22E-CFFD-E45A-6F23-C26755689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643" y="3604221"/>
            <a:ext cx="3585113" cy="2411448"/>
          </a:xfrm>
        </p:spPr>
        <p:txBody>
          <a:bodyPr anchor="t">
            <a:normAutofit/>
          </a:bodyPr>
          <a:lstStyle/>
          <a:p>
            <a:pPr algn="l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877C-735A-F75D-C9CC-BCCA9D4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ystem-ui"/>
              </a:rPr>
              <a:t>Relationship Between </a:t>
            </a:r>
            <a:r>
              <a:rPr lang="en-US" err="1">
                <a:latin typeface="system-ui"/>
              </a:rPr>
              <a:t>HighBP</a:t>
            </a:r>
            <a:r>
              <a:rPr lang="en-US">
                <a:latin typeface="system-ui"/>
              </a:rPr>
              <a:t> and </a:t>
            </a:r>
            <a:r>
              <a:rPr lang="en-US" err="1">
                <a:latin typeface="system-ui"/>
              </a:rPr>
              <a:t>Diabetes_binary</a:t>
            </a:r>
            <a:endParaRPr lang="en-US" err="1"/>
          </a:p>
          <a:p>
            <a:endParaRPr lang="en-US"/>
          </a:p>
        </p:txBody>
      </p:sp>
      <p:pic>
        <p:nvPicPr>
          <p:cNvPr id="5" name="Content Placeholder 4" descr="A graph of diabetes rate&#10;&#10;AI-generated content may be incorrect.">
            <a:extLst>
              <a:ext uri="{FF2B5EF4-FFF2-40B4-BE49-F238E27FC236}">
                <a16:creationId xmlns:a16="http://schemas.microsoft.com/office/drawing/2014/main" id="{1FAF80F8-1DBF-EA49-8081-8C81C23E2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2104" y="1953205"/>
            <a:ext cx="4791075" cy="3800475"/>
          </a:xfrm>
        </p:spPr>
      </p:pic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92C76DC7-EA19-4DB4-1CBB-E6DABE63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125" y="149471"/>
            <a:ext cx="1893644" cy="1912772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6" name="Picture 5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B6371FA2-5041-1405-8441-58BB9C2F3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24" y="1951701"/>
            <a:ext cx="3705225" cy="3705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7C3D0-B496-9983-4815-901B41B6926B}"/>
              </a:ext>
            </a:extLst>
          </p:cNvPr>
          <p:cNvSpPr txBox="1"/>
          <p:nvPr/>
        </p:nvSpPr>
        <p:spPr>
          <a:xfrm>
            <a:off x="1484670" y="5846544"/>
            <a:ext cx="7578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3C4043"/>
                </a:solidFill>
                <a:effectLst/>
                <a:latin typeface="Inter"/>
              </a:rPr>
              <a:t>HighBP</a:t>
            </a: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 is a play a major role in Diabetes. When cases of high BP increases then cases of Diabetes also increases.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3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35EC1-07AF-15C4-3538-66B5F315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Analyzing the combined impact of HighBP and HighChol on diabetes.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AE519-955D-B4FA-B880-444B3680E450}"/>
              </a:ext>
            </a:extLst>
          </p:cNvPr>
          <p:cNvSpPr txBox="1"/>
          <p:nvPr/>
        </p:nvSpPr>
        <p:spPr>
          <a:xfrm>
            <a:off x="638881" y="192256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i="0">
                <a:effectLst/>
              </a:rPr>
              <a:t>Acording to this data, HighBP and HighChol both togather increase the risk of diabetes.</a:t>
            </a:r>
            <a:endParaRPr lang="en-US" sz="20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A3F12D33-1A22-605E-D1CD-4AABEB75A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095" y="4375253"/>
            <a:ext cx="2238403" cy="23689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E8052-16A3-1BB8-9A61-6AC7D1E09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7797" y="2475220"/>
            <a:ext cx="6260997" cy="42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4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6168-BDA5-990D-5026-E68EC33A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Relationship Between BMI and </a:t>
            </a:r>
            <a:r>
              <a:rPr lang="en-US" err="1">
                <a:ea typeface="+mj-lt"/>
                <a:cs typeface="+mj-lt"/>
              </a:rPr>
              <a:t>Diabetes_binary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4D0D-ADCC-EE1D-3C62-BC719A41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ystem-ui"/>
              </a:rPr>
              <a:t>Dividing the BMI into Three groups (BMI&lt;=20,(BMI&gt;20 and BMI&lt;=50),(BMI&gt;50 and BMI&lt;=100))</a:t>
            </a:r>
            <a:endParaRPr lang="en-US"/>
          </a:p>
          <a:p>
            <a:endParaRPr lang="en-US"/>
          </a:p>
        </p:txBody>
      </p:sp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0007462F-62BB-7400-8A31-9B32F5A9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125" y="149471"/>
            <a:ext cx="1893644" cy="1912772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7D24FA5-1BBA-22B8-8731-46707A2C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68" y="3113893"/>
            <a:ext cx="4933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2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21C6-3987-51D6-C252-EC965449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78133-531B-C3CE-A974-1BE20C6BE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544" y="2064461"/>
            <a:ext cx="7138584" cy="4351338"/>
          </a:xfrm>
        </p:spPr>
      </p:pic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B8ABA4A2-F3A9-125E-EB84-64DAB6D75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125" y="149471"/>
            <a:ext cx="1893644" cy="1912772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22BBDF-4667-407E-2227-673DDCBF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16" y="2241645"/>
            <a:ext cx="485121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B96D-15FC-E948-DDE8-A85D3D2D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Group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FF301E-924E-6838-527B-6C37786DA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910" y="2060326"/>
            <a:ext cx="7620000" cy="2266950"/>
          </a:xfrm>
        </p:spPr>
      </p:pic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A2EA4C12-6023-0E88-88F0-5030214DA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125" y="149471"/>
            <a:ext cx="1893644" cy="1912772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21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6294-8188-C096-C0EA-6929DAD9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from BMI: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0C403B-278D-E654-23CD-DAC81016F8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0B34B212-359D-AF21-9E10-EA22CEC10A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125" y="149471"/>
            <a:ext cx="1893644" cy="1912772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339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E9622-3865-5D54-0324-BC7D5E62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dirty="0"/>
              <a:t>The combined effect of smoking and </a:t>
            </a:r>
            <a:br>
              <a:rPr lang="en-US" sz="2500" dirty="0"/>
            </a:br>
            <a:r>
              <a:rPr lang="en-US" sz="2500" dirty="0"/>
              <a:t>heavy alcohol consumption on diabetes.</a:t>
            </a:r>
          </a:p>
          <a:p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2DC19-4B58-5CF7-EC83-3EECC4F990BC}"/>
              </a:ext>
            </a:extLst>
          </p:cNvPr>
          <p:cNvSpPr txBox="1"/>
          <p:nvPr/>
        </p:nvSpPr>
        <p:spPr>
          <a:xfrm>
            <a:off x="1055716" y="2508105"/>
            <a:ext cx="3255028" cy="3632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data shows that smoking and heavy alcohol consumption together increase the risk of diabetes.</a:t>
            </a:r>
          </a:p>
        </p:txBody>
      </p:sp>
      <p:pic>
        <p:nvPicPr>
          <p:cNvPr id="5" name="Picture 4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0E53E230-3AE7-F844-4BE9-5B0BEB62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20" y="36395"/>
            <a:ext cx="1662167" cy="167895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618055-8687-1E29-C7ED-43EFFDBCA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5916" y="2045264"/>
            <a:ext cx="5253623" cy="429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0DB5C-7FBE-B1C4-E53F-A43EDAC1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/>
              <a:t>The combined effect of stroke and </a:t>
            </a:r>
            <a:br>
              <a:rPr lang="en-US" sz="4600" dirty="0"/>
            </a:br>
            <a:r>
              <a:rPr lang="en-US" sz="4600" dirty="0"/>
              <a:t>heart disease or attack on diabetes.</a:t>
            </a:r>
          </a:p>
          <a:p>
            <a:pPr algn="ctr"/>
            <a:endParaRPr lang="en-US" sz="4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18042-7015-51E2-5A09-706B29E6452D}"/>
              </a:ext>
            </a:extLst>
          </p:cNvPr>
          <p:cNvSpPr txBox="1"/>
          <p:nvPr/>
        </p:nvSpPr>
        <p:spPr>
          <a:xfrm>
            <a:off x="638881" y="1922561"/>
            <a:ext cx="10909643" cy="5526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The data shows that stroke and heart disease or attack together increase the risk of diabetes.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DCC5DFE5-658F-CD67-9059-78C72687A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95" y="22922"/>
            <a:ext cx="1618705" cy="163505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334E22-4353-3BBF-2225-14992816D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4288" y="2571967"/>
            <a:ext cx="6065602" cy="40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1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8CC4-448C-E15F-DDB6-0350BD0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ystem-ui"/>
              </a:rPr>
              <a:t>The effect of physical activity</a:t>
            </a:r>
          </a:p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B3A5FD-6737-5900-88DF-49DD46BB1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414" y="1690688"/>
            <a:ext cx="5171211" cy="4210843"/>
          </a:xfrm>
        </p:spPr>
      </p:pic>
      <p:pic>
        <p:nvPicPr>
          <p:cNvPr id="5" name="Picture 4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F6DA7D5C-2D50-2372-ED2E-E4EA5B791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125" y="149471"/>
            <a:ext cx="1893644" cy="1912772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2973C-B87F-5B37-A00C-DBA8B8DD5937}"/>
              </a:ext>
            </a:extLst>
          </p:cNvPr>
          <p:cNvSpPr txBox="1"/>
          <p:nvPr/>
        </p:nvSpPr>
        <p:spPr>
          <a:xfrm>
            <a:off x="1019175" y="574353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Physical activity lowers the risk of diabetes.</a:t>
            </a:r>
          </a:p>
        </p:txBody>
      </p:sp>
    </p:spTree>
    <p:extLst>
      <p:ext uri="{BB962C8B-B14F-4D97-AF65-F5344CB8AC3E}">
        <p14:creationId xmlns:p14="http://schemas.microsoft.com/office/powerpoint/2010/main" val="165247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2F94-4C5F-598F-F8F7-CC03669E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age and Diabetes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E5BCF3-D8DE-CD59-D55C-A84440AB3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436" y="1825625"/>
            <a:ext cx="640712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8FCB45-F2EA-9337-4311-602C52D08761}"/>
              </a:ext>
            </a:extLst>
          </p:cNvPr>
          <p:cNvSpPr txBox="1"/>
          <p:nvPr/>
        </p:nvSpPr>
        <p:spPr>
          <a:xfrm>
            <a:off x="448101" y="2961564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People over 45 are more at risk for diabetes than younger people. As age increases, the number of diabetic people also rises.</a:t>
            </a:r>
          </a:p>
        </p:txBody>
      </p:sp>
    </p:spTree>
    <p:extLst>
      <p:ext uri="{BB962C8B-B14F-4D97-AF65-F5344CB8AC3E}">
        <p14:creationId xmlns:p14="http://schemas.microsoft.com/office/powerpoint/2010/main" val="11337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F4C2B109-A4F3-DAC1-8FA6-0FB5BEFA6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68" y="1065276"/>
            <a:ext cx="4680172" cy="472744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666FB7-E946-0C13-A4AE-1CEF443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B274-D7EC-790A-30F3-7E448B2A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Akash             </a:t>
            </a:r>
          </a:p>
          <a:p>
            <a:r>
              <a:rPr lang="en-US" sz="1800" dirty="0">
                <a:solidFill>
                  <a:schemeClr val="tx2"/>
                </a:solidFill>
              </a:rPr>
              <a:t>Sakshi</a:t>
            </a:r>
          </a:p>
          <a:p>
            <a:r>
              <a:rPr lang="en-US" sz="1800" dirty="0">
                <a:solidFill>
                  <a:schemeClr val="tx2"/>
                </a:solidFill>
              </a:rPr>
              <a:t>Jagadeesh</a:t>
            </a:r>
          </a:p>
          <a:p>
            <a:r>
              <a:rPr lang="en-US" sz="1800" dirty="0">
                <a:solidFill>
                  <a:schemeClr val="tx2"/>
                </a:solidFill>
              </a:rPr>
              <a:t>Sai Pranit</a:t>
            </a:r>
          </a:p>
        </p:txBody>
      </p:sp>
    </p:spTree>
    <p:extLst>
      <p:ext uri="{BB962C8B-B14F-4D97-AF65-F5344CB8AC3E}">
        <p14:creationId xmlns:p14="http://schemas.microsoft.com/office/powerpoint/2010/main" val="3392094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3683-C28D-D24D-2EAE-E5A2BD6C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Education and Diabetes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AB203-760E-D3F9-1986-0B821237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723" y="1825625"/>
            <a:ext cx="675455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1A2BD-03B1-DED8-A275-8F5FE0FBC6CD}"/>
              </a:ext>
            </a:extLst>
          </p:cNvPr>
          <p:cNvSpPr txBox="1"/>
          <p:nvPr/>
        </p:nvSpPr>
        <p:spPr>
          <a:xfrm>
            <a:off x="516340" y="313216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As education levels increase, the number of diabetic people decreases.</a:t>
            </a:r>
          </a:p>
        </p:txBody>
      </p:sp>
    </p:spTree>
    <p:extLst>
      <p:ext uri="{BB962C8B-B14F-4D97-AF65-F5344CB8AC3E}">
        <p14:creationId xmlns:p14="http://schemas.microsoft.com/office/powerpoint/2010/main" val="318307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18B7-A718-6986-F125-6A7F8930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Income and Diabetes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2C1524-C332-C406-A1ED-DEFE3EB9E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723" y="1805961"/>
            <a:ext cx="675455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D9824B-969F-A3B1-1D31-021FC67722B9}"/>
              </a:ext>
            </a:extLst>
          </p:cNvPr>
          <p:cNvSpPr txBox="1"/>
          <p:nvPr/>
        </p:nvSpPr>
        <p:spPr>
          <a:xfrm>
            <a:off x="300251" y="300705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People with lower income are at a higher risk of diabetes compared to those with higher income.</a:t>
            </a:r>
          </a:p>
        </p:txBody>
      </p:sp>
    </p:spTree>
    <p:extLst>
      <p:ext uri="{BB962C8B-B14F-4D97-AF65-F5344CB8AC3E}">
        <p14:creationId xmlns:p14="http://schemas.microsoft.com/office/powerpoint/2010/main" val="66227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1D7532-4EA7-8705-152F-EB8F354C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5EED05D-532E-1760-DA8F-358A5342D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F7F87-58A3-A659-D4A4-398DDC57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62B8-C8C7-55CC-85C2-9192773B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__fkGroteskNeue_598ab8"/>
              </a:rPr>
              <a:t>Aim of study: Identify key diabetes risk factors</a:t>
            </a:r>
          </a:p>
          <a:p>
            <a:r>
              <a:rPr lang="en-US" sz="2000" b="0" i="0">
                <a:effectLst/>
                <a:latin typeface="__fkGroteskNeue_598ab8"/>
              </a:rPr>
              <a:t>Explore demographics and health behaviors</a:t>
            </a:r>
          </a:p>
          <a:p>
            <a:endParaRPr lang="en-US" sz="2000"/>
          </a:p>
        </p:txBody>
      </p:sp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9846E493-07B8-9384-2399-B82CCC7D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6169"/>
          <a:stretch/>
        </p:blipFill>
        <p:spPr>
          <a:xfrm>
            <a:off x="10224874" y="43313"/>
            <a:ext cx="1718724" cy="19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9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46DBD-FB14-524C-13E5-11531ABD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7968274" cy="835166"/>
          </a:xfrm>
        </p:spPr>
        <p:txBody>
          <a:bodyPr anchor="b">
            <a:normAutofit/>
          </a:bodyPr>
          <a:lstStyle/>
          <a:p>
            <a:r>
              <a:rPr lang="en-US" sz="5000" dirty="0"/>
              <a:t>Data set summary 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B9260196-F944-29DB-A7AA-C1D001951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338805"/>
              </p:ext>
            </p:extLst>
          </p:nvPr>
        </p:nvGraphicFramePr>
        <p:xfrm>
          <a:off x="1136397" y="2418408"/>
          <a:ext cx="4959603" cy="352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77E3B001-5A88-BAB5-6A74-8C64AD38BC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60" y="1"/>
            <a:ext cx="1892438" cy="191155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E133F-2FFC-28FF-15CD-724B2B4D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effectLst/>
                <a:latin typeface="__fkGroteskNeue_598ab8"/>
              </a:rPr>
              <a:t>Data Cleaning Steps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077B-1126-1137-3F5D-CCBA2154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1"/>
            <a:ext cx="5839965" cy="35470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__fkGroteskNeue_598ab8"/>
              </a:rPr>
              <a:t>Checked for null values (none found)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__fkGroteskNeue_598ab8"/>
              </a:rPr>
              <a:t>Removed duplicates to ensure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__fkGroteskNeue_598ab8"/>
              </a:rPr>
              <a:t>Verified data types for each feature</a:t>
            </a:r>
          </a:p>
          <a:p>
            <a:endParaRPr lang="en-US" sz="2000" dirty="0"/>
          </a:p>
        </p:txBody>
      </p:sp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1B355AEF-D31F-909F-D61E-6B7878201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6169"/>
          <a:stretch/>
        </p:blipFill>
        <p:spPr>
          <a:xfrm>
            <a:off x="10204061" y="171097"/>
            <a:ext cx="1864135" cy="2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0CCC29-1ADF-400B-B2E2-87AE5F0F3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9615F1-E1A8-4B27-A6A8-4F50A77B2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BE138890-F764-4F96-86CE-30B4D8713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ACD6F24F-91E4-951A-7302-3E3F0A7D2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59" y="50878"/>
            <a:ext cx="1771039" cy="18683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5C3C3-75EB-89C0-BC92-C620F0185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8655" y="1842614"/>
            <a:ext cx="7921943" cy="487199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596BCD-1730-FC73-B2F1-7A18412A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143391"/>
            <a:ext cx="5074368" cy="7609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33972-C4CB-9352-0FA0-5FA88C530543}"/>
              </a:ext>
            </a:extLst>
          </p:cNvPr>
          <p:cNvSpPr txBox="1"/>
          <p:nvPr/>
        </p:nvSpPr>
        <p:spPr>
          <a:xfrm>
            <a:off x="379918" y="1357082"/>
            <a:ext cx="3864229" cy="2229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correlation heatmap shows relationships between the columns.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GenHlth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PhysHlth</a:t>
            </a:r>
            <a:r>
              <a:rPr lang="en-US" dirty="0">
                <a:solidFill>
                  <a:schemeClr val="bg1"/>
                </a:solidFill>
              </a:rPr>
              <a:t> have a strong positive correlation.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GenHlth</a:t>
            </a:r>
            <a:r>
              <a:rPr lang="en-US" dirty="0">
                <a:solidFill>
                  <a:schemeClr val="bg1"/>
                </a:solidFill>
              </a:rPr>
              <a:t> and Income have a strong negative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327960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A69E-491C-82AA-1FD9-C3565206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of diabetic and non Diabetic</a:t>
            </a:r>
          </a:p>
        </p:txBody>
      </p:sp>
      <p:pic>
        <p:nvPicPr>
          <p:cNvPr id="5" name="Content Placeholder 4" descr="A graph of a number of diabetes&#10;&#10;AI-generated content may be incorrect.">
            <a:extLst>
              <a:ext uri="{FF2B5EF4-FFF2-40B4-BE49-F238E27FC236}">
                <a16:creationId xmlns:a16="http://schemas.microsoft.com/office/drawing/2014/main" id="{3B0F44D2-D3EA-9AC5-B198-95B2EEAD1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41" y="2048597"/>
            <a:ext cx="5695950" cy="4314825"/>
          </a:xfrm>
        </p:spPr>
      </p:pic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F2915E87-A687-ACE9-7F5D-692B8C49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125" y="149471"/>
            <a:ext cx="1893644" cy="1912772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6" name="Picture 5" descr="A blue circle with orange and black text&#10;&#10;AI-generated content may be incorrect.">
            <a:extLst>
              <a:ext uri="{FF2B5EF4-FFF2-40B4-BE49-F238E27FC236}">
                <a16:creationId xmlns:a16="http://schemas.microsoft.com/office/drawing/2014/main" id="{5DFA4C96-CF5D-0CC9-0E73-433215730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450" y="2049795"/>
            <a:ext cx="4343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6BDC-3F65-F5A9-CB98-B1943792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Major Factors Related to </a:t>
            </a:r>
            <a:r>
              <a:rPr lang="en-US" dirty="0" err="1">
                <a:latin typeface="system-ui"/>
              </a:rPr>
              <a:t>Diabetes_binary</a:t>
            </a:r>
            <a:endParaRPr lang="en-US" err="1"/>
          </a:p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2576BD-FBCC-2D66-5158-2BEADDB10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043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3BFF5842-C024-798D-471C-2D7F6432A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377" y="149471"/>
            <a:ext cx="1659392" cy="1676154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5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212D0-78BB-82A1-71DB-2BCC87B0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135299"/>
            <a:ext cx="6204371" cy="15112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/>
              <a:t>Relationship Between </a:t>
            </a:r>
            <a:r>
              <a:rPr lang="en-US" sz="3600" dirty="0" err="1"/>
              <a:t>HighChol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dirty="0" err="1"/>
              <a:t>Diabetes_binary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9DE6B-9752-F0D2-3E5C-946B39C97806}"/>
              </a:ext>
            </a:extLst>
          </p:cNvPr>
          <p:cNvSpPr txBox="1"/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900" b="0">
                <a:effectLst/>
              </a:rPr>
              <a:t>HighChol plays an important role in diabetes. As HighChol cases increase, diabetes cases also rise.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ight bulb with lines and dots&#10;&#10;Description automatically generated">
            <a:extLst>
              <a:ext uri="{FF2B5EF4-FFF2-40B4-BE49-F238E27FC236}">
                <a16:creationId xmlns:a16="http://schemas.microsoft.com/office/drawing/2014/main" id="{D88886AE-5B45-E4A3-5720-7F321EF5F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4" y="0"/>
            <a:ext cx="1915648" cy="1934999"/>
          </a:xfrm>
          <a:prstGeom prst="rect">
            <a:avLst/>
          </a:prstGeom>
        </p:spPr>
      </p:pic>
      <p:pic>
        <p:nvPicPr>
          <p:cNvPr id="5" name="Content Placeholder 4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E5CD5E41-4C36-E4CF-E43E-4B7179E2F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120" y="2830999"/>
            <a:ext cx="3758184" cy="3758184"/>
          </a:xfrm>
          <a:prstGeom prst="rect">
            <a:avLst/>
          </a:prstGeom>
        </p:spPr>
      </p:pic>
      <p:pic>
        <p:nvPicPr>
          <p:cNvPr id="6" name="Picture 5" descr="A graph of diabetes with blue and orange bars&#10;&#10;AI-generated content may be incorrect.">
            <a:extLst>
              <a:ext uri="{FF2B5EF4-FFF2-40B4-BE49-F238E27FC236}">
                <a16:creationId xmlns:a16="http://schemas.microsoft.com/office/drawing/2014/main" id="{1A243AF9-D9E9-26C7-0545-D2450A178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433" y="2539339"/>
            <a:ext cx="5468447" cy="41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8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467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__fkGroteskNeue_598ab8</vt:lpstr>
      <vt:lpstr>Aptos</vt:lpstr>
      <vt:lpstr>Aptos Display</vt:lpstr>
      <vt:lpstr>Arial</vt:lpstr>
      <vt:lpstr>Inter</vt:lpstr>
      <vt:lpstr>system-ui</vt:lpstr>
      <vt:lpstr>Office Theme</vt:lpstr>
      <vt:lpstr>Quantum AI</vt:lpstr>
      <vt:lpstr>Team Members </vt:lpstr>
      <vt:lpstr>Introduction</vt:lpstr>
      <vt:lpstr>Data set summary </vt:lpstr>
      <vt:lpstr>Data Cleaning Steps</vt:lpstr>
      <vt:lpstr>Correlation</vt:lpstr>
      <vt:lpstr>No of diabetic and non Diabetic</vt:lpstr>
      <vt:lpstr>Major Factors Related to Diabetes_binary </vt:lpstr>
      <vt:lpstr>Relationship Between HighChol and  Diabetes_binary</vt:lpstr>
      <vt:lpstr>Relationship Between HighBP and Diabetes_binary </vt:lpstr>
      <vt:lpstr>Analyzing the combined impact of HighBP and HighChol on diabetes.</vt:lpstr>
      <vt:lpstr>Relationship Between BMI and Diabetes_binary</vt:lpstr>
      <vt:lpstr>Second group</vt:lpstr>
      <vt:lpstr>Third Group</vt:lpstr>
      <vt:lpstr>Insights from BMI:</vt:lpstr>
      <vt:lpstr>The combined effect of smoking and  heavy alcohol consumption on diabetes. </vt:lpstr>
      <vt:lpstr>The combined effect of stroke and  heart disease or attack on diabetes. </vt:lpstr>
      <vt:lpstr>The effect of physical activity </vt:lpstr>
      <vt:lpstr>Relation between age and Diabetes</vt:lpstr>
      <vt:lpstr>Relation between Education and Diabetes</vt:lpstr>
      <vt:lpstr>Relation Between Income and Diabetes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AI</dc:title>
  <dc:creator>Akash Reddy Burri</dc:creator>
  <cp:lastModifiedBy>Sakshi Oberoi</cp:lastModifiedBy>
  <cp:revision>2</cp:revision>
  <dcterms:created xsi:type="dcterms:W3CDTF">2025-01-23T22:32:15Z</dcterms:created>
  <dcterms:modified xsi:type="dcterms:W3CDTF">2025-01-27T01:15:56Z</dcterms:modified>
</cp:coreProperties>
</file>