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Playfair Display"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Slab" pitchFamily="2"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86683" autoAdjust="0"/>
  </p:normalViewPr>
  <p:slideViewPr>
    <p:cSldViewPr snapToGrid="0">
      <p:cViewPr varScale="1">
        <p:scale>
          <a:sx n="98" d="100"/>
          <a:sy n="98" d="100"/>
        </p:scale>
        <p:origin x="80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7f826bad8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7f826bad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this is our model’s performance, we can see that after Data Augmentation we observed notable improvements in key metrics, including an increased AUROC of 0.78 and improved specificity at 0.73.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cda36b1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cda36b1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this is our model’s performance, we can see that after Data Augmentation we observed notable improvements in key metrics, including an increased AUROC of 0.78 and improved specificity at 0.73.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7f10b128b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97f10b128b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SHAP library to visualize our model's prediction from the XGBoost model trained on the original and augmented datasets.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97f10b128b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97f10b128b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displayed the distribution of SHAP values for each feature in a summary plot, and also created a bar plot highlighting the decisive features in our model. Also, we made a waterfall plot showing the incremental contribution of each feature to the prediction's outcome, to help provide reasoning behind individual predictions.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7f10b128b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97f10b128b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Evaluating fairness for a machine learning model is crucial to know its biases. We can use fairness matrices like disparate impact, equal opportunity, etc. to perform the same. We found disparate impact to be 0.96 on our dataset.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97f10b128b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97f10b128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7f10b128b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7f10b128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7f10b128b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7f10b128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7f10b128b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7f10b128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7f10b128b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7f10b128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7f10b128b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7f10b128b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choose XGBoost because it is an ensemble learning method known for its predictive capabilities, and it is particularly suitable for handling imbalanced datasets, which is a commonly occuring challenge in the healthcare applications, and also, we can make use of XGBoost’s boosting techniques like extreme gradient boosting to build a strong ensemble of decision trees.</a:t>
            </a:r>
            <a:endParaRPr/>
          </a:p>
          <a:p>
            <a:pPr marL="0" lvl="0" indent="0" algn="l" rtl="0">
              <a:spcBef>
                <a:spcPts val="0"/>
              </a:spcBef>
              <a:spcAft>
                <a:spcPts val="0"/>
              </a:spcAft>
              <a:buNone/>
            </a:pPr>
            <a:endParaRPr/>
          </a:p>
          <a:p>
            <a:pPr marL="0" lvl="0" indent="0" algn="l" rtl="0">
              <a:spcBef>
                <a:spcPts val="0"/>
              </a:spcBef>
              <a:spcAft>
                <a:spcPts val="0"/>
              </a:spcAft>
              <a:buNone/>
            </a:pPr>
            <a:r>
              <a:rPr lang="en"/>
              <a:t>Our model employees feature selection techniques like SelectKBest with ANOVA F static for selecting the most relevant attributes, and we rigorously evaluated our model's performance using a range of metrics such as AUPRC, specificity, accuracy, etc.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7f10b128b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7f10b128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7f10b128b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7f10b128b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fc81806bf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fc81806b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medium.com/@parthdholakiya180/smote-synthetic-minority-over-sampling-technique-4d5a5d69d72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300" y="987450"/>
            <a:ext cx="2951400" cy="1584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rgbClr val="FFF2CC"/>
                </a:solidFill>
              </a:rPr>
              <a:t>Group 17: Project #16 - Health AI 5</a:t>
            </a:r>
            <a:endParaRPr>
              <a:solidFill>
                <a:srgbClr val="FFF2CC"/>
              </a:solidFill>
            </a:endParaRPr>
          </a:p>
        </p:txBody>
      </p:sp>
      <p:sp>
        <p:nvSpPr>
          <p:cNvPr id="60" name="Google Shape;60;p13"/>
          <p:cNvSpPr txBox="1">
            <a:spLocks noGrp="1"/>
          </p:cNvSpPr>
          <p:nvPr>
            <p:ph type="subTitle" idx="1"/>
          </p:nvPr>
        </p:nvSpPr>
        <p:spPr>
          <a:xfrm>
            <a:off x="3128400" y="2861450"/>
            <a:ext cx="2887200" cy="1212000"/>
          </a:xfrm>
          <a:prstGeom prst="rect">
            <a:avLst/>
          </a:prstGeom>
        </p:spPr>
        <p:txBody>
          <a:bodyPr spcFirstLastPara="1" wrap="square" lIns="91425" tIns="91425" rIns="91425" bIns="91425" anchor="b" anchorCtr="0">
            <a:normAutofit lnSpcReduction="10000"/>
          </a:bodyPr>
          <a:lstStyle/>
          <a:p>
            <a:pPr marL="0" lvl="0" indent="0" algn="ctr" rtl="0">
              <a:spcBef>
                <a:spcPts val="0"/>
              </a:spcBef>
              <a:spcAft>
                <a:spcPts val="0"/>
              </a:spcAft>
              <a:buNone/>
            </a:pPr>
            <a:r>
              <a:rPr lang="en">
                <a:solidFill>
                  <a:srgbClr val="B6D7A8"/>
                </a:solidFill>
              </a:rPr>
              <a:t>By: Chirayu Tripathi, Sakshi Pandey, Shikhar Panwar, Pranav Gautam, Vishrut Mehta</a:t>
            </a:r>
            <a:endParaRPr>
              <a:solidFill>
                <a:srgbClr val="B6D7A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Performance</a:t>
            </a:r>
            <a:endParaRPr/>
          </a:p>
        </p:txBody>
      </p:sp>
      <p:sp>
        <p:nvSpPr>
          <p:cNvPr id="117" name="Google Shape;117;p22"/>
          <p:cNvSpPr txBox="1"/>
          <p:nvPr/>
        </p:nvSpPr>
        <p:spPr>
          <a:xfrm>
            <a:off x="248300" y="1081475"/>
            <a:ext cx="4214100" cy="3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Lato"/>
                <a:ea typeface="Lato"/>
                <a:cs typeface="Lato"/>
                <a:sym typeface="Lato"/>
              </a:rPr>
              <a:t>Test Scores for No Augmentation:				</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auroc: 0.72</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auprc: 0.86</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sens: 0.92</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spec: 0.51</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ppv: 0.75</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npv: 0.81</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acc: 0.76</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
        <p:nvSpPr>
          <p:cNvPr id="118" name="Google Shape;118;p22"/>
          <p:cNvSpPr txBox="1"/>
          <p:nvPr/>
        </p:nvSpPr>
        <p:spPr>
          <a:xfrm>
            <a:off x="4668750" y="1142000"/>
            <a:ext cx="4200900" cy="3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Lato"/>
                <a:ea typeface="Lato"/>
                <a:cs typeface="Lato"/>
                <a:sym typeface="Lato"/>
              </a:rPr>
              <a:t>Test Scores for SMOTE-NC:</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auroc: 0.75</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auprc: 0.83</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sens: 0.78</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spec: 0.73</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ppv: 0.77</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npv: 0.74</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acc: 0.75</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Performance</a:t>
            </a:r>
            <a:endParaRPr/>
          </a:p>
        </p:txBody>
      </p:sp>
      <p:sp>
        <p:nvSpPr>
          <p:cNvPr id="124" name="Google Shape;124;p23"/>
          <p:cNvSpPr txBox="1"/>
          <p:nvPr/>
        </p:nvSpPr>
        <p:spPr>
          <a:xfrm>
            <a:off x="248300" y="1081475"/>
            <a:ext cx="4214100" cy="3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Lato"/>
                <a:ea typeface="Lato"/>
                <a:cs typeface="Lato"/>
                <a:sym typeface="Lato"/>
              </a:rPr>
              <a:t>Test Scores for Sampling without noise:				</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auroc: 0.85</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auprc: 0.91</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sens: 0.93</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spec: 0.77</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ppv: 0.85</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npv: 0.88</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acc: 0.86</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
        <p:nvSpPr>
          <p:cNvPr id="125" name="Google Shape;125;p23"/>
          <p:cNvSpPr txBox="1"/>
          <p:nvPr/>
        </p:nvSpPr>
        <p:spPr>
          <a:xfrm>
            <a:off x="4686700" y="1133025"/>
            <a:ext cx="4200900" cy="3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Lato"/>
                <a:ea typeface="Lato"/>
                <a:cs typeface="Lato"/>
                <a:sym typeface="Lato"/>
              </a:rPr>
              <a:t>Test Scores for Sampling with noise:</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auroc: 0.84</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auprc: 0.90</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sens: 0.91</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spec: 0.76</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ppv: 0.84</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npv: 0.87</a:t>
            </a:r>
            <a:endParaRPr sz="1800">
              <a:solidFill>
                <a:schemeClr val="dk2"/>
              </a:solidFill>
              <a:latin typeface="Lato"/>
              <a:ea typeface="Lato"/>
              <a:cs typeface="Lato"/>
              <a:sym typeface="Lato"/>
            </a:endParaRPr>
          </a:p>
          <a:p>
            <a:pPr marL="0" lvl="0" indent="0" algn="l" rtl="0">
              <a:spcBef>
                <a:spcPts val="0"/>
              </a:spcBef>
              <a:spcAft>
                <a:spcPts val="0"/>
              </a:spcAft>
              <a:buNone/>
            </a:pPr>
            <a:r>
              <a:rPr lang="en" sz="1800">
                <a:solidFill>
                  <a:schemeClr val="dk2"/>
                </a:solidFill>
                <a:latin typeface="Lato"/>
                <a:ea typeface="Lato"/>
                <a:cs typeface="Lato"/>
                <a:sym typeface="Lato"/>
              </a:rPr>
              <a:t>acc: 0.85</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Interpretation</a:t>
            </a:r>
            <a:endParaRP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latin typeface="Roboto Slab"/>
                <a:ea typeface="Roboto Slab"/>
                <a:cs typeface="Roboto Slab"/>
                <a:sym typeface="Roboto Slab"/>
              </a:rPr>
              <a:t>We utilized the SHAP (SHapley Additive exPlanations) library to interpret and visualize the model's predictions, from the XGBoost model  trained on the original and augmented datasets. </a:t>
            </a:r>
            <a:endParaRPr>
              <a:latin typeface="Roboto Slab"/>
              <a:ea typeface="Roboto Slab"/>
              <a:cs typeface="Roboto Slab"/>
              <a:sym typeface="Roboto Slab"/>
            </a:endParaRPr>
          </a:p>
          <a:p>
            <a:pPr marL="0" lvl="0" indent="0" algn="l" rtl="0">
              <a:spcBef>
                <a:spcPts val="1200"/>
              </a:spcBef>
              <a:spcAft>
                <a:spcPts val="0"/>
              </a:spcAft>
              <a:buNone/>
            </a:pPr>
            <a:r>
              <a:rPr lang="en">
                <a:latin typeface="Roboto Slab"/>
                <a:ea typeface="Roboto Slab"/>
                <a:cs typeface="Roboto Slab"/>
                <a:sym typeface="Roboto Slab"/>
              </a:rPr>
              <a:t>We created summary plot to provide an overview of feature importance by displaying the distribution of SHAP values for each feature.</a:t>
            </a:r>
            <a:endParaRPr>
              <a:latin typeface="Roboto Slab"/>
              <a:ea typeface="Roboto Slab"/>
              <a:cs typeface="Roboto Slab"/>
              <a:sym typeface="Roboto Slab"/>
            </a:endParaRPr>
          </a:p>
          <a:p>
            <a:pPr marL="0" lvl="0" indent="0" algn="l" rtl="0">
              <a:spcBef>
                <a:spcPts val="1200"/>
              </a:spcBef>
              <a:spcAft>
                <a:spcPts val="0"/>
              </a:spcAft>
              <a:buNone/>
            </a:pPr>
            <a:r>
              <a:rPr lang="en">
                <a:latin typeface="Roboto Slab"/>
                <a:ea typeface="Roboto Slab"/>
                <a:cs typeface="Roboto Slab"/>
                <a:sym typeface="Roboto Slab"/>
              </a:rPr>
              <a:t>A bar plot was also created ranking and highlighting the most influential features in the model's decision-making process.</a:t>
            </a:r>
            <a:endParaRPr>
              <a:latin typeface="Roboto Slab"/>
              <a:ea typeface="Roboto Slab"/>
              <a:cs typeface="Roboto Slab"/>
              <a:sym typeface="Roboto Slab"/>
            </a:endParaRPr>
          </a:p>
          <a:p>
            <a:pPr marL="0" lvl="0" indent="0" algn="l" rtl="0">
              <a:spcBef>
                <a:spcPts val="1200"/>
              </a:spcBef>
              <a:spcAft>
                <a:spcPts val="1200"/>
              </a:spcAft>
              <a:buNone/>
            </a:pPr>
            <a:r>
              <a:rPr lang="en">
                <a:latin typeface="Roboto Slab"/>
                <a:ea typeface="Roboto Slab"/>
                <a:cs typeface="Roboto Slab"/>
                <a:sym typeface="Roboto Slab"/>
              </a:rPr>
              <a:t>Lastly, We produced a waterfall plot illustrating the incremental contributions of each feature to the prediction's final outcome. This aids in understanding the reasoning behind individual predictions and model behavior.</a:t>
            </a:r>
            <a:endParaRPr>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Interpretation</a:t>
            </a:r>
            <a:endParaRPr/>
          </a:p>
        </p:txBody>
      </p:sp>
      <p:pic>
        <p:nvPicPr>
          <p:cNvPr id="137" name="Google Shape;137;p25"/>
          <p:cNvPicPr preferRelativeResize="0"/>
          <p:nvPr/>
        </p:nvPicPr>
        <p:blipFill rotWithShape="1">
          <a:blip r:embed="rId3">
            <a:alphaModFix/>
          </a:blip>
          <a:srcRect l="4429" r="18936"/>
          <a:stretch/>
        </p:blipFill>
        <p:spPr>
          <a:xfrm>
            <a:off x="245025" y="1390775"/>
            <a:ext cx="5046276" cy="3405850"/>
          </a:xfrm>
          <a:prstGeom prst="rect">
            <a:avLst/>
          </a:prstGeom>
          <a:noFill/>
          <a:ln>
            <a:noFill/>
          </a:ln>
        </p:spPr>
      </p:pic>
      <p:pic>
        <p:nvPicPr>
          <p:cNvPr id="138" name="Google Shape;138;p25"/>
          <p:cNvPicPr preferRelativeResize="0"/>
          <p:nvPr/>
        </p:nvPicPr>
        <p:blipFill>
          <a:blip r:embed="rId4">
            <a:alphaModFix/>
          </a:blip>
          <a:stretch>
            <a:fillRect/>
          </a:stretch>
        </p:blipFill>
        <p:spPr>
          <a:xfrm>
            <a:off x="5453426" y="129750"/>
            <a:ext cx="3547899" cy="2125613"/>
          </a:xfrm>
          <a:prstGeom prst="rect">
            <a:avLst/>
          </a:prstGeom>
          <a:noFill/>
          <a:ln>
            <a:noFill/>
          </a:ln>
        </p:spPr>
      </p:pic>
      <p:pic>
        <p:nvPicPr>
          <p:cNvPr id="139" name="Google Shape;139;p25"/>
          <p:cNvPicPr preferRelativeResize="0"/>
          <p:nvPr/>
        </p:nvPicPr>
        <p:blipFill>
          <a:blip r:embed="rId5">
            <a:alphaModFix/>
          </a:blip>
          <a:stretch>
            <a:fillRect/>
          </a:stretch>
        </p:blipFill>
        <p:spPr>
          <a:xfrm>
            <a:off x="5453425" y="2391985"/>
            <a:ext cx="3547900" cy="25247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 Fairness</a:t>
            </a:r>
            <a:endParaRPr/>
          </a:p>
        </p:txBody>
      </p:sp>
      <p:sp>
        <p:nvSpPr>
          <p:cNvPr id="145" name="Google Shape;145;p26"/>
          <p:cNvSpPr txBox="1">
            <a:spLocks noGrp="1"/>
          </p:cNvSpPr>
          <p:nvPr>
            <p:ph type="body" idx="1"/>
          </p:nvPr>
        </p:nvSpPr>
        <p:spPr>
          <a:xfrm>
            <a:off x="429900" y="1489824"/>
            <a:ext cx="8368200" cy="30789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Roboto Slab"/>
                <a:ea typeface="Roboto Slab"/>
                <a:cs typeface="Roboto Slab"/>
                <a:sym typeface="Roboto Slab"/>
              </a:rPr>
              <a:t>Evaluating and addressing AI fairness to understand if a model is biased towards male or female gender is an important step in machine learning and AI development.</a:t>
            </a:r>
            <a:endParaRPr sz="1200">
              <a:latin typeface="Roboto Slab"/>
              <a:ea typeface="Roboto Slab"/>
              <a:cs typeface="Roboto Slab"/>
              <a:sym typeface="Roboto Slab"/>
            </a:endParaRPr>
          </a:p>
          <a:p>
            <a:pPr marL="0" lvl="0" indent="0" algn="l" rtl="0">
              <a:spcBef>
                <a:spcPts val="1200"/>
              </a:spcBef>
              <a:spcAft>
                <a:spcPts val="0"/>
              </a:spcAft>
              <a:buNone/>
            </a:pPr>
            <a:r>
              <a:rPr lang="en" sz="1200">
                <a:latin typeface="Roboto Slab"/>
                <a:ea typeface="Roboto Slab"/>
                <a:cs typeface="Roboto Slab"/>
                <a:sym typeface="Roboto Slab"/>
              </a:rPr>
              <a:t>For this appropriate fairness metrics need to be selected like disparate impact, equal opportunity, etc. to measure bias in the model.</a:t>
            </a:r>
            <a:endParaRPr sz="1200">
              <a:latin typeface="Roboto Slab"/>
              <a:ea typeface="Roboto Slab"/>
              <a:cs typeface="Roboto Slab"/>
              <a:sym typeface="Roboto Slab"/>
            </a:endParaRPr>
          </a:p>
          <a:p>
            <a:pPr marL="0" lvl="0" indent="0" algn="l" rtl="0">
              <a:spcBef>
                <a:spcPts val="1200"/>
              </a:spcBef>
              <a:spcAft>
                <a:spcPts val="0"/>
              </a:spcAft>
              <a:buNone/>
            </a:pPr>
            <a:r>
              <a:rPr lang="en" sz="1200">
                <a:latin typeface="Roboto Slab"/>
                <a:ea typeface="Roboto Slab"/>
                <a:cs typeface="Roboto Slab"/>
                <a:sym typeface="Roboto Slab"/>
              </a:rPr>
              <a:t>Tools like AIF360, Fairlearn, FairML can help with evaluating the model.</a:t>
            </a:r>
            <a:endParaRPr sz="1200">
              <a:latin typeface="Roboto Slab"/>
              <a:ea typeface="Roboto Slab"/>
              <a:cs typeface="Roboto Slab"/>
              <a:sym typeface="Roboto Slab"/>
            </a:endParaRPr>
          </a:p>
          <a:p>
            <a:pPr marL="0" lvl="0" indent="0" algn="l" rtl="0">
              <a:spcBef>
                <a:spcPts val="1200"/>
              </a:spcBef>
              <a:spcAft>
                <a:spcPts val="0"/>
              </a:spcAft>
              <a:buNone/>
            </a:pPr>
            <a:r>
              <a:rPr lang="en" sz="1200">
                <a:latin typeface="Roboto Slab"/>
                <a:ea typeface="Roboto Slab"/>
                <a:cs typeface="Roboto Slab"/>
                <a:sym typeface="Roboto Slab"/>
              </a:rPr>
              <a:t>Models are examined to predict and identify instances where bias exists. If bias is detected, then bias mitigation techniques are used to reduce bias.</a:t>
            </a:r>
            <a:endParaRPr sz="1200">
              <a:latin typeface="Roboto Slab"/>
              <a:ea typeface="Roboto Slab"/>
              <a:cs typeface="Roboto Slab"/>
              <a:sym typeface="Roboto Slab"/>
            </a:endParaRPr>
          </a:p>
          <a:p>
            <a:pPr marL="0" lvl="0" indent="0" algn="l" rtl="0">
              <a:spcBef>
                <a:spcPts val="1200"/>
              </a:spcBef>
              <a:spcAft>
                <a:spcPts val="1200"/>
              </a:spcAft>
              <a:buNone/>
            </a:pPr>
            <a:r>
              <a:rPr lang="en" sz="1200">
                <a:latin typeface="Roboto Slab"/>
                <a:ea typeface="Roboto Slab"/>
                <a:cs typeface="Roboto Slab"/>
                <a:sym typeface="Roboto Slab"/>
              </a:rPr>
              <a:t>We conducted fairness on our dataset and found disparate impact to be 0.96 for first task i.e. no augmentation and one for the second task i.e. first augmentation. The disparate impact for the second augmentation task was around 0.86, while disparate impact for the third augmentation task was around 0.56.</a:t>
            </a:r>
            <a:endParaRPr sz="1200">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1" name="Google Shape;15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Roboto Slab"/>
                <a:ea typeface="Roboto Slab"/>
                <a:cs typeface="Roboto Slab"/>
                <a:sym typeface="Roboto Slab"/>
              </a:rPr>
              <a:t>In conclusion, our project successfully demonstrated the transformative impact of advanced data augmentation techniques, like SMOTE-NC and Variational Auto Encoder (VAE) based sampling, on healthcare data analytics. By intelligently addressing class imbalance and enhancing data diversity, we significantly improved our model's accuracy and robustness. These methods proved pivotal in refining our predictive models, paving the way for more reliable and effective healthcare decision-making processes. This project not only underscores the importance of sophisticated data handling in healthcare but also highlights the potential for such approaches to revolutionize patient care and treatment outcomes.</a:t>
            </a:r>
            <a:endParaRPr>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250">
                <a:latin typeface="Roboto Slab"/>
                <a:ea typeface="Roboto Slab"/>
                <a:cs typeface="Roboto Slab"/>
                <a:sym typeface="Roboto Slab"/>
              </a:rPr>
              <a:t>In an era where the intersection of healthcare and technology is more critical than ever, the role of data in shaping healthcare outcomes is undeniably crucial. Our project stands at this crossroads, delving into how advanced data augmentation and machine learning techniques can significantly enhance decision-making processes in healthcare.</a:t>
            </a:r>
            <a:endParaRPr sz="1250">
              <a:latin typeface="Roboto Slab"/>
              <a:ea typeface="Roboto Slab"/>
              <a:cs typeface="Roboto Slab"/>
              <a:sym typeface="Roboto Slab"/>
            </a:endParaRPr>
          </a:p>
          <a:p>
            <a:pPr marL="0" lvl="0" indent="0" algn="l" rtl="0">
              <a:lnSpc>
                <a:spcPct val="95000"/>
              </a:lnSpc>
              <a:spcBef>
                <a:spcPts val="1200"/>
              </a:spcBef>
              <a:spcAft>
                <a:spcPts val="0"/>
              </a:spcAft>
              <a:buNone/>
            </a:pPr>
            <a:r>
              <a:rPr lang="en" sz="1250">
                <a:latin typeface="Roboto Slab"/>
                <a:ea typeface="Roboto Slab"/>
                <a:cs typeface="Roboto Slab"/>
                <a:sym typeface="Roboto Slab"/>
              </a:rPr>
              <a:t>Our work is a deep dive into the realm of data-driven healthcare, where we confront and tackle the prevalent challenges of limited data availability, data quality concerns, and the need for accurate patient classification. Central to our exploration is a rich and informative dataset, named "dataset_project5.csv." </a:t>
            </a:r>
            <a:endParaRPr sz="1250">
              <a:latin typeface="Roboto Slab"/>
              <a:ea typeface="Roboto Slab"/>
              <a:cs typeface="Roboto Slab"/>
              <a:sym typeface="Roboto Slab"/>
            </a:endParaRPr>
          </a:p>
          <a:p>
            <a:pPr marL="0" lvl="0" indent="0" algn="l" rtl="0">
              <a:lnSpc>
                <a:spcPct val="95000"/>
              </a:lnSpc>
              <a:spcBef>
                <a:spcPts val="1200"/>
              </a:spcBef>
              <a:spcAft>
                <a:spcPts val="0"/>
              </a:spcAft>
              <a:buNone/>
            </a:pPr>
            <a:r>
              <a:rPr lang="en" sz="1250">
                <a:latin typeface="Roboto Slab"/>
                <a:ea typeface="Roboto Slab"/>
                <a:cs typeface="Roboto Slab"/>
                <a:sym typeface="Roboto Slab"/>
              </a:rPr>
              <a:t>This dataset, comprising comprehensive blood count profiles (CBC) of patients, is more than just a collection of numbers; it's the key to unlocking personalized patient care strategies. By analyzing this dataset, we aim to decode complex patterns and categorize patients into crucial care pathways - inpatient or outpatient - decisions that are fundamental to patient treatment and healthcare management.</a:t>
            </a:r>
            <a:endParaRPr sz="1250">
              <a:latin typeface="Roboto Slab"/>
              <a:ea typeface="Roboto Slab"/>
              <a:cs typeface="Roboto Slab"/>
              <a:sym typeface="Roboto Slab"/>
            </a:endParaRPr>
          </a:p>
          <a:p>
            <a:pPr marL="0" lvl="0" indent="0" algn="l" rtl="0">
              <a:lnSpc>
                <a:spcPct val="95000"/>
              </a:lnSpc>
              <a:spcBef>
                <a:spcPts val="1200"/>
              </a:spcBef>
              <a:spcAft>
                <a:spcPts val="0"/>
              </a:spcAft>
              <a:buNone/>
            </a:pPr>
            <a:r>
              <a:rPr lang="en" sz="1250">
                <a:latin typeface="Roboto Slab"/>
                <a:ea typeface="Roboto Slab"/>
                <a:cs typeface="Roboto Slab"/>
                <a:sym typeface="Roboto Slab"/>
              </a:rPr>
              <a:t>In the following slides, we embark on a journey through the multifaceted landscape of our project. We will unfold the layers of data augmentation, delve into the critical steps of data preprocessing, and showcase the power of sophisticated classification models. This journey is not just about processing data but about transforming it into a beacon that guides healthcare decisions, enhancing the efficacy and personalization of patient care.</a:t>
            </a:r>
            <a:endParaRPr sz="1250">
              <a:latin typeface="Roboto Slab"/>
              <a:ea typeface="Roboto Slab"/>
              <a:cs typeface="Roboto Slab"/>
              <a:sym typeface="Roboto Slab"/>
            </a:endParaRPr>
          </a:p>
          <a:p>
            <a:pPr marL="0" lvl="0" indent="0" algn="l" rtl="0">
              <a:lnSpc>
                <a:spcPct val="95000"/>
              </a:lnSpc>
              <a:spcBef>
                <a:spcPts val="1200"/>
              </a:spcBef>
              <a:spcAft>
                <a:spcPts val="1200"/>
              </a:spcAft>
              <a:buSzPts val="275"/>
              <a:buNone/>
            </a:pPr>
            <a:endParaRPr sz="1250">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 Distribution</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Roboto Slab"/>
                <a:ea typeface="Roboto Slab"/>
                <a:cs typeface="Roboto Slab"/>
                <a:sym typeface="Roboto Slab"/>
              </a:rPr>
              <a:t>Chirayu Tripathi: Model Training and Data Augmentation - Method 2/3</a:t>
            </a:r>
            <a:endParaRPr>
              <a:latin typeface="Roboto Slab"/>
              <a:ea typeface="Roboto Slab"/>
              <a:cs typeface="Roboto Slab"/>
              <a:sym typeface="Roboto Slab"/>
            </a:endParaRPr>
          </a:p>
          <a:p>
            <a:pPr marL="0" lvl="0" indent="0" algn="l" rtl="0">
              <a:spcBef>
                <a:spcPts val="1200"/>
              </a:spcBef>
              <a:spcAft>
                <a:spcPts val="0"/>
              </a:spcAft>
              <a:buNone/>
            </a:pPr>
            <a:r>
              <a:rPr lang="en">
                <a:latin typeface="Roboto Slab"/>
                <a:ea typeface="Roboto Slab"/>
                <a:cs typeface="Roboto Slab"/>
                <a:sym typeface="Roboto Slab"/>
              </a:rPr>
              <a:t>Sakshi Pandey: Research, Data Analysis/Preprocessing, Presentation, Video</a:t>
            </a:r>
            <a:endParaRPr>
              <a:latin typeface="Roboto Slab"/>
              <a:ea typeface="Roboto Slab"/>
              <a:cs typeface="Roboto Slab"/>
              <a:sym typeface="Roboto Slab"/>
            </a:endParaRPr>
          </a:p>
          <a:p>
            <a:pPr marL="0" lvl="0" indent="0" algn="l" rtl="0">
              <a:spcBef>
                <a:spcPts val="1200"/>
              </a:spcBef>
              <a:spcAft>
                <a:spcPts val="0"/>
              </a:spcAft>
              <a:buNone/>
            </a:pPr>
            <a:r>
              <a:rPr lang="en">
                <a:latin typeface="Roboto Slab"/>
                <a:ea typeface="Roboto Slab"/>
                <a:cs typeface="Roboto Slab"/>
                <a:sym typeface="Roboto Slab"/>
              </a:rPr>
              <a:t>Shikhar Panwar: Model Interpretation and Feature selection</a:t>
            </a:r>
            <a:endParaRPr>
              <a:latin typeface="Roboto Slab"/>
              <a:ea typeface="Roboto Slab"/>
              <a:cs typeface="Roboto Slab"/>
              <a:sym typeface="Roboto Slab"/>
            </a:endParaRPr>
          </a:p>
          <a:p>
            <a:pPr marL="0" lvl="0" indent="0" algn="l" rtl="0">
              <a:spcBef>
                <a:spcPts val="1200"/>
              </a:spcBef>
              <a:spcAft>
                <a:spcPts val="0"/>
              </a:spcAft>
              <a:buNone/>
            </a:pPr>
            <a:r>
              <a:rPr lang="en">
                <a:latin typeface="Roboto Slab"/>
                <a:ea typeface="Roboto Slab"/>
                <a:cs typeface="Roboto Slab"/>
                <a:sym typeface="Roboto Slab"/>
              </a:rPr>
              <a:t>Pranav Gautam: Data Augmentation - Method 1 </a:t>
            </a:r>
            <a:endParaRPr>
              <a:latin typeface="Roboto Slab"/>
              <a:ea typeface="Roboto Slab"/>
              <a:cs typeface="Roboto Slab"/>
              <a:sym typeface="Roboto Slab"/>
            </a:endParaRPr>
          </a:p>
          <a:p>
            <a:pPr marL="0" lvl="0" indent="0" algn="l" rtl="0">
              <a:spcBef>
                <a:spcPts val="1200"/>
              </a:spcBef>
              <a:spcAft>
                <a:spcPts val="0"/>
              </a:spcAft>
              <a:buNone/>
            </a:pPr>
            <a:r>
              <a:rPr lang="en">
                <a:latin typeface="Roboto Slab"/>
                <a:ea typeface="Roboto Slab"/>
                <a:cs typeface="Roboto Slab"/>
                <a:sym typeface="Roboto Slab"/>
              </a:rPr>
              <a:t>Vishrut Mehta: AI Fairness and Model Performance</a:t>
            </a:r>
            <a:endParaRPr>
              <a:latin typeface="Roboto Slab"/>
              <a:ea typeface="Roboto Slab"/>
              <a:cs typeface="Roboto Slab"/>
              <a:sym typeface="Roboto Slab"/>
            </a:endParaRPr>
          </a:p>
          <a:p>
            <a:pPr marL="0" lvl="0" indent="0" algn="l" rtl="0">
              <a:spcBef>
                <a:spcPts val="1200"/>
              </a:spcBef>
              <a:spcAft>
                <a:spcPts val="0"/>
              </a:spcAft>
              <a:buNone/>
            </a:pPr>
            <a:endParaRPr>
              <a:latin typeface="Roboto Slab"/>
              <a:ea typeface="Roboto Slab"/>
              <a:cs typeface="Roboto Slab"/>
              <a:sym typeface="Roboto Slab"/>
            </a:endParaRPr>
          </a:p>
          <a:p>
            <a:pPr marL="0" lvl="0" indent="0" algn="l" rtl="0">
              <a:spcBef>
                <a:spcPts val="1200"/>
              </a:spcBef>
              <a:spcAft>
                <a:spcPts val="1200"/>
              </a:spcAft>
              <a:buNone/>
            </a:pPr>
            <a:endParaRPr>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and Preprocessing</a:t>
            </a:r>
            <a:endParaRPr/>
          </a:p>
        </p:txBody>
      </p:sp>
      <p:sp>
        <p:nvSpPr>
          <p:cNvPr id="78" name="Google Shape;78;p16"/>
          <p:cNvSpPr txBox="1">
            <a:spLocks noGrp="1"/>
          </p:cNvSpPr>
          <p:nvPr>
            <p:ph type="body" idx="1"/>
          </p:nvPr>
        </p:nvSpPr>
        <p:spPr>
          <a:xfrm>
            <a:off x="388650" y="1353699"/>
            <a:ext cx="8366700" cy="30816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268">
                <a:latin typeface="Roboto Slab"/>
                <a:ea typeface="Roboto Slab"/>
                <a:cs typeface="Roboto Slab"/>
                <a:sym typeface="Roboto Slab"/>
              </a:rPr>
              <a:t>In our project, we meticulously analyzed and cleaned the dataset to ensure high data quality. This process involved:</a:t>
            </a:r>
            <a:endParaRPr sz="1268">
              <a:latin typeface="Roboto Slab"/>
              <a:ea typeface="Roboto Slab"/>
              <a:cs typeface="Roboto Slab"/>
              <a:sym typeface="Roboto Slab"/>
            </a:endParaRPr>
          </a:p>
          <a:p>
            <a:pPr marL="0" lvl="0" indent="0" algn="l" rtl="0">
              <a:lnSpc>
                <a:spcPct val="105000"/>
              </a:lnSpc>
              <a:spcBef>
                <a:spcPts val="1200"/>
              </a:spcBef>
              <a:spcAft>
                <a:spcPts val="0"/>
              </a:spcAft>
              <a:buNone/>
            </a:pPr>
            <a:r>
              <a:rPr lang="en" sz="1268">
                <a:latin typeface="Roboto Slab"/>
                <a:ea typeface="Roboto Slab"/>
                <a:cs typeface="Roboto Slab"/>
                <a:sym typeface="Roboto Slab"/>
              </a:rPr>
              <a:t>1. Descriptive Statistics Analysis: We analyzed both the original and augmented datasets to understand central tendencies, data spread, and the range of values for each numerical attribute.</a:t>
            </a:r>
            <a:endParaRPr sz="1268">
              <a:latin typeface="Roboto Slab"/>
              <a:ea typeface="Roboto Slab"/>
              <a:cs typeface="Roboto Slab"/>
              <a:sym typeface="Roboto Slab"/>
            </a:endParaRPr>
          </a:p>
          <a:p>
            <a:pPr marL="0" lvl="0" indent="0" algn="l" rtl="0">
              <a:lnSpc>
                <a:spcPct val="105000"/>
              </a:lnSpc>
              <a:spcBef>
                <a:spcPts val="1200"/>
              </a:spcBef>
              <a:spcAft>
                <a:spcPts val="0"/>
              </a:spcAft>
              <a:buNone/>
            </a:pPr>
            <a:r>
              <a:rPr lang="en" sz="1268">
                <a:latin typeface="Roboto Slab"/>
                <a:ea typeface="Roboto Slab"/>
                <a:cs typeface="Roboto Slab"/>
                <a:sym typeface="Roboto Slab"/>
              </a:rPr>
              <a:t>2. Missing Value Checks: Checks were performed on the dataset to ensure no missing values were present.</a:t>
            </a:r>
            <a:endParaRPr sz="1268">
              <a:latin typeface="Roboto Slab"/>
              <a:ea typeface="Roboto Slab"/>
              <a:cs typeface="Roboto Slab"/>
              <a:sym typeface="Roboto Slab"/>
            </a:endParaRPr>
          </a:p>
          <a:p>
            <a:pPr marL="0" lvl="0" indent="0" algn="l" rtl="0">
              <a:lnSpc>
                <a:spcPct val="105000"/>
              </a:lnSpc>
              <a:spcBef>
                <a:spcPts val="1200"/>
              </a:spcBef>
              <a:spcAft>
                <a:spcPts val="0"/>
              </a:spcAft>
              <a:buNone/>
            </a:pPr>
            <a:r>
              <a:rPr lang="en" sz="1268">
                <a:latin typeface="Roboto Slab"/>
                <a:ea typeface="Roboto Slab"/>
                <a:cs typeface="Roboto Slab"/>
                <a:sym typeface="Roboto Slab"/>
              </a:rPr>
              <a:t>3. Data Normalization: To enhance data comparability and reduce outlier impacts, we applied Min-Max scaling to key numerical features, alongside duplicate removal.</a:t>
            </a:r>
            <a:endParaRPr sz="1268">
              <a:latin typeface="Roboto Slab"/>
              <a:ea typeface="Roboto Slab"/>
              <a:cs typeface="Roboto Slab"/>
              <a:sym typeface="Roboto Slab"/>
            </a:endParaRPr>
          </a:p>
          <a:p>
            <a:pPr marL="0" lvl="0" indent="0" algn="l" rtl="0">
              <a:lnSpc>
                <a:spcPct val="105000"/>
              </a:lnSpc>
              <a:spcBef>
                <a:spcPts val="1200"/>
              </a:spcBef>
              <a:spcAft>
                <a:spcPts val="0"/>
              </a:spcAft>
              <a:buNone/>
            </a:pPr>
            <a:r>
              <a:rPr lang="en" sz="1268">
                <a:latin typeface="Roboto Slab"/>
                <a:ea typeface="Roboto Slab"/>
                <a:cs typeface="Roboto Slab"/>
                <a:sym typeface="Roboto Slab"/>
              </a:rPr>
              <a:t>4. Data Visualization: We employed histograms with kernel density estimation (KDE) to visualize the distribution of numerical data columns, gaining deeper insights into frequency patterns and data characteristics.</a:t>
            </a:r>
            <a:endParaRPr sz="1268">
              <a:latin typeface="Roboto Slab"/>
              <a:ea typeface="Roboto Slab"/>
              <a:cs typeface="Roboto Slab"/>
              <a:sym typeface="Roboto Slab"/>
            </a:endParaRPr>
          </a:p>
          <a:p>
            <a:pPr marL="0" lvl="0" indent="0" algn="l" rtl="0">
              <a:lnSpc>
                <a:spcPct val="105000"/>
              </a:lnSpc>
              <a:spcBef>
                <a:spcPts val="1200"/>
              </a:spcBef>
              <a:spcAft>
                <a:spcPts val="0"/>
              </a:spcAft>
              <a:buNone/>
            </a:pPr>
            <a:r>
              <a:rPr lang="en" sz="1268">
                <a:latin typeface="Roboto Slab"/>
                <a:ea typeface="Roboto Slab"/>
                <a:cs typeface="Roboto Slab"/>
                <a:sym typeface="Roboto Slab"/>
              </a:rPr>
              <a:t>This approach ensured our dataset was optimally prepared for robust data analysis and machine learning application in healthcare.</a:t>
            </a:r>
            <a:endParaRPr sz="1268">
              <a:latin typeface="Roboto Slab"/>
              <a:ea typeface="Roboto Slab"/>
              <a:cs typeface="Roboto Slab"/>
              <a:sym typeface="Roboto Slab"/>
            </a:endParaRPr>
          </a:p>
          <a:p>
            <a:pPr marL="0" lvl="0" indent="0" algn="l" rtl="0">
              <a:lnSpc>
                <a:spcPct val="105000"/>
              </a:lnSpc>
              <a:spcBef>
                <a:spcPts val="1200"/>
              </a:spcBef>
              <a:spcAft>
                <a:spcPts val="1200"/>
              </a:spcAft>
              <a:buNone/>
            </a:pPr>
            <a:endParaRPr sz="1268">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and Preprocessing</a:t>
            </a:r>
            <a:endParaRPr/>
          </a:p>
        </p:txBody>
      </p:sp>
      <p:pic>
        <p:nvPicPr>
          <p:cNvPr id="84" name="Google Shape;84;p17"/>
          <p:cNvPicPr preferRelativeResize="0"/>
          <p:nvPr/>
        </p:nvPicPr>
        <p:blipFill>
          <a:blip r:embed="rId3">
            <a:alphaModFix/>
          </a:blip>
          <a:stretch>
            <a:fillRect/>
          </a:stretch>
        </p:blipFill>
        <p:spPr>
          <a:xfrm>
            <a:off x="3506875" y="1446437"/>
            <a:ext cx="5520176" cy="3373175"/>
          </a:xfrm>
          <a:prstGeom prst="rect">
            <a:avLst/>
          </a:prstGeom>
          <a:noFill/>
          <a:ln>
            <a:noFill/>
          </a:ln>
        </p:spPr>
      </p:pic>
      <p:pic>
        <p:nvPicPr>
          <p:cNvPr id="85" name="Google Shape;85;p17"/>
          <p:cNvPicPr preferRelativeResize="0"/>
          <p:nvPr/>
        </p:nvPicPr>
        <p:blipFill>
          <a:blip r:embed="rId4">
            <a:alphaModFix/>
          </a:blip>
          <a:stretch>
            <a:fillRect/>
          </a:stretch>
        </p:blipFill>
        <p:spPr>
          <a:xfrm>
            <a:off x="152400" y="1520150"/>
            <a:ext cx="3221501" cy="32257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2238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 Model and Model Training </a:t>
            </a:r>
            <a:endParaRPr/>
          </a:p>
        </p:txBody>
      </p:sp>
      <p:sp>
        <p:nvSpPr>
          <p:cNvPr id="91" name="Google Shape;91;p18"/>
          <p:cNvSpPr txBox="1">
            <a:spLocks noGrp="1"/>
          </p:cNvSpPr>
          <p:nvPr>
            <p:ph type="body" idx="1"/>
          </p:nvPr>
        </p:nvSpPr>
        <p:spPr>
          <a:xfrm>
            <a:off x="387900" y="849949"/>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50">
                <a:latin typeface="Roboto Slab"/>
                <a:ea typeface="Roboto Slab"/>
                <a:cs typeface="Roboto Slab"/>
                <a:sym typeface="Roboto Slab"/>
              </a:rPr>
              <a:t>In our project, the effectiveness of our classification model was crucially dependent on the strategic choice and application of machine learning algorithms. </a:t>
            </a:r>
            <a:endParaRPr sz="950">
              <a:latin typeface="Roboto Slab"/>
              <a:ea typeface="Roboto Slab"/>
              <a:cs typeface="Roboto Slab"/>
              <a:sym typeface="Roboto Slab"/>
            </a:endParaRPr>
          </a:p>
          <a:p>
            <a:pPr marL="0" lvl="0" indent="0" algn="l" rtl="0">
              <a:spcBef>
                <a:spcPts val="1200"/>
              </a:spcBef>
              <a:spcAft>
                <a:spcPts val="0"/>
              </a:spcAft>
              <a:buNone/>
            </a:pPr>
            <a:r>
              <a:rPr lang="en" sz="950">
                <a:latin typeface="Roboto Slab"/>
                <a:ea typeface="Roboto Slab"/>
                <a:cs typeface="Roboto Slab"/>
                <a:sym typeface="Roboto Slab"/>
              </a:rPr>
              <a:t>XGBoost (Extreme Gradient Boosting):</a:t>
            </a:r>
            <a:endParaRPr sz="950">
              <a:latin typeface="Roboto Slab"/>
              <a:ea typeface="Roboto Slab"/>
              <a:cs typeface="Roboto Slab"/>
              <a:sym typeface="Roboto Slab"/>
            </a:endParaRPr>
          </a:p>
          <a:p>
            <a:pPr marL="0" lvl="0" indent="0" algn="l" rtl="0">
              <a:spcBef>
                <a:spcPts val="1200"/>
              </a:spcBef>
              <a:spcAft>
                <a:spcPts val="0"/>
              </a:spcAft>
              <a:buNone/>
            </a:pPr>
            <a:r>
              <a:rPr lang="en" sz="950">
                <a:latin typeface="Roboto Slab"/>
                <a:ea typeface="Roboto Slab"/>
                <a:cs typeface="Roboto Slab"/>
                <a:sym typeface="Roboto Slab"/>
              </a:rPr>
              <a:t>- We opted for XGBoost, a renowned ensemble learning method celebrated for its efficiency and strong predictive capabilities, especially in classification tasks. </a:t>
            </a:r>
            <a:endParaRPr sz="950">
              <a:latin typeface="Roboto Slab"/>
              <a:ea typeface="Roboto Slab"/>
              <a:cs typeface="Roboto Slab"/>
              <a:sym typeface="Roboto Slab"/>
            </a:endParaRPr>
          </a:p>
          <a:p>
            <a:pPr marL="0" lvl="0" indent="0" algn="l" rtl="0">
              <a:spcBef>
                <a:spcPts val="1200"/>
              </a:spcBef>
              <a:spcAft>
                <a:spcPts val="0"/>
              </a:spcAft>
              <a:buNone/>
            </a:pPr>
            <a:r>
              <a:rPr lang="en" sz="950">
                <a:latin typeface="Roboto Slab"/>
                <a:ea typeface="Roboto Slab"/>
                <a:cs typeface="Roboto Slab"/>
                <a:sym typeface="Roboto Slab"/>
              </a:rPr>
              <a:t>- XGBoost utilizes advanced boosting techniques to create a robust ensemble of decision trees, making it highly effective for our purposes.</a:t>
            </a:r>
            <a:endParaRPr sz="950">
              <a:latin typeface="Roboto Slab"/>
              <a:ea typeface="Roboto Slab"/>
              <a:cs typeface="Roboto Slab"/>
              <a:sym typeface="Roboto Slab"/>
            </a:endParaRPr>
          </a:p>
          <a:p>
            <a:pPr marL="0" lvl="0" indent="0" algn="l" rtl="0">
              <a:spcBef>
                <a:spcPts val="1200"/>
              </a:spcBef>
              <a:spcAft>
                <a:spcPts val="0"/>
              </a:spcAft>
              <a:buNone/>
            </a:pPr>
            <a:r>
              <a:rPr lang="en" sz="950">
                <a:latin typeface="Roboto Slab"/>
                <a:ea typeface="Roboto Slab"/>
                <a:cs typeface="Roboto Slab"/>
                <a:sym typeface="Roboto Slab"/>
              </a:rPr>
              <a:t>- Its proficiency in handling imbalanced datasets, a frequent issue in healthcare data, made it an ideal choice for our analysis.</a:t>
            </a:r>
            <a:endParaRPr sz="950">
              <a:latin typeface="Roboto Slab"/>
              <a:ea typeface="Roboto Slab"/>
              <a:cs typeface="Roboto Slab"/>
              <a:sym typeface="Roboto Slab"/>
            </a:endParaRPr>
          </a:p>
          <a:p>
            <a:pPr marL="0" lvl="0" indent="0" algn="l" rtl="0">
              <a:spcBef>
                <a:spcPts val="1200"/>
              </a:spcBef>
              <a:spcAft>
                <a:spcPts val="0"/>
              </a:spcAft>
              <a:buNone/>
            </a:pPr>
            <a:r>
              <a:rPr lang="en" sz="950">
                <a:latin typeface="Roboto Slab"/>
                <a:ea typeface="Roboto Slab"/>
                <a:cs typeface="Roboto Slab"/>
                <a:sym typeface="Roboto Slab"/>
              </a:rPr>
              <a:t>Feature Selection: To boost our model's efficiency and interpretability, we implemented feature selection methods such as SelectKBest, utilizing ANOVA F-statistic and mutual information. This approach aided in pinpointing the most impactful attributes for our model.</a:t>
            </a:r>
            <a:endParaRPr sz="950">
              <a:latin typeface="Roboto Slab"/>
              <a:ea typeface="Roboto Slab"/>
              <a:cs typeface="Roboto Slab"/>
              <a:sym typeface="Roboto Slab"/>
            </a:endParaRPr>
          </a:p>
          <a:p>
            <a:pPr marL="0" lvl="0" indent="0" algn="l" rtl="0">
              <a:spcBef>
                <a:spcPts val="1200"/>
              </a:spcBef>
              <a:spcAft>
                <a:spcPts val="0"/>
              </a:spcAft>
              <a:buNone/>
            </a:pPr>
            <a:r>
              <a:rPr lang="en" sz="950">
                <a:latin typeface="Roboto Slab"/>
                <a:ea typeface="Roboto Slab"/>
                <a:cs typeface="Roboto Slab"/>
                <a:sym typeface="Roboto Slab"/>
              </a:rPr>
              <a:t>Performance Metrics:</a:t>
            </a:r>
            <a:endParaRPr sz="950">
              <a:latin typeface="Roboto Slab"/>
              <a:ea typeface="Roboto Slab"/>
              <a:cs typeface="Roboto Slab"/>
              <a:sym typeface="Roboto Slab"/>
            </a:endParaRPr>
          </a:p>
          <a:p>
            <a:pPr marL="0" lvl="0" indent="0" algn="l" rtl="0">
              <a:spcBef>
                <a:spcPts val="1200"/>
              </a:spcBef>
              <a:spcAft>
                <a:spcPts val="0"/>
              </a:spcAft>
              <a:buNone/>
            </a:pPr>
            <a:r>
              <a:rPr lang="en" sz="950">
                <a:latin typeface="Roboto Slab"/>
                <a:ea typeface="Roboto Slab"/>
                <a:cs typeface="Roboto Slab"/>
                <a:sym typeface="Roboto Slab"/>
              </a:rPr>
              <a:t>- The evaluation of our model was thorough, leveraging various metrics like AUROC, AUPRC, sensitivity, specificity, precision, and accuracy.</a:t>
            </a:r>
            <a:endParaRPr sz="950">
              <a:latin typeface="Roboto Slab"/>
              <a:ea typeface="Roboto Slab"/>
              <a:cs typeface="Roboto Slab"/>
              <a:sym typeface="Roboto Slab"/>
            </a:endParaRPr>
          </a:p>
          <a:p>
            <a:pPr marL="0" lvl="0" indent="0" algn="l" rtl="0">
              <a:spcBef>
                <a:spcPts val="1200"/>
              </a:spcBef>
              <a:spcAft>
                <a:spcPts val="0"/>
              </a:spcAft>
              <a:buNone/>
            </a:pPr>
            <a:r>
              <a:rPr lang="en" sz="950">
                <a:latin typeface="Roboto Slab"/>
                <a:ea typeface="Roboto Slab"/>
                <a:cs typeface="Roboto Slab"/>
                <a:sym typeface="Roboto Slab"/>
              </a:rPr>
              <a:t>- These metrics were instrumental in gauging the model's precision in predictions and its applicability in supporting healthcare decision-making</a:t>
            </a:r>
            <a:endParaRPr sz="950">
              <a:latin typeface="Roboto Slab"/>
              <a:ea typeface="Roboto Slab"/>
              <a:cs typeface="Roboto Slab"/>
              <a:sym typeface="Roboto Slab"/>
            </a:endParaRPr>
          </a:p>
          <a:p>
            <a:pPr marL="0" lvl="0" indent="0" algn="l" rtl="0">
              <a:spcBef>
                <a:spcPts val="1200"/>
              </a:spcBef>
              <a:spcAft>
                <a:spcPts val="0"/>
              </a:spcAft>
              <a:buNone/>
            </a:pPr>
            <a:r>
              <a:rPr lang="en" sz="950">
                <a:latin typeface="Roboto Slab"/>
                <a:ea typeface="Roboto Slab"/>
                <a:cs typeface="Roboto Slab"/>
                <a:sym typeface="Roboto Slab"/>
              </a:rPr>
              <a:t>Through this meticulous approach, we ensured our model was not only accurate but also relevant and practical for use in healthcare contexts.</a:t>
            </a:r>
            <a:endParaRPr sz="950">
              <a:latin typeface="Roboto Slab"/>
              <a:ea typeface="Roboto Slab"/>
              <a:cs typeface="Roboto Slab"/>
              <a:sym typeface="Roboto Slab"/>
            </a:endParaRPr>
          </a:p>
          <a:p>
            <a:pPr marL="0" lvl="0" indent="0" algn="l" rtl="0">
              <a:spcBef>
                <a:spcPts val="1200"/>
              </a:spcBef>
              <a:spcAft>
                <a:spcPts val="1200"/>
              </a:spcAft>
              <a:buSzPts val="770"/>
              <a:buNone/>
            </a:pPr>
            <a:endParaRPr sz="95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22950" y="458025"/>
            <a:ext cx="8074200" cy="69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t>Data Augmentation: Method 1</a:t>
            </a:r>
            <a:endParaRPr sz="3100"/>
          </a:p>
        </p:txBody>
      </p:sp>
      <p:sp>
        <p:nvSpPr>
          <p:cNvPr id="97" name="Google Shape;97;p19"/>
          <p:cNvSpPr txBox="1">
            <a:spLocks noGrp="1"/>
          </p:cNvSpPr>
          <p:nvPr>
            <p:ph type="body" idx="1"/>
          </p:nvPr>
        </p:nvSpPr>
        <p:spPr>
          <a:xfrm>
            <a:off x="387900" y="1696800"/>
            <a:ext cx="8238300" cy="3446700"/>
          </a:xfrm>
          <a:prstGeom prst="rect">
            <a:avLst/>
          </a:prstGeom>
        </p:spPr>
        <p:txBody>
          <a:bodyPr spcFirstLastPara="1" wrap="square" lIns="91425" tIns="91425" rIns="91425" bIns="91425" anchor="t" anchorCtr="0">
            <a:noAutofit/>
          </a:bodyPr>
          <a:lstStyle/>
          <a:p>
            <a:pPr marL="0" lvl="0" indent="0" algn="l" rtl="0">
              <a:lnSpc>
                <a:spcPct val="85000"/>
              </a:lnSpc>
              <a:spcBef>
                <a:spcPts val="0"/>
              </a:spcBef>
              <a:spcAft>
                <a:spcPts val="0"/>
              </a:spcAft>
              <a:buSzPts val="935"/>
              <a:buNone/>
            </a:pPr>
            <a:r>
              <a:rPr lang="en" sz="1050">
                <a:latin typeface="Roboto Slab"/>
                <a:ea typeface="Roboto Slab"/>
                <a:cs typeface="Roboto Slab"/>
                <a:sym typeface="Roboto Slab"/>
              </a:rPr>
              <a:t>Two data augmentation techniques, including SMOTE, are employed to expand the dataset, enriching the training and testing data to bolster the classification model's performance. </a:t>
            </a:r>
            <a:endParaRPr sz="1050">
              <a:latin typeface="Roboto Slab"/>
              <a:ea typeface="Roboto Slab"/>
              <a:cs typeface="Roboto Slab"/>
              <a:sym typeface="Roboto Slab"/>
            </a:endParaRPr>
          </a:p>
          <a:p>
            <a:pPr marL="0" lvl="0" indent="0" algn="l" rtl="0">
              <a:lnSpc>
                <a:spcPct val="85000"/>
              </a:lnSpc>
              <a:spcBef>
                <a:spcPts val="1200"/>
              </a:spcBef>
              <a:spcAft>
                <a:spcPts val="0"/>
              </a:spcAft>
              <a:buSzPts val="935"/>
              <a:buNone/>
            </a:pPr>
            <a:r>
              <a:rPr lang="en" sz="1050">
                <a:latin typeface="Roboto Slab"/>
                <a:ea typeface="Roboto Slab"/>
                <a:cs typeface="Roboto Slab"/>
                <a:sym typeface="Roboto Slab"/>
              </a:rPr>
              <a:t>SMOTE(Synthetic Minority Over-sampling Technique) - </a:t>
            </a:r>
            <a:endParaRPr sz="1050">
              <a:latin typeface="Roboto Slab"/>
              <a:ea typeface="Roboto Slab"/>
              <a:cs typeface="Roboto Slab"/>
              <a:sym typeface="Roboto Slab"/>
            </a:endParaRPr>
          </a:p>
          <a:p>
            <a:pPr marL="0" lvl="0" indent="0" algn="l" rtl="0">
              <a:lnSpc>
                <a:spcPct val="85000"/>
              </a:lnSpc>
              <a:spcBef>
                <a:spcPts val="1200"/>
              </a:spcBef>
              <a:spcAft>
                <a:spcPts val="0"/>
              </a:spcAft>
              <a:buSzPts val="935"/>
              <a:buNone/>
            </a:pPr>
            <a:r>
              <a:rPr lang="en" sz="1050">
                <a:latin typeface="Roboto Slab"/>
                <a:ea typeface="Roboto Slab"/>
                <a:cs typeface="Roboto Slab"/>
                <a:sym typeface="Roboto Slab"/>
              </a:rPr>
              <a:t>SMOTE is an over-sampling method for addressing class imbalance in tabular data. It creates synthetic data points by interpolating between each minority class sample and its "k" nearest neighbors (usually 5). This process rebalances the dataset and enhances model performance. SMOTE is a pivotal technique for mitigating class imbalance challenges in machine learning. </a:t>
            </a:r>
            <a:endParaRPr sz="1050">
              <a:latin typeface="Roboto Slab"/>
              <a:ea typeface="Roboto Slab"/>
              <a:cs typeface="Roboto Slab"/>
              <a:sym typeface="Roboto Slab"/>
            </a:endParaRPr>
          </a:p>
          <a:p>
            <a:pPr marL="0" lvl="0" indent="0" algn="l" rtl="0">
              <a:lnSpc>
                <a:spcPct val="85000"/>
              </a:lnSpc>
              <a:spcBef>
                <a:spcPts val="1200"/>
              </a:spcBef>
              <a:spcAft>
                <a:spcPts val="0"/>
              </a:spcAft>
              <a:buSzPts val="935"/>
              <a:buNone/>
            </a:pPr>
            <a:r>
              <a:rPr lang="en" sz="1050">
                <a:latin typeface="Roboto Slab"/>
                <a:ea typeface="Roboto Slab"/>
                <a:cs typeface="Roboto Slab"/>
                <a:sym typeface="Roboto Slab"/>
              </a:rPr>
              <a:t>SMOTENC(Synthetic Minority Over-sampling Technique for Nominal and Continuous features) - </a:t>
            </a:r>
            <a:endParaRPr sz="1050">
              <a:latin typeface="Roboto Slab"/>
              <a:ea typeface="Roboto Slab"/>
              <a:cs typeface="Roboto Slab"/>
              <a:sym typeface="Roboto Slab"/>
            </a:endParaRPr>
          </a:p>
          <a:p>
            <a:pPr marL="0" lvl="0" indent="0" algn="l" rtl="0">
              <a:lnSpc>
                <a:spcPct val="85000"/>
              </a:lnSpc>
              <a:spcBef>
                <a:spcPts val="1200"/>
              </a:spcBef>
              <a:spcAft>
                <a:spcPts val="0"/>
              </a:spcAft>
              <a:buSzPts val="935"/>
              <a:buNone/>
            </a:pPr>
            <a:r>
              <a:rPr lang="en" sz="1050">
                <a:latin typeface="Roboto Slab"/>
                <a:ea typeface="Roboto Slab"/>
                <a:cs typeface="Roboto Slab"/>
                <a:sym typeface="Roboto Slab"/>
              </a:rPr>
              <a:t>SMOTENC, an extension of SMOTE, is tailored for datasets containing both nominal (categorical) and continuous (numerical) features. While SMOTE generates synthetic samples by interpolating between a minority class sample and its neighbors, SMOTENC takes feature types into account. </a:t>
            </a:r>
            <a:endParaRPr sz="1050">
              <a:latin typeface="Roboto Slab"/>
              <a:ea typeface="Roboto Slab"/>
              <a:cs typeface="Roboto Slab"/>
              <a:sym typeface="Roboto Slab"/>
            </a:endParaRPr>
          </a:p>
          <a:p>
            <a:pPr marL="0" lvl="0" indent="0" algn="l" rtl="0">
              <a:lnSpc>
                <a:spcPct val="85000"/>
              </a:lnSpc>
              <a:spcBef>
                <a:spcPts val="1200"/>
              </a:spcBef>
              <a:spcAft>
                <a:spcPts val="0"/>
              </a:spcAft>
              <a:buSzPts val="935"/>
              <a:buNone/>
            </a:pPr>
            <a:r>
              <a:rPr lang="en" sz="1050">
                <a:latin typeface="Roboto Slab"/>
                <a:ea typeface="Roboto Slab"/>
                <a:cs typeface="Roboto Slab"/>
                <a:sym typeface="Roboto Slab"/>
              </a:rPr>
              <a:t>It adapts its strategy for nominal attributes, selecting neighbors with similar categorical values for synthetic instance creation. This specialized approach ensures more robust data augmentation for datasets with mixed attribute types, making SMOTENC a versatile and ideal choice for enhancing our dataset’s class balance and model performance. </a:t>
            </a:r>
            <a:endParaRPr sz="1050">
              <a:latin typeface="Roboto Slab"/>
              <a:ea typeface="Roboto Slab"/>
              <a:cs typeface="Roboto Slab"/>
              <a:sym typeface="Roboto Slab"/>
            </a:endParaRPr>
          </a:p>
          <a:p>
            <a:pPr marL="0" lvl="0" indent="0" algn="l" rtl="0">
              <a:lnSpc>
                <a:spcPct val="85000"/>
              </a:lnSpc>
              <a:spcBef>
                <a:spcPts val="1200"/>
              </a:spcBef>
              <a:spcAft>
                <a:spcPts val="0"/>
              </a:spcAft>
              <a:buSzPts val="935"/>
              <a:buNone/>
            </a:pPr>
            <a:r>
              <a:rPr lang="en" sz="1050">
                <a:latin typeface="Roboto Slab"/>
                <a:ea typeface="Roboto Slab"/>
                <a:cs typeface="Roboto Slab"/>
                <a:sym typeface="Roboto Slab"/>
              </a:rPr>
              <a:t>Following the use of SMOTENC our data augmentation method yielded 748 additional samples for the class 'in'.</a:t>
            </a:r>
            <a:endParaRPr sz="1050">
              <a:latin typeface="Roboto Slab"/>
              <a:ea typeface="Roboto Slab"/>
              <a:cs typeface="Roboto Slab"/>
              <a:sym typeface="Roboto Slab"/>
            </a:endParaRPr>
          </a:p>
          <a:p>
            <a:pPr marL="0" lvl="0" indent="0" algn="l" rtl="0">
              <a:lnSpc>
                <a:spcPct val="85000"/>
              </a:lnSpc>
              <a:spcBef>
                <a:spcPts val="1200"/>
              </a:spcBef>
              <a:spcAft>
                <a:spcPts val="1200"/>
              </a:spcAft>
              <a:buSzPts val="935"/>
              <a:buNone/>
            </a:pPr>
            <a:endParaRPr sz="1050">
              <a:latin typeface="Roboto Slab"/>
              <a:ea typeface="Roboto Slab"/>
              <a:cs typeface="Roboto Slab"/>
              <a:sym typeface="Roboto Slab"/>
            </a:endParaRPr>
          </a:p>
        </p:txBody>
      </p:sp>
      <p:pic>
        <p:nvPicPr>
          <p:cNvPr id="98" name="Google Shape;98;p19"/>
          <p:cNvPicPr preferRelativeResize="0"/>
          <p:nvPr/>
        </p:nvPicPr>
        <p:blipFill>
          <a:blip r:embed="rId3">
            <a:alphaModFix/>
          </a:blip>
          <a:stretch>
            <a:fillRect/>
          </a:stretch>
        </p:blipFill>
        <p:spPr>
          <a:xfrm>
            <a:off x="5828600" y="38250"/>
            <a:ext cx="3315402" cy="1472725"/>
          </a:xfrm>
          <a:prstGeom prst="rect">
            <a:avLst/>
          </a:prstGeom>
          <a:noFill/>
          <a:ln>
            <a:noFill/>
          </a:ln>
        </p:spPr>
      </p:pic>
      <p:sp>
        <p:nvSpPr>
          <p:cNvPr id="99" name="Google Shape;99;p19"/>
          <p:cNvSpPr txBox="1"/>
          <p:nvPr/>
        </p:nvSpPr>
        <p:spPr>
          <a:xfrm>
            <a:off x="7099775" y="1510975"/>
            <a:ext cx="1147200" cy="1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u="sng">
                <a:solidFill>
                  <a:schemeClr val="hlink"/>
                </a:solidFill>
                <a:latin typeface="Roboto"/>
                <a:ea typeface="Roboto"/>
                <a:cs typeface="Roboto"/>
                <a:sym typeface="Roboto"/>
                <a:hlinkClick r:id="rId4"/>
              </a:rPr>
              <a:t>source</a:t>
            </a:r>
            <a:endParaRPr sz="10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Augmentation: Method 2</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lnSpc>
                <a:spcPct val="100000"/>
              </a:lnSpc>
              <a:spcBef>
                <a:spcPts val="150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Introduction to VAE: Leveraging the power of Variational Auto Encoders, our project introduces advanced data augmentation methods to address key challenges in healthcare analytics.</a:t>
            </a:r>
            <a:endParaRPr sz="1100">
              <a:solidFill>
                <a:srgbClr val="374151"/>
              </a:solidFill>
              <a:latin typeface="Roboto"/>
              <a:ea typeface="Roboto"/>
              <a:cs typeface="Roboto"/>
              <a:sym typeface="Roboto"/>
            </a:endParaRPr>
          </a:p>
          <a:p>
            <a:pPr marL="457200" lvl="0" indent="0" algn="l" rtl="0">
              <a:lnSpc>
                <a:spcPct val="100000"/>
              </a:lnSpc>
              <a:spcBef>
                <a:spcPts val="1500"/>
              </a:spcBef>
              <a:spcAft>
                <a:spcPts val="0"/>
              </a:spcAft>
              <a:buNone/>
            </a:pPr>
            <a:endParaRPr sz="1100">
              <a:solidFill>
                <a:srgbClr val="374151"/>
              </a:solidFill>
              <a:latin typeface="Roboto"/>
              <a:ea typeface="Roboto"/>
              <a:cs typeface="Roboto"/>
              <a:sym typeface="Roboto"/>
            </a:endParaRPr>
          </a:p>
          <a:p>
            <a:pPr marL="457200" lvl="0" indent="-298450" algn="l" rtl="0">
              <a:lnSpc>
                <a:spcPct val="100000"/>
              </a:lnSpc>
              <a:spcBef>
                <a:spcPts val="150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Sampling Without Noise: This technique employs VAE to accurately replicate the underlying distributions of our classes, such as 'In' and 'Out', in the dataset. It enriches the data by sampling new points that maintain the original characteristics, ensuring data integrity and consistency.</a:t>
            </a:r>
            <a:endParaRPr sz="1100">
              <a:solidFill>
                <a:srgbClr val="374151"/>
              </a:solidFill>
              <a:latin typeface="Roboto"/>
              <a:ea typeface="Roboto"/>
              <a:cs typeface="Roboto"/>
              <a:sym typeface="Roboto"/>
            </a:endParaRPr>
          </a:p>
          <a:p>
            <a:pPr marL="457200" lvl="0" indent="0" algn="l" rtl="0">
              <a:lnSpc>
                <a:spcPct val="100000"/>
              </a:lnSpc>
              <a:spcBef>
                <a:spcPts val="1500"/>
              </a:spcBef>
              <a:spcAft>
                <a:spcPts val="0"/>
              </a:spcAft>
              <a:buNone/>
            </a:pPr>
            <a:endParaRPr sz="1100">
              <a:solidFill>
                <a:srgbClr val="374151"/>
              </a:solidFill>
              <a:latin typeface="Roboto"/>
              <a:ea typeface="Roboto"/>
              <a:cs typeface="Roboto"/>
              <a:sym typeface="Roboto"/>
            </a:endParaRPr>
          </a:p>
          <a:p>
            <a:pPr marL="457200" lvl="0" indent="-298450" algn="l" rtl="0">
              <a:lnSpc>
                <a:spcPct val="100000"/>
              </a:lnSpc>
              <a:spcBef>
                <a:spcPts val="150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Sampling With Noise: Building upon the previous method, this approach introduces controlled random noise during the sampling process. By doing so, it adds realistic variability to the data, mirroring real-world scenarios. This not only enhances the robustness of our predictive models but also ensures they are better equipped to handle unexpected data variations.</a:t>
            </a:r>
            <a:endParaRPr sz="1100">
              <a:solidFill>
                <a:srgbClr val="374151"/>
              </a:solidFill>
              <a:latin typeface="Roboto"/>
              <a:ea typeface="Roboto"/>
              <a:cs typeface="Roboto"/>
              <a:sym typeface="Roboto"/>
            </a:endParaRPr>
          </a:p>
          <a:p>
            <a:pPr marL="457200" lvl="0" indent="0" algn="l" rtl="0">
              <a:lnSpc>
                <a:spcPct val="100000"/>
              </a:lnSpc>
              <a:spcBef>
                <a:spcPts val="1500"/>
              </a:spcBef>
              <a:spcAft>
                <a:spcPts val="0"/>
              </a:spcAft>
              <a:buNone/>
            </a:pPr>
            <a:endParaRPr sz="1100">
              <a:solidFill>
                <a:srgbClr val="374151"/>
              </a:solidFill>
              <a:latin typeface="Roboto"/>
              <a:ea typeface="Roboto"/>
              <a:cs typeface="Roboto"/>
              <a:sym typeface="Roboto"/>
            </a:endParaRPr>
          </a:p>
          <a:p>
            <a:pPr marL="457200" lvl="0" indent="-298450" algn="l" rtl="0">
              <a:lnSpc>
                <a:spcPct val="100000"/>
              </a:lnSpc>
              <a:spcBef>
                <a:spcPts val="1500"/>
              </a:spcBef>
              <a:spcAft>
                <a:spcPts val="0"/>
              </a:spcAft>
              <a:buClr>
                <a:srgbClr val="374151"/>
              </a:buClr>
              <a:buSzPts val="1100"/>
              <a:buFont typeface="Roboto"/>
              <a:buChar char="●"/>
            </a:pPr>
            <a:r>
              <a:rPr lang="en" sz="1100">
                <a:solidFill>
                  <a:srgbClr val="374151"/>
                </a:solidFill>
                <a:latin typeface="Roboto"/>
                <a:ea typeface="Roboto"/>
                <a:cs typeface="Roboto"/>
                <a:sym typeface="Roboto"/>
              </a:rPr>
              <a:t>Impact on Model Performance: These VAE-based techniques have been instrumental in improving the diversity and realism of our dataset, leading to more reliable and generalizable models in healthcare decision-making.</a:t>
            </a:r>
            <a:endParaRPr sz="1100">
              <a:solidFill>
                <a:srgbClr val="37415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Augmentation: Method 2</a:t>
            </a:r>
            <a:endParaRPr/>
          </a:p>
        </p:txBody>
      </p:sp>
      <p:pic>
        <p:nvPicPr>
          <p:cNvPr id="111" name="Google Shape;111;p21"/>
          <p:cNvPicPr preferRelativeResize="0"/>
          <p:nvPr/>
        </p:nvPicPr>
        <p:blipFill>
          <a:blip r:embed="rId3">
            <a:alphaModFix/>
          </a:blip>
          <a:stretch>
            <a:fillRect/>
          </a:stretch>
        </p:blipFill>
        <p:spPr>
          <a:xfrm>
            <a:off x="1939600" y="1882000"/>
            <a:ext cx="5529325" cy="1925025"/>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1896</Words>
  <Application>Microsoft Office PowerPoint</Application>
  <PresentationFormat>On-screen Show (16:9)</PresentationFormat>
  <Paragraphs>112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vt:lpstr>
      <vt:lpstr>Arial</vt:lpstr>
      <vt:lpstr>Roboto Slab</vt:lpstr>
      <vt:lpstr>Lato</vt:lpstr>
      <vt:lpstr>Playfair Display</vt:lpstr>
      <vt:lpstr>Coral</vt:lpstr>
      <vt:lpstr>Group 17: Project #16 - Health AI 5</vt:lpstr>
      <vt:lpstr>Introduction</vt:lpstr>
      <vt:lpstr>Work Distribution</vt:lpstr>
      <vt:lpstr>Data Analysis and Preprocessing</vt:lpstr>
      <vt:lpstr>Data Analysis and Preprocessing</vt:lpstr>
      <vt:lpstr>Classification Model and Model Training </vt:lpstr>
      <vt:lpstr>Data Augmentation: Method 1</vt:lpstr>
      <vt:lpstr>Data Augmentation: Method 2</vt:lpstr>
      <vt:lpstr>Data Augmentation: Method 2</vt:lpstr>
      <vt:lpstr>Model Performance</vt:lpstr>
      <vt:lpstr>Model Performance</vt:lpstr>
      <vt:lpstr>Model Interpretation</vt:lpstr>
      <vt:lpstr>Model Interpretation</vt:lpstr>
      <vt:lpstr>AI Fairness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17: Project #16 - Health AI 5</dc:title>
  <cp:lastModifiedBy>Pandey, Sakshi</cp:lastModifiedBy>
  <cp:revision>2</cp:revision>
  <dcterms:modified xsi:type="dcterms:W3CDTF">2024-01-18T19:59:04Z</dcterms:modified>
</cp:coreProperties>
</file>