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Roboto Thin"/>
      <p:regular r:id="rId50"/>
      <p:bold r:id="rId51"/>
      <p:italic r:id="rId52"/>
      <p:boldItalic r:id="rId53"/>
    </p:embeddedFont>
    <p:embeddedFont>
      <p:font typeface="Roboto"/>
      <p:regular r:id="rId54"/>
      <p:bold r:id="rId55"/>
      <p:italic r:id="rId56"/>
      <p:boldItalic r:id="rId57"/>
    </p:embeddedFont>
    <p:embeddedFont>
      <p:font typeface="Playfair Display"/>
      <p:regular r:id="rId58"/>
      <p:bold r:id="rId59"/>
      <p:italic r:id="rId60"/>
      <p:boldItalic r:id="rId61"/>
    </p:embeddedFont>
    <p:embeddedFont>
      <p:font typeface="Lat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A5725C-A6D6-41B2-BC61-4827DFB856E3}">
  <a:tblStyle styleId="{C4A5725C-A6D6-41B2-BC61-4827DFB856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regular.fntdata"/><Relationship Id="rId61" Type="http://schemas.openxmlformats.org/officeDocument/2006/relationships/font" Target="fonts/PlayfairDisplay-boldItalic.fntdata"/><Relationship Id="rId20" Type="http://schemas.openxmlformats.org/officeDocument/2006/relationships/slide" Target="slides/slide14.xml"/><Relationship Id="rId64" Type="http://schemas.openxmlformats.org/officeDocument/2006/relationships/font" Target="fonts/Lato-italic.fntdata"/><Relationship Id="rId63" Type="http://schemas.openxmlformats.org/officeDocument/2006/relationships/font" Target="fonts/Lato-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layfairDisplay-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Thin-bold.fntdata"/><Relationship Id="rId50" Type="http://schemas.openxmlformats.org/officeDocument/2006/relationships/font" Target="fonts/RobotoThin-regular.fntdata"/><Relationship Id="rId53" Type="http://schemas.openxmlformats.org/officeDocument/2006/relationships/font" Target="fonts/RobotoThin-boldItalic.fntdata"/><Relationship Id="rId52" Type="http://schemas.openxmlformats.org/officeDocument/2006/relationships/font" Target="fonts/RobotoThin-italic.fntdata"/><Relationship Id="rId11" Type="http://schemas.openxmlformats.org/officeDocument/2006/relationships/slide" Target="slides/slide5.xml"/><Relationship Id="rId55" Type="http://schemas.openxmlformats.org/officeDocument/2006/relationships/font" Target="fonts/Roboto-bold.fntdata"/><Relationship Id="rId10" Type="http://schemas.openxmlformats.org/officeDocument/2006/relationships/slide" Target="slides/slide4.xml"/><Relationship Id="rId54" Type="http://schemas.openxmlformats.org/officeDocument/2006/relationships/font" Target="fonts/Roboto-regular.fntdata"/><Relationship Id="rId13" Type="http://schemas.openxmlformats.org/officeDocument/2006/relationships/slide" Target="slides/slide7.xml"/><Relationship Id="rId57" Type="http://schemas.openxmlformats.org/officeDocument/2006/relationships/font" Target="fonts/Roboto-boldItalic.fntdata"/><Relationship Id="rId12" Type="http://schemas.openxmlformats.org/officeDocument/2006/relationships/slide" Target="slides/slide6.xml"/><Relationship Id="rId56" Type="http://schemas.openxmlformats.org/officeDocument/2006/relationships/font" Target="fonts/Roboto-italic.fntdata"/><Relationship Id="rId15" Type="http://schemas.openxmlformats.org/officeDocument/2006/relationships/slide" Target="slides/slide9.xml"/><Relationship Id="rId59" Type="http://schemas.openxmlformats.org/officeDocument/2006/relationships/font" Target="fonts/PlayfairDisplay-bold.fntdata"/><Relationship Id="rId14" Type="http://schemas.openxmlformats.org/officeDocument/2006/relationships/slide" Target="slides/slide8.xml"/><Relationship Id="rId58" Type="http://schemas.openxmlformats.org/officeDocument/2006/relationships/font" Target="fonts/PlayfairDisplay-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c50e948d9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c50e948d9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c50e948d9_0_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c50e948d9_0_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c50e948d9_0_1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c50e948d9_0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d9f583ea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d9f583ea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 gap is linker regions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c50e948d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c50e948d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d9f583e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d9f583e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c50e948d9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c50e948d9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c50e948d9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c50e948d9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c50e948d9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c50e948d9_0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methodology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c50e948d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c50e948d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c50e948d9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c50e948d9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c50e948d9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c50e948d9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8c50e948d9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c50e948d9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8c50e948d9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c50e948d9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c50e948d9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c50e948d9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8c50e948d9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c50e948d9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8c50e948d9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c50e948d9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8c50e948d9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c50e948d9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8c50e948d9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c50e948d9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8c50e948d9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c50e948d9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8c50e948d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c50e948d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c50e948d9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c50e948d9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c50e948d9_0_1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c50e948d9_0_1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c50e948d9_0_1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c50e948d9_0_1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c50e948d9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c50e948d9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8c50e948d9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8c50e948d9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8c50e948d9_0_1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8c50e948d9_0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8c50e948d9_0_1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8c50e948d9_0_1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8c50e948d9_0_1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8c50e948d9_0_1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8c50e948d9_0_1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8c50e948d9_0_1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800">
              <a:solidFill>
                <a:schemeClr val="dk2"/>
              </a:solidFill>
              <a:latin typeface="Lato"/>
              <a:ea typeface="Lato"/>
              <a:cs typeface="Lato"/>
              <a:sym typeface="La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8c50e948d9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8c50e948d9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8c50e948d9_0_1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8c50e948d9_0_1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c50e948d9_0_1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c50e948d9_0_1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8c50e948d9_0_1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8c50e948d9_0_1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8c50e948d9_0_1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8c50e948d9_0_1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8c50e948d9_0_1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8c50e948d9_0_1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8c50e948d9_0_1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8c50e948d9_0_1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c50e948d9_0_1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c50e948d9_0_1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c50e948d9_0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c50e948d9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c50e948d9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c50e948d9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c50e948d9_0_1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c50e948d9_0_1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c50e948d9_0_1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c50e948d9_0_1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drive.google.com/file/d/1yza_1drGVT_h-8b-oFMTmScg_xe1fboN/view" TargetMode="External"/><Relationship Id="rId4"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01050" y="1907150"/>
            <a:ext cx="3141900" cy="114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FUSION PROTEIN LINKERS THE NEXT FRONTIER OF ONCOLOGICAL RESEARCH</a:t>
            </a:r>
            <a:endParaRPr sz="2900"/>
          </a:p>
        </p:txBody>
      </p:sp>
      <p:sp>
        <p:nvSpPr>
          <p:cNvPr id="60" name="Google Shape;60;p13"/>
          <p:cNvSpPr txBox="1"/>
          <p:nvPr/>
        </p:nvSpPr>
        <p:spPr>
          <a:xfrm>
            <a:off x="2589100" y="4519350"/>
            <a:ext cx="3941400" cy="50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By: Sakshi Pandey</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Roll number: BBI-16005</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Chromosomal Rearrangement </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Cancer Diagnosis </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Cancer Treatment </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Pharmaceutical Therapies(Targeted vs Non-Targeted)</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Combination Therapies and Non-Pharmaceutical Routes of Treatment </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AutoNum type="arabicPeriod"/>
            </a:pPr>
            <a:r>
              <a:rPr lang="en">
                <a:solidFill>
                  <a:srgbClr val="000000"/>
                </a:solidFill>
                <a:highlight>
                  <a:srgbClr val="FFFF00"/>
                </a:highlight>
                <a:latin typeface="Times New Roman"/>
                <a:ea typeface="Times New Roman"/>
                <a:cs typeface="Times New Roman"/>
                <a:sym typeface="Times New Roman"/>
              </a:rPr>
              <a:t>The Oncogene Addiction Phenomenon </a:t>
            </a:r>
            <a:endParaRPr>
              <a:solidFill>
                <a:srgbClr val="000000"/>
              </a:solidFill>
              <a:highlight>
                <a:srgbClr val="FFFF00"/>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Disordered Regions at Fusion Junctions, How They are Interesting </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AutoNum type="arabicPeriod"/>
            </a:pPr>
            <a:r>
              <a:rPr lang="en">
                <a:solidFill>
                  <a:srgbClr val="000000"/>
                </a:solidFill>
                <a:highlight>
                  <a:srgbClr val="FFFF00"/>
                </a:highlight>
                <a:latin typeface="Times New Roman"/>
                <a:ea typeface="Times New Roman"/>
                <a:cs typeface="Times New Roman"/>
                <a:sym typeface="Times New Roman"/>
              </a:rPr>
              <a:t>Targeting Linker Regions</a:t>
            </a:r>
            <a:endParaRPr>
              <a:solidFill>
                <a:srgbClr val="000000"/>
              </a:solidFill>
              <a:highlight>
                <a:srgbClr val="FFFF00"/>
              </a:highlight>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A Basic Introduction to Proteases and Their Significance </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Gaps in Literature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Imatinib’s</a:t>
            </a:r>
            <a:r>
              <a:rPr lang="en" sz="2800"/>
              <a:t> mechanism of action against BCR/ABL</a:t>
            </a:r>
            <a:endParaRPr sz="2800"/>
          </a:p>
        </p:txBody>
      </p:sp>
      <p:pic>
        <p:nvPicPr>
          <p:cNvPr id="118" name="Google Shape;118;p23"/>
          <p:cNvPicPr preferRelativeResize="0"/>
          <p:nvPr/>
        </p:nvPicPr>
        <p:blipFill>
          <a:blip r:embed="rId3">
            <a:alphaModFix/>
          </a:blip>
          <a:stretch>
            <a:fillRect/>
          </a:stretch>
        </p:blipFill>
        <p:spPr>
          <a:xfrm>
            <a:off x="152400" y="1169850"/>
            <a:ext cx="6049700" cy="3621075"/>
          </a:xfrm>
          <a:prstGeom prst="rect">
            <a:avLst/>
          </a:prstGeom>
          <a:noFill/>
          <a:ln>
            <a:noFill/>
          </a:ln>
        </p:spPr>
      </p:pic>
      <p:sp>
        <p:nvSpPr>
          <p:cNvPr id="119" name="Google Shape;119;p23"/>
          <p:cNvSpPr txBox="1"/>
          <p:nvPr/>
        </p:nvSpPr>
        <p:spPr>
          <a:xfrm>
            <a:off x="6202100" y="3396225"/>
            <a:ext cx="2590500" cy="13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Source:https://en.wikipedia.org/wiki/File:Mechanism_imatinib.svg</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311700" y="1526100"/>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We believe that the fusion protein linkers </a:t>
            </a:r>
            <a:r>
              <a:rPr lang="en" sz="1600">
                <a:solidFill>
                  <a:srgbClr val="000000"/>
                </a:solidFill>
                <a:highlight>
                  <a:srgbClr val="FFFF00"/>
                </a:highlight>
                <a:latin typeface="Times New Roman"/>
                <a:ea typeface="Times New Roman"/>
                <a:cs typeface="Times New Roman"/>
                <a:sym typeface="Times New Roman"/>
              </a:rPr>
              <a:t>play vital roles in chimera proteins.</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linkers </a:t>
            </a:r>
            <a:r>
              <a:rPr lang="en" sz="1600">
                <a:solidFill>
                  <a:srgbClr val="000000"/>
                </a:solidFill>
                <a:highlight>
                  <a:srgbClr val="FFFF00"/>
                </a:highlight>
                <a:latin typeface="Times New Roman"/>
                <a:ea typeface="Times New Roman"/>
                <a:cs typeface="Times New Roman"/>
                <a:sym typeface="Times New Roman"/>
              </a:rPr>
              <a:t>may act as conduits to maintain domain organization</a:t>
            </a:r>
            <a:r>
              <a:rPr lang="en" sz="1600">
                <a:solidFill>
                  <a:srgbClr val="000000"/>
                </a:solidFill>
                <a:latin typeface="Times New Roman"/>
                <a:ea typeface="Times New Roman"/>
                <a:cs typeface="Times New Roman"/>
                <a:sym typeface="Times New Roman"/>
              </a:rPr>
              <a:t>, as well as playing an </a:t>
            </a:r>
            <a:r>
              <a:rPr lang="en" sz="1600">
                <a:solidFill>
                  <a:srgbClr val="000000"/>
                </a:solidFill>
                <a:highlight>
                  <a:srgbClr val="FFFF00"/>
                </a:highlight>
                <a:latin typeface="Times New Roman"/>
                <a:ea typeface="Times New Roman"/>
                <a:cs typeface="Times New Roman"/>
                <a:sym typeface="Times New Roman"/>
              </a:rPr>
              <a:t>important role in domain communication</a:t>
            </a:r>
            <a:r>
              <a:rPr lang="en" sz="1600">
                <a:solidFill>
                  <a:srgbClr val="000000"/>
                </a:solidFill>
                <a:latin typeface="Times New Roman"/>
                <a:ea typeface="Times New Roman"/>
                <a:cs typeface="Times New Roman"/>
                <a:sym typeface="Times New Roman"/>
              </a:rPr>
              <a:t> so that the protein has the ability to perform a function post fusion.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In addition to this if they play the aforementioned roles in a protein then its only logical that they also have an important part to play in the </a:t>
            </a:r>
            <a:r>
              <a:rPr lang="en" sz="1600">
                <a:solidFill>
                  <a:srgbClr val="000000"/>
                </a:solidFill>
                <a:highlight>
                  <a:srgbClr val="FFFF00"/>
                </a:highlight>
                <a:latin typeface="Times New Roman"/>
                <a:ea typeface="Times New Roman"/>
                <a:cs typeface="Times New Roman"/>
                <a:sym typeface="Times New Roman"/>
              </a:rPr>
              <a:t>chimera protein’s interactions with other proteins.</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Since several fusion proteins play vital roles in cell control, and signalling pathways the linker region seems to be a significant area to study and target when looking for cancer treatments. </a:t>
            </a:r>
            <a:endParaRPr sz="1600">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600">
              <a:solidFill>
                <a:srgbClr val="000000"/>
              </a:solidFill>
              <a:latin typeface="Times New Roman"/>
              <a:ea typeface="Times New Roman"/>
              <a:cs typeface="Times New Roman"/>
              <a:sym typeface="Times New Roman"/>
            </a:endParaRPr>
          </a:p>
        </p:txBody>
      </p:sp>
      <p:sp>
        <p:nvSpPr>
          <p:cNvPr id="125" name="Google Shape;125;p24"/>
          <p:cNvSpPr txBox="1"/>
          <p:nvPr>
            <p:ph type="title"/>
          </p:nvPr>
        </p:nvSpPr>
        <p:spPr>
          <a:xfrm>
            <a:off x="311700" y="22040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According to our studies, and the literature we have reviewed we have a few interesting points that warrant further discussion.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Gaps in Literature review</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From our literature survey we can identify that there's </a:t>
            </a:r>
            <a:r>
              <a:rPr lang="en">
                <a:solidFill>
                  <a:srgbClr val="000000"/>
                </a:solidFill>
                <a:highlight>
                  <a:srgbClr val="FFFF00"/>
                </a:highlight>
                <a:latin typeface="Times New Roman"/>
                <a:ea typeface="Times New Roman"/>
                <a:cs typeface="Times New Roman"/>
                <a:sym typeface="Times New Roman"/>
              </a:rPr>
              <a:t>lack of a large dataset of these linkers</a:t>
            </a:r>
            <a:r>
              <a:rPr lang="en">
                <a:solidFill>
                  <a:srgbClr val="000000"/>
                </a:solidFill>
                <a:latin typeface="Times New Roman"/>
                <a:ea typeface="Times New Roman"/>
                <a:cs typeface="Times New Roman"/>
                <a:sym typeface="Times New Roman"/>
              </a:rPr>
              <a:t>, and there has also not been a large organized study conducted on them as of now.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We believe that </a:t>
            </a:r>
            <a:r>
              <a:rPr lang="en">
                <a:solidFill>
                  <a:srgbClr val="000000"/>
                </a:solidFill>
                <a:highlight>
                  <a:srgbClr val="FFFF00"/>
                </a:highlight>
                <a:latin typeface="Times New Roman"/>
                <a:ea typeface="Times New Roman"/>
                <a:cs typeface="Times New Roman"/>
                <a:sym typeface="Times New Roman"/>
              </a:rPr>
              <a:t>the disordered “linker’ regions containing the translocation breakpoints</a:t>
            </a:r>
            <a:r>
              <a:rPr lang="en">
                <a:solidFill>
                  <a:srgbClr val="000000"/>
                </a:solidFill>
                <a:latin typeface="Times New Roman"/>
                <a:ea typeface="Times New Roman"/>
                <a:cs typeface="Times New Roman"/>
                <a:sym typeface="Times New Roman"/>
              </a:rPr>
              <a:t> are of importance to the proteins’ structure and activity.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By identifying these linkers and creating a large database we will be capable of unlocking informative trends and traits that could be crucial to improved </a:t>
            </a:r>
            <a:r>
              <a:rPr lang="en">
                <a:solidFill>
                  <a:srgbClr val="000000"/>
                </a:solidFill>
                <a:highlight>
                  <a:srgbClr val="FFFF00"/>
                </a:highlight>
                <a:latin typeface="Times New Roman"/>
                <a:ea typeface="Times New Roman"/>
                <a:cs typeface="Times New Roman"/>
                <a:sym typeface="Times New Roman"/>
              </a:rPr>
              <a:t>targeted therapies to cure cancer. </a:t>
            </a:r>
            <a:endParaRPr>
              <a:solidFill>
                <a:srgbClr val="000000"/>
              </a:solidFill>
              <a:highlight>
                <a:srgbClr val="FFFF00"/>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6900" y="10350"/>
            <a:ext cx="8418600" cy="5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End Deliverables-Agreed with Dr. Prasanna</a:t>
            </a:r>
            <a:endParaRPr sz="2900"/>
          </a:p>
        </p:txBody>
      </p:sp>
      <p:sp>
        <p:nvSpPr>
          <p:cNvPr id="137" name="Google Shape;137;p26"/>
          <p:cNvSpPr txBox="1"/>
          <p:nvPr>
            <p:ph idx="1" type="body"/>
          </p:nvPr>
        </p:nvSpPr>
        <p:spPr>
          <a:xfrm>
            <a:off x="413700" y="1165788"/>
            <a:ext cx="8418600" cy="865500"/>
          </a:xfrm>
          <a:prstGeom prst="rect">
            <a:avLst/>
          </a:prstGeom>
          <a:noFill/>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To accumulate the required data.</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Process the data in order to obtain the linker regions.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Create a database.</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400">
              <a:solidFill>
                <a:srgbClr val="000000"/>
              </a:solidFill>
              <a:latin typeface="Times New Roman"/>
              <a:ea typeface="Times New Roman"/>
              <a:cs typeface="Times New Roman"/>
              <a:sym typeface="Times New Roman"/>
            </a:endParaRPr>
          </a:p>
        </p:txBody>
      </p:sp>
      <p:sp>
        <p:nvSpPr>
          <p:cNvPr id="138" name="Google Shape;138;p26"/>
          <p:cNvSpPr txBox="1"/>
          <p:nvPr>
            <p:ph idx="1" type="body"/>
          </p:nvPr>
        </p:nvSpPr>
        <p:spPr>
          <a:xfrm>
            <a:off x="362700" y="2567850"/>
            <a:ext cx="8418600" cy="86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Create a Web Interface to retrieve data from the database and display it.</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Add .xlsx file download feature if possible, for further analytics.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Find Proteolytic sites in the linker regions.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Run Analytics in order to infer further features and properties of the linker regions.</a:t>
            </a:r>
            <a:endParaRPr sz="1400">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400"/>
          </a:p>
        </p:txBody>
      </p:sp>
      <p:sp>
        <p:nvSpPr>
          <p:cNvPr id="139" name="Google Shape;139;p26"/>
          <p:cNvSpPr txBox="1"/>
          <p:nvPr>
            <p:ph idx="1" type="body"/>
          </p:nvPr>
        </p:nvSpPr>
        <p:spPr>
          <a:xfrm>
            <a:off x="362700" y="702600"/>
            <a:ext cx="8418600" cy="463200"/>
          </a:xfrm>
          <a:prstGeom prst="rect">
            <a:avLst/>
          </a:prstGeom>
          <a:solidFill>
            <a:srgbClr val="CC00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500">
                <a:solidFill>
                  <a:srgbClr val="FFFFFF"/>
                </a:solidFill>
                <a:latin typeface="Times New Roman"/>
                <a:ea typeface="Times New Roman"/>
                <a:cs typeface="Times New Roman"/>
                <a:sym typeface="Times New Roman"/>
              </a:rPr>
              <a:t>Must Dos’:</a:t>
            </a:r>
            <a:endParaRPr b="1" sz="2500">
              <a:solidFill>
                <a:srgbClr val="FFFFFF"/>
              </a:solidFill>
              <a:latin typeface="Times New Roman"/>
              <a:ea typeface="Times New Roman"/>
              <a:cs typeface="Times New Roman"/>
              <a:sym typeface="Times New Roman"/>
            </a:endParaRPr>
          </a:p>
        </p:txBody>
      </p:sp>
      <p:sp>
        <p:nvSpPr>
          <p:cNvPr id="140" name="Google Shape;140;p26"/>
          <p:cNvSpPr txBox="1"/>
          <p:nvPr>
            <p:ph idx="1" type="body"/>
          </p:nvPr>
        </p:nvSpPr>
        <p:spPr>
          <a:xfrm>
            <a:off x="362700" y="2031300"/>
            <a:ext cx="8418600" cy="4632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500">
                <a:solidFill>
                  <a:srgbClr val="000000"/>
                </a:solidFill>
                <a:latin typeface="Times New Roman"/>
                <a:ea typeface="Times New Roman"/>
                <a:cs typeface="Times New Roman"/>
                <a:sym typeface="Times New Roman"/>
              </a:rPr>
              <a:t>Nice to Dos’:</a:t>
            </a:r>
            <a:endParaRPr b="1" sz="2500">
              <a:solidFill>
                <a:srgbClr val="000000"/>
              </a:solidFill>
              <a:latin typeface="Times New Roman"/>
              <a:ea typeface="Times New Roman"/>
              <a:cs typeface="Times New Roman"/>
              <a:sym typeface="Times New Roman"/>
            </a:endParaRPr>
          </a:p>
        </p:txBody>
      </p:sp>
      <p:sp>
        <p:nvSpPr>
          <p:cNvPr id="141" name="Google Shape;141;p26"/>
          <p:cNvSpPr txBox="1"/>
          <p:nvPr>
            <p:ph idx="1" type="body"/>
          </p:nvPr>
        </p:nvSpPr>
        <p:spPr>
          <a:xfrm>
            <a:off x="362700" y="3665750"/>
            <a:ext cx="8418600" cy="463200"/>
          </a:xfrm>
          <a:prstGeom prst="rect">
            <a:avLst/>
          </a:prstGeom>
          <a:solidFill>
            <a:srgbClr val="00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500">
                <a:solidFill>
                  <a:srgbClr val="FFFFFF"/>
                </a:solidFill>
                <a:latin typeface="Times New Roman"/>
                <a:ea typeface="Times New Roman"/>
                <a:cs typeface="Times New Roman"/>
                <a:sym typeface="Times New Roman"/>
              </a:rPr>
              <a:t>Future to Dos’:</a:t>
            </a:r>
            <a:endParaRPr b="1" sz="2500">
              <a:solidFill>
                <a:srgbClr val="FFFFFF"/>
              </a:solidFill>
              <a:latin typeface="Times New Roman"/>
              <a:ea typeface="Times New Roman"/>
              <a:cs typeface="Times New Roman"/>
              <a:sym typeface="Times New Roman"/>
            </a:endParaRPr>
          </a:p>
        </p:txBody>
      </p:sp>
      <p:sp>
        <p:nvSpPr>
          <p:cNvPr id="142" name="Google Shape;142;p26"/>
          <p:cNvSpPr txBox="1"/>
          <p:nvPr>
            <p:ph idx="1" type="body"/>
          </p:nvPr>
        </p:nvSpPr>
        <p:spPr>
          <a:xfrm>
            <a:off x="362700" y="4128938"/>
            <a:ext cx="8418600" cy="865500"/>
          </a:xfrm>
          <a:prstGeom prst="rect">
            <a:avLst/>
          </a:prstGeom>
          <a:noFill/>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Continue accumulating data from more sources in order to create a big data warehouse.</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Investigate the use of ML algorithms for the purposes of diagnostics, potential cures, and research.</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Create a portal for data mining, analytics, and knowledge management.</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400">
              <a:solidFill>
                <a:srgbClr val="000000"/>
              </a:solidFill>
              <a:latin typeface="Times New Roman"/>
              <a:ea typeface="Times New Roman"/>
              <a:cs typeface="Times New Roman"/>
              <a:sym typeface="Times New Roman"/>
            </a:endParaRPr>
          </a:p>
        </p:txBody>
      </p:sp>
      <p:sp>
        <p:nvSpPr>
          <p:cNvPr id="143" name="Google Shape;143;p26"/>
          <p:cNvSpPr txBox="1"/>
          <p:nvPr/>
        </p:nvSpPr>
        <p:spPr>
          <a:xfrm rot="-2353266">
            <a:off x="6463785" y="1231441"/>
            <a:ext cx="832181" cy="658019"/>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u="sng">
                <a:solidFill>
                  <a:srgbClr val="FF0000"/>
                </a:solidFill>
                <a:latin typeface="Lato"/>
                <a:ea typeface="Lato"/>
                <a:cs typeface="Lato"/>
                <a:sym typeface="Lato"/>
              </a:rPr>
              <a:t>100 %</a:t>
            </a:r>
            <a:endParaRPr b="1" sz="1700" u="sng">
              <a:solidFill>
                <a:srgbClr val="FF0000"/>
              </a:solidFill>
              <a:latin typeface="Lato"/>
              <a:ea typeface="Lato"/>
              <a:cs typeface="Lato"/>
              <a:sym typeface="Lato"/>
            </a:endParaRPr>
          </a:p>
          <a:p>
            <a:pPr indent="0" lvl="0" marL="0" rtl="0" algn="ctr">
              <a:spcBef>
                <a:spcPts val="0"/>
              </a:spcBef>
              <a:spcAft>
                <a:spcPts val="0"/>
              </a:spcAft>
              <a:buNone/>
            </a:pPr>
            <a:r>
              <a:rPr b="1" lang="en" sz="1700" u="sng">
                <a:solidFill>
                  <a:srgbClr val="FF0000"/>
                </a:solidFill>
                <a:latin typeface="Lato"/>
                <a:ea typeface="Lato"/>
                <a:cs typeface="Lato"/>
                <a:sym typeface="Lato"/>
              </a:rPr>
              <a:t>done</a:t>
            </a:r>
            <a:endParaRPr b="1" sz="1700" u="sng">
              <a:solidFill>
                <a:srgbClr val="FF0000"/>
              </a:solidFill>
              <a:latin typeface="Lato"/>
              <a:ea typeface="Lato"/>
              <a:cs typeface="Lato"/>
              <a:sym typeface="Lato"/>
            </a:endParaRPr>
          </a:p>
        </p:txBody>
      </p:sp>
      <p:sp>
        <p:nvSpPr>
          <p:cNvPr id="144" name="Google Shape;144;p26"/>
          <p:cNvSpPr txBox="1"/>
          <p:nvPr/>
        </p:nvSpPr>
        <p:spPr>
          <a:xfrm rot="-2353266">
            <a:off x="7139260" y="2774741"/>
            <a:ext cx="832181" cy="658019"/>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u="sng">
                <a:solidFill>
                  <a:srgbClr val="FF0000"/>
                </a:solidFill>
                <a:latin typeface="Lato"/>
                <a:ea typeface="Lato"/>
                <a:cs typeface="Lato"/>
                <a:sym typeface="Lato"/>
              </a:rPr>
              <a:t>2</a:t>
            </a:r>
            <a:r>
              <a:rPr b="1" lang="en" sz="1700" u="sng">
                <a:solidFill>
                  <a:srgbClr val="FF0000"/>
                </a:solidFill>
                <a:latin typeface="Lato"/>
                <a:ea typeface="Lato"/>
                <a:cs typeface="Lato"/>
                <a:sym typeface="Lato"/>
              </a:rPr>
              <a:t>00 %</a:t>
            </a:r>
            <a:endParaRPr b="1" sz="1700" u="sng">
              <a:solidFill>
                <a:srgbClr val="FF0000"/>
              </a:solidFill>
              <a:latin typeface="Lato"/>
              <a:ea typeface="Lato"/>
              <a:cs typeface="Lato"/>
              <a:sym typeface="Lato"/>
            </a:endParaRPr>
          </a:p>
          <a:p>
            <a:pPr indent="0" lvl="0" marL="0" rtl="0" algn="ctr">
              <a:spcBef>
                <a:spcPts val="0"/>
              </a:spcBef>
              <a:spcAft>
                <a:spcPts val="0"/>
              </a:spcAft>
              <a:buNone/>
            </a:pPr>
            <a:r>
              <a:rPr b="1" lang="en" sz="1700" u="sng">
                <a:solidFill>
                  <a:srgbClr val="FF0000"/>
                </a:solidFill>
                <a:latin typeface="Lato"/>
                <a:ea typeface="Lato"/>
                <a:cs typeface="Lato"/>
                <a:sym typeface="Lato"/>
              </a:rPr>
              <a:t>done</a:t>
            </a:r>
            <a:endParaRPr b="1" sz="1700" u="sng">
              <a:solidFill>
                <a:srgbClr val="FF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pSp>
        <p:nvGrpSpPr>
          <p:cNvPr id="149" name="Google Shape;149;p27"/>
          <p:cNvGrpSpPr/>
          <p:nvPr/>
        </p:nvGrpSpPr>
        <p:grpSpPr>
          <a:xfrm>
            <a:off x="1954075" y="48375"/>
            <a:ext cx="5385525" cy="4977024"/>
            <a:chOff x="1954075" y="48375"/>
            <a:chExt cx="5385525" cy="4977024"/>
          </a:xfrm>
        </p:grpSpPr>
        <p:pic>
          <p:nvPicPr>
            <p:cNvPr id="150" name="Google Shape;150;p27"/>
            <p:cNvPicPr preferRelativeResize="0"/>
            <p:nvPr/>
          </p:nvPicPr>
          <p:blipFill>
            <a:blip r:embed="rId3">
              <a:alphaModFix/>
            </a:blip>
            <a:stretch>
              <a:fillRect/>
            </a:stretch>
          </p:blipFill>
          <p:spPr>
            <a:xfrm>
              <a:off x="1954075" y="48375"/>
              <a:ext cx="5385525" cy="4977024"/>
            </a:xfrm>
            <a:prstGeom prst="rect">
              <a:avLst/>
            </a:prstGeom>
            <a:noFill/>
            <a:ln cap="flat" cmpd="sng" w="19050">
              <a:solidFill>
                <a:srgbClr val="000000"/>
              </a:solidFill>
              <a:prstDash val="solid"/>
              <a:round/>
              <a:headEnd len="sm" w="sm" type="none"/>
              <a:tailEnd len="sm" w="sm" type="none"/>
            </a:ln>
          </p:spPr>
        </p:pic>
        <p:sp>
          <p:nvSpPr>
            <p:cNvPr id="151" name="Google Shape;151;p27"/>
            <p:cNvSpPr txBox="1"/>
            <p:nvPr/>
          </p:nvSpPr>
          <p:spPr>
            <a:xfrm>
              <a:off x="1954075" y="2571750"/>
              <a:ext cx="1386300" cy="6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434343"/>
                  </a:solidFill>
                  <a:latin typeface="Times New Roman"/>
                  <a:ea typeface="Times New Roman"/>
                  <a:cs typeface="Times New Roman"/>
                  <a:sym typeface="Times New Roman"/>
                </a:rPr>
                <a:t>BLASTp the files against the nr database using the NCBI web interface; Filtering the results for homo sapiens and e values less than 0.5</a:t>
              </a:r>
              <a:endParaRPr sz="800">
                <a:solidFill>
                  <a:srgbClr val="434343"/>
                </a:solidFill>
                <a:latin typeface="Times New Roman"/>
                <a:ea typeface="Times New Roman"/>
                <a:cs typeface="Times New Roman"/>
                <a:sym typeface="Times New Roman"/>
              </a:endParaRPr>
            </a:p>
          </p:txBody>
        </p:sp>
      </p:grpSp>
      <p:sp>
        <p:nvSpPr>
          <p:cNvPr id="152" name="Google Shape;152;p27"/>
          <p:cNvSpPr/>
          <p:nvPr/>
        </p:nvSpPr>
        <p:spPr>
          <a:xfrm>
            <a:off x="1519375" y="298900"/>
            <a:ext cx="548100" cy="523200"/>
          </a:xfrm>
          <a:prstGeom prst="ellipse">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Times New Roman"/>
                <a:ea typeface="Times New Roman"/>
                <a:cs typeface="Times New Roman"/>
                <a:sym typeface="Times New Roman"/>
              </a:rPr>
              <a:t>1</a:t>
            </a:r>
            <a:endParaRPr b="1" sz="1500">
              <a:latin typeface="Times New Roman"/>
              <a:ea typeface="Times New Roman"/>
              <a:cs typeface="Times New Roman"/>
              <a:sym typeface="Times New Roman"/>
            </a:endParaRPr>
          </a:p>
        </p:txBody>
      </p:sp>
      <p:sp>
        <p:nvSpPr>
          <p:cNvPr id="153" name="Google Shape;153;p27"/>
          <p:cNvSpPr/>
          <p:nvPr/>
        </p:nvSpPr>
        <p:spPr>
          <a:xfrm>
            <a:off x="3328175" y="700375"/>
            <a:ext cx="548100" cy="5232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Times New Roman"/>
                <a:ea typeface="Times New Roman"/>
                <a:cs typeface="Times New Roman"/>
                <a:sym typeface="Times New Roman"/>
              </a:rPr>
              <a:t>2ii</a:t>
            </a:r>
            <a:endParaRPr b="1" sz="1500">
              <a:latin typeface="Times New Roman"/>
              <a:ea typeface="Times New Roman"/>
              <a:cs typeface="Times New Roman"/>
              <a:sym typeface="Times New Roman"/>
            </a:endParaRPr>
          </a:p>
        </p:txBody>
      </p:sp>
      <p:sp>
        <p:nvSpPr>
          <p:cNvPr id="154" name="Google Shape;154;p27"/>
          <p:cNvSpPr/>
          <p:nvPr/>
        </p:nvSpPr>
        <p:spPr>
          <a:xfrm>
            <a:off x="1519375" y="1475475"/>
            <a:ext cx="548100" cy="5232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Times New Roman"/>
                <a:ea typeface="Times New Roman"/>
                <a:cs typeface="Times New Roman"/>
                <a:sym typeface="Times New Roman"/>
              </a:rPr>
              <a:t>2i</a:t>
            </a:r>
            <a:endParaRPr b="1" sz="1500">
              <a:latin typeface="Times New Roman"/>
              <a:ea typeface="Times New Roman"/>
              <a:cs typeface="Times New Roman"/>
              <a:sym typeface="Times New Roman"/>
            </a:endParaRPr>
          </a:p>
        </p:txBody>
      </p:sp>
      <p:sp>
        <p:nvSpPr>
          <p:cNvPr id="155" name="Google Shape;155;p27"/>
          <p:cNvSpPr/>
          <p:nvPr/>
        </p:nvSpPr>
        <p:spPr>
          <a:xfrm>
            <a:off x="1519375" y="2652050"/>
            <a:ext cx="548100" cy="5232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Times New Roman"/>
                <a:ea typeface="Times New Roman"/>
                <a:cs typeface="Times New Roman"/>
                <a:sym typeface="Times New Roman"/>
              </a:rPr>
              <a:t>3</a:t>
            </a:r>
            <a:endParaRPr b="1" sz="1500">
              <a:latin typeface="Times New Roman"/>
              <a:ea typeface="Times New Roman"/>
              <a:cs typeface="Times New Roman"/>
              <a:sym typeface="Times New Roman"/>
            </a:endParaRPr>
          </a:p>
        </p:txBody>
      </p:sp>
      <p:sp>
        <p:nvSpPr>
          <p:cNvPr id="156" name="Google Shape;156;p27"/>
          <p:cNvSpPr/>
          <p:nvPr/>
        </p:nvSpPr>
        <p:spPr>
          <a:xfrm>
            <a:off x="3328175" y="1998675"/>
            <a:ext cx="548100" cy="5232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Times New Roman"/>
                <a:ea typeface="Times New Roman"/>
                <a:cs typeface="Times New Roman"/>
                <a:sym typeface="Times New Roman"/>
              </a:rPr>
              <a:t>4</a:t>
            </a:r>
            <a:endParaRPr b="1" sz="1500">
              <a:latin typeface="Times New Roman"/>
              <a:ea typeface="Times New Roman"/>
              <a:cs typeface="Times New Roman"/>
              <a:sym typeface="Times New Roman"/>
            </a:endParaRPr>
          </a:p>
        </p:txBody>
      </p:sp>
      <p:sp>
        <p:nvSpPr>
          <p:cNvPr id="157" name="Google Shape;157;p27"/>
          <p:cNvSpPr/>
          <p:nvPr/>
        </p:nvSpPr>
        <p:spPr>
          <a:xfrm>
            <a:off x="7998400" y="1762250"/>
            <a:ext cx="548100" cy="523200"/>
          </a:xfrm>
          <a:prstGeom prst="ellipse">
            <a:avLst/>
          </a:prstGeom>
          <a:solidFill>
            <a:srgbClr val="ED59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Times New Roman"/>
                <a:ea typeface="Times New Roman"/>
                <a:cs typeface="Times New Roman"/>
                <a:sym typeface="Times New Roman"/>
              </a:rPr>
              <a:t>5.</a:t>
            </a:r>
            <a:endParaRPr b="1" sz="1500">
              <a:latin typeface="Times New Roman"/>
              <a:ea typeface="Times New Roman"/>
              <a:cs typeface="Times New Roman"/>
              <a:sym typeface="Times New Roman"/>
            </a:endParaRPr>
          </a:p>
        </p:txBody>
      </p:sp>
      <p:sp>
        <p:nvSpPr>
          <p:cNvPr id="158" name="Google Shape;158;p27"/>
          <p:cNvSpPr/>
          <p:nvPr/>
        </p:nvSpPr>
        <p:spPr>
          <a:xfrm>
            <a:off x="7497300" y="124550"/>
            <a:ext cx="398400" cy="3798600"/>
          </a:xfrm>
          <a:prstGeom prst="rightBrace">
            <a:avLst>
              <a:gd fmla="val 50000" name="adj1"/>
              <a:gd fmla="val 50000" name="adj2"/>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p:nvPr/>
        </p:nvSpPr>
        <p:spPr>
          <a:xfrm>
            <a:off x="5597725" y="4268450"/>
            <a:ext cx="548100" cy="5232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Times New Roman"/>
                <a:ea typeface="Times New Roman"/>
                <a:cs typeface="Times New Roman"/>
                <a:sym typeface="Times New Roman"/>
              </a:rPr>
              <a:t>6</a:t>
            </a:r>
            <a:r>
              <a:rPr b="1" lang="en" sz="1500">
                <a:latin typeface="Times New Roman"/>
                <a:ea typeface="Times New Roman"/>
                <a:cs typeface="Times New Roman"/>
                <a:sym typeface="Times New Roman"/>
              </a:rPr>
              <a:t>.</a:t>
            </a:r>
            <a:endParaRPr b="1" sz="15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grpSp>
        <p:nvGrpSpPr>
          <p:cNvPr id="164" name="Google Shape;164;p28"/>
          <p:cNvGrpSpPr/>
          <p:nvPr/>
        </p:nvGrpSpPr>
        <p:grpSpPr>
          <a:xfrm>
            <a:off x="129046" y="2685930"/>
            <a:ext cx="1447081" cy="2186425"/>
            <a:chOff x="6616600" y="1431525"/>
            <a:chExt cx="2043900" cy="2927725"/>
          </a:xfrm>
        </p:grpSpPr>
        <p:sp>
          <p:nvSpPr>
            <p:cNvPr id="165" name="Google Shape;165;p28"/>
            <p:cNvSpPr/>
            <p:nvPr/>
          </p:nvSpPr>
          <p:spPr>
            <a:xfrm>
              <a:off x="6616600" y="1431550"/>
              <a:ext cx="2043900" cy="2927700"/>
            </a:xfrm>
            <a:prstGeom prst="rect">
              <a:avLst/>
            </a:prstGeom>
            <a:noFill/>
            <a:ln cap="flat" cmpd="sng" w="9525">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
            <p:cNvSpPr/>
            <p:nvPr/>
          </p:nvSpPr>
          <p:spPr>
            <a:xfrm flipH="1" rot="10800000">
              <a:off x="6616600" y="1431525"/>
              <a:ext cx="2043900" cy="126900"/>
            </a:xfrm>
            <a:prstGeom prst="rect">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txBox="1"/>
            <p:nvPr/>
          </p:nvSpPr>
          <p:spPr>
            <a:xfrm>
              <a:off x="6616600"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0E65F0"/>
                  </a:solidFill>
                  <a:latin typeface="Roboto"/>
                  <a:ea typeface="Roboto"/>
                  <a:cs typeface="Roboto"/>
                  <a:sym typeface="Roboto"/>
                </a:rPr>
                <a:t>06</a:t>
              </a:r>
              <a:endParaRPr b="1" sz="2600">
                <a:solidFill>
                  <a:srgbClr val="0E65F0"/>
                </a:solidFill>
                <a:latin typeface="Roboto"/>
                <a:ea typeface="Roboto"/>
                <a:cs typeface="Roboto"/>
                <a:sym typeface="Roboto"/>
              </a:endParaRPr>
            </a:p>
          </p:txBody>
        </p:sp>
        <p:sp>
          <p:nvSpPr>
            <p:cNvPr id="168" name="Google Shape;168;p28"/>
            <p:cNvSpPr txBox="1"/>
            <p:nvPr/>
          </p:nvSpPr>
          <p:spPr>
            <a:xfrm>
              <a:off x="668214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W1</a:t>
              </a:r>
              <a:endParaRPr sz="700">
                <a:solidFill>
                  <a:srgbClr val="0E65F0"/>
                </a:solidFill>
                <a:latin typeface="Roboto"/>
                <a:ea typeface="Roboto"/>
                <a:cs typeface="Roboto"/>
                <a:sym typeface="Roboto"/>
              </a:endParaRPr>
            </a:p>
          </p:txBody>
        </p:sp>
        <p:sp>
          <p:nvSpPr>
            <p:cNvPr id="169" name="Google Shape;169;p28"/>
            <p:cNvSpPr txBox="1"/>
            <p:nvPr/>
          </p:nvSpPr>
          <p:spPr>
            <a:xfrm>
              <a:off x="721025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W2</a:t>
              </a:r>
              <a:endParaRPr sz="700">
                <a:solidFill>
                  <a:srgbClr val="0E65F0"/>
                </a:solidFill>
                <a:latin typeface="Roboto"/>
                <a:ea typeface="Roboto"/>
                <a:cs typeface="Roboto"/>
                <a:sym typeface="Roboto"/>
              </a:endParaRPr>
            </a:p>
          </p:txBody>
        </p:sp>
        <p:sp>
          <p:nvSpPr>
            <p:cNvPr id="170" name="Google Shape;170;p28"/>
            <p:cNvSpPr txBox="1"/>
            <p:nvPr/>
          </p:nvSpPr>
          <p:spPr>
            <a:xfrm>
              <a:off x="770575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W3</a:t>
              </a:r>
              <a:endParaRPr sz="700">
                <a:solidFill>
                  <a:srgbClr val="0E65F0"/>
                </a:solidFill>
                <a:latin typeface="Roboto"/>
                <a:ea typeface="Roboto"/>
                <a:cs typeface="Roboto"/>
                <a:sym typeface="Roboto"/>
              </a:endParaRPr>
            </a:p>
          </p:txBody>
        </p:sp>
        <p:sp>
          <p:nvSpPr>
            <p:cNvPr id="171" name="Google Shape;171;p28"/>
            <p:cNvSpPr txBox="1"/>
            <p:nvPr/>
          </p:nvSpPr>
          <p:spPr>
            <a:xfrm>
              <a:off x="824275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W4</a:t>
              </a:r>
              <a:endParaRPr sz="700">
                <a:solidFill>
                  <a:srgbClr val="0E65F0"/>
                </a:solidFill>
                <a:latin typeface="Roboto"/>
                <a:ea typeface="Roboto"/>
                <a:cs typeface="Roboto"/>
                <a:sym typeface="Roboto"/>
              </a:endParaRPr>
            </a:p>
          </p:txBody>
        </p:sp>
        <p:cxnSp>
          <p:nvCxnSpPr>
            <p:cNvPr id="172" name="Google Shape;172;p28"/>
            <p:cNvCxnSpPr/>
            <p:nvPr/>
          </p:nvCxnSpPr>
          <p:spPr>
            <a:xfrm rot="10800000">
              <a:off x="7130075" y="2506700"/>
              <a:ext cx="0" cy="1848600"/>
            </a:xfrm>
            <a:prstGeom prst="straightConnector1">
              <a:avLst/>
            </a:prstGeom>
            <a:noFill/>
            <a:ln cap="flat" cmpd="sng" w="9525">
              <a:solidFill>
                <a:srgbClr val="0E65F0"/>
              </a:solidFill>
              <a:prstDash val="dot"/>
              <a:round/>
              <a:headEnd len="sm" w="sm" type="none"/>
              <a:tailEnd len="sm" w="sm" type="none"/>
            </a:ln>
          </p:spPr>
        </p:cxnSp>
        <p:cxnSp>
          <p:nvCxnSpPr>
            <p:cNvPr id="173" name="Google Shape;173;p28"/>
            <p:cNvCxnSpPr/>
            <p:nvPr/>
          </p:nvCxnSpPr>
          <p:spPr>
            <a:xfrm rot="10800000">
              <a:off x="7640787" y="2506700"/>
              <a:ext cx="0" cy="1848600"/>
            </a:xfrm>
            <a:prstGeom prst="straightConnector1">
              <a:avLst/>
            </a:prstGeom>
            <a:noFill/>
            <a:ln cap="flat" cmpd="sng" w="9525">
              <a:solidFill>
                <a:srgbClr val="0E65F0"/>
              </a:solidFill>
              <a:prstDash val="dot"/>
              <a:round/>
              <a:headEnd len="sm" w="sm" type="none"/>
              <a:tailEnd len="sm" w="sm" type="none"/>
            </a:ln>
          </p:spPr>
        </p:cxnSp>
        <p:cxnSp>
          <p:nvCxnSpPr>
            <p:cNvPr id="174" name="Google Shape;174;p28"/>
            <p:cNvCxnSpPr/>
            <p:nvPr/>
          </p:nvCxnSpPr>
          <p:spPr>
            <a:xfrm rot="10800000">
              <a:off x="8151500" y="2506700"/>
              <a:ext cx="0" cy="1848600"/>
            </a:xfrm>
            <a:prstGeom prst="straightConnector1">
              <a:avLst/>
            </a:prstGeom>
            <a:noFill/>
            <a:ln cap="flat" cmpd="sng" w="9525">
              <a:solidFill>
                <a:srgbClr val="0E65F0"/>
              </a:solidFill>
              <a:prstDash val="dot"/>
              <a:round/>
              <a:headEnd len="sm" w="sm" type="none"/>
              <a:tailEnd len="sm" w="sm" type="none"/>
            </a:ln>
          </p:spPr>
        </p:cxnSp>
      </p:grpSp>
      <p:grpSp>
        <p:nvGrpSpPr>
          <p:cNvPr id="175" name="Google Shape;175;p28"/>
          <p:cNvGrpSpPr/>
          <p:nvPr/>
        </p:nvGrpSpPr>
        <p:grpSpPr>
          <a:xfrm>
            <a:off x="7367346" y="499480"/>
            <a:ext cx="1447081" cy="2186425"/>
            <a:chOff x="6616600" y="1431525"/>
            <a:chExt cx="2043900" cy="2927725"/>
          </a:xfrm>
        </p:grpSpPr>
        <p:sp>
          <p:nvSpPr>
            <p:cNvPr id="176" name="Google Shape;176;p28"/>
            <p:cNvSpPr/>
            <p:nvPr/>
          </p:nvSpPr>
          <p:spPr>
            <a:xfrm>
              <a:off x="6616600" y="1431550"/>
              <a:ext cx="2043900" cy="2927700"/>
            </a:xfrm>
            <a:prstGeom prst="rect">
              <a:avLst/>
            </a:prstGeom>
            <a:noFill/>
            <a:ln cap="flat" cmpd="sng" w="9525">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flipH="1" rot="10800000">
              <a:off x="6616600" y="1431525"/>
              <a:ext cx="2043900" cy="126900"/>
            </a:xfrm>
            <a:prstGeom prst="rect">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txBox="1"/>
            <p:nvPr/>
          </p:nvSpPr>
          <p:spPr>
            <a:xfrm>
              <a:off x="6616600"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0E65F0"/>
                  </a:solidFill>
                  <a:latin typeface="Roboto"/>
                  <a:ea typeface="Roboto"/>
                  <a:cs typeface="Roboto"/>
                  <a:sym typeface="Roboto"/>
                </a:rPr>
                <a:t>05</a:t>
              </a:r>
              <a:endParaRPr b="1" sz="2600">
                <a:solidFill>
                  <a:srgbClr val="0E65F0"/>
                </a:solidFill>
                <a:latin typeface="Roboto"/>
                <a:ea typeface="Roboto"/>
                <a:cs typeface="Roboto"/>
                <a:sym typeface="Roboto"/>
              </a:endParaRPr>
            </a:p>
          </p:txBody>
        </p:sp>
        <p:sp>
          <p:nvSpPr>
            <p:cNvPr id="179" name="Google Shape;179;p28"/>
            <p:cNvSpPr txBox="1"/>
            <p:nvPr/>
          </p:nvSpPr>
          <p:spPr>
            <a:xfrm>
              <a:off x="668214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W1</a:t>
              </a:r>
              <a:endParaRPr sz="700">
                <a:solidFill>
                  <a:srgbClr val="0E65F0"/>
                </a:solidFill>
                <a:latin typeface="Roboto"/>
                <a:ea typeface="Roboto"/>
                <a:cs typeface="Roboto"/>
                <a:sym typeface="Roboto"/>
              </a:endParaRPr>
            </a:p>
          </p:txBody>
        </p:sp>
        <p:sp>
          <p:nvSpPr>
            <p:cNvPr id="180" name="Google Shape;180;p28"/>
            <p:cNvSpPr txBox="1"/>
            <p:nvPr/>
          </p:nvSpPr>
          <p:spPr>
            <a:xfrm>
              <a:off x="721025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W2</a:t>
              </a:r>
              <a:endParaRPr sz="700">
                <a:solidFill>
                  <a:srgbClr val="0E65F0"/>
                </a:solidFill>
                <a:latin typeface="Roboto"/>
                <a:ea typeface="Roboto"/>
                <a:cs typeface="Roboto"/>
                <a:sym typeface="Roboto"/>
              </a:endParaRPr>
            </a:p>
          </p:txBody>
        </p:sp>
        <p:sp>
          <p:nvSpPr>
            <p:cNvPr id="181" name="Google Shape;181;p28"/>
            <p:cNvSpPr txBox="1"/>
            <p:nvPr/>
          </p:nvSpPr>
          <p:spPr>
            <a:xfrm>
              <a:off x="770575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W3</a:t>
              </a:r>
              <a:endParaRPr sz="700">
                <a:solidFill>
                  <a:srgbClr val="0E65F0"/>
                </a:solidFill>
                <a:latin typeface="Roboto"/>
                <a:ea typeface="Roboto"/>
                <a:cs typeface="Roboto"/>
                <a:sym typeface="Roboto"/>
              </a:endParaRPr>
            </a:p>
          </p:txBody>
        </p:sp>
        <p:sp>
          <p:nvSpPr>
            <p:cNvPr id="182" name="Google Shape;182;p28"/>
            <p:cNvSpPr txBox="1"/>
            <p:nvPr/>
          </p:nvSpPr>
          <p:spPr>
            <a:xfrm>
              <a:off x="824275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W4</a:t>
              </a:r>
              <a:endParaRPr sz="700">
                <a:solidFill>
                  <a:srgbClr val="0E65F0"/>
                </a:solidFill>
                <a:latin typeface="Roboto"/>
                <a:ea typeface="Roboto"/>
                <a:cs typeface="Roboto"/>
                <a:sym typeface="Roboto"/>
              </a:endParaRPr>
            </a:p>
          </p:txBody>
        </p:sp>
        <p:cxnSp>
          <p:nvCxnSpPr>
            <p:cNvPr id="183" name="Google Shape;183;p28"/>
            <p:cNvCxnSpPr/>
            <p:nvPr/>
          </p:nvCxnSpPr>
          <p:spPr>
            <a:xfrm rot="10800000">
              <a:off x="7130075" y="2506700"/>
              <a:ext cx="0" cy="1848600"/>
            </a:xfrm>
            <a:prstGeom prst="straightConnector1">
              <a:avLst/>
            </a:prstGeom>
            <a:noFill/>
            <a:ln cap="flat" cmpd="sng" w="9525">
              <a:solidFill>
                <a:srgbClr val="0E65F0"/>
              </a:solidFill>
              <a:prstDash val="dot"/>
              <a:round/>
              <a:headEnd len="sm" w="sm" type="none"/>
              <a:tailEnd len="sm" w="sm" type="none"/>
            </a:ln>
          </p:spPr>
        </p:cxnSp>
        <p:cxnSp>
          <p:nvCxnSpPr>
            <p:cNvPr id="184" name="Google Shape;184;p28"/>
            <p:cNvCxnSpPr/>
            <p:nvPr/>
          </p:nvCxnSpPr>
          <p:spPr>
            <a:xfrm rot="10800000">
              <a:off x="7640787" y="2506700"/>
              <a:ext cx="0" cy="1848600"/>
            </a:xfrm>
            <a:prstGeom prst="straightConnector1">
              <a:avLst/>
            </a:prstGeom>
            <a:noFill/>
            <a:ln cap="flat" cmpd="sng" w="9525">
              <a:solidFill>
                <a:srgbClr val="0E65F0"/>
              </a:solidFill>
              <a:prstDash val="dot"/>
              <a:round/>
              <a:headEnd len="sm" w="sm" type="none"/>
              <a:tailEnd len="sm" w="sm" type="none"/>
            </a:ln>
          </p:spPr>
        </p:cxnSp>
        <p:cxnSp>
          <p:nvCxnSpPr>
            <p:cNvPr id="185" name="Google Shape;185;p28"/>
            <p:cNvCxnSpPr/>
            <p:nvPr/>
          </p:nvCxnSpPr>
          <p:spPr>
            <a:xfrm rot="10800000">
              <a:off x="8151500" y="2506700"/>
              <a:ext cx="0" cy="1848600"/>
            </a:xfrm>
            <a:prstGeom prst="straightConnector1">
              <a:avLst/>
            </a:prstGeom>
            <a:noFill/>
            <a:ln cap="flat" cmpd="sng" w="9525">
              <a:solidFill>
                <a:srgbClr val="0E65F0"/>
              </a:solidFill>
              <a:prstDash val="dot"/>
              <a:round/>
              <a:headEnd len="sm" w="sm" type="none"/>
              <a:tailEnd len="sm" w="sm" type="none"/>
            </a:ln>
          </p:spPr>
        </p:cxnSp>
      </p:grpSp>
      <p:grpSp>
        <p:nvGrpSpPr>
          <p:cNvPr id="186" name="Google Shape;186;p28"/>
          <p:cNvGrpSpPr/>
          <p:nvPr/>
        </p:nvGrpSpPr>
        <p:grpSpPr>
          <a:xfrm>
            <a:off x="5910946" y="499455"/>
            <a:ext cx="1447081" cy="2186425"/>
            <a:chOff x="6616600" y="1431525"/>
            <a:chExt cx="2043900" cy="2927725"/>
          </a:xfrm>
        </p:grpSpPr>
        <p:sp>
          <p:nvSpPr>
            <p:cNvPr id="187" name="Google Shape;187;p28"/>
            <p:cNvSpPr/>
            <p:nvPr/>
          </p:nvSpPr>
          <p:spPr>
            <a:xfrm>
              <a:off x="6616600" y="1431550"/>
              <a:ext cx="2043900" cy="2927700"/>
            </a:xfrm>
            <a:prstGeom prst="rect">
              <a:avLst/>
            </a:prstGeom>
            <a:noFill/>
            <a:ln cap="flat" cmpd="sng" w="9525">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flipH="1" rot="10800000">
              <a:off x="6616600" y="1431525"/>
              <a:ext cx="2043900" cy="126900"/>
            </a:xfrm>
            <a:prstGeom prst="rect">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txBox="1"/>
            <p:nvPr/>
          </p:nvSpPr>
          <p:spPr>
            <a:xfrm>
              <a:off x="6616600"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0E65F0"/>
                  </a:solidFill>
                  <a:latin typeface="Roboto"/>
                  <a:ea typeface="Roboto"/>
                  <a:cs typeface="Roboto"/>
                  <a:sym typeface="Roboto"/>
                </a:rPr>
                <a:t>04</a:t>
              </a:r>
              <a:endParaRPr b="1" sz="2600">
                <a:solidFill>
                  <a:srgbClr val="0E65F0"/>
                </a:solidFill>
                <a:latin typeface="Roboto"/>
                <a:ea typeface="Roboto"/>
                <a:cs typeface="Roboto"/>
                <a:sym typeface="Roboto"/>
              </a:endParaRPr>
            </a:p>
          </p:txBody>
        </p:sp>
        <p:sp>
          <p:nvSpPr>
            <p:cNvPr id="190" name="Google Shape;190;p28"/>
            <p:cNvSpPr txBox="1"/>
            <p:nvPr/>
          </p:nvSpPr>
          <p:spPr>
            <a:xfrm>
              <a:off x="668214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W1</a:t>
              </a:r>
              <a:endParaRPr sz="700">
                <a:solidFill>
                  <a:srgbClr val="0E65F0"/>
                </a:solidFill>
                <a:latin typeface="Roboto"/>
                <a:ea typeface="Roboto"/>
                <a:cs typeface="Roboto"/>
                <a:sym typeface="Roboto"/>
              </a:endParaRPr>
            </a:p>
          </p:txBody>
        </p:sp>
        <p:sp>
          <p:nvSpPr>
            <p:cNvPr id="191" name="Google Shape;191;p28"/>
            <p:cNvSpPr txBox="1"/>
            <p:nvPr/>
          </p:nvSpPr>
          <p:spPr>
            <a:xfrm>
              <a:off x="721025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W2</a:t>
              </a:r>
              <a:endParaRPr sz="700">
                <a:solidFill>
                  <a:srgbClr val="0E65F0"/>
                </a:solidFill>
                <a:latin typeface="Roboto"/>
                <a:ea typeface="Roboto"/>
                <a:cs typeface="Roboto"/>
                <a:sym typeface="Roboto"/>
              </a:endParaRPr>
            </a:p>
          </p:txBody>
        </p:sp>
        <p:sp>
          <p:nvSpPr>
            <p:cNvPr id="192" name="Google Shape;192;p28"/>
            <p:cNvSpPr txBox="1"/>
            <p:nvPr/>
          </p:nvSpPr>
          <p:spPr>
            <a:xfrm>
              <a:off x="770575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W3</a:t>
              </a:r>
              <a:endParaRPr sz="700">
                <a:solidFill>
                  <a:srgbClr val="0E65F0"/>
                </a:solidFill>
                <a:latin typeface="Roboto"/>
                <a:ea typeface="Roboto"/>
                <a:cs typeface="Roboto"/>
                <a:sym typeface="Roboto"/>
              </a:endParaRPr>
            </a:p>
          </p:txBody>
        </p:sp>
        <p:sp>
          <p:nvSpPr>
            <p:cNvPr id="193" name="Google Shape;193;p28"/>
            <p:cNvSpPr txBox="1"/>
            <p:nvPr/>
          </p:nvSpPr>
          <p:spPr>
            <a:xfrm>
              <a:off x="824275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W4</a:t>
              </a:r>
              <a:endParaRPr sz="700">
                <a:solidFill>
                  <a:srgbClr val="0E65F0"/>
                </a:solidFill>
                <a:latin typeface="Roboto"/>
                <a:ea typeface="Roboto"/>
                <a:cs typeface="Roboto"/>
                <a:sym typeface="Roboto"/>
              </a:endParaRPr>
            </a:p>
          </p:txBody>
        </p:sp>
        <p:cxnSp>
          <p:nvCxnSpPr>
            <p:cNvPr id="194" name="Google Shape;194;p28"/>
            <p:cNvCxnSpPr/>
            <p:nvPr/>
          </p:nvCxnSpPr>
          <p:spPr>
            <a:xfrm rot="10800000">
              <a:off x="7130075" y="2506700"/>
              <a:ext cx="0" cy="1848600"/>
            </a:xfrm>
            <a:prstGeom prst="straightConnector1">
              <a:avLst/>
            </a:prstGeom>
            <a:noFill/>
            <a:ln cap="flat" cmpd="sng" w="9525">
              <a:solidFill>
                <a:srgbClr val="0E65F0"/>
              </a:solidFill>
              <a:prstDash val="dot"/>
              <a:round/>
              <a:headEnd len="sm" w="sm" type="none"/>
              <a:tailEnd len="sm" w="sm" type="none"/>
            </a:ln>
          </p:spPr>
        </p:cxnSp>
        <p:cxnSp>
          <p:nvCxnSpPr>
            <p:cNvPr id="195" name="Google Shape;195;p28"/>
            <p:cNvCxnSpPr/>
            <p:nvPr/>
          </p:nvCxnSpPr>
          <p:spPr>
            <a:xfrm rot="10800000">
              <a:off x="7640787" y="2506700"/>
              <a:ext cx="0" cy="1848600"/>
            </a:xfrm>
            <a:prstGeom prst="straightConnector1">
              <a:avLst/>
            </a:prstGeom>
            <a:noFill/>
            <a:ln cap="flat" cmpd="sng" w="9525">
              <a:solidFill>
                <a:srgbClr val="0E65F0"/>
              </a:solidFill>
              <a:prstDash val="dot"/>
              <a:round/>
              <a:headEnd len="sm" w="sm" type="none"/>
              <a:tailEnd len="sm" w="sm" type="none"/>
            </a:ln>
          </p:spPr>
        </p:cxnSp>
        <p:cxnSp>
          <p:nvCxnSpPr>
            <p:cNvPr id="196" name="Google Shape;196;p28"/>
            <p:cNvCxnSpPr/>
            <p:nvPr/>
          </p:nvCxnSpPr>
          <p:spPr>
            <a:xfrm rot="10800000">
              <a:off x="8151500" y="2506700"/>
              <a:ext cx="0" cy="1848600"/>
            </a:xfrm>
            <a:prstGeom prst="straightConnector1">
              <a:avLst/>
            </a:prstGeom>
            <a:noFill/>
            <a:ln cap="flat" cmpd="sng" w="9525">
              <a:solidFill>
                <a:srgbClr val="0E65F0"/>
              </a:solidFill>
              <a:prstDash val="dot"/>
              <a:round/>
              <a:headEnd len="sm" w="sm" type="none"/>
              <a:tailEnd len="sm" w="sm" type="none"/>
            </a:ln>
          </p:spPr>
        </p:cxnSp>
      </p:grpSp>
      <p:sp>
        <p:nvSpPr>
          <p:cNvPr id="197" name="Google Shape;197;p28"/>
          <p:cNvSpPr txBox="1"/>
          <p:nvPr>
            <p:ph type="title"/>
          </p:nvPr>
        </p:nvSpPr>
        <p:spPr>
          <a:xfrm>
            <a:off x="6900" y="10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Gantt Bar Chart </a:t>
            </a:r>
            <a:endParaRPr sz="2600"/>
          </a:p>
        </p:txBody>
      </p:sp>
      <p:grpSp>
        <p:nvGrpSpPr>
          <p:cNvPr id="198" name="Google Shape;198;p28"/>
          <p:cNvGrpSpPr/>
          <p:nvPr/>
        </p:nvGrpSpPr>
        <p:grpSpPr>
          <a:xfrm>
            <a:off x="4463871" y="499468"/>
            <a:ext cx="1447081" cy="2186425"/>
            <a:chOff x="6616600" y="1431525"/>
            <a:chExt cx="2043900" cy="2927725"/>
          </a:xfrm>
        </p:grpSpPr>
        <p:sp>
          <p:nvSpPr>
            <p:cNvPr id="199" name="Google Shape;199;p28"/>
            <p:cNvSpPr/>
            <p:nvPr/>
          </p:nvSpPr>
          <p:spPr>
            <a:xfrm>
              <a:off x="6616600" y="1431550"/>
              <a:ext cx="2043900" cy="2927700"/>
            </a:xfrm>
            <a:prstGeom prst="rect">
              <a:avLst/>
            </a:prstGeom>
            <a:noFill/>
            <a:ln cap="flat" cmpd="sng" w="9525">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flipH="1" rot="10800000">
              <a:off x="6616600" y="1431525"/>
              <a:ext cx="2043900" cy="126900"/>
            </a:xfrm>
            <a:prstGeom prst="rect">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txBox="1"/>
            <p:nvPr/>
          </p:nvSpPr>
          <p:spPr>
            <a:xfrm>
              <a:off x="6616600"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0E65F0"/>
                  </a:solidFill>
                  <a:latin typeface="Roboto"/>
                  <a:ea typeface="Roboto"/>
                  <a:cs typeface="Roboto"/>
                  <a:sym typeface="Roboto"/>
                </a:rPr>
                <a:t>03</a:t>
              </a:r>
              <a:endParaRPr b="1" sz="2600">
                <a:solidFill>
                  <a:srgbClr val="0E65F0"/>
                </a:solidFill>
                <a:latin typeface="Roboto"/>
                <a:ea typeface="Roboto"/>
                <a:cs typeface="Roboto"/>
                <a:sym typeface="Roboto"/>
              </a:endParaRPr>
            </a:p>
          </p:txBody>
        </p:sp>
        <p:sp>
          <p:nvSpPr>
            <p:cNvPr id="202" name="Google Shape;202;p28"/>
            <p:cNvSpPr txBox="1"/>
            <p:nvPr/>
          </p:nvSpPr>
          <p:spPr>
            <a:xfrm>
              <a:off x="668214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W1</a:t>
              </a:r>
              <a:endParaRPr sz="700">
                <a:solidFill>
                  <a:srgbClr val="0E65F0"/>
                </a:solidFill>
                <a:latin typeface="Roboto"/>
                <a:ea typeface="Roboto"/>
                <a:cs typeface="Roboto"/>
                <a:sym typeface="Roboto"/>
              </a:endParaRPr>
            </a:p>
          </p:txBody>
        </p:sp>
        <p:sp>
          <p:nvSpPr>
            <p:cNvPr id="203" name="Google Shape;203;p28"/>
            <p:cNvSpPr txBox="1"/>
            <p:nvPr/>
          </p:nvSpPr>
          <p:spPr>
            <a:xfrm>
              <a:off x="721025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W2</a:t>
              </a:r>
              <a:endParaRPr sz="700">
                <a:solidFill>
                  <a:srgbClr val="0E65F0"/>
                </a:solidFill>
                <a:latin typeface="Roboto"/>
                <a:ea typeface="Roboto"/>
                <a:cs typeface="Roboto"/>
                <a:sym typeface="Roboto"/>
              </a:endParaRPr>
            </a:p>
          </p:txBody>
        </p:sp>
        <p:sp>
          <p:nvSpPr>
            <p:cNvPr id="204" name="Google Shape;204;p28"/>
            <p:cNvSpPr txBox="1"/>
            <p:nvPr/>
          </p:nvSpPr>
          <p:spPr>
            <a:xfrm>
              <a:off x="770575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W3</a:t>
              </a:r>
              <a:endParaRPr sz="700">
                <a:solidFill>
                  <a:srgbClr val="0E65F0"/>
                </a:solidFill>
                <a:latin typeface="Roboto"/>
                <a:ea typeface="Roboto"/>
                <a:cs typeface="Roboto"/>
                <a:sym typeface="Roboto"/>
              </a:endParaRPr>
            </a:p>
          </p:txBody>
        </p:sp>
        <p:sp>
          <p:nvSpPr>
            <p:cNvPr id="205" name="Google Shape;205;p28"/>
            <p:cNvSpPr txBox="1"/>
            <p:nvPr/>
          </p:nvSpPr>
          <p:spPr>
            <a:xfrm>
              <a:off x="824275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W4</a:t>
              </a:r>
              <a:endParaRPr sz="700">
                <a:solidFill>
                  <a:srgbClr val="0E65F0"/>
                </a:solidFill>
                <a:latin typeface="Roboto"/>
                <a:ea typeface="Roboto"/>
                <a:cs typeface="Roboto"/>
                <a:sym typeface="Roboto"/>
              </a:endParaRPr>
            </a:p>
          </p:txBody>
        </p:sp>
        <p:cxnSp>
          <p:nvCxnSpPr>
            <p:cNvPr id="206" name="Google Shape;206;p28"/>
            <p:cNvCxnSpPr/>
            <p:nvPr/>
          </p:nvCxnSpPr>
          <p:spPr>
            <a:xfrm rot="10800000">
              <a:off x="7130075" y="2506700"/>
              <a:ext cx="0" cy="1848600"/>
            </a:xfrm>
            <a:prstGeom prst="straightConnector1">
              <a:avLst/>
            </a:prstGeom>
            <a:noFill/>
            <a:ln cap="flat" cmpd="sng" w="9525">
              <a:solidFill>
                <a:srgbClr val="0E65F0"/>
              </a:solidFill>
              <a:prstDash val="dot"/>
              <a:round/>
              <a:headEnd len="sm" w="sm" type="none"/>
              <a:tailEnd len="sm" w="sm" type="none"/>
            </a:ln>
          </p:spPr>
        </p:cxnSp>
        <p:cxnSp>
          <p:nvCxnSpPr>
            <p:cNvPr id="207" name="Google Shape;207;p28"/>
            <p:cNvCxnSpPr/>
            <p:nvPr/>
          </p:nvCxnSpPr>
          <p:spPr>
            <a:xfrm rot="10800000">
              <a:off x="7640787" y="2506700"/>
              <a:ext cx="0" cy="1848600"/>
            </a:xfrm>
            <a:prstGeom prst="straightConnector1">
              <a:avLst/>
            </a:prstGeom>
            <a:noFill/>
            <a:ln cap="flat" cmpd="sng" w="9525">
              <a:solidFill>
                <a:srgbClr val="0E65F0"/>
              </a:solidFill>
              <a:prstDash val="dot"/>
              <a:round/>
              <a:headEnd len="sm" w="sm" type="none"/>
              <a:tailEnd len="sm" w="sm" type="none"/>
            </a:ln>
          </p:spPr>
        </p:cxnSp>
        <p:cxnSp>
          <p:nvCxnSpPr>
            <p:cNvPr id="208" name="Google Shape;208;p28"/>
            <p:cNvCxnSpPr/>
            <p:nvPr/>
          </p:nvCxnSpPr>
          <p:spPr>
            <a:xfrm rot="10800000">
              <a:off x="8151500" y="2506700"/>
              <a:ext cx="0" cy="1848600"/>
            </a:xfrm>
            <a:prstGeom prst="straightConnector1">
              <a:avLst/>
            </a:prstGeom>
            <a:noFill/>
            <a:ln cap="flat" cmpd="sng" w="9525">
              <a:solidFill>
                <a:srgbClr val="0E65F0"/>
              </a:solidFill>
              <a:prstDash val="dot"/>
              <a:round/>
              <a:headEnd len="sm" w="sm" type="none"/>
              <a:tailEnd len="sm" w="sm" type="none"/>
            </a:ln>
          </p:spPr>
        </p:cxnSp>
      </p:grpSp>
      <p:grpSp>
        <p:nvGrpSpPr>
          <p:cNvPr id="209" name="Google Shape;209;p28"/>
          <p:cNvGrpSpPr/>
          <p:nvPr/>
        </p:nvGrpSpPr>
        <p:grpSpPr>
          <a:xfrm>
            <a:off x="3016542" y="499468"/>
            <a:ext cx="1447081" cy="2186425"/>
            <a:chOff x="4572350" y="1431525"/>
            <a:chExt cx="2043900" cy="2927725"/>
          </a:xfrm>
        </p:grpSpPr>
        <p:sp>
          <p:nvSpPr>
            <p:cNvPr id="210" name="Google Shape;210;p28"/>
            <p:cNvSpPr/>
            <p:nvPr/>
          </p:nvSpPr>
          <p:spPr>
            <a:xfrm>
              <a:off x="4572350" y="1431550"/>
              <a:ext cx="2043900" cy="2927700"/>
            </a:xfrm>
            <a:prstGeom prst="rect">
              <a:avLst/>
            </a:prstGeom>
            <a:noFill/>
            <a:ln cap="flat" cmpd="sng" w="9525">
              <a:solidFill>
                <a:srgbClr val="0D5D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p:nvPr/>
          </p:nvSpPr>
          <p:spPr>
            <a:xfrm flipH="1" rot="10800000">
              <a:off x="4572350" y="1431525"/>
              <a:ext cx="2043900" cy="126900"/>
            </a:xfrm>
            <a:prstGeom prst="rect">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
            <p:cNvSpPr txBox="1"/>
            <p:nvPr/>
          </p:nvSpPr>
          <p:spPr>
            <a:xfrm>
              <a:off x="4572350"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0D5DDF"/>
                  </a:solidFill>
                  <a:latin typeface="Roboto"/>
                  <a:ea typeface="Roboto"/>
                  <a:cs typeface="Roboto"/>
                  <a:sym typeface="Roboto"/>
                </a:rPr>
                <a:t>02</a:t>
              </a:r>
              <a:endParaRPr b="1" sz="2600">
                <a:solidFill>
                  <a:srgbClr val="0D5DDF"/>
                </a:solidFill>
                <a:latin typeface="Roboto"/>
                <a:ea typeface="Roboto"/>
                <a:cs typeface="Roboto"/>
                <a:sym typeface="Roboto"/>
              </a:endParaRPr>
            </a:p>
          </p:txBody>
        </p:sp>
        <p:sp>
          <p:nvSpPr>
            <p:cNvPr id="213" name="Google Shape;213;p28"/>
            <p:cNvSpPr txBox="1"/>
            <p:nvPr/>
          </p:nvSpPr>
          <p:spPr>
            <a:xfrm>
              <a:off x="463789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D5DDF"/>
                  </a:solidFill>
                  <a:latin typeface="Roboto"/>
                  <a:ea typeface="Roboto"/>
                  <a:cs typeface="Roboto"/>
                  <a:sym typeface="Roboto"/>
                </a:rPr>
                <a:t>W1</a:t>
              </a:r>
              <a:endParaRPr sz="700">
                <a:solidFill>
                  <a:srgbClr val="0D5DDF"/>
                </a:solidFill>
                <a:latin typeface="Roboto"/>
                <a:ea typeface="Roboto"/>
                <a:cs typeface="Roboto"/>
                <a:sym typeface="Roboto"/>
              </a:endParaRPr>
            </a:p>
          </p:txBody>
        </p:sp>
        <p:sp>
          <p:nvSpPr>
            <p:cNvPr id="214" name="Google Shape;214;p28"/>
            <p:cNvSpPr txBox="1"/>
            <p:nvPr/>
          </p:nvSpPr>
          <p:spPr>
            <a:xfrm>
              <a:off x="516600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D5DDF"/>
                  </a:solidFill>
                  <a:latin typeface="Roboto"/>
                  <a:ea typeface="Roboto"/>
                  <a:cs typeface="Roboto"/>
                  <a:sym typeface="Roboto"/>
                </a:rPr>
                <a:t>W2</a:t>
              </a:r>
              <a:endParaRPr sz="700">
                <a:solidFill>
                  <a:srgbClr val="0D5DDF"/>
                </a:solidFill>
                <a:latin typeface="Roboto"/>
                <a:ea typeface="Roboto"/>
                <a:cs typeface="Roboto"/>
                <a:sym typeface="Roboto"/>
              </a:endParaRPr>
            </a:p>
          </p:txBody>
        </p:sp>
        <p:sp>
          <p:nvSpPr>
            <p:cNvPr id="215" name="Google Shape;215;p28"/>
            <p:cNvSpPr txBox="1"/>
            <p:nvPr/>
          </p:nvSpPr>
          <p:spPr>
            <a:xfrm>
              <a:off x="566150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D5DDF"/>
                  </a:solidFill>
                  <a:latin typeface="Roboto"/>
                  <a:ea typeface="Roboto"/>
                  <a:cs typeface="Roboto"/>
                  <a:sym typeface="Roboto"/>
                </a:rPr>
                <a:t>W3</a:t>
              </a:r>
              <a:endParaRPr sz="700">
                <a:solidFill>
                  <a:srgbClr val="0D5DDF"/>
                </a:solidFill>
                <a:latin typeface="Roboto"/>
                <a:ea typeface="Roboto"/>
                <a:cs typeface="Roboto"/>
                <a:sym typeface="Roboto"/>
              </a:endParaRPr>
            </a:p>
          </p:txBody>
        </p:sp>
        <p:sp>
          <p:nvSpPr>
            <p:cNvPr id="216" name="Google Shape;216;p28"/>
            <p:cNvSpPr txBox="1"/>
            <p:nvPr/>
          </p:nvSpPr>
          <p:spPr>
            <a:xfrm>
              <a:off x="619850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D5DDF"/>
                  </a:solidFill>
                  <a:latin typeface="Roboto"/>
                  <a:ea typeface="Roboto"/>
                  <a:cs typeface="Roboto"/>
                  <a:sym typeface="Roboto"/>
                </a:rPr>
                <a:t>W4</a:t>
              </a:r>
              <a:endParaRPr sz="700">
                <a:solidFill>
                  <a:srgbClr val="0D5DDF"/>
                </a:solidFill>
                <a:latin typeface="Roboto"/>
                <a:ea typeface="Roboto"/>
                <a:cs typeface="Roboto"/>
                <a:sym typeface="Roboto"/>
              </a:endParaRPr>
            </a:p>
          </p:txBody>
        </p:sp>
        <p:cxnSp>
          <p:nvCxnSpPr>
            <p:cNvPr id="217" name="Google Shape;217;p28"/>
            <p:cNvCxnSpPr/>
            <p:nvPr/>
          </p:nvCxnSpPr>
          <p:spPr>
            <a:xfrm rot="10800000">
              <a:off x="5085825" y="2506700"/>
              <a:ext cx="0" cy="1848600"/>
            </a:xfrm>
            <a:prstGeom prst="straightConnector1">
              <a:avLst/>
            </a:prstGeom>
            <a:noFill/>
            <a:ln cap="flat" cmpd="sng" w="9525">
              <a:solidFill>
                <a:srgbClr val="0D5DDF"/>
              </a:solidFill>
              <a:prstDash val="dot"/>
              <a:round/>
              <a:headEnd len="sm" w="sm" type="none"/>
              <a:tailEnd len="sm" w="sm" type="none"/>
            </a:ln>
          </p:spPr>
        </p:cxnSp>
        <p:cxnSp>
          <p:nvCxnSpPr>
            <p:cNvPr id="218" name="Google Shape;218;p28"/>
            <p:cNvCxnSpPr/>
            <p:nvPr/>
          </p:nvCxnSpPr>
          <p:spPr>
            <a:xfrm rot="10800000">
              <a:off x="5596537" y="2506700"/>
              <a:ext cx="0" cy="1848600"/>
            </a:xfrm>
            <a:prstGeom prst="straightConnector1">
              <a:avLst/>
            </a:prstGeom>
            <a:noFill/>
            <a:ln cap="flat" cmpd="sng" w="9525">
              <a:solidFill>
                <a:srgbClr val="0D5DDF"/>
              </a:solidFill>
              <a:prstDash val="dot"/>
              <a:round/>
              <a:headEnd len="sm" w="sm" type="none"/>
              <a:tailEnd len="sm" w="sm" type="none"/>
            </a:ln>
          </p:spPr>
        </p:cxnSp>
        <p:cxnSp>
          <p:nvCxnSpPr>
            <p:cNvPr id="219" name="Google Shape;219;p28"/>
            <p:cNvCxnSpPr/>
            <p:nvPr/>
          </p:nvCxnSpPr>
          <p:spPr>
            <a:xfrm rot="10800000">
              <a:off x="6107250" y="2506700"/>
              <a:ext cx="0" cy="1848600"/>
            </a:xfrm>
            <a:prstGeom prst="straightConnector1">
              <a:avLst/>
            </a:prstGeom>
            <a:noFill/>
            <a:ln cap="flat" cmpd="sng" w="9525">
              <a:solidFill>
                <a:srgbClr val="0D5DDF"/>
              </a:solidFill>
              <a:prstDash val="dot"/>
              <a:round/>
              <a:headEnd len="sm" w="sm" type="none"/>
              <a:tailEnd len="sm" w="sm" type="none"/>
            </a:ln>
          </p:spPr>
        </p:cxnSp>
      </p:grpSp>
      <p:grpSp>
        <p:nvGrpSpPr>
          <p:cNvPr id="220" name="Google Shape;220;p28"/>
          <p:cNvGrpSpPr/>
          <p:nvPr/>
        </p:nvGrpSpPr>
        <p:grpSpPr>
          <a:xfrm>
            <a:off x="1569213" y="499468"/>
            <a:ext cx="1447081" cy="2186425"/>
            <a:chOff x="2528100" y="1431525"/>
            <a:chExt cx="2043900" cy="2927725"/>
          </a:xfrm>
        </p:grpSpPr>
        <p:sp>
          <p:nvSpPr>
            <p:cNvPr id="221" name="Google Shape;221;p28"/>
            <p:cNvSpPr/>
            <p:nvPr/>
          </p:nvSpPr>
          <p:spPr>
            <a:xfrm>
              <a:off x="2528100" y="1431550"/>
              <a:ext cx="2043900" cy="2927700"/>
            </a:xfrm>
            <a:prstGeom prst="rect">
              <a:avLst/>
            </a:prstGeom>
            <a:noFill/>
            <a:ln cap="flat" cmpd="sng" w="952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flipH="1" rot="10800000">
              <a:off x="2528100" y="1431525"/>
              <a:ext cx="2043900" cy="1269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txBox="1"/>
            <p:nvPr/>
          </p:nvSpPr>
          <p:spPr>
            <a:xfrm>
              <a:off x="2528100"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0C58D3"/>
                  </a:solidFill>
                  <a:latin typeface="Roboto"/>
                  <a:ea typeface="Roboto"/>
                  <a:cs typeface="Roboto"/>
                  <a:sym typeface="Roboto"/>
                </a:rPr>
                <a:t>01</a:t>
              </a:r>
              <a:endParaRPr b="1" sz="2400">
                <a:solidFill>
                  <a:srgbClr val="0C58D3"/>
                </a:solidFill>
                <a:latin typeface="Roboto"/>
                <a:ea typeface="Roboto"/>
                <a:cs typeface="Roboto"/>
                <a:sym typeface="Roboto"/>
              </a:endParaRPr>
            </a:p>
          </p:txBody>
        </p:sp>
        <p:sp>
          <p:nvSpPr>
            <p:cNvPr id="224" name="Google Shape;224;p28"/>
            <p:cNvSpPr txBox="1"/>
            <p:nvPr/>
          </p:nvSpPr>
          <p:spPr>
            <a:xfrm>
              <a:off x="259364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C58D3"/>
                  </a:solidFill>
                  <a:latin typeface="Roboto"/>
                  <a:ea typeface="Roboto"/>
                  <a:cs typeface="Roboto"/>
                  <a:sym typeface="Roboto"/>
                </a:rPr>
                <a:t>W1</a:t>
              </a:r>
              <a:endParaRPr sz="700">
                <a:solidFill>
                  <a:srgbClr val="0C58D3"/>
                </a:solidFill>
                <a:latin typeface="Roboto"/>
                <a:ea typeface="Roboto"/>
                <a:cs typeface="Roboto"/>
                <a:sym typeface="Roboto"/>
              </a:endParaRPr>
            </a:p>
          </p:txBody>
        </p:sp>
        <p:sp>
          <p:nvSpPr>
            <p:cNvPr id="225" name="Google Shape;225;p28"/>
            <p:cNvSpPr txBox="1"/>
            <p:nvPr/>
          </p:nvSpPr>
          <p:spPr>
            <a:xfrm>
              <a:off x="312175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C58D3"/>
                  </a:solidFill>
                  <a:latin typeface="Roboto"/>
                  <a:ea typeface="Roboto"/>
                  <a:cs typeface="Roboto"/>
                  <a:sym typeface="Roboto"/>
                </a:rPr>
                <a:t>W2</a:t>
              </a:r>
              <a:endParaRPr sz="700">
                <a:solidFill>
                  <a:srgbClr val="0C58D3"/>
                </a:solidFill>
                <a:latin typeface="Roboto"/>
                <a:ea typeface="Roboto"/>
                <a:cs typeface="Roboto"/>
                <a:sym typeface="Roboto"/>
              </a:endParaRPr>
            </a:p>
          </p:txBody>
        </p:sp>
        <p:sp>
          <p:nvSpPr>
            <p:cNvPr id="226" name="Google Shape;226;p28"/>
            <p:cNvSpPr txBox="1"/>
            <p:nvPr/>
          </p:nvSpPr>
          <p:spPr>
            <a:xfrm>
              <a:off x="361725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C58D3"/>
                  </a:solidFill>
                  <a:latin typeface="Roboto"/>
                  <a:ea typeface="Roboto"/>
                  <a:cs typeface="Roboto"/>
                  <a:sym typeface="Roboto"/>
                </a:rPr>
                <a:t>W3</a:t>
              </a:r>
              <a:endParaRPr sz="700">
                <a:solidFill>
                  <a:srgbClr val="0C58D3"/>
                </a:solidFill>
                <a:latin typeface="Roboto"/>
                <a:ea typeface="Roboto"/>
                <a:cs typeface="Roboto"/>
                <a:sym typeface="Roboto"/>
              </a:endParaRPr>
            </a:p>
          </p:txBody>
        </p:sp>
        <p:sp>
          <p:nvSpPr>
            <p:cNvPr id="227" name="Google Shape;227;p28"/>
            <p:cNvSpPr txBox="1"/>
            <p:nvPr/>
          </p:nvSpPr>
          <p:spPr>
            <a:xfrm>
              <a:off x="415425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C58D3"/>
                  </a:solidFill>
                  <a:latin typeface="Roboto"/>
                  <a:ea typeface="Roboto"/>
                  <a:cs typeface="Roboto"/>
                  <a:sym typeface="Roboto"/>
                </a:rPr>
                <a:t>W4</a:t>
              </a:r>
              <a:endParaRPr sz="700">
                <a:solidFill>
                  <a:srgbClr val="0C58D3"/>
                </a:solidFill>
                <a:latin typeface="Roboto"/>
                <a:ea typeface="Roboto"/>
                <a:cs typeface="Roboto"/>
                <a:sym typeface="Roboto"/>
              </a:endParaRPr>
            </a:p>
          </p:txBody>
        </p:sp>
        <p:cxnSp>
          <p:nvCxnSpPr>
            <p:cNvPr id="228" name="Google Shape;228;p28"/>
            <p:cNvCxnSpPr/>
            <p:nvPr/>
          </p:nvCxnSpPr>
          <p:spPr>
            <a:xfrm rot="10800000">
              <a:off x="3041575" y="2507000"/>
              <a:ext cx="0" cy="1848300"/>
            </a:xfrm>
            <a:prstGeom prst="straightConnector1">
              <a:avLst/>
            </a:prstGeom>
            <a:noFill/>
            <a:ln cap="flat" cmpd="sng" w="9525">
              <a:solidFill>
                <a:srgbClr val="0C58D3"/>
              </a:solidFill>
              <a:prstDash val="dot"/>
              <a:round/>
              <a:headEnd len="sm" w="sm" type="none"/>
              <a:tailEnd len="sm" w="sm" type="none"/>
            </a:ln>
          </p:spPr>
        </p:cxnSp>
        <p:cxnSp>
          <p:nvCxnSpPr>
            <p:cNvPr id="229" name="Google Shape;229;p28"/>
            <p:cNvCxnSpPr/>
            <p:nvPr/>
          </p:nvCxnSpPr>
          <p:spPr>
            <a:xfrm rot="10800000">
              <a:off x="3552287" y="2507000"/>
              <a:ext cx="0" cy="1848300"/>
            </a:xfrm>
            <a:prstGeom prst="straightConnector1">
              <a:avLst/>
            </a:prstGeom>
            <a:noFill/>
            <a:ln cap="flat" cmpd="sng" w="9525">
              <a:solidFill>
                <a:srgbClr val="0C58D3"/>
              </a:solidFill>
              <a:prstDash val="dot"/>
              <a:round/>
              <a:headEnd len="sm" w="sm" type="none"/>
              <a:tailEnd len="sm" w="sm" type="none"/>
            </a:ln>
          </p:spPr>
        </p:cxnSp>
        <p:cxnSp>
          <p:nvCxnSpPr>
            <p:cNvPr id="230" name="Google Shape;230;p28"/>
            <p:cNvCxnSpPr/>
            <p:nvPr/>
          </p:nvCxnSpPr>
          <p:spPr>
            <a:xfrm rot="10800000">
              <a:off x="4063000" y="2507000"/>
              <a:ext cx="0" cy="1848300"/>
            </a:xfrm>
            <a:prstGeom prst="straightConnector1">
              <a:avLst/>
            </a:prstGeom>
            <a:noFill/>
            <a:ln cap="flat" cmpd="sng" w="9525">
              <a:solidFill>
                <a:srgbClr val="0C58D3"/>
              </a:solidFill>
              <a:prstDash val="dot"/>
              <a:round/>
              <a:headEnd len="sm" w="sm" type="none"/>
              <a:tailEnd len="sm" w="sm" type="none"/>
            </a:ln>
          </p:spPr>
        </p:cxnSp>
      </p:grpSp>
      <p:grpSp>
        <p:nvGrpSpPr>
          <p:cNvPr id="231" name="Google Shape;231;p28"/>
          <p:cNvGrpSpPr/>
          <p:nvPr/>
        </p:nvGrpSpPr>
        <p:grpSpPr>
          <a:xfrm>
            <a:off x="122156" y="499468"/>
            <a:ext cx="1447081" cy="2186425"/>
            <a:chOff x="3975900" y="1431525"/>
            <a:chExt cx="2043900" cy="2927725"/>
          </a:xfrm>
        </p:grpSpPr>
        <p:sp>
          <p:nvSpPr>
            <p:cNvPr id="232" name="Google Shape;232;p28"/>
            <p:cNvSpPr/>
            <p:nvPr/>
          </p:nvSpPr>
          <p:spPr>
            <a:xfrm>
              <a:off x="3975900" y="1431550"/>
              <a:ext cx="2043900" cy="29277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p:nvPr/>
          </p:nvSpPr>
          <p:spPr>
            <a:xfrm flipH="1" rot="10800000">
              <a:off x="3975900" y="1431525"/>
              <a:ext cx="2043900" cy="1269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nvSpPr>
          <p:spPr>
            <a:xfrm>
              <a:off x="3975900"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0944A1"/>
                  </a:solidFill>
                  <a:latin typeface="Roboto"/>
                  <a:ea typeface="Roboto"/>
                  <a:cs typeface="Roboto"/>
                  <a:sym typeface="Roboto"/>
                </a:rPr>
                <a:t>12</a:t>
              </a:r>
              <a:endParaRPr b="1" sz="2600">
                <a:solidFill>
                  <a:srgbClr val="0944A1"/>
                </a:solidFill>
                <a:latin typeface="Roboto"/>
                <a:ea typeface="Roboto"/>
                <a:cs typeface="Roboto"/>
                <a:sym typeface="Roboto"/>
              </a:endParaRPr>
            </a:p>
          </p:txBody>
        </p:sp>
        <p:sp>
          <p:nvSpPr>
            <p:cNvPr id="235" name="Google Shape;235;p28"/>
            <p:cNvSpPr txBox="1"/>
            <p:nvPr/>
          </p:nvSpPr>
          <p:spPr>
            <a:xfrm>
              <a:off x="4098775"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944A1"/>
                  </a:solidFill>
                  <a:latin typeface="Roboto"/>
                  <a:ea typeface="Roboto"/>
                  <a:cs typeface="Roboto"/>
                  <a:sym typeface="Roboto"/>
                </a:rPr>
                <a:t>W1</a:t>
              </a:r>
              <a:endParaRPr sz="700">
                <a:solidFill>
                  <a:srgbClr val="0944A1"/>
                </a:solidFill>
                <a:latin typeface="Roboto"/>
                <a:ea typeface="Roboto"/>
                <a:cs typeface="Roboto"/>
                <a:sym typeface="Roboto"/>
              </a:endParaRPr>
            </a:p>
          </p:txBody>
        </p:sp>
        <p:sp>
          <p:nvSpPr>
            <p:cNvPr id="236" name="Google Shape;236;p28"/>
            <p:cNvSpPr txBox="1"/>
            <p:nvPr/>
          </p:nvSpPr>
          <p:spPr>
            <a:xfrm>
              <a:off x="4595225"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944A1"/>
                  </a:solidFill>
                  <a:latin typeface="Roboto"/>
                  <a:ea typeface="Roboto"/>
                  <a:cs typeface="Roboto"/>
                  <a:sym typeface="Roboto"/>
                </a:rPr>
                <a:t>W2</a:t>
              </a:r>
              <a:endParaRPr sz="700">
                <a:solidFill>
                  <a:srgbClr val="0944A1"/>
                </a:solidFill>
                <a:latin typeface="Roboto"/>
                <a:ea typeface="Roboto"/>
                <a:cs typeface="Roboto"/>
                <a:sym typeface="Roboto"/>
              </a:endParaRPr>
            </a:p>
          </p:txBody>
        </p:sp>
        <p:sp>
          <p:nvSpPr>
            <p:cNvPr id="237" name="Google Shape;237;p28"/>
            <p:cNvSpPr txBox="1"/>
            <p:nvPr/>
          </p:nvSpPr>
          <p:spPr>
            <a:xfrm>
              <a:off x="5061028"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944A1"/>
                  </a:solidFill>
                  <a:latin typeface="Roboto"/>
                  <a:ea typeface="Roboto"/>
                  <a:cs typeface="Roboto"/>
                  <a:sym typeface="Roboto"/>
                </a:rPr>
                <a:t>W3</a:t>
              </a:r>
              <a:endParaRPr sz="700">
                <a:solidFill>
                  <a:srgbClr val="0944A1"/>
                </a:solidFill>
                <a:latin typeface="Roboto"/>
                <a:ea typeface="Roboto"/>
                <a:cs typeface="Roboto"/>
                <a:sym typeface="Roboto"/>
              </a:endParaRPr>
            </a:p>
          </p:txBody>
        </p:sp>
        <p:sp>
          <p:nvSpPr>
            <p:cNvPr id="238" name="Google Shape;238;p28"/>
            <p:cNvSpPr txBox="1"/>
            <p:nvPr/>
          </p:nvSpPr>
          <p:spPr>
            <a:xfrm>
              <a:off x="5565837"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944A1"/>
                  </a:solidFill>
                  <a:latin typeface="Roboto"/>
                  <a:ea typeface="Roboto"/>
                  <a:cs typeface="Roboto"/>
                  <a:sym typeface="Roboto"/>
                </a:rPr>
                <a:t>W4</a:t>
              </a:r>
              <a:endParaRPr sz="700">
                <a:solidFill>
                  <a:srgbClr val="0944A1"/>
                </a:solidFill>
                <a:latin typeface="Roboto"/>
                <a:ea typeface="Roboto"/>
                <a:cs typeface="Roboto"/>
                <a:sym typeface="Roboto"/>
              </a:endParaRPr>
            </a:p>
          </p:txBody>
        </p:sp>
        <p:cxnSp>
          <p:nvCxnSpPr>
            <p:cNvPr id="239" name="Google Shape;239;p28"/>
            <p:cNvCxnSpPr/>
            <p:nvPr/>
          </p:nvCxnSpPr>
          <p:spPr>
            <a:xfrm rot="10800000">
              <a:off x="4489375"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240" name="Google Shape;240;p28"/>
            <p:cNvCxnSpPr/>
            <p:nvPr/>
          </p:nvCxnSpPr>
          <p:spPr>
            <a:xfrm rot="10800000">
              <a:off x="5000087"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241" name="Google Shape;241;p28"/>
            <p:cNvCxnSpPr/>
            <p:nvPr/>
          </p:nvCxnSpPr>
          <p:spPr>
            <a:xfrm rot="10800000">
              <a:off x="5510800" y="2507000"/>
              <a:ext cx="0" cy="1848300"/>
            </a:xfrm>
            <a:prstGeom prst="straightConnector1">
              <a:avLst/>
            </a:prstGeom>
            <a:noFill/>
            <a:ln cap="flat" cmpd="sng" w="9525">
              <a:solidFill>
                <a:srgbClr val="0944A1"/>
              </a:solidFill>
              <a:prstDash val="dot"/>
              <a:round/>
              <a:headEnd len="sm" w="sm" type="none"/>
              <a:tailEnd len="sm" w="sm" type="none"/>
            </a:ln>
          </p:spPr>
        </p:cxnSp>
      </p:grpSp>
      <p:sp>
        <p:nvSpPr>
          <p:cNvPr id="242" name="Google Shape;242;p28"/>
          <p:cNvSpPr/>
          <p:nvPr/>
        </p:nvSpPr>
        <p:spPr>
          <a:xfrm>
            <a:off x="0" y="1479038"/>
            <a:ext cx="1566000" cy="1548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Roboto"/>
                <a:ea typeface="Roboto"/>
                <a:cs typeface="Roboto"/>
                <a:sym typeface="Roboto"/>
              </a:rPr>
              <a:t>Genesis and Scope Definition</a:t>
            </a:r>
            <a:endParaRPr sz="700">
              <a:solidFill>
                <a:srgbClr val="FFFFFF"/>
              </a:solidFill>
              <a:latin typeface="Roboto"/>
              <a:ea typeface="Roboto"/>
              <a:cs typeface="Roboto"/>
              <a:sym typeface="Roboto"/>
            </a:endParaRPr>
          </a:p>
        </p:txBody>
      </p:sp>
      <p:sp>
        <p:nvSpPr>
          <p:cNvPr id="243" name="Google Shape;243;p28"/>
          <p:cNvSpPr/>
          <p:nvPr/>
        </p:nvSpPr>
        <p:spPr>
          <a:xfrm>
            <a:off x="1589066" y="1633857"/>
            <a:ext cx="1423200" cy="2412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Roboto"/>
                <a:ea typeface="Roboto"/>
                <a:cs typeface="Roboto"/>
                <a:sym typeface="Roboto"/>
              </a:rPr>
              <a:t>Preliminary Studies</a:t>
            </a:r>
            <a:endParaRPr sz="700">
              <a:solidFill>
                <a:srgbClr val="FFFFFF"/>
              </a:solidFill>
              <a:latin typeface="Roboto"/>
              <a:ea typeface="Roboto"/>
              <a:cs typeface="Roboto"/>
              <a:sym typeface="Roboto"/>
            </a:endParaRPr>
          </a:p>
        </p:txBody>
      </p:sp>
      <p:sp>
        <p:nvSpPr>
          <p:cNvPr id="244" name="Google Shape;244;p28"/>
          <p:cNvSpPr/>
          <p:nvPr/>
        </p:nvSpPr>
        <p:spPr>
          <a:xfrm>
            <a:off x="4468209" y="2203225"/>
            <a:ext cx="4346100" cy="1548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Roboto"/>
                <a:ea typeface="Roboto"/>
                <a:cs typeface="Roboto"/>
                <a:sym typeface="Roboto"/>
              </a:rPr>
              <a:t>Step 3 -5</a:t>
            </a:r>
            <a:endParaRPr sz="700">
              <a:solidFill>
                <a:srgbClr val="FFFFFF"/>
              </a:solidFill>
              <a:latin typeface="Roboto"/>
              <a:ea typeface="Roboto"/>
              <a:cs typeface="Roboto"/>
              <a:sym typeface="Roboto"/>
            </a:endParaRPr>
          </a:p>
        </p:txBody>
      </p:sp>
      <p:sp>
        <p:nvSpPr>
          <p:cNvPr id="245" name="Google Shape;245;p28"/>
          <p:cNvSpPr/>
          <p:nvPr/>
        </p:nvSpPr>
        <p:spPr>
          <a:xfrm>
            <a:off x="2294766" y="1961827"/>
            <a:ext cx="2510400" cy="1548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Roboto"/>
                <a:ea typeface="Roboto"/>
                <a:cs typeface="Roboto"/>
                <a:sym typeface="Roboto"/>
              </a:rPr>
              <a:t>Step 1-2ii</a:t>
            </a:r>
            <a:endParaRPr sz="700">
              <a:solidFill>
                <a:srgbClr val="FFFFFF"/>
              </a:solidFill>
              <a:latin typeface="Roboto"/>
              <a:ea typeface="Roboto"/>
              <a:cs typeface="Roboto"/>
              <a:sym typeface="Roboto"/>
            </a:endParaRPr>
          </a:p>
        </p:txBody>
      </p:sp>
      <p:sp>
        <p:nvSpPr>
          <p:cNvPr id="246" name="Google Shape;246;p28"/>
          <p:cNvSpPr/>
          <p:nvPr/>
        </p:nvSpPr>
        <p:spPr>
          <a:xfrm>
            <a:off x="1723470" y="1528433"/>
            <a:ext cx="46800" cy="429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122090" y="3975649"/>
            <a:ext cx="1447200" cy="1548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Roboto"/>
                <a:ea typeface="Roboto"/>
                <a:cs typeface="Roboto"/>
                <a:sym typeface="Roboto"/>
              </a:rPr>
              <a:t>Create User Interface</a:t>
            </a:r>
            <a:endParaRPr b="1" sz="700">
              <a:latin typeface="Roboto"/>
              <a:ea typeface="Roboto"/>
              <a:cs typeface="Roboto"/>
              <a:sym typeface="Roboto"/>
            </a:endParaRPr>
          </a:p>
        </p:txBody>
      </p:sp>
      <p:sp>
        <p:nvSpPr>
          <p:cNvPr id="248" name="Google Shape;248;p28"/>
          <p:cNvSpPr/>
          <p:nvPr/>
        </p:nvSpPr>
        <p:spPr>
          <a:xfrm>
            <a:off x="129010" y="4324400"/>
            <a:ext cx="2883300" cy="1548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Roboto"/>
                <a:ea typeface="Roboto"/>
                <a:cs typeface="Roboto"/>
                <a:sym typeface="Roboto"/>
              </a:rPr>
              <a:t>Extract Proteolytic Sites of Linker Regions</a:t>
            </a:r>
            <a:endParaRPr b="1" sz="700">
              <a:latin typeface="Roboto"/>
              <a:ea typeface="Roboto"/>
              <a:cs typeface="Roboto"/>
              <a:sym typeface="Roboto"/>
            </a:endParaRPr>
          </a:p>
        </p:txBody>
      </p:sp>
      <p:grpSp>
        <p:nvGrpSpPr>
          <p:cNvPr id="249" name="Google Shape;249;p28"/>
          <p:cNvGrpSpPr/>
          <p:nvPr/>
        </p:nvGrpSpPr>
        <p:grpSpPr>
          <a:xfrm>
            <a:off x="1585446" y="2685955"/>
            <a:ext cx="1447081" cy="2186425"/>
            <a:chOff x="6616600" y="1431525"/>
            <a:chExt cx="2043900" cy="2927725"/>
          </a:xfrm>
        </p:grpSpPr>
        <p:sp>
          <p:nvSpPr>
            <p:cNvPr id="250" name="Google Shape;250;p28"/>
            <p:cNvSpPr/>
            <p:nvPr/>
          </p:nvSpPr>
          <p:spPr>
            <a:xfrm>
              <a:off x="6616600" y="1431550"/>
              <a:ext cx="2043900" cy="2927700"/>
            </a:xfrm>
            <a:prstGeom prst="rect">
              <a:avLst/>
            </a:prstGeom>
            <a:noFill/>
            <a:ln cap="flat" cmpd="sng" w="9525">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flipH="1" rot="10800000">
              <a:off x="6616600" y="1431525"/>
              <a:ext cx="2043900" cy="126900"/>
            </a:xfrm>
            <a:prstGeom prst="rect">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txBox="1"/>
            <p:nvPr/>
          </p:nvSpPr>
          <p:spPr>
            <a:xfrm>
              <a:off x="6616600"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0E65F0"/>
                  </a:solidFill>
                  <a:latin typeface="Roboto"/>
                  <a:ea typeface="Roboto"/>
                  <a:cs typeface="Roboto"/>
                  <a:sym typeface="Roboto"/>
                </a:rPr>
                <a:t>07</a:t>
              </a:r>
              <a:endParaRPr b="1" sz="2600">
                <a:solidFill>
                  <a:srgbClr val="0E65F0"/>
                </a:solidFill>
                <a:latin typeface="Roboto"/>
                <a:ea typeface="Roboto"/>
                <a:cs typeface="Roboto"/>
                <a:sym typeface="Roboto"/>
              </a:endParaRPr>
            </a:p>
          </p:txBody>
        </p:sp>
        <p:sp>
          <p:nvSpPr>
            <p:cNvPr id="253" name="Google Shape;253;p28"/>
            <p:cNvSpPr txBox="1"/>
            <p:nvPr/>
          </p:nvSpPr>
          <p:spPr>
            <a:xfrm>
              <a:off x="668214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W1</a:t>
              </a:r>
              <a:endParaRPr sz="700">
                <a:solidFill>
                  <a:srgbClr val="0E65F0"/>
                </a:solidFill>
                <a:latin typeface="Roboto"/>
                <a:ea typeface="Roboto"/>
                <a:cs typeface="Roboto"/>
                <a:sym typeface="Roboto"/>
              </a:endParaRPr>
            </a:p>
          </p:txBody>
        </p:sp>
        <p:sp>
          <p:nvSpPr>
            <p:cNvPr id="254" name="Google Shape;254;p28"/>
            <p:cNvSpPr txBox="1"/>
            <p:nvPr/>
          </p:nvSpPr>
          <p:spPr>
            <a:xfrm>
              <a:off x="721025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W2</a:t>
              </a:r>
              <a:endParaRPr sz="700">
                <a:solidFill>
                  <a:srgbClr val="0E65F0"/>
                </a:solidFill>
                <a:latin typeface="Roboto"/>
                <a:ea typeface="Roboto"/>
                <a:cs typeface="Roboto"/>
                <a:sym typeface="Roboto"/>
              </a:endParaRPr>
            </a:p>
          </p:txBody>
        </p:sp>
        <p:sp>
          <p:nvSpPr>
            <p:cNvPr id="255" name="Google Shape;255;p28"/>
            <p:cNvSpPr txBox="1"/>
            <p:nvPr/>
          </p:nvSpPr>
          <p:spPr>
            <a:xfrm>
              <a:off x="770575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W3</a:t>
              </a:r>
              <a:endParaRPr sz="700">
                <a:solidFill>
                  <a:srgbClr val="0E65F0"/>
                </a:solidFill>
                <a:latin typeface="Roboto"/>
                <a:ea typeface="Roboto"/>
                <a:cs typeface="Roboto"/>
                <a:sym typeface="Roboto"/>
              </a:endParaRPr>
            </a:p>
          </p:txBody>
        </p:sp>
        <p:sp>
          <p:nvSpPr>
            <p:cNvPr id="256" name="Google Shape;256;p28"/>
            <p:cNvSpPr txBox="1"/>
            <p:nvPr/>
          </p:nvSpPr>
          <p:spPr>
            <a:xfrm>
              <a:off x="824275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W4</a:t>
              </a:r>
              <a:endParaRPr sz="700">
                <a:solidFill>
                  <a:srgbClr val="0E65F0"/>
                </a:solidFill>
                <a:latin typeface="Roboto"/>
                <a:ea typeface="Roboto"/>
                <a:cs typeface="Roboto"/>
                <a:sym typeface="Roboto"/>
              </a:endParaRPr>
            </a:p>
          </p:txBody>
        </p:sp>
        <p:cxnSp>
          <p:nvCxnSpPr>
            <p:cNvPr id="257" name="Google Shape;257;p28"/>
            <p:cNvCxnSpPr/>
            <p:nvPr/>
          </p:nvCxnSpPr>
          <p:spPr>
            <a:xfrm rot="10800000">
              <a:off x="7130075" y="2506700"/>
              <a:ext cx="0" cy="1848600"/>
            </a:xfrm>
            <a:prstGeom prst="straightConnector1">
              <a:avLst/>
            </a:prstGeom>
            <a:noFill/>
            <a:ln cap="flat" cmpd="sng" w="9525">
              <a:solidFill>
                <a:srgbClr val="0E65F0"/>
              </a:solidFill>
              <a:prstDash val="dot"/>
              <a:round/>
              <a:headEnd len="sm" w="sm" type="none"/>
              <a:tailEnd len="sm" w="sm" type="none"/>
            </a:ln>
          </p:spPr>
        </p:cxnSp>
        <p:cxnSp>
          <p:nvCxnSpPr>
            <p:cNvPr id="258" name="Google Shape;258;p28"/>
            <p:cNvCxnSpPr/>
            <p:nvPr/>
          </p:nvCxnSpPr>
          <p:spPr>
            <a:xfrm rot="10800000">
              <a:off x="7640787" y="2506700"/>
              <a:ext cx="0" cy="1848600"/>
            </a:xfrm>
            <a:prstGeom prst="straightConnector1">
              <a:avLst/>
            </a:prstGeom>
            <a:noFill/>
            <a:ln cap="flat" cmpd="sng" w="9525">
              <a:solidFill>
                <a:srgbClr val="0E65F0"/>
              </a:solidFill>
              <a:prstDash val="dot"/>
              <a:round/>
              <a:headEnd len="sm" w="sm" type="none"/>
              <a:tailEnd len="sm" w="sm" type="none"/>
            </a:ln>
          </p:spPr>
        </p:cxnSp>
        <p:cxnSp>
          <p:nvCxnSpPr>
            <p:cNvPr id="259" name="Google Shape;259;p28"/>
            <p:cNvCxnSpPr/>
            <p:nvPr/>
          </p:nvCxnSpPr>
          <p:spPr>
            <a:xfrm rot="10800000">
              <a:off x="8151500" y="2506700"/>
              <a:ext cx="0" cy="1848600"/>
            </a:xfrm>
            <a:prstGeom prst="straightConnector1">
              <a:avLst/>
            </a:prstGeom>
            <a:noFill/>
            <a:ln cap="flat" cmpd="sng" w="9525">
              <a:solidFill>
                <a:srgbClr val="0E65F0"/>
              </a:solidFill>
              <a:prstDash val="dot"/>
              <a:round/>
              <a:headEnd len="sm" w="sm" type="none"/>
              <a:tailEnd len="sm" w="sm" type="none"/>
            </a:ln>
          </p:spPr>
        </p:cxnSp>
      </p:grpSp>
      <p:sp>
        <p:nvSpPr>
          <p:cNvPr id="260" name="Google Shape;260;p28"/>
          <p:cNvSpPr/>
          <p:nvPr/>
        </p:nvSpPr>
        <p:spPr>
          <a:xfrm>
            <a:off x="7358528" y="2494349"/>
            <a:ext cx="1447200" cy="1548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Roboto"/>
                <a:ea typeface="Roboto"/>
                <a:cs typeface="Roboto"/>
                <a:sym typeface="Roboto"/>
              </a:rPr>
              <a:t>Step 6 and Run Analytics</a:t>
            </a:r>
            <a:endParaRPr b="1" sz="700">
              <a:latin typeface="Roboto"/>
              <a:ea typeface="Roboto"/>
              <a:cs typeface="Roboto"/>
              <a:sym typeface="Roboto"/>
            </a:endParaRPr>
          </a:p>
        </p:txBody>
      </p:sp>
      <p:sp>
        <p:nvSpPr>
          <p:cNvPr id="261" name="Google Shape;261;p28"/>
          <p:cNvSpPr/>
          <p:nvPr/>
        </p:nvSpPr>
        <p:spPr>
          <a:xfrm>
            <a:off x="7358528" y="1571324"/>
            <a:ext cx="1447200" cy="1548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Roboto"/>
                <a:ea typeface="Roboto"/>
                <a:cs typeface="Roboto"/>
                <a:sym typeface="Roboto"/>
              </a:rPr>
              <a:t>Covid-19 Paper</a:t>
            </a:r>
            <a:endParaRPr b="1" sz="700">
              <a:latin typeface="Roboto"/>
              <a:ea typeface="Roboto"/>
              <a:cs typeface="Roboto"/>
              <a:sym typeface="Roboto"/>
            </a:endParaRPr>
          </a:p>
        </p:txBody>
      </p:sp>
      <p:sp>
        <p:nvSpPr>
          <p:cNvPr id="262" name="Google Shape;262;p28"/>
          <p:cNvSpPr/>
          <p:nvPr/>
        </p:nvSpPr>
        <p:spPr>
          <a:xfrm>
            <a:off x="128990" y="3820849"/>
            <a:ext cx="1447200" cy="1548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Roboto"/>
                <a:ea typeface="Roboto"/>
                <a:cs typeface="Roboto"/>
                <a:sym typeface="Roboto"/>
              </a:rPr>
              <a:t>Covid-19 Paper</a:t>
            </a:r>
            <a:endParaRPr b="1" sz="700">
              <a:latin typeface="Roboto"/>
              <a:ea typeface="Roboto"/>
              <a:cs typeface="Roboto"/>
              <a:sym typeface="Roboto"/>
            </a:endParaRPr>
          </a:p>
        </p:txBody>
      </p:sp>
      <p:sp>
        <p:nvSpPr>
          <p:cNvPr id="263" name="Google Shape;263;p28"/>
          <p:cNvSpPr/>
          <p:nvPr/>
        </p:nvSpPr>
        <p:spPr>
          <a:xfrm>
            <a:off x="1585378" y="3820849"/>
            <a:ext cx="1447200" cy="1548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00">
                <a:latin typeface="Roboto"/>
                <a:ea typeface="Roboto"/>
                <a:cs typeface="Roboto"/>
                <a:sym typeface="Roboto"/>
              </a:rPr>
              <a:t>Covid-19 Paper</a:t>
            </a:r>
            <a:endParaRPr b="1" sz="7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228075" y="1812300"/>
            <a:ext cx="8520600" cy="151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Materials &amp; Methods </a:t>
            </a:r>
            <a:r>
              <a:rPr lang="en"/>
              <a:t>- </a:t>
            </a:r>
            <a:endParaRPr/>
          </a:p>
          <a:p>
            <a:pPr indent="0" lvl="0" marL="0" rtl="0" algn="ctr">
              <a:spcBef>
                <a:spcPts val="0"/>
              </a:spcBef>
              <a:spcAft>
                <a:spcPts val="0"/>
              </a:spcAft>
              <a:buNone/>
            </a:pPr>
            <a:r>
              <a:rPr lang="en"/>
              <a:t>The Where and How</a:t>
            </a:r>
            <a:endParaRPr/>
          </a:p>
          <a:p>
            <a:pPr indent="0" lvl="0" marL="0" rtl="0" algn="ctr">
              <a:spcBef>
                <a:spcPts val="0"/>
              </a:spcBef>
              <a:spcAft>
                <a:spcPts val="0"/>
              </a:spcAft>
              <a:buNone/>
            </a:pPr>
            <a:r>
              <a:rPr lang="en"/>
              <a:t>														</a:t>
            </a:r>
            <a:r>
              <a:rPr lang="en" sz="1500"/>
              <a:t>4 </a:t>
            </a:r>
            <a:r>
              <a:rPr lang="en" sz="1500"/>
              <a:t>minutes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grpSp>
        <p:nvGrpSpPr>
          <p:cNvPr id="273" name="Google Shape;273;p30"/>
          <p:cNvGrpSpPr/>
          <p:nvPr/>
        </p:nvGrpSpPr>
        <p:grpSpPr>
          <a:xfrm>
            <a:off x="1954075" y="48375"/>
            <a:ext cx="5385525" cy="4977024"/>
            <a:chOff x="1954075" y="48375"/>
            <a:chExt cx="5385525" cy="4977024"/>
          </a:xfrm>
        </p:grpSpPr>
        <p:pic>
          <p:nvPicPr>
            <p:cNvPr id="274" name="Google Shape;274;p30"/>
            <p:cNvPicPr preferRelativeResize="0"/>
            <p:nvPr/>
          </p:nvPicPr>
          <p:blipFill>
            <a:blip r:embed="rId3">
              <a:alphaModFix/>
            </a:blip>
            <a:stretch>
              <a:fillRect/>
            </a:stretch>
          </p:blipFill>
          <p:spPr>
            <a:xfrm>
              <a:off x="1954075" y="48375"/>
              <a:ext cx="5385525" cy="4977024"/>
            </a:xfrm>
            <a:prstGeom prst="rect">
              <a:avLst/>
            </a:prstGeom>
            <a:noFill/>
            <a:ln cap="flat" cmpd="sng" w="19050">
              <a:solidFill>
                <a:srgbClr val="000000"/>
              </a:solidFill>
              <a:prstDash val="solid"/>
              <a:round/>
              <a:headEnd len="sm" w="sm" type="none"/>
              <a:tailEnd len="sm" w="sm" type="none"/>
            </a:ln>
          </p:spPr>
        </p:pic>
        <p:sp>
          <p:nvSpPr>
            <p:cNvPr id="275" name="Google Shape;275;p30"/>
            <p:cNvSpPr txBox="1"/>
            <p:nvPr/>
          </p:nvSpPr>
          <p:spPr>
            <a:xfrm>
              <a:off x="1954075" y="2571750"/>
              <a:ext cx="1386300" cy="6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434343"/>
                  </a:solidFill>
                  <a:latin typeface="Times New Roman"/>
                  <a:ea typeface="Times New Roman"/>
                  <a:cs typeface="Times New Roman"/>
                  <a:sym typeface="Times New Roman"/>
                </a:rPr>
                <a:t>BLASTp the files against the nr database using the NCBI web interface; Filtering the results for homo sapiens and e values less than 0.5</a:t>
              </a:r>
              <a:endParaRPr sz="800">
                <a:solidFill>
                  <a:srgbClr val="434343"/>
                </a:solidFill>
                <a:latin typeface="Times New Roman"/>
                <a:ea typeface="Times New Roman"/>
                <a:cs typeface="Times New Roman"/>
                <a:sym typeface="Times New Roman"/>
              </a:endParaRPr>
            </a:p>
          </p:txBody>
        </p:sp>
      </p:grpSp>
      <p:sp>
        <p:nvSpPr>
          <p:cNvPr id="276" name="Google Shape;276;p30"/>
          <p:cNvSpPr/>
          <p:nvPr/>
        </p:nvSpPr>
        <p:spPr>
          <a:xfrm>
            <a:off x="1519375" y="298900"/>
            <a:ext cx="548100" cy="523200"/>
          </a:xfrm>
          <a:prstGeom prst="ellipse">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Times New Roman"/>
                <a:ea typeface="Times New Roman"/>
                <a:cs typeface="Times New Roman"/>
                <a:sym typeface="Times New Roman"/>
              </a:rPr>
              <a:t>1</a:t>
            </a:r>
            <a:endParaRPr b="1" sz="1500">
              <a:latin typeface="Times New Roman"/>
              <a:ea typeface="Times New Roman"/>
              <a:cs typeface="Times New Roman"/>
              <a:sym typeface="Times New Roman"/>
            </a:endParaRPr>
          </a:p>
        </p:txBody>
      </p:sp>
      <p:sp>
        <p:nvSpPr>
          <p:cNvPr id="277" name="Google Shape;277;p30"/>
          <p:cNvSpPr/>
          <p:nvPr/>
        </p:nvSpPr>
        <p:spPr>
          <a:xfrm>
            <a:off x="3328175" y="700375"/>
            <a:ext cx="548100" cy="5232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Times New Roman"/>
                <a:ea typeface="Times New Roman"/>
                <a:cs typeface="Times New Roman"/>
                <a:sym typeface="Times New Roman"/>
              </a:rPr>
              <a:t>2ii</a:t>
            </a:r>
            <a:endParaRPr b="1" sz="1500">
              <a:latin typeface="Times New Roman"/>
              <a:ea typeface="Times New Roman"/>
              <a:cs typeface="Times New Roman"/>
              <a:sym typeface="Times New Roman"/>
            </a:endParaRPr>
          </a:p>
        </p:txBody>
      </p:sp>
      <p:sp>
        <p:nvSpPr>
          <p:cNvPr id="278" name="Google Shape;278;p30"/>
          <p:cNvSpPr/>
          <p:nvPr/>
        </p:nvSpPr>
        <p:spPr>
          <a:xfrm>
            <a:off x="1519375" y="1475475"/>
            <a:ext cx="548100" cy="5232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Times New Roman"/>
                <a:ea typeface="Times New Roman"/>
                <a:cs typeface="Times New Roman"/>
                <a:sym typeface="Times New Roman"/>
              </a:rPr>
              <a:t>2i</a:t>
            </a:r>
            <a:endParaRPr b="1" sz="1500">
              <a:latin typeface="Times New Roman"/>
              <a:ea typeface="Times New Roman"/>
              <a:cs typeface="Times New Roman"/>
              <a:sym typeface="Times New Roman"/>
            </a:endParaRPr>
          </a:p>
        </p:txBody>
      </p:sp>
      <p:sp>
        <p:nvSpPr>
          <p:cNvPr id="279" name="Google Shape;279;p30"/>
          <p:cNvSpPr/>
          <p:nvPr/>
        </p:nvSpPr>
        <p:spPr>
          <a:xfrm>
            <a:off x="1519375" y="2652050"/>
            <a:ext cx="548100" cy="5232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Times New Roman"/>
                <a:ea typeface="Times New Roman"/>
                <a:cs typeface="Times New Roman"/>
                <a:sym typeface="Times New Roman"/>
              </a:rPr>
              <a:t>3</a:t>
            </a:r>
            <a:endParaRPr b="1" sz="1500">
              <a:latin typeface="Times New Roman"/>
              <a:ea typeface="Times New Roman"/>
              <a:cs typeface="Times New Roman"/>
              <a:sym typeface="Times New Roman"/>
            </a:endParaRPr>
          </a:p>
        </p:txBody>
      </p:sp>
      <p:sp>
        <p:nvSpPr>
          <p:cNvPr id="280" name="Google Shape;280;p30"/>
          <p:cNvSpPr/>
          <p:nvPr/>
        </p:nvSpPr>
        <p:spPr>
          <a:xfrm>
            <a:off x="3328175" y="1998675"/>
            <a:ext cx="548100" cy="5232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Times New Roman"/>
                <a:ea typeface="Times New Roman"/>
                <a:cs typeface="Times New Roman"/>
                <a:sym typeface="Times New Roman"/>
              </a:rPr>
              <a:t>4</a:t>
            </a:r>
            <a:endParaRPr b="1" sz="1500">
              <a:latin typeface="Times New Roman"/>
              <a:ea typeface="Times New Roman"/>
              <a:cs typeface="Times New Roman"/>
              <a:sym typeface="Times New Roman"/>
            </a:endParaRPr>
          </a:p>
        </p:txBody>
      </p:sp>
      <p:sp>
        <p:nvSpPr>
          <p:cNvPr id="281" name="Google Shape;281;p30"/>
          <p:cNvSpPr/>
          <p:nvPr/>
        </p:nvSpPr>
        <p:spPr>
          <a:xfrm>
            <a:off x="7998400" y="1762250"/>
            <a:ext cx="548100" cy="523200"/>
          </a:xfrm>
          <a:prstGeom prst="ellipse">
            <a:avLst/>
          </a:prstGeom>
          <a:solidFill>
            <a:srgbClr val="ED59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Times New Roman"/>
                <a:ea typeface="Times New Roman"/>
                <a:cs typeface="Times New Roman"/>
                <a:sym typeface="Times New Roman"/>
              </a:rPr>
              <a:t>5.</a:t>
            </a:r>
            <a:endParaRPr b="1" sz="1500">
              <a:latin typeface="Times New Roman"/>
              <a:ea typeface="Times New Roman"/>
              <a:cs typeface="Times New Roman"/>
              <a:sym typeface="Times New Roman"/>
            </a:endParaRPr>
          </a:p>
        </p:txBody>
      </p:sp>
      <p:sp>
        <p:nvSpPr>
          <p:cNvPr id="282" name="Google Shape;282;p30"/>
          <p:cNvSpPr/>
          <p:nvPr/>
        </p:nvSpPr>
        <p:spPr>
          <a:xfrm>
            <a:off x="7497300" y="124550"/>
            <a:ext cx="398400" cy="3798600"/>
          </a:xfrm>
          <a:prstGeom prst="rightBrace">
            <a:avLst>
              <a:gd fmla="val 50000" name="adj1"/>
              <a:gd fmla="val 50000" name="adj2"/>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p:nvPr/>
        </p:nvSpPr>
        <p:spPr>
          <a:xfrm>
            <a:off x="5597725" y="4268450"/>
            <a:ext cx="548100" cy="5232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Times New Roman"/>
                <a:ea typeface="Times New Roman"/>
                <a:cs typeface="Times New Roman"/>
                <a:sym typeface="Times New Roman"/>
              </a:rPr>
              <a:t>6.</a:t>
            </a:r>
            <a:endParaRPr b="1" sz="15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Gordian Knot DataBase</a:t>
            </a:r>
            <a:endParaRPr/>
          </a:p>
        </p:txBody>
      </p:sp>
      <p:pic>
        <p:nvPicPr>
          <p:cNvPr id="289" name="Google Shape;289;p31"/>
          <p:cNvPicPr preferRelativeResize="0"/>
          <p:nvPr/>
        </p:nvPicPr>
        <p:blipFill>
          <a:blip r:embed="rId3">
            <a:alphaModFix/>
          </a:blip>
          <a:stretch>
            <a:fillRect/>
          </a:stretch>
        </p:blipFill>
        <p:spPr>
          <a:xfrm>
            <a:off x="874363" y="1202404"/>
            <a:ext cx="7395274" cy="329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 of the presentation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000000"/>
              </a:buClr>
              <a:buSzPts val="2800"/>
              <a:buFont typeface="Times New Roman"/>
              <a:buChar char="●"/>
            </a:pPr>
            <a:r>
              <a:rPr lang="en" sz="2800">
                <a:solidFill>
                  <a:srgbClr val="000000"/>
                </a:solidFill>
                <a:latin typeface="Times New Roman"/>
                <a:ea typeface="Times New Roman"/>
                <a:cs typeface="Times New Roman"/>
                <a:sym typeface="Times New Roman"/>
              </a:rPr>
              <a:t>The Genesis(2 minutes)</a:t>
            </a:r>
            <a:endParaRPr sz="2800">
              <a:solidFill>
                <a:srgbClr val="000000"/>
              </a:solidFill>
              <a:latin typeface="Times New Roman"/>
              <a:ea typeface="Times New Roman"/>
              <a:cs typeface="Times New Roman"/>
              <a:sym typeface="Times New Roman"/>
            </a:endParaRPr>
          </a:p>
          <a:p>
            <a:pPr indent="-406400" lvl="0" marL="457200" rtl="0" algn="l">
              <a:spcBef>
                <a:spcPts val="0"/>
              </a:spcBef>
              <a:spcAft>
                <a:spcPts val="0"/>
              </a:spcAft>
              <a:buClr>
                <a:srgbClr val="000000"/>
              </a:buClr>
              <a:buSzPts val="2800"/>
              <a:buFont typeface="Times New Roman"/>
              <a:buChar char="●"/>
            </a:pPr>
            <a:r>
              <a:rPr lang="en" sz="2800">
                <a:solidFill>
                  <a:srgbClr val="000000"/>
                </a:solidFill>
                <a:latin typeface="Times New Roman"/>
                <a:ea typeface="Times New Roman"/>
                <a:cs typeface="Times New Roman"/>
                <a:sym typeface="Times New Roman"/>
              </a:rPr>
              <a:t>Objectives and Scope(3 minutes)</a:t>
            </a:r>
            <a:endParaRPr sz="2800">
              <a:solidFill>
                <a:srgbClr val="000000"/>
              </a:solidFill>
              <a:latin typeface="Times New Roman"/>
              <a:ea typeface="Times New Roman"/>
              <a:cs typeface="Times New Roman"/>
              <a:sym typeface="Times New Roman"/>
            </a:endParaRPr>
          </a:p>
          <a:p>
            <a:pPr indent="-406400" lvl="0" marL="457200" rtl="0" algn="l">
              <a:spcBef>
                <a:spcPts val="0"/>
              </a:spcBef>
              <a:spcAft>
                <a:spcPts val="0"/>
              </a:spcAft>
              <a:buClr>
                <a:srgbClr val="000000"/>
              </a:buClr>
              <a:buSzPts val="2800"/>
              <a:buFont typeface="Times New Roman"/>
              <a:buChar char="●"/>
            </a:pPr>
            <a:r>
              <a:rPr lang="en" sz="2800">
                <a:solidFill>
                  <a:srgbClr val="000000"/>
                </a:solidFill>
                <a:latin typeface="Times New Roman"/>
                <a:ea typeface="Times New Roman"/>
                <a:cs typeface="Times New Roman"/>
                <a:sym typeface="Times New Roman"/>
              </a:rPr>
              <a:t>Methods and Materials(4 minutes)</a:t>
            </a:r>
            <a:endParaRPr sz="2800">
              <a:solidFill>
                <a:srgbClr val="000000"/>
              </a:solidFill>
              <a:latin typeface="Times New Roman"/>
              <a:ea typeface="Times New Roman"/>
              <a:cs typeface="Times New Roman"/>
              <a:sym typeface="Times New Roman"/>
            </a:endParaRPr>
          </a:p>
          <a:p>
            <a:pPr indent="-406400" lvl="0" marL="457200" rtl="0" algn="l">
              <a:spcBef>
                <a:spcPts val="0"/>
              </a:spcBef>
              <a:spcAft>
                <a:spcPts val="0"/>
              </a:spcAft>
              <a:buClr>
                <a:srgbClr val="000000"/>
              </a:buClr>
              <a:buSzPts val="2800"/>
              <a:buFont typeface="Times New Roman"/>
              <a:buChar char="●"/>
            </a:pPr>
            <a:r>
              <a:rPr lang="en" sz="2800">
                <a:solidFill>
                  <a:srgbClr val="000000"/>
                </a:solidFill>
                <a:latin typeface="Times New Roman"/>
                <a:ea typeface="Times New Roman"/>
                <a:cs typeface="Times New Roman"/>
                <a:sym typeface="Times New Roman"/>
              </a:rPr>
              <a:t>Analysis and Results(5 minutes)</a:t>
            </a:r>
            <a:endParaRPr sz="2800">
              <a:solidFill>
                <a:srgbClr val="000000"/>
              </a:solidFill>
              <a:latin typeface="Times New Roman"/>
              <a:ea typeface="Times New Roman"/>
              <a:cs typeface="Times New Roman"/>
              <a:sym typeface="Times New Roman"/>
            </a:endParaRPr>
          </a:p>
          <a:p>
            <a:pPr indent="-406400" lvl="0" marL="457200" rtl="0" algn="l">
              <a:spcBef>
                <a:spcPts val="0"/>
              </a:spcBef>
              <a:spcAft>
                <a:spcPts val="0"/>
              </a:spcAft>
              <a:buClr>
                <a:srgbClr val="000000"/>
              </a:buClr>
              <a:buSzPts val="2800"/>
              <a:buFont typeface="Times New Roman"/>
              <a:buChar char="●"/>
            </a:pPr>
            <a:r>
              <a:rPr lang="en" sz="2800">
                <a:solidFill>
                  <a:srgbClr val="000000"/>
                </a:solidFill>
                <a:latin typeface="Times New Roman"/>
                <a:ea typeface="Times New Roman"/>
                <a:cs typeface="Times New Roman"/>
                <a:sym typeface="Times New Roman"/>
              </a:rPr>
              <a:t>Next steps(1 minute)</a:t>
            </a:r>
            <a:endParaRPr sz="2800">
              <a:solidFill>
                <a:srgbClr val="000000"/>
              </a:solidFill>
              <a:latin typeface="Times New Roman"/>
              <a:ea typeface="Times New Roman"/>
              <a:cs typeface="Times New Roman"/>
              <a:sym typeface="Times New Roman"/>
            </a:endParaRPr>
          </a:p>
          <a:p>
            <a:pPr indent="-406400" lvl="0" marL="457200" rtl="0" algn="l">
              <a:spcBef>
                <a:spcPts val="0"/>
              </a:spcBef>
              <a:spcAft>
                <a:spcPts val="0"/>
              </a:spcAft>
              <a:buClr>
                <a:srgbClr val="000000"/>
              </a:buClr>
              <a:buSzPts val="2800"/>
              <a:buFont typeface="Times New Roman"/>
              <a:buChar char="●"/>
            </a:pPr>
            <a:r>
              <a:rPr lang="en" sz="2800">
                <a:solidFill>
                  <a:srgbClr val="000000"/>
                </a:solidFill>
                <a:latin typeface="Times New Roman"/>
                <a:ea typeface="Times New Roman"/>
                <a:cs typeface="Times New Roman"/>
                <a:sym typeface="Times New Roman"/>
              </a:rPr>
              <a:t>Supplementary Slides</a:t>
            </a:r>
            <a:endParaRPr sz="2800">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sz="28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2" title="localhost_1234_HTML form.html - Google Chrome 2020-07-19 16-03-31.mp4">
            <a:hlinkClick r:id="rId3"/>
          </p:cNvPr>
          <p:cNvPicPr preferRelativeResize="0"/>
          <p:nvPr/>
        </p:nvPicPr>
        <p:blipFill>
          <a:blip r:embed="rId4">
            <a:alphaModFix/>
          </a:blip>
          <a:stretch>
            <a:fillRect/>
          </a:stretch>
        </p:blipFill>
        <p:spPr>
          <a:xfrm>
            <a:off x="431300" y="127150"/>
            <a:ext cx="8345174" cy="46580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Identifying proteolytic sites within the linker regions</a:t>
            </a:r>
            <a:endParaRPr sz="2700"/>
          </a:p>
        </p:txBody>
      </p:sp>
      <p:sp>
        <p:nvSpPr>
          <p:cNvPr id="300" name="Google Shape;30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Data Collection: </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AutoNum type="arabicPeriod"/>
            </a:pPr>
            <a:r>
              <a:rPr lang="en" sz="1900">
                <a:solidFill>
                  <a:srgbClr val="000000"/>
                </a:solidFill>
                <a:latin typeface="Times New Roman"/>
                <a:ea typeface="Times New Roman"/>
                <a:cs typeface="Times New Roman"/>
                <a:sym typeface="Times New Roman"/>
              </a:rPr>
              <a:t>Proteases and their corresponding proteolytic sites were obtained for serine proteases from the MEROPS database.</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AutoNum type="arabicPeriod"/>
            </a:pPr>
            <a:r>
              <a:rPr lang="en" sz="1900">
                <a:solidFill>
                  <a:srgbClr val="000000"/>
                </a:solidFill>
                <a:latin typeface="Times New Roman"/>
                <a:ea typeface="Times New Roman"/>
                <a:cs typeface="Times New Roman"/>
                <a:sym typeface="Times New Roman"/>
              </a:rPr>
              <a:t>Python scripts were then used to identify proteolytic sites on the linkers obtained.</a:t>
            </a:r>
            <a:endParaRPr sz="19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900">
                <a:solidFill>
                  <a:srgbClr val="000000"/>
                </a:solidFill>
                <a:latin typeface="Times New Roman"/>
                <a:ea typeface="Times New Roman"/>
                <a:cs typeface="Times New Roman"/>
                <a:sym typeface="Times New Roman"/>
              </a:rPr>
              <a:t> </a:t>
            </a:r>
            <a:endParaRPr sz="26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4"/>
          <p:cNvSpPr txBox="1"/>
          <p:nvPr>
            <p:ph type="title"/>
          </p:nvPr>
        </p:nvSpPr>
        <p:spPr>
          <a:xfrm>
            <a:off x="228075" y="1812300"/>
            <a:ext cx="8520600" cy="151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 &amp; Results</a:t>
            </a:r>
            <a:endParaRPr/>
          </a:p>
          <a:p>
            <a:pPr indent="0" lvl="0" marL="0" rtl="0" algn="ctr">
              <a:spcBef>
                <a:spcPts val="0"/>
              </a:spcBef>
              <a:spcAft>
                <a:spcPts val="0"/>
              </a:spcAft>
              <a:buNone/>
            </a:pPr>
            <a:r>
              <a:rPr lang="en"/>
              <a:t>														</a:t>
            </a:r>
            <a:r>
              <a:rPr lang="en" sz="1500"/>
              <a:t>5 minutes</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35"/>
          <p:cNvPicPr preferRelativeResize="0"/>
          <p:nvPr/>
        </p:nvPicPr>
        <p:blipFill>
          <a:blip r:embed="rId3">
            <a:alphaModFix/>
          </a:blip>
          <a:stretch>
            <a:fillRect/>
          </a:stretch>
        </p:blipFill>
        <p:spPr>
          <a:xfrm>
            <a:off x="1177413" y="661825"/>
            <a:ext cx="6789174" cy="4268200"/>
          </a:xfrm>
          <a:prstGeom prst="rect">
            <a:avLst/>
          </a:prstGeom>
          <a:noFill/>
          <a:ln>
            <a:noFill/>
          </a:ln>
        </p:spPr>
      </p:pic>
      <p:sp>
        <p:nvSpPr>
          <p:cNvPr id="311" name="Google Shape;311;p35"/>
          <p:cNvSpPr txBox="1"/>
          <p:nvPr>
            <p:ph type="title"/>
          </p:nvPr>
        </p:nvSpPr>
        <p:spPr>
          <a:xfrm>
            <a:off x="124900" y="10490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Identification of Linker Length</a:t>
            </a:r>
            <a:endParaRPr sz="2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6"/>
          <p:cNvPicPr preferRelativeResize="0"/>
          <p:nvPr/>
        </p:nvPicPr>
        <p:blipFill rotWithShape="1">
          <a:blip r:embed="rId3">
            <a:alphaModFix/>
          </a:blip>
          <a:srcRect b="14755" l="0" r="3614" t="0"/>
          <a:stretch/>
        </p:blipFill>
        <p:spPr>
          <a:xfrm>
            <a:off x="1234950" y="218450"/>
            <a:ext cx="6674100" cy="2695775"/>
          </a:xfrm>
          <a:prstGeom prst="rect">
            <a:avLst/>
          </a:prstGeom>
          <a:noFill/>
          <a:ln>
            <a:noFill/>
          </a:ln>
        </p:spPr>
      </p:pic>
      <p:sp>
        <p:nvSpPr>
          <p:cNvPr id="317" name="Google Shape;317;p36"/>
          <p:cNvSpPr txBox="1"/>
          <p:nvPr/>
        </p:nvSpPr>
        <p:spPr>
          <a:xfrm>
            <a:off x="572875" y="3125950"/>
            <a:ext cx="8169900" cy="14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Pa is the propensity for an amino acid i, Nri,l and Nri,t are the number of amino acids type i in the linker set (l) and in the full protein set (t), respectively. ΣNri,l and ΣNri,t are the total number of amino acids in the linker set and in the full protein set, respectively.</a:t>
            </a:r>
            <a:endParaRPr sz="16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37"/>
          <p:cNvPicPr preferRelativeResize="0"/>
          <p:nvPr/>
        </p:nvPicPr>
        <p:blipFill>
          <a:blip r:embed="rId3">
            <a:alphaModFix/>
          </a:blip>
          <a:stretch>
            <a:fillRect/>
          </a:stretch>
        </p:blipFill>
        <p:spPr>
          <a:xfrm>
            <a:off x="814488" y="253425"/>
            <a:ext cx="7515025" cy="4636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38"/>
          <p:cNvPicPr preferRelativeResize="0"/>
          <p:nvPr/>
        </p:nvPicPr>
        <p:blipFill>
          <a:blip r:embed="rId3">
            <a:alphaModFix/>
          </a:blip>
          <a:stretch>
            <a:fillRect/>
          </a:stretch>
        </p:blipFill>
        <p:spPr>
          <a:xfrm>
            <a:off x="294463" y="558650"/>
            <a:ext cx="6761674" cy="4350000"/>
          </a:xfrm>
          <a:prstGeom prst="rect">
            <a:avLst/>
          </a:prstGeom>
          <a:noFill/>
          <a:ln>
            <a:noFill/>
          </a:ln>
        </p:spPr>
      </p:pic>
      <p:sp>
        <p:nvSpPr>
          <p:cNvPr id="328" name="Google Shape;328;p38"/>
          <p:cNvSpPr txBox="1"/>
          <p:nvPr/>
        </p:nvSpPr>
        <p:spPr>
          <a:xfrm>
            <a:off x="7435025" y="311350"/>
            <a:ext cx="1270200" cy="42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latin typeface="Times New Roman"/>
                <a:ea typeface="Times New Roman"/>
                <a:cs typeface="Times New Roman"/>
                <a:sym typeface="Times New Roman"/>
              </a:rPr>
              <a:t>SER</a:t>
            </a:r>
            <a:endParaRPr sz="2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500">
                <a:latin typeface="Times New Roman"/>
                <a:ea typeface="Times New Roman"/>
                <a:cs typeface="Times New Roman"/>
                <a:sym typeface="Times New Roman"/>
              </a:rPr>
              <a:t>LYS</a:t>
            </a:r>
            <a:endParaRPr sz="2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500">
                <a:latin typeface="Times New Roman"/>
                <a:ea typeface="Times New Roman"/>
                <a:cs typeface="Times New Roman"/>
                <a:sym typeface="Times New Roman"/>
              </a:rPr>
              <a:t>PRO</a:t>
            </a:r>
            <a:endParaRPr sz="2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500">
                <a:latin typeface="Times New Roman"/>
                <a:ea typeface="Times New Roman"/>
                <a:cs typeface="Times New Roman"/>
                <a:sym typeface="Times New Roman"/>
              </a:rPr>
              <a:t>GLY</a:t>
            </a:r>
            <a:endParaRPr sz="2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500">
                <a:highlight>
                  <a:srgbClr val="FF0000"/>
                </a:highlight>
                <a:latin typeface="Times New Roman"/>
                <a:ea typeface="Times New Roman"/>
                <a:cs typeface="Times New Roman"/>
                <a:sym typeface="Times New Roman"/>
              </a:rPr>
              <a:t>LEU</a:t>
            </a:r>
            <a:endParaRPr sz="2500">
              <a:highlight>
                <a:srgbClr val="FF0000"/>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500">
                <a:latin typeface="Times New Roman"/>
                <a:ea typeface="Times New Roman"/>
                <a:cs typeface="Times New Roman"/>
                <a:sym typeface="Times New Roman"/>
              </a:rPr>
              <a:t>ALA</a:t>
            </a:r>
            <a:endParaRPr sz="2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500">
                <a:latin typeface="Times New Roman"/>
                <a:ea typeface="Times New Roman"/>
                <a:cs typeface="Times New Roman"/>
                <a:sym typeface="Times New Roman"/>
              </a:rPr>
              <a:t>GLU</a:t>
            </a:r>
            <a:endParaRPr sz="25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p:txBody>
      </p:sp>
      <p:sp>
        <p:nvSpPr>
          <p:cNvPr id="329" name="Google Shape;329;p38"/>
          <p:cNvSpPr txBox="1"/>
          <p:nvPr/>
        </p:nvSpPr>
        <p:spPr>
          <a:xfrm>
            <a:off x="274000" y="124550"/>
            <a:ext cx="70116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Unusually high frequency of Leucine in oncoprotein linkers</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Proteolytic Sites Identified</a:t>
            </a:r>
            <a:endParaRPr/>
          </a:p>
        </p:txBody>
      </p:sp>
      <p:sp>
        <p:nvSpPr>
          <p:cNvPr id="335" name="Google Shape;33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We have conducted a preliminary analysis where we ran a search for 500 linkers in our database against our dataset of Serine proteases extracted from MEROPS. For 500 linkers we got </a:t>
            </a:r>
            <a:r>
              <a:rPr lang="en">
                <a:solidFill>
                  <a:srgbClr val="000000"/>
                </a:solidFill>
                <a:highlight>
                  <a:srgbClr val="FFFF00"/>
                </a:highlight>
                <a:latin typeface="Times New Roman"/>
                <a:ea typeface="Times New Roman"/>
                <a:cs typeface="Times New Roman"/>
                <a:sym typeface="Times New Roman"/>
              </a:rPr>
              <a:t>10,275 hits of proteolytic sites for the linker regions</a:t>
            </a:r>
            <a:r>
              <a:rPr lang="en">
                <a:solidFill>
                  <a:srgbClr val="000000"/>
                </a:solidFill>
                <a:latin typeface="Times New Roman"/>
                <a:ea typeface="Times New Roman"/>
                <a:cs typeface="Times New Roman"/>
                <a:sym typeface="Times New Roman"/>
              </a:rPr>
              <a:t>, this is statistically highly significant and has a large impetus when we explore the curative aspects of future linker studies.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highlight>
                  <a:srgbClr val="FFFF00"/>
                </a:highlight>
                <a:latin typeface="Times New Roman"/>
                <a:ea typeface="Times New Roman"/>
                <a:cs typeface="Times New Roman"/>
                <a:sym typeface="Times New Roman"/>
              </a:rPr>
              <a:t>Proteolytic sites allow us to manipulate by activating the proteases that can cleave the fusion proteins, essentially rendering them non-functional in the context of cancer.</a:t>
            </a:r>
            <a:endParaRPr>
              <a:solidFill>
                <a:srgbClr val="000000"/>
              </a:solidFill>
              <a:highlight>
                <a:srgbClr val="FFFF00"/>
              </a:highlight>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txBox="1"/>
          <p:nvPr>
            <p:ph type="title"/>
          </p:nvPr>
        </p:nvSpPr>
        <p:spPr>
          <a:xfrm>
            <a:off x="228075" y="1812300"/>
            <a:ext cx="8520600" cy="151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Next Steps</a:t>
            </a:r>
            <a:endParaRPr/>
          </a:p>
          <a:p>
            <a:pPr indent="0" lvl="0" marL="0" rtl="0" algn="ctr">
              <a:spcBef>
                <a:spcPts val="0"/>
              </a:spcBef>
              <a:spcAft>
                <a:spcPts val="0"/>
              </a:spcAft>
              <a:buNone/>
            </a:pPr>
            <a:r>
              <a:rPr lang="en"/>
              <a:t>														</a:t>
            </a:r>
            <a:r>
              <a:rPr lang="en" sz="1500"/>
              <a:t>1</a:t>
            </a:r>
            <a:r>
              <a:rPr lang="en" sz="1500"/>
              <a:t> minute</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41"/>
          <p:cNvPicPr preferRelativeResize="0"/>
          <p:nvPr/>
        </p:nvPicPr>
        <p:blipFill>
          <a:blip r:embed="rId3">
            <a:alphaModFix/>
          </a:blip>
          <a:stretch>
            <a:fillRect/>
          </a:stretch>
        </p:blipFill>
        <p:spPr>
          <a:xfrm>
            <a:off x="2418825" y="0"/>
            <a:ext cx="6725176" cy="5043876"/>
          </a:xfrm>
          <a:prstGeom prst="rect">
            <a:avLst/>
          </a:prstGeom>
          <a:noFill/>
          <a:ln>
            <a:noFill/>
          </a:ln>
        </p:spPr>
      </p:pic>
      <p:sp>
        <p:nvSpPr>
          <p:cNvPr id="346" name="Google Shape;346;p41"/>
          <p:cNvSpPr txBox="1"/>
          <p:nvPr/>
        </p:nvSpPr>
        <p:spPr>
          <a:xfrm>
            <a:off x="2665150" y="4470975"/>
            <a:ext cx="31260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1. Firstly we hope to classify the functions of each parent protein, and include these classifications within the database. </a:t>
            </a:r>
            <a:endParaRPr sz="900">
              <a:latin typeface="Times New Roman"/>
              <a:ea typeface="Times New Roman"/>
              <a:cs typeface="Times New Roman"/>
              <a:sym typeface="Times New Roman"/>
            </a:endParaRPr>
          </a:p>
        </p:txBody>
      </p:sp>
      <p:sp>
        <p:nvSpPr>
          <p:cNvPr id="347" name="Google Shape;347;p41"/>
          <p:cNvSpPr txBox="1"/>
          <p:nvPr/>
        </p:nvSpPr>
        <p:spPr>
          <a:xfrm>
            <a:off x="77675" y="3377975"/>
            <a:ext cx="31260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2. We also hope to clean our data and observe the results obtained when we parse the data we receive from BLAST more stringently.</a:t>
            </a:r>
            <a:endParaRPr sz="900">
              <a:latin typeface="Times New Roman"/>
              <a:ea typeface="Times New Roman"/>
              <a:cs typeface="Times New Roman"/>
              <a:sym typeface="Times New Roman"/>
            </a:endParaRPr>
          </a:p>
        </p:txBody>
      </p:sp>
      <p:sp>
        <p:nvSpPr>
          <p:cNvPr id="348" name="Google Shape;348;p41"/>
          <p:cNvSpPr txBox="1"/>
          <p:nvPr/>
        </p:nvSpPr>
        <p:spPr>
          <a:xfrm>
            <a:off x="4402150" y="2708425"/>
            <a:ext cx="31260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3i.In the future we wish to expand our database by collecting more fusion proteins from other databases such as UniProt, COSMIC, and other sources.</a:t>
            </a:r>
            <a:endParaRPr sz="900">
              <a:latin typeface="Times New Roman"/>
              <a:ea typeface="Times New Roman"/>
              <a:cs typeface="Times New Roman"/>
              <a:sym typeface="Times New Roman"/>
            </a:endParaRPr>
          </a:p>
        </p:txBody>
      </p:sp>
      <p:sp>
        <p:nvSpPr>
          <p:cNvPr id="349" name="Google Shape;349;p41"/>
          <p:cNvSpPr txBox="1"/>
          <p:nvPr/>
        </p:nvSpPr>
        <p:spPr>
          <a:xfrm>
            <a:off x="6018000" y="1092175"/>
            <a:ext cx="31260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4.We hope to further study the secondary structure of linker regions, and include this information in our database.</a:t>
            </a:r>
            <a:endParaRPr sz="900">
              <a:latin typeface="Times New Roman"/>
              <a:ea typeface="Times New Roman"/>
              <a:cs typeface="Times New Roman"/>
              <a:sym typeface="Times New Roman"/>
            </a:endParaRPr>
          </a:p>
        </p:txBody>
      </p:sp>
      <p:sp>
        <p:nvSpPr>
          <p:cNvPr id="350" name="Google Shape;350;p41"/>
          <p:cNvSpPr txBox="1"/>
          <p:nvPr/>
        </p:nvSpPr>
        <p:spPr>
          <a:xfrm>
            <a:off x="1446000" y="1576563"/>
            <a:ext cx="31260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3ii. Following this a big data warehouse can be created in order to further analyze trends, patterns, as well as use machine learning to be able to find cures, diagnosis, synthetic applications in building linkers in recombinant proteins. As well as discover areas for future research which can be further studied with wet lab work. </a:t>
            </a:r>
            <a:endParaRPr sz="900">
              <a:latin typeface="Times New Roman"/>
              <a:ea typeface="Times New Roman"/>
              <a:cs typeface="Times New Roman"/>
              <a:sym typeface="Times New Roman"/>
            </a:endParaRPr>
          </a:p>
        </p:txBody>
      </p:sp>
      <p:sp>
        <p:nvSpPr>
          <p:cNvPr id="351" name="Google Shape;351;p41"/>
          <p:cNvSpPr txBox="1"/>
          <p:nvPr/>
        </p:nvSpPr>
        <p:spPr>
          <a:xfrm>
            <a:off x="3430500" y="185975"/>
            <a:ext cx="31260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5.Create a comprehensive website to aid the aforementioned work.</a:t>
            </a:r>
            <a:endParaRPr sz="900">
              <a:latin typeface="Times New Roman"/>
              <a:ea typeface="Times New Roman"/>
              <a:cs typeface="Times New Roman"/>
              <a:sym typeface="Times New Roman"/>
            </a:endParaRPr>
          </a:p>
        </p:txBody>
      </p:sp>
      <p:sp>
        <p:nvSpPr>
          <p:cNvPr id="352" name="Google Shape;352;p41"/>
          <p:cNvSpPr/>
          <p:nvPr/>
        </p:nvSpPr>
        <p:spPr>
          <a:xfrm>
            <a:off x="5243125" y="1843200"/>
            <a:ext cx="1880550" cy="728550"/>
          </a:xfrm>
          <a:prstGeom prst="flowChartMagneticDisk">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Big Data Warehouse</a:t>
            </a:r>
            <a:endParaRPr/>
          </a:p>
        </p:txBody>
      </p:sp>
      <p:sp>
        <p:nvSpPr>
          <p:cNvPr id="353" name="Google Shape;353;p41"/>
          <p:cNvSpPr/>
          <p:nvPr/>
        </p:nvSpPr>
        <p:spPr>
          <a:xfrm>
            <a:off x="3013875" y="2465900"/>
            <a:ext cx="958800" cy="635100"/>
          </a:xfrm>
          <a:prstGeom prst="wedgeEllipseCallout">
            <a:avLst>
              <a:gd fmla="val -20833" name="adj1"/>
              <a:gd fmla="val 625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More Data!</a:t>
            </a:r>
            <a:endParaRPr/>
          </a:p>
        </p:txBody>
      </p:sp>
      <p:sp>
        <p:nvSpPr>
          <p:cNvPr id="354" name="Google Shape;354;p41"/>
          <p:cNvSpPr/>
          <p:nvPr/>
        </p:nvSpPr>
        <p:spPr>
          <a:xfrm>
            <a:off x="821975" y="4346450"/>
            <a:ext cx="1357344" cy="635094"/>
          </a:xfrm>
          <a:prstGeom prst="flowChartMultidocumen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Functional</a:t>
            </a:r>
            <a:endParaRPr/>
          </a:p>
        </p:txBody>
      </p:sp>
      <p:pic>
        <p:nvPicPr>
          <p:cNvPr id="355" name="Google Shape;355;p41"/>
          <p:cNvPicPr preferRelativeResize="0"/>
          <p:nvPr/>
        </p:nvPicPr>
        <p:blipFill>
          <a:blip r:embed="rId4">
            <a:alphaModFix/>
          </a:blip>
          <a:stretch>
            <a:fillRect/>
          </a:stretch>
        </p:blipFill>
        <p:spPr>
          <a:xfrm>
            <a:off x="3430504" y="3377975"/>
            <a:ext cx="901671" cy="728550"/>
          </a:xfrm>
          <a:prstGeom prst="rect">
            <a:avLst/>
          </a:prstGeom>
          <a:noFill/>
          <a:ln>
            <a:noFill/>
          </a:ln>
        </p:spPr>
      </p:pic>
      <p:pic>
        <p:nvPicPr>
          <p:cNvPr id="356" name="Google Shape;356;p41"/>
          <p:cNvPicPr preferRelativeResize="0"/>
          <p:nvPr/>
        </p:nvPicPr>
        <p:blipFill rotWithShape="1">
          <a:blip r:embed="rId5">
            <a:alphaModFix/>
          </a:blip>
          <a:srcRect b="41870" l="0" r="45358" t="0"/>
          <a:stretch/>
        </p:blipFill>
        <p:spPr>
          <a:xfrm>
            <a:off x="4572000" y="559473"/>
            <a:ext cx="1281400" cy="1022415"/>
          </a:xfrm>
          <a:prstGeom prst="rect">
            <a:avLst/>
          </a:prstGeom>
          <a:noFill/>
          <a:ln>
            <a:noFill/>
          </a:ln>
        </p:spPr>
      </p:pic>
      <p:pic>
        <p:nvPicPr>
          <p:cNvPr id="357" name="Google Shape;357;p41"/>
          <p:cNvPicPr preferRelativeResize="0"/>
          <p:nvPr/>
        </p:nvPicPr>
        <p:blipFill>
          <a:blip r:embed="rId6">
            <a:alphaModFix/>
          </a:blip>
          <a:stretch>
            <a:fillRect/>
          </a:stretch>
        </p:blipFill>
        <p:spPr>
          <a:xfrm>
            <a:off x="6850971" y="94100"/>
            <a:ext cx="1561181" cy="7285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28075" y="1812300"/>
            <a:ext cx="8520600" cy="151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Genesis(Problem Formulation) - The Why of the Project.</a:t>
            </a:r>
            <a:endParaRPr/>
          </a:p>
          <a:p>
            <a:pPr indent="0" lvl="0" marL="0" rtl="0" algn="ctr">
              <a:spcBef>
                <a:spcPts val="0"/>
              </a:spcBef>
              <a:spcAft>
                <a:spcPts val="0"/>
              </a:spcAft>
              <a:buNone/>
            </a:pPr>
            <a:r>
              <a:rPr lang="en"/>
              <a:t>														</a:t>
            </a:r>
            <a:r>
              <a:rPr lang="en" sz="1500"/>
              <a:t>2 minutes</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takeaways </a:t>
            </a:r>
            <a:endParaRPr/>
          </a:p>
        </p:txBody>
      </p:sp>
      <p:sp>
        <p:nvSpPr>
          <p:cNvPr id="363" name="Google Shape;363;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Immobilize</a:t>
            </a:r>
            <a:r>
              <a:rPr lang="en">
                <a:solidFill>
                  <a:srgbClr val="000000"/>
                </a:solidFill>
              </a:rPr>
              <a:t> the linker by engineering proteins to bind to the linker region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Activating the protease, or engineering protease to act on the linker region.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For the long linkers which have a potential to interact with other proteins ppi inhibitors can be found/developed.</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457200" rtl="0" algn="ctr">
              <a:spcBef>
                <a:spcPts val="1600"/>
              </a:spcBef>
              <a:spcAft>
                <a:spcPts val="1600"/>
              </a:spcAft>
              <a:buNone/>
            </a:pPr>
            <a:r>
              <a:rPr b="1" lang="en" sz="2100" u="sng">
                <a:solidFill>
                  <a:srgbClr val="000000"/>
                </a:solidFill>
              </a:rPr>
              <a:t>PLEASE NOTE:</a:t>
            </a:r>
            <a:r>
              <a:rPr b="1" lang="en" sz="2100">
                <a:solidFill>
                  <a:srgbClr val="000000"/>
                </a:solidFill>
              </a:rPr>
              <a:t> T</a:t>
            </a:r>
            <a:r>
              <a:rPr b="1" lang="en" sz="2100">
                <a:solidFill>
                  <a:srgbClr val="000000"/>
                </a:solidFill>
              </a:rPr>
              <a:t>his database has a </a:t>
            </a:r>
            <a:r>
              <a:rPr b="1" lang="en" sz="2100" u="sng">
                <a:solidFill>
                  <a:srgbClr val="000000"/>
                </a:solidFill>
              </a:rPr>
              <a:t>significant potential</a:t>
            </a:r>
            <a:r>
              <a:rPr b="1" lang="en" sz="2100">
                <a:solidFill>
                  <a:srgbClr val="000000"/>
                </a:solidFill>
              </a:rPr>
              <a:t> to revolutionize the treatment of cancer.</a:t>
            </a:r>
            <a:endParaRPr b="1" sz="21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References</a:t>
            </a:r>
            <a:endParaRPr/>
          </a:p>
        </p:txBody>
      </p:sp>
      <p:sp>
        <p:nvSpPr>
          <p:cNvPr id="369" name="Google Shape;36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Clr>
                <a:srgbClr val="000000"/>
              </a:buClr>
              <a:buSzPts val="1000"/>
              <a:buAutoNum type="arabicPeriod"/>
            </a:pPr>
            <a:r>
              <a:rPr lang="en" sz="1000">
                <a:solidFill>
                  <a:srgbClr val="000000"/>
                </a:solidFill>
              </a:rPr>
              <a:t>Boroughs, Lindsey K., and Ralph J. Deberardinis. “Metabolic Pathways Promoting Cancer Cell Survival and Growth.” Nature Cell Biology, vol. 17, no. 4, 2015, pp. 351–359., doi:10.1038/ncb3124. 22. Weinstein, I. B., et al. “Oncogene Addiction.” Cancer Research, vol. 68, no. 9, 2008, pp. 3077–3080., doi:10.1158/0008-5472.can-07-3293. </a:t>
            </a:r>
            <a:endParaRPr sz="1000">
              <a:solidFill>
                <a:srgbClr val="000000"/>
              </a:solidFill>
            </a:endParaRPr>
          </a:p>
          <a:p>
            <a:pPr indent="-292100" lvl="0" marL="457200" rtl="0" algn="l">
              <a:lnSpc>
                <a:spcPct val="150000"/>
              </a:lnSpc>
              <a:spcBef>
                <a:spcPts val="0"/>
              </a:spcBef>
              <a:spcAft>
                <a:spcPts val="0"/>
              </a:spcAft>
              <a:buClr>
                <a:srgbClr val="000000"/>
              </a:buClr>
              <a:buSzPts val="1000"/>
              <a:buAutoNum type="arabicPeriod"/>
            </a:pPr>
            <a:r>
              <a:rPr lang="en" sz="1000">
                <a:solidFill>
                  <a:srgbClr val="000000"/>
                </a:solidFill>
              </a:rPr>
              <a:t>Gutierrez, Carolina, and Rachel Schiff. “HER2: biology, detection, and clinical implications.” Archives of pathology &amp; laboratory medicine vol. 135,1 (2011): 55-62. doi:10.1043/2010-0454-RAR.1 </a:t>
            </a:r>
            <a:endParaRPr sz="1000">
              <a:solidFill>
                <a:srgbClr val="000000"/>
              </a:solidFill>
            </a:endParaRPr>
          </a:p>
          <a:p>
            <a:pPr indent="-292100" lvl="0" marL="457200" rtl="0" algn="l">
              <a:lnSpc>
                <a:spcPct val="150000"/>
              </a:lnSpc>
              <a:spcBef>
                <a:spcPts val="0"/>
              </a:spcBef>
              <a:spcAft>
                <a:spcPts val="0"/>
              </a:spcAft>
              <a:buClr>
                <a:srgbClr val="000000"/>
              </a:buClr>
              <a:buSzPts val="1000"/>
              <a:buAutoNum type="arabicPeriod"/>
            </a:pPr>
            <a:r>
              <a:rPr lang="en" sz="1000">
                <a:solidFill>
                  <a:srgbClr val="000000"/>
                </a:solidFill>
              </a:rPr>
              <a:t>Baselga, J. “Herceptin alone or in combination with chemotherapy in the treatment of HER2-positive metastatic breast cancer: pivotal trials.” Oncology vol. 61 Suppl 2 (2001): 14-21. doi:10.1159/000055397</a:t>
            </a:r>
            <a:endParaRPr sz="1000">
              <a:solidFill>
                <a:srgbClr val="000000"/>
              </a:solidFill>
            </a:endParaRPr>
          </a:p>
          <a:p>
            <a:pPr indent="-292100" lvl="0" marL="457200" rtl="0" algn="l">
              <a:lnSpc>
                <a:spcPct val="150000"/>
              </a:lnSpc>
              <a:spcBef>
                <a:spcPts val="0"/>
              </a:spcBef>
              <a:spcAft>
                <a:spcPts val="0"/>
              </a:spcAft>
              <a:buClr>
                <a:srgbClr val="000000"/>
              </a:buClr>
              <a:buSzPts val="1000"/>
              <a:buAutoNum type="arabicPeriod"/>
            </a:pPr>
            <a:r>
              <a:rPr lang="en" sz="1000">
                <a:solidFill>
                  <a:srgbClr val="000000"/>
                </a:solidFill>
              </a:rPr>
              <a:t>Gsponer, J., Futschik, M. E., Teichmann, S. A., and Babu, M. M. (2008). Tight regulation of unstructured proteins: from transcript synthesis to protein degradation. Science 322, 1365–1368. doi: 10.1126/science.1163581 26. Uversky, V. N. (2013). Intrinsic disorder-based protein interactions and their modulators. Curr. Pharm. Des. 19, 4191–4213. doi: 10.2174/1381612811319230005 </a:t>
            </a:r>
            <a:endParaRPr sz="1000">
              <a:solidFill>
                <a:srgbClr val="000000"/>
              </a:solidFill>
            </a:endParaRPr>
          </a:p>
          <a:p>
            <a:pPr indent="-292100" lvl="0" marL="457200" rtl="0" algn="l">
              <a:lnSpc>
                <a:spcPct val="150000"/>
              </a:lnSpc>
              <a:spcBef>
                <a:spcPts val="0"/>
              </a:spcBef>
              <a:spcAft>
                <a:spcPts val="0"/>
              </a:spcAft>
              <a:buClr>
                <a:srgbClr val="000000"/>
              </a:buClr>
              <a:buSzPts val="1000"/>
              <a:buAutoNum type="arabicPeriod"/>
            </a:pPr>
            <a:r>
              <a:rPr lang="en" sz="1000">
                <a:solidFill>
                  <a:srgbClr val="000000"/>
                </a:solidFill>
              </a:rPr>
              <a:t>Hegyi, Hedi, et al. “Intrinsic Structural Disorder Confers Cellular Viability on Oncogenic Fusion Proteins.” PLoS Computational Biology, vol. 5, no. 10, 2009, doi:10.1371/journal.pcbi.1000552. </a:t>
            </a:r>
            <a:endParaRPr sz="1000">
              <a:solidFill>
                <a:srgbClr val="000000"/>
              </a:solidFill>
            </a:endParaRPr>
          </a:p>
          <a:p>
            <a:pPr indent="-292100" lvl="0" marL="457200" rtl="0" algn="l">
              <a:lnSpc>
                <a:spcPct val="150000"/>
              </a:lnSpc>
              <a:spcBef>
                <a:spcPts val="0"/>
              </a:spcBef>
              <a:spcAft>
                <a:spcPts val="0"/>
              </a:spcAft>
              <a:buClr>
                <a:srgbClr val="000000"/>
              </a:buClr>
              <a:buSzPts val="1000"/>
              <a:buAutoNum type="arabicPeriod"/>
            </a:pPr>
            <a:r>
              <a:rPr lang="en" sz="1000">
                <a:solidFill>
                  <a:srgbClr val="000000"/>
                </a:solidFill>
              </a:rPr>
              <a:t>Uversky VN, Oldfield CJ, Dunker AK (2005) Showing your ID: intrinsic disorder as an ID for recognition, regulation and cell signaling. J Mol Recognit 18(5): 343–84. 29. Dyson, H., Wright, P. Intrinsically unstructured proteins and their functions. Nat Rev Mol Cell Biol 6, 197–208 (2005). https://doi.org/10.1038/nrm1589</a:t>
            </a:r>
            <a:endParaRPr sz="10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4"/>
          <p:cNvSpPr txBox="1"/>
          <p:nvPr>
            <p:ph type="title"/>
          </p:nvPr>
        </p:nvSpPr>
        <p:spPr>
          <a:xfrm>
            <a:off x="1310425" y="5687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Statistics of the Project</a:t>
            </a:r>
            <a:endParaRPr/>
          </a:p>
        </p:txBody>
      </p:sp>
      <p:sp>
        <p:nvSpPr>
          <p:cNvPr id="375" name="Google Shape;375;p44"/>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b="1" lang="en">
                <a:solidFill>
                  <a:srgbClr val="000000"/>
                </a:solidFill>
                <a:latin typeface="Times New Roman"/>
                <a:ea typeface="Times New Roman"/>
                <a:cs typeface="Times New Roman"/>
                <a:sym typeface="Times New Roman"/>
              </a:rPr>
              <a:t>7455 linkers</a:t>
            </a:r>
            <a:r>
              <a:rPr lang="en">
                <a:solidFill>
                  <a:srgbClr val="000000"/>
                </a:solidFill>
                <a:latin typeface="Times New Roman"/>
                <a:ea typeface="Times New Roman"/>
                <a:cs typeface="Times New Roman"/>
                <a:sym typeface="Times New Roman"/>
              </a:rPr>
              <a:t> were found and stored in the database.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Over </a:t>
            </a:r>
            <a:r>
              <a:rPr b="1" lang="en">
                <a:solidFill>
                  <a:srgbClr val="000000"/>
                </a:solidFill>
                <a:latin typeface="Times New Roman"/>
                <a:ea typeface="Times New Roman"/>
                <a:cs typeface="Times New Roman"/>
                <a:sym typeface="Times New Roman"/>
              </a:rPr>
              <a:t>30+ PROGRAMS </a:t>
            </a:r>
            <a:r>
              <a:rPr b="1" lang="en">
                <a:solidFill>
                  <a:srgbClr val="000000"/>
                </a:solidFill>
                <a:latin typeface="Times New Roman"/>
                <a:ea typeface="Times New Roman"/>
                <a:cs typeface="Times New Roman"/>
                <a:sym typeface="Times New Roman"/>
              </a:rPr>
              <a:t>written in Python </a:t>
            </a:r>
            <a:r>
              <a:rPr lang="en">
                <a:solidFill>
                  <a:srgbClr val="000000"/>
                </a:solidFill>
                <a:latin typeface="Times New Roman"/>
                <a:ea typeface="Times New Roman"/>
                <a:cs typeface="Times New Roman"/>
                <a:sym typeface="Times New Roman"/>
              </a:rPr>
              <a:t>in order to obtain the linker dataset.</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u="sng">
                <a:solidFill>
                  <a:srgbClr val="000000"/>
                </a:solidFill>
                <a:latin typeface="Times New Roman"/>
                <a:ea typeface="Times New Roman"/>
                <a:cs typeface="Times New Roman"/>
                <a:sym typeface="Times New Roman"/>
              </a:rPr>
              <a:t>WEBSITE: </a:t>
            </a:r>
            <a:r>
              <a:rPr lang="en">
                <a:solidFill>
                  <a:srgbClr val="000000"/>
                </a:solidFill>
                <a:latin typeface="Times New Roman"/>
                <a:ea typeface="Times New Roman"/>
                <a:cs typeface="Times New Roman"/>
                <a:sym typeface="Times New Roman"/>
              </a:rPr>
              <a:t>written in</a:t>
            </a:r>
            <a:r>
              <a:rPr lang="en">
                <a:solidFill>
                  <a:srgbClr val="000000"/>
                </a:solidFill>
                <a:latin typeface="Times New Roman"/>
                <a:ea typeface="Times New Roman"/>
                <a:cs typeface="Times New Roman"/>
                <a:sym typeface="Times New Roman"/>
              </a:rPr>
              <a:t> php, html, css, and javascript.</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sz="2100">
                <a:solidFill>
                  <a:srgbClr val="000000"/>
                </a:solidFill>
                <a:latin typeface="Times New Roman"/>
                <a:ea typeface="Times New Roman"/>
                <a:cs typeface="Times New Roman"/>
                <a:sym typeface="Times New Roman"/>
              </a:rPr>
              <a:t>100% of the MUST DOS</a:t>
            </a:r>
            <a:r>
              <a:rPr b="1"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were achieved.</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sz="2100">
                <a:solidFill>
                  <a:srgbClr val="000000"/>
                </a:solidFill>
                <a:latin typeface="Times New Roman"/>
                <a:ea typeface="Times New Roman"/>
                <a:cs typeface="Times New Roman"/>
                <a:sym typeface="Times New Roman"/>
              </a:rPr>
              <a:t>100% of the NICE TO DOS’</a:t>
            </a:r>
            <a:r>
              <a:rPr lang="en">
                <a:solidFill>
                  <a:srgbClr val="000000"/>
                </a:solidFill>
                <a:latin typeface="Times New Roman"/>
                <a:ea typeface="Times New Roman"/>
                <a:cs typeface="Times New Roman"/>
                <a:sym typeface="Times New Roman"/>
              </a:rPr>
              <a:t> were also achieved!</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database is being further refined and we hope to publish a manuscript on it soon.</a:t>
            </a:r>
            <a:endParaRPr>
              <a:solidFill>
                <a:srgbClr val="000000"/>
              </a:solidFill>
              <a:latin typeface="Times New Roman"/>
              <a:ea typeface="Times New Roman"/>
              <a:cs typeface="Times New Roman"/>
              <a:sym typeface="Times New Roman"/>
            </a:endParaRPr>
          </a:p>
        </p:txBody>
      </p:sp>
      <p:sp>
        <p:nvSpPr>
          <p:cNvPr id="376" name="Google Shape;376;p44"/>
          <p:cNvSpPr txBox="1"/>
          <p:nvPr/>
        </p:nvSpPr>
        <p:spPr>
          <a:xfrm>
            <a:off x="3258150" y="4703900"/>
            <a:ext cx="2627700" cy="29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--THE END--</a:t>
            </a:r>
            <a:endParaRPr>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txBox="1"/>
          <p:nvPr>
            <p:ph type="title"/>
          </p:nvPr>
        </p:nvSpPr>
        <p:spPr>
          <a:xfrm>
            <a:off x="311700" y="225870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Supplementary Slides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Pharmaceutical Therapies(Targeted vs Non-Targeted)</a:t>
            </a:r>
            <a:endParaRPr sz="2500"/>
          </a:p>
        </p:txBody>
      </p:sp>
      <p:graphicFrame>
        <p:nvGraphicFramePr>
          <p:cNvPr id="387" name="Google Shape;387;p46"/>
          <p:cNvGraphicFramePr/>
          <p:nvPr/>
        </p:nvGraphicFramePr>
        <p:xfrm>
          <a:off x="952500" y="1017450"/>
          <a:ext cx="3000000" cy="3000000"/>
        </p:xfrm>
        <a:graphic>
          <a:graphicData uri="http://schemas.openxmlformats.org/drawingml/2006/table">
            <a:tbl>
              <a:tblPr>
                <a:noFill/>
                <a:tableStyleId>{C4A5725C-A6D6-41B2-BC61-4827DFB856E3}</a:tableStyleId>
              </a:tblPr>
              <a:tblGrid>
                <a:gridCol w="3619500"/>
                <a:gridCol w="3619500"/>
              </a:tblGrid>
              <a:tr h="381000">
                <a:tc>
                  <a:txBody>
                    <a:bodyPr/>
                    <a:lstStyle/>
                    <a:p>
                      <a:pPr indent="0" lvl="0" marL="0" rtl="0" algn="l">
                        <a:spcBef>
                          <a:spcPts val="0"/>
                        </a:spcBef>
                        <a:spcAft>
                          <a:spcPts val="0"/>
                        </a:spcAft>
                        <a:buNone/>
                      </a:pPr>
                      <a:r>
                        <a:rPr lang="en"/>
                        <a:t>Targeted Therapies</a:t>
                      </a:r>
                      <a:endParaRPr/>
                    </a:p>
                  </a:txBody>
                  <a:tcPr marT="91425" marB="91425" marR="91425" marL="91425">
                    <a:lnL cap="flat" cmpd="sng" w="19050">
                      <a:solidFill>
                        <a:srgbClr val="EA9999"/>
                      </a:solidFill>
                      <a:prstDash val="solid"/>
                      <a:round/>
                      <a:headEnd len="sm" w="sm" type="none"/>
                      <a:tailEnd len="sm" w="sm" type="none"/>
                    </a:lnL>
                    <a:lnR cap="flat" cmpd="sng" w="19050">
                      <a:solidFill>
                        <a:srgbClr val="EA9999"/>
                      </a:solidFill>
                      <a:prstDash val="solid"/>
                      <a:round/>
                      <a:headEnd len="sm" w="sm" type="none"/>
                      <a:tailEnd len="sm" w="sm" type="none"/>
                    </a:lnR>
                    <a:lnT cap="flat" cmpd="sng" w="19050">
                      <a:solidFill>
                        <a:srgbClr val="EA9999"/>
                      </a:solidFill>
                      <a:prstDash val="solid"/>
                      <a:round/>
                      <a:headEnd len="sm" w="sm" type="none"/>
                      <a:tailEnd len="sm" w="sm" type="none"/>
                    </a:lnT>
                    <a:lnB cap="flat" cmpd="sng" w="19050">
                      <a:solidFill>
                        <a:srgbClr val="EA9999"/>
                      </a:solidFill>
                      <a:prstDash val="solid"/>
                      <a:round/>
                      <a:headEnd len="sm" w="sm" type="none"/>
                      <a:tailEnd len="sm" w="sm" type="none"/>
                    </a:lnB>
                  </a:tcPr>
                </a:tc>
                <a:tc>
                  <a:txBody>
                    <a:bodyPr/>
                    <a:lstStyle/>
                    <a:p>
                      <a:pPr indent="0" lvl="0" marL="0" rtl="0" algn="l">
                        <a:spcBef>
                          <a:spcPts val="0"/>
                        </a:spcBef>
                        <a:spcAft>
                          <a:spcPts val="0"/>
                        </a:spcAft>
                        <a:buNone/>
                      </a:pPr>
                      <a:r>
                        <a:rPr lang="en"/>
                        <a:t>Non-Targeted Therapies</a:t>
                      </a:r>
                      <a:endParaRPr/>
                    </a:p>
                  </a:txBody>
                  <a:tcPr marT="91425" marB="91425" marR="91425" marL="91425">
                    <a:lnL cap="flat" cmpd="sng" w="19050">
                      <a:solidFill>
                        <a:srgbClr val="EA9999"/>
                      </a:solidFill>
                      <a:prstDash val="solid"/>
                      <a:round/>
                      <a:headEnd len="sm" w="sm" type="none"/>
                      <a:tailEnd len="sm" w="sm" type="none"/>
                    </a:lnL>
                    <a:lnR cap="flat" cmpd="sng" w="19050">
                      <a:solidFill>
                        <a:srgbClr val="EA9999"/>
                      </a:solidFill>
                      <a:prstDash val="solid"/>
                      <a:round/>
                      <a:headEnd len="sm" w="sm" type="none"/>
                      <a:tailEnd len="sm" w="sm" type="none"/>
                    </a:lnR>
                    <a:lnT cap="flat" cmpd="sng" w="19050">
                      <a:solidFill>
                        <a:srgbClr val="EA9999"/>
                      </a:solidFill>
                      <a:prstDash val="solid"/>
                      <a:round/>
                      <a:headEnd len="sm" w="sm" type="none"/>
                      <a:tailEnd len="sm" w="sm" type="none"/>
                    </a:lnT>
                    <a:lnB cap="flat" cmpd="sng" w="19050">
                      <a:solidFill>
                        <a:srgbClr val="EA9999"/>
                      </a:solidFill>
                      <a:prstDash val="solid"/>
                      <a:round/>
                      <a:headEnd len="sm" w="sm" type="none"/>
                      <a:tailEnd len="sm" w="sm" type="none"/>
                    </a:lnB>
                  </a:tcPr>
                </a:tc>
              </a:tr>
              <a:tr h="381000">
                <a:tc>
                  <a:txBody>
                    <a:bodyPr/>
                    <a:lstStyle/>
                    <a:p>
                      <a:pPr indent="0" lvl="0" marL="0" rtl="0" algn="l">
                        <a:lnSpc>
                          <a:spcPct val="115000"/>
                        </a:lnSpc>
                        <a:spcBef>
                          <a:spcPts val="0"/>
                        </a:spcBef>
                        <a:spcAft>
                          <a:spcPts val="1600"/>
                        </a:spcAft>
                        <a:buNone/>
                      </a:pPr>
                      <a:r>
                        <a:rPr lang="en" sz="1200">
                          <a:latin typeface="Times New Roman"/>
                          <a:ea typeface="Times New Roman"/>
                          <a:cs typeface="Times New Roman"/>
                          <a:sym typeface="Times New Roman"/>
                        </a:rPr>
                        <a:t>Highly effective in selected hematopoietic malignancies, most have shown limited efficacy against complex solid tumors(Hait et al. 1263-1267)</a:t>
                      </a:r>
                      <a:endParaRPr sz="1200">
                        <a:latin typeface="Times New Roman"/>
                        <a:ea typeface="Times New Roman"/>
                        <a:cs typeface="Times New Roman"/>
                        <a:sym typeface="Times New Roman"/>
                      </a:endParaRPr>
                    </a:p>
                  </a:txBody>
                  <a:tcPr marT="91425" marB="91425" marR="91425" marL="91425">
                    <a:lnL cap="flat" cmpd="sng" w="19050">
                      <a:solidFill>
                        <a:srgbClr val="EA9999"/>
                      </a:solidFill>
                      <a:prstDash val="solid"/>
                      <a:round/>
                      <a:headEnd len="sm" w="sm" type="none"/>
                      <a:tailEnd len="sm" w="sm" type="none"/>
                    </a:lnL>
                    <a:lnR cap="flat" cmpd="sng" w="19050">
                      <a:solidFill>
                        <a:srgbClr val="EA9999"/>
                      </a:solidFill>
                      <a:prstDash val="solid"/>
                      <a:round/>
                      <a:headEnd len="sm" w="sm" type="none"/>
                      <a:tailEnd len="sm" w="sm" type="none"/>
                    </a:lnR>
                    <a:lnT cap="flat" cmpd="sng" w="19050">
                      <a:solidFill>
                        <a:srgbClr val="EA9999"/>
                      </a:solidFill>
                      <a:prstDash val="solid"/>
                      <a:round/>
                      <a:headEnd len="sm" w="sm" type="none"/>
                      <a:tailEnd len="sm" w="sm" type="none"/>
                    </a:lnT>
                    <a:lnB cap="flat" cmpd="sng" w="19050">
                      <a:solidFill>
                        <a:srgbClr val="EA9999"/>
                      </a:solidFill>
                      <a:prstDash val="solid"/>
                      <a:round/>
                      <a:headEnd len="sm" w="sm" type="none"/>
                      <a:tailEnd len="sm" w="sm" type="none"/>
                    </a:lnB>
                  </a:tcPr>
                </a:tc>
                <a:tc>
                  <a:txBody>
                    <a:bodyPr/>
                    <a:lstStyle/>
                    <a:p>
                      <a:pPr indent="0" lvl="0" marL="0" rtl="0" algn="l">
                        <a:lnSpc>
                          <a:spcPct val="115000"/>
                        </a:lnSpc>
                        <a:spcBef>
                          <a:spcPts val="0"/>
                        </a:spcBef>
                        <a:spcAft>
                          <a:spcPts val="1600"/>
                        </a:spcAft>
                        <a:buNone/>
                      </a:pPr>
                      <a:r>
                        <a:rPr lang="en" sz="1200">
                          <a:latin typeface="Times New Roman"/>
                          <a:ea typeface="Times New Roman"/>
                          <a:cs typeface="Times New Roman"/>
                          <a:sym typeface="Times New Roman"/>
                        </a:rPr>
                        <a:t>Non targeted drugs are more successful and effective in general when compared to targeted therapies</a:t>
                      </a:r>
                      <a:endParaRPr sz="1200">
                        <a:latin typeface="Times New Roman"/>
                        <a:ea typeface="Times New Roman"/>
                        <a:cs typeface="Times New Roman"/>
                        <a:sym typeface="Times New Roman"/>
                      </a:endParaRPr>
                    </a:p>
                  </a:txBody>
                  <a:tcPr marT="91425" marB="91425" marR="91425" marL="91425">
                    <a:lnL cap="flat" cmpd="sng" w="19050">
                      <a:solidFill>
                        <a:srgbClr val="EA9999"/>
                      </a:solidFill>
                      <a:prstDash val="solid"/>
                      <a:round/>
                      <a:headEnd len="sm" w="sm" type="none"/>
                      <a:tailEnd len="sm" w="sm" type="none"/>
                    </a:lnL>
                    <a:lnR cap="flat" cmpd="sng" w="19050">
                      <a:solidFill>
                        <a:srgbClr val="EA9999"/>
                      </a:solidFill>
                      <a:prstDash val="solid"/>
                      <a:round/>
                      <a:headEnd len="sm" w="sm" type="none"/>
                      <a:tailEnd len="sm" w="sm" type="none"/>
                    </a:lnR>
                    <a:lnT cap="flat" cmpd="sng" w="19050">
                      <a:solidFill>
                        <a:srgbClr val="EA9999"/>
                      </a:solidFill>
                      <a:prstDash val="solid"/>
                      <a:round/>
                      <a:headEnd len="sm" w="sm" type="none"/>
                      <a:tailEnd len="sm" w="sm" type="none"/>
                    </a:lnT>
                    <a:lnB cap="flat" cmpd="sng" w="19050">
                      <a:solidFill>
                        <a:srgbClr val="EA9999"/>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Targeted therapies are just that, targeted, this means that there are fewer toxic effects associated with them, and fewer side effects.</a:t>
                      </a:r>
                      <a:endParaRPr sz="1200">
                        <a:latin typeface="Times New Roman"/>
                        <a:ea typeface="Times New Roman"/>
                        <a:cs typeface="Times New Roman"/>
                        <a:sym typeface="Times New Roman"/>
                      </a:endParaRPr>
                    </a:p>
                  </a:txBody>
                  <a:tcPr marT="91425" marB="91425" marR="91425" marL="91425">
                    <a:lnL cap="flat" cmpd="sng" w="19050">
                      <a:solidFill>
                        <a:srgbClr val="EA9999"/>
                      </a:solidFill>
                      <a:prstDash val="solid"/>
                      <a:round/>
                      <a:headEnd len="sm" w="sm" type="none"/>
                      <a:tailEnd len="sm" w="sm" type="none"/>
                    </a:lnL>
                    <a:lnR cap="flat" cmpd="sng" w="19050">
                      <a:solidFill>
                        <a:srgbClr val="EA9999"/>
                      </a:solidFill>
                      <a:prstDash val="solid"/>
                      <a:round/>
                      <a:headEnd len="sm" w="sm" type="none"/>
                      <a:tailEnd len="sm" w="sm" type="none"/>
                    </a:lnR>
                    <a:lnT cap="flat" cmpd="sng" w="19050">
                      <a:solidFill>
                        <a:srgbClr val="EA9999"/>
                      </a:solidFill>
                      <a:prstDash val="solid"/>
                      <a:round/>
                      <a:headEnd len="sm" w="sm" type="none"/>
                      <a:tailEnd len="sm" w="sm" type="none"/>
                    </a:lnT>
                    <a:lnB cap="flat" cmpd="sng" w="19050">
                      <a:solidFill>
                        <a:srgbClr val="EA9999"/>
                      </a:solidFill>
                      <a:prstDash val="solid"/>
                      <a:round/>
                      <a:headEnd len="sm" w="sm" type="none"/>
                      <a:tailEnd len="sm" w="sm" type="none"/>
                    </a:lnB>
                  </a:tcPr>
                </a:tc>
                <a:tc>
                  <a:txBody>
                    <a:bodyPr/>
                    <a:lstStyle/>
                    <a:p>
                      <a:pPr indent="0" lvl="0" marL="0" rtl="0" algn="l">
                        <a:lnSpc>
                          <a:spcPct val="115000"/>
                        </a:lnSpc>
                        <a:spcBef>
                          <a:spcPts val="0"/>
                        </a:spcBef>
                        <a:spcAft>
                          <a:spcPts val="1600"/>
                        </a:spcAft>
                        <a:buNone/>
                      </a:pPr>
                      <a:r>
                        <a:rPr lang="en" sz="1200">
                          <a:latin typeface="Times New Roman"/>
                          <a:ea typeface="Times New Roman"/>
                          <a:cs typeface="Times New Roman"/>
                          <a:sym typeface="Times New Roman"/>
                        </a:rPr>
                        <a:t>Non targeted drugs are also some of the most toxic drugs, unlike targeted therapies they tend to have several severe side effects which make them unpalatable to be used for treatment.</a:t>
                      </a:r>
                      <a:endParaRPr sz="1200">
                        <a:latin typeface="Times New Roman"/>
                        <a:ea typeface="Times New Roman"/>
                        <a:cs typeface="Times New Roman"/>
                        <a:sym typeface="Times New Roman"/>
                      </a:endParaRPr>
                    </a:p>
                  </a:txBody>
                  <a:tcPr marT="91425" marB="91425" marR="91425" marL="91425">
                    <a:lnL cap="flat" cmpd="sng" w="19050">
                      <a:solidFill>
                        <a:srgbClr val="EA9999"/>
                      </a:solidFill>
                      <a:prstDash val="solid"/>
                      <a:round/>
                      <a:headEnd len="sm" w="sm" type="none"/>
                      <a:tailEnd len="sm" w="sm" type="none"/>
                    </a:lnL>
                    <a:lnR cap="flat" cmpd="sng" w="19050">
                      <a:solidFill>
                        <a:srgbClr val="EA9999"/>
                      </a:solidFill>
                      <a:prstDash val="solid"/>
                      <a:round/>
                      <a:headEnd len="sm" w="sm" type="none"/>
                      <a:tailEnd len="sm" w="sm" type="none"/>
                    </a:lnR>
                    <a:lnT cap="flat" cmpd="sng" w="19050">
                      <a:solidFill>
                        <a:srgbClr val="EA9999"/>
                      </a:solidFill>
                      <a:prstDash val="solid"/>
                      <a:round/>
                      <a:headEnd len="sm" w="sm" type="none"/>
                      <a:tailEnd len="sm" w="sm" type="none"/>
                    </a:lnT>
                    <a:lnB cap="flat" cmpd="sng" w="19050">
                      <a:solidFill>
                        <a:srgbClr val="EA9999"/>
                      </a:solidFill>
                      <a:prstDash val="solid"/>
                      <a:round/>
                      <a:headEnd len="sm" w="sm" type="none"/>
                      <a:tailEnd len="sm" w="sm" type="none"/>
                    </a:lnB>
                  </a:tcPr>
                </a:tc>
              </a:tr>
              <a:tr h="381000">
                <a:tc>
                  <a:txBody>
                    <a:bodyPr/>
                    <a:lstStyle/>
                    <a:p>
                      <a:pPr indent="0" lvl="0" marL="0" rtl="0" algn="l">
                        <a:lnSpc>
                          <a:spcPct val="115000"/>
                        </a:lnSpc>
                        <a:spcBef>
                          <a:spcPts val="0"/>
                        </a:spcBef>
                        <a:spcAft>
                          <a:spcPts val="1600"/>
                        </a:spcAft>
                        <a:buNone/>
                      </a:pPr>
                      <a:r>
                        <a:rPr lang="en" sz="1200">
                          <a:latin typeface="Times New Roman"/>
                          <a:ea typeface="Times New Roman"/>
                          <a:cs typeface="Times New Roman"/>
                          <a:sym typeface="Times New Roman"/>
                        </a:rPr>
                        <a:t>However time costs are also associated with targeted therapies as molecular targets need to be identified before a drug can be designed.</a:t>
                      </a:r>
                      <a:endParaRPr sz="1200">
                        <a:latin typeface="Times New Roman"/>
                        <a:ea typeface="Times New Roman"/>
                        <a:cs typeface="Times New Roman"/>
                        <a:sym typeface="Times New Roman"/>
                      </a:endParaRPr>
                    </a:p>
                  </a:txBody>
                  <a:tcPr marT="91425" marB="91425" marR="91425" marL="91425">
                    <a:lnL cap="flat" cmpd="sng" w="19050">
                      <a:solidFill>
                        <a:srgbClr val="EA9999"/>
                      </a:solidFill>
                      <a:prstDash val="solid"/>
                      <a:round/>
                      <a:headEnd len="sm" w="sm" type="none"/>
                      <a:tailEnd len="sm" w="sm" type="none"/>
                    </a:lnL>
                    <a:lnR cap="flat" cmpd="sng" w="19050">
                      <a:solidFill>
                        <a:srgbClr val="EA9999"/>
                      </a:solidFill>
                      <a:prstDash val="solid"/>
                      <a:round/>
                      <a:headEnd len="sm" w="sm" type="none"/>
                      <a:tailEnd len="sm" w="sm" type="none"/>
                    </a:lnR>
                    <a:lnT cap="flat" cmpd="sng" w="19050">
                      <a:solidFill>
                        <a:srgbClr val="EA9999"/>
                      </a:solidFill>
                      <a:prstDash val="solid"/>
                      <a:round/>
                      <a:headEnd len="sm" w="sm" type="none"/>
                      <a:tailEnd len="sm" w="sm" type="none"/>
                    </a:lnT>
                    <a:lnB cap="flat" cmpd="sng" w="19050">
                      <a:solidFill>
                        <a:srgbClr val="EA999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There aren’t extensive time costs for non targeted therapies like there are for targeted therapies. </a:t>
                      </a:r>
                      <a:endParaRPr sz="1200">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EA9999"/>
                      </a:solidFill>
                      <a:prstDash val="solid"/>
                      <a:round/>
                      <a:headEnd len="sm" w="sm" type="none"/>
                      <a:tailEnd len="sm" w="sm" type="none"/>
                    </a:lnL>
                    <a:lnR cap="flat" cmpd="sng" w="19050">
                      <a:solidFill>
                        <a:srgbClr val="EA9999"/>
                      </a:solidFill>
                      <a:prstDash val="solid"/>
                      <a:round/>
                      <a:headEnd len="sm" w="sm" type="none"/>
                      <a:tailEnd len="sm" w="sm" type="none"/>
                    </a:lnR>
                    <a:lnT cap="flat" cmpd="sng" w="19050">
                      <a:solidFill>
                        <a:srgbClr val="EA9999"/>
                      </a:solidFill>
                      <a:prstDash val="solid"/>
                      <a:round/>
                      <a:headEnd len="sm" w="sm" type="none"/>
                      <a:tailEnd len="sm" w="sm" type="none"/>
                    </a:lnT>
                    <a:lnB cap="flat" cmpd="sng" w="19050">
                      <a:solidFill>
                        <a:srgbClr val="EA9999"/>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Oncogene Addiction Phenomenon </a:t>
            </a:r>
            <a:endParaRPr/>
          </a:p>
        </p:txBody>
      </p:sp>
      <p:sp>
        <p:nvSpPr>
          <p:cNvPr id="393" name="Google Shape;393;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In a phenomenon known as oncogene addiction, cancerous cells rely on oncogenes and their products to play their specified role in order to function and survive (Jones and Thompson 537-548).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Boroughs and Deberardinis say in their paper that the activation of oncogenes and loss of tumour suppressors causes metabolic reprogramming to take place in the cell, leading to increased nutrient uptake to supply the cancerous growth.</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For example, oncogenic addiction may force cancer cells to rely on a certain metabolic pathway for growth (Jones and Thompson 537-548).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Disordered Regions at Fusion Junctions, How They are Interesting </a:t>
            </a:r>
            <a:endParaRPr/>
          </a:p>
        </p:txBody>
      </p:sp>
      <p:sp>
        <p:nvSpPr>
          <p:cNvPr id="399" name="Google Shape;399;p48"/>
          <p:cNvSpPr txBox="1"/>
          <p:nvPr>
            <p:ph idx="1" type="body"/>
          </p:nvPr>
        </p:nvSpPr>
        <p:spPr>
          <a:xfrm>
            <a:off x="249425" y="14389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Intrinsically disordered proteins have often been a common factor for various diseases such as various neurodegenerative and cardiovascular diseases, as well as cancer and diabetes. This has made them the subject of intense research in recent years. Some of their most prevalent traits are:</a:t>
            </a:r>
            <a:endParaRPr sz="1900">
              <a:solidFill>
                <a:srgbClr val="000000"/>
              </a:solidFill>
              <a:latin typeface="Times New Roman"/>
              <a:ea typeface="Times New Roman"/>
              <a:cs typeface="Times New Roman"/>
              <a:sym typeface="Times New Roman"/>
            </a:endParaRPr>
          </a:p>
          <a:p>
            <a:pPr indent="-336550" lvl="0" marL="457200" rtl="0" algn="l">
              <a:spcBef>
                <a:spcPts val="16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Conformational adaptability</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Structural plasticity </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Ability to react more readily in response to changes in their environment. </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Binding promiscuity, their ability to fold differently when interacting with varying binding partners.</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More diverse roles in processes.</a:t>
            </a:r>
            <a:endParaRPr sz="17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Targeting Linker Regions</a:t>
            </a:r>
            <a:endParaRPr/>
          </a:p>
        </p:txBody>
      </p:sp>
      <p:sp>
        <p:nvSpPr>
          <p:cNvPr id="405" name="Google Shape;405;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To design treatments targeting intrinsically disordered regions is difficult, due to how flexible and dynamic the regions inherently are.</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One of the most successful approaches according to the research conducted by Santofimia-Castaño is using small molecules.</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Two perspectives exist when it comes to using small molecules to target. The first perspective involves identifying some short intrinsically disordered region that may be imperative in protein function.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The second perspective is achieved when a small molecule, identified by some screening protocol, binds to an important intrinsically disordered region, usually, but not always at a hot spot.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for cis and trans</a:t>
            </a:r>
            <a:endParaRPr/>
          </a:p>
        </p:txBody>
      </p:sp>
      <p:sp>
        <p:nvSpPr>
          <p:cNvPr id="411" name="Google Shape;411;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example of such a case has been studied by Sarkar et al. (413), the paper found that a proline on the linker tethering the two SH3 domains of the Crk adaptor protein interconverts between the cis and trans conformation. In the cis conformation, the two SH3 domains interact intramolecularly, thereby forming the basis of an autoinhibitory mechanism. Conversely, in the trans conformation Crk exists in an extended, uninhibited conformation that is marginally populated but serves to activate the protein upon ligand binding. This along with various other studies support the hypothesis that the linker in fusion proteins should be a region of interest.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Leucine’s presence</a:t>
            </a:r>
            <a:endParaRPr/>
          </a:p>
        </p:txBody>
      </p:sp>
      <p:sp>
        <p:nvSpPr>
          <p:cNvPr id="417" name="Google Shape;41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Normally hydrophobic residues induce structure in the protein sequence, since they would logically want to fold and not be exposed to solvent.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This led us to hypothesize that the clusters of hydrophobic residues we observed in linker regions may mean that the disordered region folds and becomes ordered, it may mean that there’s an ability to bind and have a secondary structure.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This could be supported by the fact that most of the oncoprotein linkers are longer than normal protein linkers, meaning there may be a higher probability of structure being present in the sequence.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Fusion Proteins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Fusion proteins can be best defined as chimeras. In greek mythology a chimera is a rare creature which is a hybrid mix between a lion, a goat, and a snake.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Similarly fusion proteins are rare. They are created when two or more genes which are used to code for separate proteins are altered to create a new fusion gene.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Translation of this fusion gene usually results in a polypeptide with functional properties derived from each of the original parent proteins, but in some cases a loss of function or a gain of function can also be observed.</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2"/>
          <p:cNvSpPr txBox="1"/>
          <p:nvPr>
            <p:ph type="title"/>
          </p:nvPr>
        </p:nvSpPr>
        <p:spPr>
          <a:xfrm>
            <a:off x="311700" y="2668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Leucine’s presence</a:t>
            </a:r>
            <a:endParaRPr/>
          </a:p>
          <a:p>
            <a:pPr indent="0" lvl="0" marL="0" rtl="0" algn="l">
              <a:spcBef>
                <a:spcPts val="0"/>
              </a:spcBef>
              <a:spcAft>
                <a:spcPts val="0"/>
              </a:spcAft>
              <a:buNone/>
            </a:pPr>
            <a:r>
              <a:t/>
            </a:r>
            <a:endParaRPr/>
          </a:p>
        </p:txBody>
      </p:sp>
      <p:sp>
        <p:nvSpPr>
          <p:cNvPr id="423" name="Google Shape;423;p52"/>
          <p:cNvSpPr txBox="1"/>
          <p:nvPr>
            <p:ph idx="1" type="body"/>
          </p:nvPr>
        </p:nvSpPr>
        <p:spPr>
          <a:xfrm>
            <a:off x="5940550" y="1133325"/>
            <a:ext cx="2891700" cy="343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000000"/>
                </a:solidFill>
                <a:latin typeface="Times New Roman"/>
                <a:ea typeface="Times New Roman"/>
                <a:cs typeface="Times New Roman"/>
                <a:sym typeface="Times New Roman"/>
              </a:rPr>
              <a:t>These patterns could be indicative of some structure to the sequence, similar patterns are seen in sequences with leucine zippers, and we believe there could be some significance to this, and that further study on the secondary structure of all the linker sequences and amino acid propensities is warranted. These studies may lead to interesting findings and further our understanding of the function of the linker regions. </a:t>
            </a:r>
            <a:endParaRPr sz="1500">
              <a:solidFill>
                <a:srgbClr val="000000"/>
              </a:solidFill>
              <a:latin typeface="Times New Roman"/>
              <a:ea typeface="Times New Roman"/>
              <a:cs typeface="Times New Roman"/>
              <a:sym typeface="Times New Roman"/>
            </a:endParaRPr>
          </a:p>
        </p:txBody>
      </p:sp>
      <p:pic>
        <p:nvPicPr>
          <p:cNvPr id="424" name="Google Shape;424;p52"/>
          <p:cNvPicPr preferRelativeResize="0"/>
          <p:nvPr/>
        </p:nvPicPr>
        <p:blipFill>
          <a:blip r:embed="rId3">
            <a:alphaModFix/>
          </a:blip>
          <a:stretch>
            <a:fillRect/>
          </a:stretch>
        </p:blipFill>
        <p:spPr>
          <a:xfrm>
            <a:off x="152400" y="1045325"/>
            <a:ext cx="5635749" cy="372380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a:t>
            </a:r>
            <a:endParaRPr/>
          </a:p>
        </p:txBody>
      </p:sp>
      <p:sp>
        <p:nvSpPr>
          <p:cNvPr id="430" name="Google Shape;43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Times New Roman"/>
                <a:ea typeface="Times New Roman"/>
                <a:cs typeface="Times New Roman"/>
                <a:sym typeface="Times New Roman"/>
              </a:rPr>
              <a:t>The huge benefit of such treatments is that the therapy has potential to replace the more toxic treatment alternatives (with their ensuing future side effects) in cancer. In addition to this biomolecules are being more and more preferred in treatment due to their inherent trait of normally not raising antibodies. Such a discovery could have a profound impact on cancer research and treatment.As we endeavor to continue to accrue big data on Fusion proteins and their linkers we hope to continue making significant discoveries as we mine to gain better knowledge of their structures, sequences, function, and behaviors.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Humans Vs. Machines</a:t>
            </a:r>
            <a:endParaRPr/>
          </a:p>
        </p:txBody>
      </p:sp>
      <p:grpSp>
        <p:nvGrpSpPr>
          <p:cNvPr id="436" name="Google Shape;436;p54"/>
          <p:cNvGrpSpPr/>
          <p:nvPr/>
        </p:nvGrpSpPr>
        <p:grpSpPr>
          <a:xfrm>
            <a:off x="311731" y="3100381"/>
            <a:ext cx="7952705" cy="1454610"/>
            <a:chOff x="1593000" y="2322568"/>
            <a:chExt cx="5957975" cy="647011"/>
          </a:xfrm>
        </p:grpSpPr>
        <p:sp>
          <p:nvSpPr>
            <p:cNvPr id="437" name="Google Shape;437;p5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4"/>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4"/>
            <p:cNvSpPr/>
            <p:nvPr/>
          </p:nvSpPr>
          <p:spPr>
            <a:xfrm rot="-5400000">
              <a:off x="3448521" y="1938326"/>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FFFFFF"/>
                  </a:solidFill>
                  <a:latin typeface="Times New Roman"/>
                  <a:ea typeface="Times New Roman"/>
                  <a:cs typeface="Times New Roman"/>
                  <a:sym typeface="Times New Roman"/>
                </a:rPr>
                <a:t>Machines</a:t>
              </a:r>
              <a:endParaRPr sz="2100">
                <a:solidFill>
                  <a:srgbClr val="FFFFFF"/>
                </a:solidFill>
                <a:latin typeface="Times New Roman"/>
                <a:ea typeface="Times New Roman"/>
                <a:cs typeface="Times New Roman"/>
                <a:sym typeface="Times New Roman"/>
              </a:endParaRPr>
            </a:p>
          </p:txBody>
        </p:sp>
        <p:sp>
          <p:nvSpPr>
            <p:cNvPr id="441" name="Google Shape;441;p5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4"/>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rgbClr val="FFFFFF"/>
                </a:solidFill>
                <a:latin typeface="Roboto Thin"/>
                <a:ea typeface="Roboto Thin"/>
                <a:cs typeface="Roboto Thin"/>
                <a:sym typeface="Roboto Thin"/>
              </a:endParaRPr>
            </a:p>
          </p:txBody>
        </p:sp>
        <p:sp>
          <p:nvSpPr>
            <p:cNvPr id="443" name="Google Shape;443;p5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rgbClr val="660000"/>
                </a:buClr>
                <a:buSzPts val="1200"/>
                <a:buFont typeface="Times New Roman"/>
                <a:buChar char="●"/>
              </a:pPr>
              <a:r>
                <a:rPr b="1" lang="en" sz="1200">
                  <a:solidFill>
                    <a:srgbClr val="660000"/>
                  </a:solidFill>
                  <a:latin typeface="Times New Roman"/>
                  <a:ea typeface="Times New Roman"/>
                  <a:cs typeface="Times New Roman"/>
                  <a:sym typeface="Times New Roman"/>
                </a:rPr>
                <a:t>Can be used to really expedite the research process(ex. WebMD)</a:t>
              </a:r>
              <a:endParaRPr b="1" sz="1200">
                <a:solidFill>
                  <a:srgbClr val="660000"/>
                </a:solidFill>
                <a:latin typeface="Times New Roman"/>
                <a:ea typeface="Times New Roman"/>
                <a:cs typeface="Times New Roman"/>
                <a:sym typeface="Times New Roman"/>
              </a:endParaRPr>
            </a:p>
            <a:p>
              <a:pPr indent="-304800" lvl="0" marL="457200" rtl="0" algn="l">
                <a:spcBef>
                  <a:spcPts val="0"/>
                </a:spcBef>
                <a:spcAft>
                  <a:spcPts val="0"/>
                </a:spcAft>
                <a:buClr>
                  <a:srgbClr val="660000"/>
                </a:buClr>
                <a:buSzPts val="1200"/>
                <a:buFont typeface="Times New Roman"/>
                <a:buChar char="●"/>
              </a:pPr>
              <a:r>
                <a:rPr b="1" lang="en" sz="1200">
                  <a:solidFill>
                    <a:srgbClr val="660000"/>
                  </a:solidFill>
                  <a:latin typeface="Times New Roman"/>
                  <a:ea typeface="Times New Roman"/>
                  <a:cs typeface="Times New Roman"/>
                  <a:sym typeface="Times New Roman"/>
                </a:rPr>
                <a:t>Not prone to biases</a:t>
              </a:r>
              <a:endParaRPr b="1" sz="1200">
                <a:solidFill>
                  <a:srgbClr val="660000"/>
                </a:solidFill>
                <a:latin typeface="Times New Roman"/>
                <a:ea typeface="Times New Roman"/>
                <a:cs typeface="Times New Roman"/>
                <a:sym typeface="Times New Roman"/>
              </a:endParaRPr>
            </a:p>
            <a:p>
              <a:pPr indent="-304800" lvl="0" marL="457200" rtl="0" algn="l">
                <a:spcBef>
                  <a:spcPts val="0"/>
                </a:spcBef>
                <a:spcAft>
                  <a:spcPts val="0"/>
                </a:spcAft>
                <a:buClr>
                  <a:srgbClr val="660000"/>
                </a:buClr>
                <a:buSzPts val="1200"/>
                <a:buFont typeface="Times New Roman"/>
                <a:buChar char="●"/>
              </a:pPr>
              <a:r>
                <a:rPr b="1" lang="en" sz="1200">
                  <a:solidFill>
                    <a:srgbClr val="660000"/>
                  </a:solidFill>
                  <a:latin typeface="Times New Roman"/>
                  <a:ea typeface="Times New Roman"/>
                  <a:cs typeface="Times New Roman"/>
                  <a:sym typeface="Times New Roman"/>
                </a:rPr>
                <a:t>Unfalteringly rational</a:t>
              </a:r>
              <a:endParaRPr b="1" sz="1200">
                <a:solidFill>
                  <a:srgbClr val="660000"/>
                </a:solidFill>
                <a:latin typeface="Times New Roman"/>
                <a:ea typeface="Times New Roman"/>
                <a:cs typeface="Times New Roman"/>
                <a:sym typeface="Times New Roman"/>
              </a:endParaRPr>
            </a:p>
            <a:p>
              <a:pPr indent="-304800" lvl="0" marL="457200" rtl="0" algn="l">
                <a:spcBef>
                  <a:spcPts val="0"/>
                </a:spcBef>
                <a:spcAft>
                  <a:spcPts val="0"/>
                </a:spcAft>
                <a:buClr>
                  <a:srgbClr val="660000"/>
                </a:buClr>
                <a:buSzPts val="1200"/>
                <a:buFont typeface="Times New Roman"/>
                <a:buChar char="●"/>
              </a:pPr>
              <a:r>
                <a:rPr b="1" lang="en" sz="1200">
                  <a:solidFill>
                    <a:srgbClr val="660000"/>
                  </a:solidFill>
                  <a:latin typeface="Times New Roman"/>
                  <a:ea typeface="Times New Roman"/>
                  <a:cs typeface="Times New Roman"/>
                  <a:sym typeface="Times New Roman"/>
                </a:rPr>
                <a:t>Show an exponential learning curve</a:t>
              </a:r>
              <a:endParaRPr b="1" sz="1200">
                <a:solidFill>
                  <a:srgbClr val="660000"/>
                </a:solidFill>
                <a:latin typeface="Times New Roman"/>
                <a:ea typeface="Times New Roman"/>
                <a:cs typeface="Times New Roman"/>
                <a:sym typeface="Times New Roman"/>
              </a:endParaRPr>
            </a:p>
            <a:p>
              <a:pPr indent="-304800" lvl="0" marL="457200" rtl="0" algn="l">
                <a:spcBef>
                  <a:spcPts val="0"/>
                </a:spcBef>
                <a:spcAft>
                  <a:spcPts val="0"/>
                </a:spcAft>
                <a:buClr>
                  <a:srgbClr val="660000"/>
                </a:buClr>
                <a:buSzPts val="1200"/>
                <a:buFont typeface="Times New Roman"/>
                <a:buChar char="●"/>
              </a:pPr>
              <a:r>
                <a:rPr b="1" lang="en" sz="1200">
                  <a:solidFill>
                    <a:srgbClr val="660000"/>
                  </a:solidFill>
                  <a:latin typeface="Times New Roman"/>
                  <a:ea typeface="Times New Roman"/>
                  <a:cs typeface="Times New Roman"/>
                  <a:sym typeface="Times New Roman"/>
                </a:rPr>
                <a:t>Very high memory capacity</a:t>
              </a:r>
              <a:endParaRPr b="1" sz="1200">
                <a:solidFill>
                  <a:srgbClr val="66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solidFill>
                  <a:srgbClr val="A72A1E"/>
                </a:solidFill>
                <a:latin typeface="Roboto"/>
                <a:ea typeface="Roboto"/>
                <a:cs typeface="Roboto"/>
                <a:sym typeface="Roboto"/>
              </a:endParaRPr>
            </a:p>
          </p:txBody>
        </p:sp>
      </p:grpSp>
      <p:grpSp>
        <p:nvGrpSpPr>
          <p:cNvPr id="444" name="Google Shape;444;p54"/>
          <p:cNvGrpSpPr/>
          <p:nvPr/>
        </p:nvGrpSpPr>
        <p:grpSpPr>
          <a:xfrm>
            <a:off x="311761" y="1432917"/>
            <a:ext cx="7788861" cy="1349420"/>
            <a:chOff x="1593000" y="2322568"/>
            <a:chExt cx="5957975" cy="643500"/>
          </a:xfrm>
        </p:grpSpPr>
        <p:sp>
          <p:nvSpPr>
            <p:cNvPr id="445" name="Google Shape;445;p5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4"/>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4"/>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FFFFFF"/>
                  </a:solidFill>
                  <a:latin typeface="Times New Roman"/>
                  <a:ea typeface="Times New Roman"/>
                  <a:cs typeface="Times New Roman"/>
                  <a:sym typeface="Times New Roman"/>
                </a:rPr>
                <a:t>Humans</a:t>
              </a:r>
              <a:endParaRPr sz="2100">
                <a:solidFill>
                  <a:srgbClr val="FFFFFF"/>
                </a:solidFill>
                <a:latin typeface="Times New Roman"/>
                <a:ea typeface="Times New Roman"/>
                <a:cs typeface="Times New Roman"/>
                <a:sym typeface="Times New Roman"/>
              </a:endParaRPr>
            </a:p>
          </p:txBody>
        </p:sp>
        <p:sp>
          <p:nvSpPr>
            <p:cNvPr id="449" name="Google Shape;449;p5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4"/>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rgbClr val="FFFFFF"/>
                </a:solidFill>
                <a:latin typeface="Roboto Thin"/>
                <a:ea typeface="Roboto Thin"/>
                <a:cs typeface="Roboto Thin"/>
                <a:sym typeface="Roboto Thin"/>
              </a:endParaRPr>
            </a:p>
          </p:txBody>
        </p:sp>
        <p:sp>
          <p:nvSpPr>
            <p:cNvPr id="451" name="Google Shape;451;p5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Clr>
                  <a:srgbClr val="660000"/>
                </a:buClr>
                <a:buSzPts val="1200"/>
                <a:buFont typeface="Times New Roman"/>
                <a:buChar char="●"/>
              </a:pPr>
              <a:r>
                <a:rPr b="1" lang="en" sz="1200">
                  <a:solidFill>
                    <a:srgbClr val="660000"/>
                  </a:solidFill>
                  <a:latin typeface="Times New Roman"/>
                  <a:ea typeface="Times New Roman"/>
                  <a:cs typeface="Times New Roman"/>
                  <a:sym typeface="Times New Roman"/>
                </a:rPr>
                <a:t>Research advances one death at a time</a:t>
              </a:r>
              <a:endParaRPr b="1" sz="1200">
                <a:solidFill>
                  <a:srgbClr val="66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660000"/>
                </a:buClr>
                <a:buSzPts val="1200"/>
                <a:buFont typeface="Times New Roman"/>
                <a:buChar char="●"/>
              </a:pPr>
              <a:r>
                <a:rPr b="1" lang="en" sz="1200">
                  <a:solidFill>
                    <a:srgbClr val="660000"/>
                  </a:solidFill>
                  <a:latin typeface="Times New Roman"/>
                  <a:ea typeface="Times New Roman"/>
                  <a:cs typeface="Times New Roman"/>
                  <a:sym typeface="Times New Roman"/>
                </a:rPr>
                <a:t>Biases</a:t>
              </a:r>
              <a:endParaRPr b="1" sz="1200">
                <a:solidFill>
                  <a:srgbClr val="66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660000"/>
                </a:buClr>
                <a:buSzPts val="1200"/>
                <a:buFont typeface="Times New Roman"/>
                <a:buChar char="●"/>
              </a:pPr>
              <a:r>
                <a:rPr b="1" lang="en" sz="1200">
                  <a:solidFill>
                    <a:srgbClr val="660000"/>
                  </a:solidFill>
                  <a:latin typeface="Times New Roman"/>
                  <a:ea typeface="Times New Roman"/>
                  <a:cs typeface="Times New Roman"/>
                  <a:sym typeface="Times New Roman"/>
                </a:rPr>
                <a:t>Bounded rationality</a:t>
              </a:r>
              <a:endParaRPr b="1" sz="1200">
                <a:solidFill>
                  <a:srgbClr val="66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660000"/>
                </a:buClr>
                <a:buSzPts val="1200"/>
                <a:buFont typeface="Times New Roman"/>
                <a:buChar char="●"/>
              </a:pPr>
              <a:r>
                <a:rPr b="1" lang="en" sz="1200">
                  <a:solidFill>
                    <a:srgbClr val="660000"/>
                  </a:solidFill>
                  <a:latin typeface="Times New Roman"/>
                  <a:ea typeface="Times New Roman"/>
                  <a:cs typeface="Times New Roman"/>
                  <a:sym typeface="Times New Roman"/>
                </a:rPr>
                <a:t>Slower learning curve</a:t>
              </a:r>
              <a:endParaRPr b="1" sz="1200">
                <a:solidFill>
                  <a:srgbClr val="66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660000"/>
                </a:buClr>
                <a:buSzPts val="1200"/>
                <a:buFont typeface="Times New Roman"/>
                <a:buChar char="●"/>
              </a:pPr>
              <a:r>
                <a:rPr b="1" lang="en" sz="1200">
                  <a:solidFill>
                    <a:srgbClr val="660000"/>
                  </a:solidFill>
                  <a:latin typeface="Times New Roman"/>
                  <a:ea typeface="Times New Roman"/>
                  <a:cs typeface="Times New Roman"/>
                  <a:sym typeface="Times New Roman"/>
                </a:rPr>
                <a:t>Lesser memory capacity</a:t>
              </a:r>
              <a:endParaRPr b="1" sz="1200">
                <a:solidFill>
                  <a:srgbClr val="660000"/>
                </a:solidFill>
                <a:latin typeface="Times New Roman"/>
                <a:ea typeface="Times New Roman"/>
                <a:cs typeface="Times New Roman"/>
                <a:sym typeface="Times New Roman"/>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graphicFrame>
        <p:nvGraphicFramePr>
          <p:cNvPr id="456" name="Google Shape;456;p55"/>
          <p:cNvGraphicFramePr/>
          <p:nvPr/>
        </p:nvGraphicFramePr>
        <p:xfrm>
          <a:off x="990200" y="1410088"/>
          <a:ext cx="3000000" cy="3000000"/>
        </p:xfrm>
        <a:graphic>
          <a:graphicData uri="http://schemas.openxmlformats.org/drawingml/2006/table">
            <a:tbl>
              <a:tblPr>
                <a:noFill/>
                <a:tableStyleId>{C4A5725C-A6D6-41B2-BC61-4827DFB856E3}</a:tableStyleId>
              </a:tblPr>
              <a:tblGrid>
                <a:gridCol w="3600900"/>
                <a:gridCol w="3600900"/>
              </a:tblGrid>
              <a:tr h="1513050">
                <a:tc>
                  <a:txBody>
                    <a:bodyPr/>
                    <a:lstStyle/>
                    <a:p>
                      <a:pPr indent="0" lvl="0" marL="0" rtl="0" algn="ctr">
                        <a:spcBef>
                          <a:spcPts val="0"/>
                        </a:spcBef>
                        <a:spcAft>
                          <a:spcPts val="0"/>
                        </a:spcAft>
                        <a:buNone/>
                      </a:pPr>
                      <a:r>
                        <a:rPr lang="en"/>
                        <a:t>Known</a:t>
                      </a:r>
                      <a:endParaRPr/>
                    </a:p>
                    <a:p>
                      <a:pPr indent="0" lvl="0" marL="0" rtl="0" algn="ctr">
                        <a:spcBef>
                          <a:spcPts val="0"/>
                        </a:spcBef>
                        <a:spcAft>
                          <a:spcPts val="0"/>
                        </a:spcAft>
                        <a:buNone/>
                      </a:pPr>
                      <a:r>
                        <a:rPr lang="en"/>
                        <a:t>Known</a:t>
                      </a:r>
                      <a:endParaRPr/>
                    </a:p>
                  </a:txBody>
                  <a:tcPr marT="91425" marB="91425" marR="91425" marL="91425" anchor="ctr">
                    <a:lnL cap="flat" cmpd="sng" w="38100">
                      <a:solidFill>
                        <a:srgbClr val="CC0000"/>
                      </a:solidFill>
                      <a:prstDash val="solid"/>
                      <a:round/>
                      <a:headEnd len="sm" w="sm" type="none"/>
                      <a:tailEnd len="sm" w="sm" type="none"/>
                    </a:lnL>
                    <a:lnR cap="flat" cmpd="sng" w="38100">
                      <a:solidFill>
                        <a:srgbClr val="CC0000"/>
                      </a:solidFill>
                      <a:prstDash val="solid"/>
                      <a:round/>
                      <a:headEnd len="sm" w="sm" type="none"/>
                      <a:tailEnd len="sm" w="sm" type="none"/>
                    </a:lnR>
                    <a:lnT cap="flat" cmpd="sng" w="38100">
                      <a:solidFill>
                        <a:srgbClr val="CC0000"/>
                      </a:solidFill>
                      <a:prstDash val="solid"/>
                      <a:round/>
                      <a:headEnd len="sm" w="sm" type="none"/>
                      <a:tailEnd len="sm" w="sm" type="none"/>
                    </a:lnT>
                    <a:lnB cap="flat" cmpd="sng" w="38100">
                      <a:solidFill>
                        <a:srgbClr val="CC0000"/>
                      </a:solidFill>
                      <a:prstDash val="solid"/>
                      <a:round/>
                      <a:headEnd len="sm" w="sm" type="none"/>
                      <a:tailEnd len="sm" w="sm" type="none"/>
                    </a:lnB>
                    <a:solidFill>
                      <a:srgbClr val="B4A7D6"/>
                    </a:solidFill>
                  </a:tcPr>
                </a:tc>
                <a:tc>
                  <a:txBody>
                    <a:bodyPr/>
                    <a:lstStyle/>
                    <a:p>
                      <a:pPr indent="0" lvl="0" marL="0" rtl="0" algn="ctr">
                        <a:spcBef>
                          <a:spcPts val="0"/>
                        </a:spcBef>
                        <a:spcAft>
                          <a:spcPts val="0"/>
                        </a:spcAft>
                        <a:buNone/>
                      </a:pPr>
                      <a:r>
                        <a:rPr lang="en"/>
                        <a:t>Known</a:t>
                      </a:r>
                      <a:endParaRPr/>
                    </a:p>
                    <a:p>
                      <a:pPr indent="0" lvl="0" marL="0" rtl="0" algn="ctr">
                        <a:spcBef>
                          <a:spcPts val="0"/>
                        </a:spcBef>
                        <a:spcAft>
                          <a:spcPts val="0"/>
                        </a:spcAft>
                        <a:buNone/>
                      </a:pPr>
                      <a:r>
                        <a:rPr lang="en"/>
                        <a:t>Unknown</a:t>
                      </a:r>
                      <a:endParaRPr/>
                    </a:p>
                  </a:txBody>
                  <a:tcPr marT="91425" marB="91425" marR="91425" marL="91425" anchor="ctr">
                    <a:lnL cap="flat" cmpd="sng" w="38100">
                      <a:solidFill>
                        <a:srgbClr val="CC0000"/>
                      </a:solidFill>
                      <a:prstDash val="solid"/>
                      <a:round/>
                      <a:headEnd len="sm" w="sm" type="none"/>
                      <a:tailEnd len="sm" w="sm" type="none"/>
                    </a:lnL>
                    <a:lnR cap="flat" cmpd="sng" w="38100">
                      <a:solidFill>
                        <a:srgbClr val="CC0000"/>
                      </a:solidFill>
                      <a:prstDash val="solid"/>
                      <a:round/>
                      <a:headEnd len="sm" w="sm" type="none"/>
                      <a:tailEnd len="sm" w="sm" type="none"/>
                    </a:lnR>
                    <a:lnT cap="flat" cmpd="sng" w="38100">
                      <a:solidFill>
                        <a:srgbClr val="CC0000"/>
                      </a:solidFill>
                      <a:prstDash val="solid"/>
                      <a:round/>
                      <a:headEnd len="sm" w="sm" type="none"/>
                      <a:tailEnd len="sm" w="sm" type="none"/>
                    </a:lnT>
                    <a:lnB cap="flat" cmpd="sng" w="38100">
                      <a:solidFill>
                        <a:srgbClr val="CC0000"/>
                      </a:solidFill>
                      <a:prstDash val="solid"/>
                      <a:round/>
                      <a:headEnd len="sm" w="sm" type="none"/>
                      <a:tailEnd len="sm" w="sm" type="none"/>
                    </a:lnB>
                    <a:solidFill>
                      <a:srgbClr val="B6D7A8"/>
                    </a:solidFill>
                  </a:tcPr>
                </a:tc>
              </a:tr>
              <a:tr h="1513050">
                <a:tc>
                  <a:txBody>
                    <a:bodyPr/>
                    <a:lstStyle/>
                    <a:p>
                      <a:pPr indent="0" lvl="0" marL="0" rtl="0" algn="ctr">
                        <a:spcBef>
                          <a:spcPts val="0"/>
                        </a:spcBef>
                        <a:spcAft>
                          <a:spcPts val="0"/>
                        </a:spcAft>
                        <a:buNone/>
                      </a:pPr>
                      <a:r>
                        <a:rPr lang="en"/>
                        <a:t>Unknown </a:t>
                      </a:r>
                      <a:endParaRPr/>
                    </a:p>
                    <a:p>
                      <a:pPr indent="0" lvl="0" marL="0" rtl="0" algn="ctr">
                        <a:spcBef>
                          <a:spcPts val="0"/>
                        </a:spcBef>
                        <a:spcAft>
                          <a:spcPts val="0"/>
                        </a:spcAft>
                        <a:buNone/>
                      </a:pPr>
                      <a:r>
                        <a:rPr lang="en"/>
                        <a:t>Known</a:t>
                      </a:r>
                      <a:endParaRPr/>
                    </a:p>
                  </a:txBody>
                  <a:tcPr marT="91425" marB="91425" marR="91425" marL="91425" anchor="ctr">
                    <a:lnL cap="flat" cmpd="sng" w="38100">
                      <a:solidFill>
                        <a:srgbClr val="CC0000"/>
                      </a:solidFill>
                      <a:prstDash val="solid"/>
                      <a:round/>
                      <a:headEnd len="sm" w="sm" type="none"/>
                      <a:tailEnd len="sm" w="sm" type="none"/>
                    </a:lnL>
                    <a:lnR cap="flat" cmpd="sng" w="38100">
                      <a:solidFill>
                        <a:srgbClr val="CC0000"/>
                      </a:solidFill>
                      <a:prstDash val="solid"/>
                      <a:round/>
                      <a:headEnd len="sm" w="sm" type="none"/>
                      <a:tailEnd len="sm" w="sm" type="none"/>
                    </a:lnR>
                    <a:lnT cap="flat" cmpd="sng" w="38100">
                      <a:solidFill>
                        <a:srgbClr val="CC0000"/>
                      </a:solidFill>
                      <a:prstDash val="solid"/>
                      <a:round/>
                      <a:headEnd len="sm" w="sm" type="none"/>
                      <a:tailEnd len="sm" w="sm" type="none"/>
                    </a:lnT>
                    <a:lnB cap="flat" cmpd="sng" w="38100">
                      <a:solidFill>
                        <a:srgbClr val="CC0000"/>
                      </a:solidFill>
                      <a:prstDash val="solid"/>
                      <a:round/>
                      <a:headEnd len="sm" w="sm" type="none"/>
                      <a:tailEnd len="sm" w="sm" type="none"/>
                    </a:lnB>
                    <a:solidFill>
                      <a:srgbClr val="FFD966"/>
                    </a:solidFill>
                  </a:tcPr>
                </a:tc>
                <a:tc>
                  <a:txBody>
                    <a:bodyPr/>
                    <a:lstStyle/>
                    <a:p>
                      <a:pPr indent="0" lvl="0" marL="0" rtl="0" algn="ctr">
                        <a:spcBef>
                          <a:spcPts val="0"/>
                        </a:spcBef>
                        <a:spcAft>
                          <a:spcPts val="0"/>
                        </a:spcAft>
                        <a:buNone/>
                      </a:pPr>
                      <a:r>
                        <a:rPr lang="en"/>
                        <a:t>Unknown</a:t>
                      </a:r>
                      <a:endParaRPr/>
                    </a:p>
                    <a:p>
                      <a:pPr indent="0" lvl="0" marL="0" rtl="0" algn="ctr">
                        <a:spcBef>
                          <a:spcPts val="0"/>
                        </a:spcBef>
                        <a:spcAft>
                          <a:spcPts val="0"/>
                        </a:spcAft>
                        <a:buNone/>
                      </a:pPr>
                      <a:r>
                        <a:rPr lang="en"/>
                        <a:t>Unknown</a:t>
                      </a:r>
                      <a:endParaRPr/>
                    </a:p>
                  </a:txBody>
                  <a:tcPr marT="91425" marB="91425" marR="91425" marL="91425" anchor="ctr">
                    <a:lnL cap="flat" cmpd="sng" w="38100">
                      <a:solidFill>
                        <a:srgbClr val="CC0000"/>
                      </a:solidFill>
                      <a:prstDash val="solid"/>
                      <a:round/>
                      <a:headEnd len="sm" w="sm" type="none"/>
                      <a:tailEnd len="sm" w="sm" type="none"/>
                    </a:lnL>
                    <a:lnR cap="flat" cmpd="sng" w="38100">
                      <a:solidFill>
                        <a:srgbClr val="CC0000"/>
                      </a:solidFill>
                      <a:prstDash val="solid"/>
                      <a:round/>
                      <a:headEnd len="sm" w="sm" type="none"/>
                      <a:tailEnd len="sm" w="sm" type="none"/>
                    </a:lnR>
                    <a:lnT cap="flat" cmpd="sng" w="38100">
                      <a:solidFill>
                        <a:srgbClr val="CC0000"/>
                      </a:solidFill>
                      <a:prstDash val="solid"/>
                      <a:round/>
                      <a:headEnd len="sm" w="sm" type="none"/>
                      <a:tailEnd len="sm" w="sm" type="none"/>
                    </a:lnT>
                    <a:lnB cap="flat" cmpd="sng" w="38100">
                      <a:solidFill>
                        <a:srgbClr val="CC0000"/>
                      </a:solidFill>
                      <a:prstDash val="solid"/>
                      <a:round/>
                      <a:headEnd len="sm" w="sm" type="none"/>
                      <a:tailEnd len="sm" w="sm" type="none"/>
                    </a:lnB>
                    <a:solidFill>
                      <a:srgbClr val="E06666"/>
                    </a:solidFill>
                  </a:tcPr>
                </a:tc>
              </a:tr>
            </a:tbl>
          </a:graphicData>
        </a:graphic>
      </p:graphicFrame>
      <p:sp>
        <p:nvSpPr>
          <p:cNvPr id="457" name="Google Shape;457;p55"/>
          <p:cNvSpPr txBox="1"/>
          <p:nvPr/>
        </p:nvSpPr>
        <p:spPr>
          <a:xfrm>
            <a:off x="3219800" y="707313"/>
            <a:ext cx="2599200" cy="51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PERCEPTION OF KNOWLEDGE</a:t>
            </a:r>
            <a:endParaRPr>
              <a:latin typeface="Lato"/>
              <a:ea typeface="Lato"/>
              <a:cs typeface="Lato"/>
              <a:sym typeface="Lato"/>
            </a:endParaRPr>
          </a:p>
        </p:txBody>
      </p:sp>
      <p:sp>
        <p:nvSpPr>
          <p:cNvPr id="458" name="Google Shape;458;p55"/>
          <p:cNvSpPr txBox="1"/>
          <p:nvPr/>
        </p:nvSpPr>
        <p:spPr>
          <a:xfrm rot="-5400000">
            <a:off x="-852800" y="2666038"/>
            <a:ext cx="2599200" cy="51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MANKIND’S KOWLEDGE</a:t>
            </a:r>
            <a:endParaRPr>
              <a:latin typeface="Lato"/>
              <a:ea typeface="Lato"/>
              <a:cs typeface="Lato"/>
              <a:sym typeface="Lato"/>
            </a:endParaRPr>
          </a:p>
        </p:txBody>
      </p:sp>
      <p:sp>
        <p:nvSpPr>
          <p:cNvPr id="459" name="Google Shape;459;p55"/>
          <p:cNvSpPr/>
          <p:nvPr/>
        </p:nvSpPr>
        <p:spPr>
          <a:xfrm>
            <a:off x="3360200" y="3398575"/>
            <a:ext cx="1230900" cy="284700"/>
          </a:xfrm>
          <a:prstGeom prst="leftBracket">
            <a:avLst>
              <a:gd fmla="val 8333"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AI/ML</a:t>
            </a:r>
            <a:endParaRPr b="1"/>
          </a:p>
        </p:txBody>
      </p:sp>
      <p:cxnSp>
        <p:nvCxnSpPr>
          <p:cNvPr id="460" name="Google Shape;460;p55"/>
          <p:cNvCxnSpPr/>
          <p:nvPr/>
        </p:nvCxnSpPr>
        <p:spPr>
          <a:xfrm flipH="1" rot="10800000">
            <a:off x="3623925" y="3747300"/>
            <a:ext cx="1846200" cy="9300"/>
          </a:xfrm>
          <a:prstGeom prst="straightConnector1">
            <a:avLst/>
          </a:prstGeom>
          <a:noFill/>
          <a:ln cap="flat" cmpd="sng" w="28575">
            <a:solidFill>
              <a:srgbClr val="EA9999"/>
            </a:solidFill>
            <a:prstDash val="solid"/>
            <a:round/>
            <a:headEnd len="med" w="med" type="none"/>
            <a:tailEnd len="med" w="med" type="triangle"/>
          </a:ln>
        </p:spPr>
      </p:cxnSp>
      <p:cxnSp>
        <p:nvCxnSpPr>
          <p:cNvPr id="461" name="Google Shape;461;p55"/>
          <p:cNvCxnSpPr/>
          <p:nvPr/>
        </p:nvCxnSpPr>
        <p:spPr>
          <a:xfrm flipH="1" rot="10800000">
            <a:off x="795000" y="3793175"/>
            <a:ext cx="1074600" cy="707400"/>
          </a:xfrm>
          <a:prstGeom prst="straightConnector1">
            <a:avLst/>
          </a:prstGeom>
          <a:noFill/>
          <a:ln cap="flat" cmpd="sng" w="28575">
            <a:solidFill>
              <a:srgbClr val="B4A7D6"/>
            </a:solidFill>
            <a:prstDash val="solid"/>
            <a:round/>
            <a:headEnd len="med" w="med" type="none"/>
            <a:tailEnd len="med" w="med" type="triangle"/>
          </a:ln>
        </p:spPr>
      </p:cxnSp>
      <p:sp>
        <p:nvSpPr>
          <p:cNvPr id="462" name="Google Shape;462;p55"/>
          <p:cNvSpPr txBox="1"/>
          <p:nvPr/>
        </p:nvSpPr>
        <p:spPr>
          <a:xfrm>
            <a:off x="156600" y="4500575"/>
            <a:ext cx="23514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My Choice in Project</a:t>
            </a:r>
            <a:endParaRPr b="1">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Fusion Proteins </a:t>
            </a:r>
            <a:endParaRPr/>
          </a:p>
        </p:txBody>
      </p:sp>
      <p:pic>
        <p:nvPicPr>
          <p:cNvPr id="83" name="Google Shape;83;p17"/>
          <p:cNvPicPr preferRelativeResize="0"/>
          <p:nvPr/>
        </p:nvPicPr>
        <p:blipFill>
          <a:blip r:embed="rId3">
            <a:alphaModFix/>
          </a:blip>
          <a:stretch>
            <a:fillRect/>
          </a:stretch>
        </p:blipFill>
        <p:spPr>
          <a:xfrm>
            <a:off x="389025" y="1017450"/>
            <a:ext cx="7926138" cy="382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Linkers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When studying fusion proteins several of our case studies were found to have an extra region in their sequence, one that matched neither of the two fused parent proteins, and resided in between them acting as a linker.</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It seems to be a vital structural feature when it comes to protein folding and conformational changes, this was further supported in the literature review.</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We hypothesize that this “linker”  has been evolutionarily designed </a:t>
            </a:r>
            <a:r>
              <a:rPr lang="en">
                <a:solidFill>
                  <a:srgbClr val="000000"/>
                </a:solidFill>
                <a:latin typeface="Times New Roman"/>
                <a:ea typeface="Times New Roman"/>
                <a:cs typeface="Times New Roman"/>
                <a:sym typeface="Times New Roman"/>
              </a:rPr>
              <a:t>because</a:t>
            </a:r>
            <a:r>
              <a:rPr lang="en">
                <a:solidFill>
                  <a:srgbClr val="000000"/>
                </a:solidFill>
                <a:latin typeface="Times New Roman"/>
                <a:ea typeface="Times New Roman"/>
                <a:cs typeface="Times New Roman"/>
                <a:sym typeface="Times New Roman"/>
              </a:rPr>
              <a:t> autonomy of the folding units allows better interaction between domains, better interactions with other proteins, and aids the protein to fold into compact structures. </a:t>
            </a:r>
            <a:endParaRPr>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228075" y="1812300"/>
            <a:ext cx="8520600" cy="151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Objectives and Scope of Study- </a:t>
            </a:r>
            <a:endParaRPr/>
          </a:p>
          <a:p>
            <a:pPr indent="0" lvl="0" marL="0" rtl="0" algn="ctr">
              <a:spcBef>
                <a:spcPts val="0"/>
              </a:spcBef>
              <a:spcAft>
                <a:spcPts val="0"/>
              </a:spcAft>
              <a:buNone/>
            </a:pPr>
            <a:r>
              <a:rPr lang="en"/>
              <a:t>The What and When</a:t>
            </a:r>
            <a:endParaRPr/>
          </a:p>
          <a:p>
            <a:pPr indent="0" lvl="0" marL="0" rtl="0" algn="ctr">
              <a:spcBef>
                <a:spcPts val="0"/>
              </a:spcBef>
              <a:spcAft>
                <a:spcPts val="0"/>
              </a:spcAft>
              <a:buNone/>
            </a:pPr>
            <a:r>
              <a:rPr lang="en"/>
              <a:t>														</a:t>
            </a:r>
            <a:r>
              <a:rPr lang="en" sz="1500"/>
              <a:t>3</a:t>
            </a:r>
            <a:r>
              <a:rPr lang="en" sz="1500"/>
              <a:t> minutes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and Scope of Study</a:t>
            </a:r>
            <a:endParaRPr/>
          </a:p>
        </p:txBody>
      </p:sp>
      <p:sp>
        <p:nvSpPr>
          <p:cNvPr id="100" name="Google Shape;100;p20"/>
          <p:cNvSpPr txBox="1"/>
          <p:nvPr/>
        </p:nvSpPr>
        <p:spPr>
          <a:xfrm>
            <a:off x="292725" y="1073300"/>
            <a:ext cx="8520600" cy="3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Data collection:</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 i. Obtain fusion protein sequences and create FASTA(fast-all) files.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ii. To identify linker regions Basic Local Alignment Search Tool for proteins (BLASTp) will be used to perform searches against the non redundant protein database on the fusion protein sequences, and the results will be downloaded as eXtensible Markup Language (xml) files.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iii. A dictionary to identify each corresponding gene in the fusion gene will be designed.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2. Appropriate libraries and python scripts will be used to further parse, clean the results, and isolate the linker regions.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3. A suitable database will be built to store the linker sequences and relevant data. 4. Use machine learning algorithms to observe trends in data. </a:t>
            </a:r>
            <a:endParaRPr sz="16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and Scope of Study</a:t>
            </a:r>
            <a:endParaRPr/>
          </a:p>
        </p:txBody>
      </p:sp>
      <p:sp>
        <p:nvSpPr>
          <p:cNvPr id="106" name="Google Shape;106;p21"/>
          <p:cNvSpPr txBox="1"/>
          <p:nvPr/>
        </p:nvSpPr>
        <p:spPr>
          <a:xfrm>
            <a:off x="292725" y="1073300"/>
            <a:ext cx="8520600" cy="3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Data Collection: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i. Proteases and their corresponding proteolytic sites will be obtained.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ii. Python scripts will be used to identify proteolytic sites on the linkers obtained.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iii. Other softwares will be located and used to find sequence and structural properties.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2. A few linkers will be treated as case studies to analyze the usability of the data.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3. Then the programs and softwares will be used on all the linkers detected and stored in the database. The results generated will be added to the existing database.</a:t>
            </a:r>
            <a:endParaRPr sz="16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