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5" r:id="rId4"/>
    <p:sldId id="277" r:id="rId5"/>
    <p:sldId id="258" r:id="rId6"/>
    <p:sldId id="259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6D"/>
    <a:srgbClr val="38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54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8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iqsels.com/en/public-domain-photo-zjqs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15816" y="598290"/>
            <a:ext cx="7512367" cy="28822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388"/>
              </a:lnSpc>
              <a:buNone/>
            </a:pPr>
            <a:r>
              <a:rPr lang="en-US" sz="591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HealthCare </a:t>
            </a:r>
          </a:p>
          <a:p>
            <a:pPr marL="0" indent="0">
              <a:lnSpc>
                <a:spcPts val="7388"/>
              </a:lnSpc>
              <a:buNone/>
            </a:pPr>
            <a:r>
              <a:rPr lang="en-US" sz="591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Dataset Handling </a:t>
            </a:r>
          </a:p>
          <a:p>
            <a:pPr marL="0" indent="0">
              <a:lnSpc>
                <a:spcPts val="7388"/>
              </a:lnSpc>
              <a:buNone/>
            </a:pPr>
            <a:r>
              <a:rPr lang="en-US" sz="591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 Pyspark</a:t>
            </a:r>
            <a:endParaRPr lang="en-US" sz="5910" dirty="0"/>
          </a:p>
        </p:txBody>
      </p:sp>
      <p:sp>
        <p:nvSpPr>
          <p:cNvPr id="5" name="Text 3"/>
          <p:cNvSpPr/>
          <p:nvPr/>
        </p:nvSpPr>
        <p:spPr>
          <a:xfrm>
            <a:off x="666991" y="4366501"/>
            <a:ext cx="6879321" cy="18132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Steps by step guide to handle health care data with Pyspark in Databricks. Create Graphs and complex transformations to make data-driven approach to answer our questions, analyze and make a proper flow of treatment based on patient’s age, blood type and even gender</a:t>
            </a:r>
          </a:p>
        </p:txBody>
      </p:sp>
      <p:pic>
        <p:nvPicPr>
          <p:cNvPr id="9" name="Image 1"/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0484" r="10173"/>
          <a:stretch/>
        </p:blipFill>
        <p:spPr>
          <a:xfrm>
            <a:off x="8440615" y="1668"/>
            <a:ext cx="6189785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674272"/>
            <a:ext cx="97200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2701900"/>
            <a:ext cx="10554414" cy="4060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In healthcare management, identifying underlying disease patterns, cost-effectiveness are essential.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However, challenges arise in maintaining patient profiles, medical conditions, and blood type. Such as-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Patients withs similar Blood Group in case of emergency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Patients profile with details like Last Doctor, medication, blood group etc.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Search the name of the patient from database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Most common Medical Condition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Which ages are effected the most?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Diabetes effect which blood type most?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/>
                </a:solidFill>
              </a:rPr>
              <a:t>Effect of Medical Condition based on gender?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Our goal is to leverage data-driven approaches to address these challenges and enhance the quality and efficiency of healthcare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83A8B533-8398-5612-F23C-81EE9B713249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030BAB3-49E0-B8D2-EEE0-2A895F221DF4}"/>
              </a:ext>
            </a:extLst>
          </p:cNvPr>
          <p:cNvSpPr/>
          <p:nvPr/>
        </p:nvSpPr>
        <p:spPr>
          <a:xfrm>
            <a:off x="-11517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06A45-32EC-3488-7B23-C903B501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2" y="3447819"/>
            <a:ext cx="2062215" cy="2062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E832A-0C9D-029A-EF71-B5CDE1AF3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466" y="3470553"/>
            <a:ext cx="2062216" cy="2062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1B241-C6D4-FC1C-152E-4F052291E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485" y="3406203"/>
            <a:ext cx="2479690" cy="247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8CCB6-C673-5043-5A34-C13907CE6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8594" y="3796747"/>
            <a:ext cx="2950578" cy="165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22FEEB-E57E-35A9-5AEC-776C0ECC6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088" y="3764706"/>
            <a:ext cx="1722887" cy="172288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BE0623-118E-932F-787B-0F8689BB8B86}"/>
              </a:ext>
            </a:extLst>
          </p:cNvPr>
          <p:cNvSpPr/>
          <p:nvPr/>
        </p:nvSpPr>
        <p:spPr>
          <a:xfrm>
            <a:off x="2117203" y="2530251"/>
            <a:ext cx="1458534" cy="381000"/>
          </a:xfrm>
          <a:prstGeom prst="rightArrow">
            <a:avLst/>
          </a:prstGeom>
          <a:solidFill>
            <a:srgbClr val="92BD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CD0144F-9018-2D61-88A4-FB7A7C87B186}"/>
              </a:ext>
            </a:extLst>
          </p:cNvPr>
          <p:cNvSpPr/>
          <p:nvPr/>
        </p:nvSpPr>
        <p:spPr>
          <a:xfrm>
            <a:off x="8081708" y="2530251"/>
            <a:ext cx="1458534" cy="381000"/>
          </a:xfrm>
          <a:prstGeom prst="rightArrow">
            <a:avLst/>
          </a:prstGeom>
          <a:solidFill>
            <a:srgbClr val="92BD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DEE41-4083-84DD-0BEF-47525727F9D0}"/>
              </a:ext>
            </a:extLst>
          </p:cNvPr>
          <p:cNvSpPr/>
          <p:nvPr/>
        </p:nvSpPr>
        <p:spPr>
          <a:xfrm>
            <a:off x="-11517" y="5848114"/>
            <a:ext cx="27321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rgbClr val="FF726D"/>
                </a:solidFill>
                <a:effectLst/>
              </a:rPr>
              <a:t>Data Collection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8489B9-A2B8-5A9D-A8ED-449C83541685}"/>
              </a:ext>
            </a:extLst>
          </p:cNvPr>
          <p:cNvSpPr/>
          <p:nvPr/>
        </p:nvSpPr>
        <p:spPr>
          <a:xfrm>
            <a:off x="2642650" y="5848114"/>
            <a:ext cx="31481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rgbClr val="FF726D"/>
                </a:solidFill>
                <a:effectLst/>
              </a:rPr>
              <a:t>Data Import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C1A57-7B1F-8C81-ABE5-E461F2854534}"/>
              </a:ext>
            </a:extLst>
          </p:cNvPr>
          <p:cNvSpPr/>
          <p:nvPr/>
        </p:nvSpPr>
        <p:spPr>
          <a:xfrm>
            <a:off x="5831075" y="5856665"/>
            <a:ext cx="31481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rgbClr val="FF726D"/>
                </a:solidFill>
                <a:effectLst/>
              </a:rPr>
              <a:t>Data Cleaning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3E9BCE-AF1F-96AF-45DA-D23C01C96C15}"/>
              </a:ext>
            </a:extLst>
          </p:cNvPr>
          <p:cNvSpPr/>
          <p:nvPr/>
        </p:nvSpPr>
        <p:spPr>
          <a:xfrm>
            <a:off x="8860951" y="5848114"/>
            <a:ext cx="31481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rgbClr val="FF726D"/>
                </a:solidFill>
                <a:effectLst/>
              </a:rPr>
              <a:t>Data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7B6745-4394-1D1B-2FA5-83D5F958FFA3}"/>
              </a:ext>
            </a:extLst>
          </p:cNvPr>
          <p:cNvSpPr/>
          <p:nvPr/>
        </p:nvSpPr>
        <p:spPr>
          <a:xfrm>
            <a:off x="11616346" y="5848114"/>
            <a:ext cx="31481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rgbClr val="FF726D"/>
                </a:solidFill>
                <a:effectLst/>
              </a:rPr>
              <a:t>Data Dashboard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1EA2BDD-EB4E-4A6C-19AF-FBEA9510EBCC}"/>
              </a:ext>
            </a:extLst>
          </p:cNvPr>
          <p:cNvSpPr/>
          <p:nvPr/>
        </p:nvSpPr>
        <p:spPr>
          <a:xfrm>
            <a:off x="11189584" y="2532394"/>
            <a:ext cx="1458534" cy="381000"/>
          </a:xfrm>
          <a:prstGeom prst="rightArrow">
            <a:avLst/>
          </a:prstGeom>
          <a:solidFill>
            <a:srgbClr val="92BD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75E79BE-B7A5-5394-BBF9-D298B6BAAAA3}"/>
              </a:ext>
            </a:extLst>
          </p:cNvPr>
          <p:cNvSpPr/>
          <p:nvPr/>
        </p:nvSpPr>
        <p:spPr>
          <a:xfrm>
            <a:off x="5109123" y="2577754"/>
            <a:ext cx="1458534" cy="381000"/>
          </a:xfrm>
          <a:prstGeom prst="rightArrow">
            <a:avLst/>
          </a:prstGeom>
          <a:solidFill>
            <a:srgbClr val="92BD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6587D5-FCAD-B59F-D4A1-36C331546EA2}"/>
              </a:ext>
            </a:extLst>
          </p:cNvPr>
          <p:cNvSpPr/>
          <p:nvPr/>
        </p:nvSpPr>
        <p:spPr>
          <a:xfrm>
            <a:off x="2653392" y="766032"/>
            <a:ext cx="874451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0"/>
                <a:solidFill>
                  <a:srgbClr val="FF726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Workflow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0028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54E44D59-BACF-E4C9-744C-0A4D384539F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19C7A28-16F3-D772-092D-B14824237020}"/>
              </a:ext>
            </a:extLst>
          </p:cNvPr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06A45-32EC-3488-7B23-C903B501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4377" y="3108532"/>
            <a:ext cx="2062215" cy="2062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E832A-0C9D-029A-EF71-B5CDE1AF3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72" b="31634"/>
          <a:stretch/>
        </p:blipFill>
        <p:spPr>
          <a:xfrm>
            <a:off x="3080970" y="3338216"/>
            <a:ext cx="4705457" cy="239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8CCB6-C673-5043-5A34-C13907CE6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7297" y="3284949"/>
            <a:ext cx="2950578" cy="165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22FEEB-E57E-35A9-5AEC-776C0ECC6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974496" y="2942023"/>
            <a:ext cx="2479690" cy="239523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A6587D5-FCAD-B59F-D4A1-36C331546EA2}"/>
              </a:ext>
            </a:extLst>
          </p:cNvPr>
          <p:cNvSpPr/>
          <p:nvPr/>
        </p:nvSpPr>
        <p:spPr>
          <a:xfrm>
            <a:off x="3632204" y="1023595"/>
            <a:ext cx="736599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spc="50" dirty="0">
                <a:ln w="0"/>
                <a:solidFill>
                  <a:srgbClr val="FF726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Tools for</a:t>
            </a:r>
            <a:r>
              <a:rPr lang="en-US" sz="6600" b="1" cap="none" spc="50" dirty="0">
                <a:ln w="0"/>
                <a:solidFill>
                  <a:srgbClr val="FF726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the Project</a:t>
            </a:r>
          </a:p>
        </p:txBody>
      </p:sp>
    </p:spTree>
    <p:extLst>
      <p:ext uri="{BB962C8B-B14F-4D97-AF65-F5344CB8AC3E}">
        <p14:creationId xmlns:p14="http://schemas.microsoft.com/office/powerpoint/2010/main" val="393242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1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1475285" y="423550"/>
            <a:ext cx="47245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Analysis Report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13543" y="1624249"/>
            <a:ext cx="11587573" cy="3111148"/>
          </a:xfrm>
          <a:prstGeom prst="roundRect">
            <a:avLst>
              <a:gd name="adj" fmla="val 3910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1586923" y="1874869"/>
            <a:ext cx="82102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2800" dirty="0">
                <a:solidFill>
                  <a:srgbClr val="FF726D"/>
                </a:solidFill>
              </a:rPr>
              <a:t>Patients withs similar Blood Group in case of emergency</a:t>
            </a:r>
          </a:p>
        </p:txBody>
      </p:sp>
      <p:sp>
        <p:nvSpPr>
          <p:cNvPr id="7" name="Text 5"/>
          <p:cNvSpPr/>
          <p:nvPr/>
        </p:nvSpPr>
        <p:spPr>
          <a:xfrm>
            <a:off x="1697455" y="3670577"/>
            <a:ext cx="29257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1113542" y="5232423"/>
            <a:ext cx="11587574" cy="2906741"/>
          </a:xfrm>
          <a:prstGeom prst="roundRect">
            <a:avLst>
              <a:gd name="adj" fmla="val 3910"/>
            </a:avLst>
          </a:prstGeom>
          <a:solidFill>
            <a:srgbClr val="382748"/>
          </a:solidFill>
          <a:ln/>
        </p:spPr>
      </p:sp>
      <p:sp>
        <p:nvSpPr>
          <p:cNvPr id="9" name="Text 7"/>
          <p:cNvSpPr/>
          <p:nvPr/>
        </p:nvSpPr>
        <p:spPr>
          <a:xfrm>
            <a:off x="5289690" y="3120865"/>
            <a:ext cx="29257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1697455" y="5729450"/>
            <a:ext cx="29257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1C3EDD-E8A3-09BE-6B0C-81E4AD766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4" t="21743" r="60646" b="53114"/>
          <a:stretch/>
        </p:blipFill>
        <p:spPr>
          <a:xfrm>
            <a:off x="1586923" y="2402361"/>
            <a:ext cx="5556738" cy="2069221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2A649DDD-5D64-BAE9-DE2A-E1B8AB93CBD8}"/>
              </a:ext>
            </a:extLst>
          </p:cNvPr>
          <p:cNvSpPr/>
          <p:nvPr/>
        </p:nvSpPr>
        <p:spPr>
          <a:xfrm>
            <a:off x="1586923" y="5441355"/>
            <a:ext cx="82102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2800" dirty="0">
                <a:solidFill>
                  <a:srgbClr val="FF726D"/>
                </a:solidFill>
              </a:rPr>
              <a:t>Patients profile with details like Last Doctor, medication, blood group etc.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6265A-5B47-E410-B72F-E52A14F8F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3" t="21743" r="31600" b="51891"/>
          <a:stretch/>
        </p:blipFill>
        <p:spPr>
          <a:xfrm>
            <a:off x="1645388" y="5902667"/>
            <a:ext cx="9397750" cy="20793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28" name="Shape 1"/>
          <p:cNvSpPr/>
          <p:nvPr/>
        </p:nvSpPr>
        <p:spPr>
          <a:xfrm>
            <a:off x="13006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Shape 3"/>
          <p:cNvSpPr/>
          <p:nvPr/>
        </p:nvSpPr>
        <p:spPr>
          <a:xfrm>
            <a:off x="1967655" y="4131498"/>
            <a:ext cx="10554414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6" name="Shape 4"/>
          <p:cNvSpPr/>
          <p:nvPr/>
        </p:nvSpPr>
        <p:spPr>
          <a:xfrm>
            <a:off x="4536845" y="3353901"/>
            <a:ext cx="27742" cy="777597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5"/>
          <p:cNvSpPr/>
          <p:nvPr/>
        </p:nvSpPr>
        <p:spPr>
          <a:xfrm>
            <a:off x="4300804" y="38815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8" name="Text 6"/>
          <p:cNvSpPr/>
          <p:nvPr/>
        </p:nvSpPr>
        <p:spPr>
          <a:xfrm>
            <a:off x="4467372" y="392325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2189825" y="2776209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30991" y="4131498"/>
            <a:ext cx="27742" cy="777597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2" name="Shape 10"/>
          <p:cNvSpPr/>
          <p:nvPr/>
        </p:nvSpPr>
        <p:spPr>
          <a:xfrm>
            <a:off x="6994950" y="38815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3" name="Text 11"/>
          <p:cNvSpPr/>
          <p:nvPr/>
        </p:nvSpPr>
        <p:spPr>
          <a:xfrm>
            <a:off x="7161518" y="392325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Shape 14"/>
          <p:cNvSpPr/>
          <p:nvPr/>
        </p:nvSpPr>
        <p:spPr>
          <a:xfrm>
            <a:off x="9925137" y="3353901"/>
            <a:ext cx="27742" cy="777597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7" name="Shape 15"/>
          <p:cNvSpPr/>
          <p:nvPr/>
        </p:nvSpPr>
        <p:spPr>
          <a:xfrm>
            <a:off x="9689096" y="38815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8" name="Text 16"/>
          <p:cNvSpPr/>
          <p:nvPr/>
        </p:nvSpPr>
        <p:spPr>
          <a:xfrm>
            <a:off x="9855664" y="392325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B8EF3D-9F7D-7415-0F3F-996E99D0D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" t="21490" r="48672" b="35409"/>
          <a:stretch/>
        </p:blipFill>
        <p:spPr>
          <a:xfrm>
            <a:off x="1004221" y="755535"/>
            <a:ext cx="5332770" cy="26015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2E78D7-F1E0-BC15-5D10-778BB185E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" t="30158" r="54269" b="24665"/>
          <a:stretch/>
        </p:blipFill>
        <p:spPr>
          <a:xfrm>
            <a:off x="4608062" y="4909095"/>
            <a:ext cx="5424338" cy="30733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81A497-DD8C-8895-48EE-A02D799A05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" t="21254" r="50929" b="28441"/>
          <a:stretch/>
        </p:blipFill>
        <p:spPr>
          <a:xfrm>
            <a:off x="7494893" y="446319"/>
            <a:ext cx="4930324" cy="2907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25579" y="605433"/>
            <a:ext cx="7492841" cy="1375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17"/>
              </a:lnSpc>
              <a:buNone/>
            </a:pPr>
            <a:r>
              <a:rPr lang="en-US" sz="433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Conclusion</a:t>
            </a:r>
            <a:endParaRPr lang="en-US" sz="4334" dirty="0"/>
          </a:p>
        </p:txBody>
      </p:sp>
      <p:sp>
        <p:nvSpPr>
          <p:cNvPr id="5" name="Shape 3"/>
          <p:cNvSpPr/>
          <p:nvPr/>
        </p:nvSpPr>
        <p:spPr>
          <a:xfrm>
            <a:off x="825579" y="2483525"/>
            <a:ext cx="495300" cy="495300"/>
          </a:xfrm>
          <a:prstGeom prst="roundRect">
            <a:avLst>
              <a:gd name="adj" fmla="val 13335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990600" y="2524720"/>
            <a:ext cx="165140" cy="4127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00" dirty="0">
              <a:solidFill>
                <a:srgbClr val="FF726D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1541026" y="2559129"/>
            <a:ext cx="5894754" cy="69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216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With this analysis project we can create a </a:t>
            </a:r>
          </a:p>
          <a:p>
            <a:pPr marL="0" indent="0">
              <a:lnSpc>
                <a:spcPts val="2709"/>
              </a:lnSpc>
              <a:buNone/>
            </a:pPr>
            <a:r>
              <a:rPr lang="en-US" sz="216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Patient Profile database.</a:t>
            </a:r>
            <a:endParaRPr lang="en-US" sz="2167" dirty="0"/>
          </a:p>
        </p:txBody>
      </p:sp>
      <p:sp>
        <p:nvSpPr>
          <p:cNvPr id="9" name="Shape 7"/>
          <p:cNvSpPr/>
          <p:nvPr/>
        </p:nvSpPr>
        <p:spPr>
          <a:xfrm>
            <a:off x="825579" y="3779401"/>
            <a:ext cx="495300" cy="495300"/>
          </a:xfrm>
          <a:prstGeom prst="roundRect">
            <a:avLst>
              <a:gd name="adj" fmla="val 13335"/>
            </a:avLst>
          </a:prstGeom>
          <a:solidFill>
            <a:srgbClr val="382748"/>
          </a:solidFill>
          <a:ln/>
        </p:spPr>
      </p:sp>
      <p:sp>
        <p:nvSpPr>
          <p:cNvPr id="10" name="Text 8"/>
          <p:cNvSpPr/>
          <p:nvPr/>
        </p:nvSpPr>
        <p:spPr>
          <a:xfrm>
            <a:off x="990600" y="3820597"/>
            <a:ext cx="165140" cy="4127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1541025" y="3855006"/>
            <a:ext cx="7331669" cy="828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2167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Run Query on the database to retrieve information like</a:t>
            </a:r>
          </a:p>
          <a:p>
            <a:pPr marL="0" indent="0">
              <a:lnSpc>
                <a:spcPts val="2709"/>
              </a:lnSpc>
              <a:buNone/>
            </a:pPr>
            <a:r>
              <a:rPr lang="en-US" sz="2167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</a:rPr>
              <a:t>Which patients have similar blood type in emergency.</a:t>
            </a:r>
            <a:endParaRPr lang="en-US" sz="2167" dirty="0">
              <a:solidFill>
                <a:schemeClr val="bg1"/>
              </a:solidFill>
            </a:endParaRPr>
          </a:p>
        </p:txBody>
      </p:sp>
      <p:sp>
        <p:nvSpPr>
          <p:cNvPr id="13" name="Shape 11"/>
          <p:cNvSpPr/>
          <p:nvPr/>
        </p:nvSpPr>
        <p:spPr>
          <a:xfrm>
            <a:off x="825579" y="5075277"/>
            <a:ext cx="495300" cy="495300"/>
          </a:xfrm>
          <a:prstGeom prst="roundRect">
            <a:avLst>
              <a:gd name="adj" fmla="val 13335"/>
            </a:avLst>
          </a:prstGeom>
          <a:solidFill>
            <a:srgbClr val="382748"/>
          </a:solidFill>
          <a:ln/>
        </p:spPr>
      </p:sp>
      <p:sp>
        <p:nvSpPr>
          <p:cNvPr id="14" name="Text 12"/>
          <p:cNvSpPr/>
          <p:nvPr/>
        </p:nvSpPr>
        <p:spPr>
          <a:xfrm>
            <a:off x="990600" y="5116473"/>
            <a:ext cx="165140" cy="4127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1541026" y="5150882"/>
            <a:ext cx="6777394" cy="908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216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Information like which blood type and age is most</a:t>
            </a:r>
          </a:p>
          <a:p>
            <a:pPr marL="0" indent="0">
              <a:lnSpc>
                <a:spcPts val="2709"/>
              </a:lnSpc>
              <a:buNone/>
            </a:pPr>
            <a:r>
              <a:rPr lang="en-US" sz="216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vulnerable to a condition can be analyzed.</a:t>
            </a:r>
            <a:endParaRPr lang="en-US" sz="2167" dirty="0"/>
          </a:p>
        </p:txBody>
      </p:sp>
      <p:sp>
        <p:nvSpPr>
          <p:cNvPr id="17" name="Shape 15"/>
          <p:cNvSpPr/>
          <p:nvPr/>
        </p:nvSpPr>
        <p:spPr>
          <a:xfrm>
            <a:off x="825579" y="6371153"/>
            <a:ext cx="495300" cy="495300"/>
          </a:xfrm>
          <a:prstGeom prst="roundRect">
            <a:avLst>
              <a:gd name="adj" fmla="val 13335"/>
            </a:avLst>
          </a:prstGeom>
          <a:solidFill>
            <a:srgbClr val="382748"/>
          </a:solidFill>
          <a:ln/>
        </p:spPr>
      </p:sp>
      <p:sp>
        <p:nvSpPr>
          <p:cNvPr id="18" name="Text 16"/>
          <p:cNvSpPr/>
          <p:nvPr/>
        </p:nvSpPr>
        <p:spPr>
          <a:xfrm>
            <a:off x="990600" y="6412349"/>
            <a:ext cx="165140" cy="4127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7"/>
          <p:cNvSpPr/>
          <p:nvPr/>
        </p:nvSpPr>
        <p:spPr>
          <a:xfrm>
            <a:off x="1541026" y="6446758"/>
            <a:ext cx="7040266" cy="908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2167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Difference in male and female count for a particular </a:t>
            </a:r>
          </a:p>
          <a:p>
            <a:pPr marL="0" indent="0">
              <a:lnSpc>
                <a:spcPts val="2709"/>
              </a:lnSpc>
              <a:buNone/>
            </a:pPr>
            <a:r>
              <a:rPr lang="en-US" sz="2167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</a:rPr>
              <a:t>disease and treat them based on body type.</a:t>
            </a:r>
            <a:endParaRPr lang="en-US" sz="2167" dirty="0">
              <a:solidFill>
                <a:schemeClr val="bg1"/>
              </a:solidFill>
            </a:endParaRPr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285</Words>
  <Application>Microsoft Office PowerPoint</Application>
  <PresentationFormat>Custom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biswarup.goswami44@outlook.com</cp:lastModifiedBy>
  <cp:revision>11</cp:revision>
  <dcterms:created xsi:type="dcterms:W3CDTF">2024-04-18T13:23:19Z</dcterms:created>
  <dcterms:modified xsi:type="dcterms:W3CDTF">2024-04-19T08:52:08Z</dcterms:modified>
</cp:coreProperties>
</file>