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59" r:id="rId5"/>
    <p:sldId id="260" r:id="rId6"/>
    <p:sldId id="262" r:id="rId7"/>
    <p:sldId id="273" r:id="rId9"/>
    <p:sldId id="274" r:id="rId10"/>
    <p:sldId id="275" r:id="rId11"/>
    <p:sldId id="271" r:id="rId12"/>
    <p:sldId id="265" r:id="rId13"/>
    <p:sldId id="266" r:id="rId14"/>
    <p:sldId id="267" r:id="rId15"/>
    <p:sldId id="268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635"/>
            <a:ext cx="12192000" cy="1860550"/>
          </a:xfrm>
        </p:spPr>
        <p:txBody>
          <a:bodyPr>
            <a:noAutofit/>
          </a:bodyPr>
          <a:lstStyle/>
          <a:p>
            <a:pPr fontAlgn="base"/>
            <a:r>
              <a:rPr lang="en-IN" altLang="en-US" b="1" dirty="0">
                <a:solidFill>
                  <a:schemeClr val="accent2">
                    <a:lumMod val="75000"/>
                  </a:schemeClr>
                </a:solidFill>
                <a:latin typeface="Aparajita" panose="02020603050405020304" charset="0"/>
                <a:cs typeface="Aparajita" panose="02020603050405020304" charset="0"/>
              </a:rPr>
              <a:t>Group 6</a:t>
            </a:r>
            <a:br>
              <a:rPr lang="en-IN" altLang="en-US" b="1" dirty="0">
                <a:solidFill>
                  <a:schemeClr val="accent2">
                    <a:lumMod val="75000"/>
                  </a:schemeClr>
                </a:solidFill>
                <a:latin typeface="Aparajita" panose="02020603050405020304" charset="0"/>
                <a:cs typeface="Aparajita" panose="02020603050405020304" charset="0"/>
              </a:rPr>
            </a:br>
            <a:r>
              <a:rPr lang="en-IN" altLang="en-US" b="1" dirty="0">
                <a:solidFill>
                  <a:schemeClr val="accent2">
                    <a:lumMod val="75000"/>
                  </a:schemeClr>
                </a:solidFill>
                <a:latin typeface="Aparajita" panose="02020603050405020304" charset="0"/>
                <a:cs typeface="Aparajita" panose="02020603050405020304" charset="0"/>
              </a:rPr>
              <a:t>Book Recommendation System</a:t>
            </a:r>
            <a:endParaRPr lang="en-IN" altLang="en-US" b="1" dirty="0">
              <a:solidFill>
                <a:schemeClr val="accent2">
                  <a:lumMod val="75000"/>
                </a:schemeClr>
              </a:solidFill>
              <a:latin typeface="Aparajita" panose="02020603050405020304" charset="0"/>
              <a:cs typeface="Aparajita" panose="020206030504050203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06375" y="1934210"/>
            <a:ext cx="1030160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v"/>
            </a:pPr>
            <a:r>
              <a:rPr lang="en-IN" altLang="en-US" sz="3200">
                <a:latin typeface="Cascadia Code" panose="020B0609020000020004" charset="0"/>
                <a:cs typeface="Cascadia Code" panose="020B0609020000020004" charset="0"/>
                <a:sym typeface="+mn-ea"/>
              </a:rPr>
              <a:t>Group Members :</a:t>
            </a:r>
            <a:br>
              <a:rPr lang="en-IN" altLang="en-US" sz="3200">
                <a:latin typeface="Cascadia Code" panose="020B0609020000020004" charset="0"/>
                <a:cs typeface="Cascadia Code" panose="020B0609020000020004" charset="0"/>
                <a:sym typeface="+mn-ea"/>
              </a:rPr>
            </a:br>
            <a:br>
              <a:rPr lang="en-IN" altLang="en-US" sz="3200">
                <a:latin typeface="Cascadia Code" panose="020B0609020000020004" charset="0"/>
                <a:cs typeface="Cascadia Code" panose="020B0609020000020004" charset="0"/>
                <a:sym typeface="+mn-ea"/>
              </a:rPr>
            </a:br>
            <a: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Mr.Abhijit Shirish Kharade</a:t>
            </a:r>
            <a:b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 Rajiv ranjan </a:t>
            </a:r>
            <a:r>
              <a:rPr lang="en-IN" alt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</a:t>
            </a:r>
            <a: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umar</a:t>
            </a:r>
            <a:b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 </a:t>
            </a:r>
            <a:r>
              <a:rPr lang="en-IN" alt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Rohith Vaddeti</a:t>
            </a:r>
            <a:b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 Roger Barreto</a:t>
            </a:r>
            <a:b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 Tanveer Mubarak Shaikh</a:t>
            </a:r>
            <a:b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Miss. Sakshi Rajendra Shirahatti</a:t>
            </a:r>
            <a:endParaRPr lang="en-US" sz="32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7890" y="621030"/>
            <a:ext cx="10515600" cy="732790"/>
          </a:xfrm>
        </p:spPr>
        <p:txBody>
          <a:bodyPr>
            <a:normAutofit fontScale="90000"/>
          </a:bodyPr>
          <a:p>
            <a:pPr marL="571500" indent="-571500" algn="ctr">
              <a:buFont typeface="Wingdings" panose="05000000000000000000" charset="0"/>
              <a:buChar char="v"/>
            </a:pPr>
            <a:r>
              <a:rPr lang="en-US" sz="4000" b="1">
                <a:latin typeface="Cascadia Code" panose="020B0609020000020004" charset="0"/>
                <a:cs typeface="Cascadia Code" panose="020B0609020000020004" charset="0"/>
                <a:sym typeface="+mn-ea"/>
              </a:rPr>
              <a:t>Collaborative Filtering Based Recommendation System</a:t>
            </a:r>
            <a:r>
              <a:rPr lang="en-IN" altLang="en-US" sz="4000" b="1">
                <a:latin typeface="Cascadia Code" panose="020B0609020000020004" charset="0"/>
                <a:cs typeface="Cascadia Code" panose="020B0609020000020004" charset="0"/>
                <a:sym typeface="+mn-ea"/>
              </a:rPr>
              <a:t>: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2410"/>
            <a:ext cx="5181600" cy="4674870"/>
          </a:xfrm>
        </p:spPr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To perform collabrative filtering we have created final dataframe by merging ratings and books Dataset,and converted into pivot_table where </a:t>
            </a: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(columns='user_id',  index='title',</a:t>
            </a: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values='rating')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and filled NaN values with 0.</a:t>
            </a: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5" name="Content Placeholder 4" descr="Screenshot (105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79465" y="1502410"/>
            <a:ext cx="6067425" cy="5229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5" y="0"/>
            <a:ext cx="10515600" cy="771525"/>
          </a:xfrm>
        </p:spPr>
        <p:txBody>
          <a:bodyPr/>
          <a:p>
            <a:pPr marL="571500" indent="-571500" algn="ctr">
              <a:buFont typeface="Wingdings" panose="05000000000000000000" charset="0"/>
              <a:buChar char="v"/>
            </a:pPr>
            <a:r>
              <a:rPr lang="en-IN" altLang="en-US" sz="3600" b="1">
                <a:latin typeface="Cascadia Code" panose="020B0609020000020004" charset="0"/>
                <a:cs typeface="Cascadia Code" panose="020B0609020000020004" charset="0"/>
              </a:rPr>
              <a:t>Book Name:</a:t>
            </a:r>
            <a:endParaRPr lang="en-IN" altLang="en-US" sz="3600" b="1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985" y="855980"/>
            <a:ext cx="5920740" cy="5702935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As pivot table as many 0 values we will use                    </a:t>
            </a: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csr_matrix that calculate only non-zero values </a:t>
            </a: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&amp; does fast calculation.Then by using KNN we </a:t>
            </a: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will get Suggestions of Similar Book Names</a:t>
            </a:r>
            <a:endParaRPr lang="en-US" sz="2000"/>
          </a:p>
          <a:p>
            <a:pPr marL="0" indent="0">
              <a:buNone/>
            </a:pP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5" name="Content Placeholder 4" descr="Screenshot (106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3985" y="2899410"/>
            <a:ext cx="5859780" cy="3726815"/>
          </a:xfrm>
          <a:prstGeom prst="rect">
            <a:avLst/>
          </a:prstGeom>
        </p:spPr>
      </p:pic>
      <p:pic>
        <p:nvPicPr>
          <p:cNvPr id="4" name="Picture 3" descr="Screenshot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035" y="3265805"/>
            <a:ext cx="5976620" cy="33604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302375" y="771525"/>
            <a:ext cx="53041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latin typeface="Constantia" panose="02030602050306030303" charset="0"/>
                <a:cs typeface="Constantia" panose="02030602050306030303" charset="0"/>
              </a:rPr>
              <a:t>There are two common types of matrices: sparse and dense. In 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</a:rPr>
              <a:t>difference</a:t>
            </a:r>
            <a:r>
              <a:rPr lang="en-US" sz="1600">
                <a:latin typeface="Constantia" panose="02030602050306030303" charset="0"/>
                <a:cs typeface="Constantia" panose="02030602050306030303" charset="0"/>
              </a:rPr>
              <a:t> to dense matrices, which have a majority of non-zero elements, sparse matrices have a majority of zeros.</a:t>
            </a:r>
            <a:endParaRPr lang="en-US" sz="1600">
              <a:latin typeface="Constantia" panose="02030602050306030303" charset="0"/>
              <a:cs typeface="Constantia" panose="02030602050306030303" charset="0"/>
            </a:endParaRPr>
          </a:p>
          <a:p>
            <a:pPr algn="l"/>
            <a:endParaRPr lang="en-US" sz="1600">
              <a:latin typeface="Constantia" panose="02030602050306030303" charset="0"/>
              <a:cs typeface="Constantia" panose="02030602050306030303" charset="0"/>
            </a:endParaRPr>
          </a:p>
          <a:p>
            <a:pPr algn="l"/>
            <a:r>
              <a:rPr lang="en-IN" altLang="en-US" sz="1600">
                <a:latin typeface="Constantia" panose="02030602050306030303" charset="0"/>
                <a:cs typeface="Constantia" panose="02030602050306030303" charset="0"/>
              </a:rPr>
              <a:t>       </a:t>
            </a:r>
            <a:r>
              <a:rPr lang="en-US" sz="1600">
                <a:latin typeface="Constantia" panose="02030602050306030303" charset="0"/>
                <a:cs typeface="Constantia" panose="02030602050306030303" charset="0"/>
              </a:rPr>
              <a:t>When a large matrix is available, it is typical for the majority of the elements to be zeros. Therefore, makes it reasonable to conduct operations using only non-zero numbers because zero times anything always results in zero.</a:t>
            </a:r>
            <a:endParaRPr lang="en-US" sz="1600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9590"/>
          </a:xfrm>
        </p:spPr>
        <p:txBody>
          <a:bodyPr>
            <a:normAutofit fontScale="90000"/>
          </a:bodyPr>
          <a:p>
            <a:pPr marL="571500" indent="-571500" algn="ctr">
              <a:buFont typeface="Wingdings" panose="05000000000000000000" charset="0"/>
              <a:buChar char="v"/>
            </a:pPr>
            <a:r>
              <a:rPr lang="en-IN" altLang="en-US" sz="4000" b="1">
                <a:latin typeface="Cascadia Code" panose="020B0609020000020004" charset="0"/>
                <a:cs typeface="Cascadia Code" panose="020B0609020000020004" charset="0"/>
              </a:rPr>
              <a:t>Author Name</a:t>
            </a:r>
            <a:endParaRPr lang="en-IN" altLang="en-US" sz="4000" b="1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405" y="1259840"/>
            <a:ext cx="5573395" cy="4917440"/>
          </a:xfrm>
        </p:spPr>
        <p:txBody>
          <a:bodyPr/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To Get the recommendation by giving Name of author we used Books &amp; Ratings Dataset </a:t>
            </a: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5" name="Content Placeholder 4" descr="Screenshot (107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4630" y="2331085"/>
            <a:ext cx="5897245" cy="3312160"/>
          </a:xfrm>
          <a:prstGeom prst="rect">
            <a:avLst/>
          </a:prstGeom>
        </p:spPr>
      </p:pic>
      <p:pic>
        <p:nvPicPr>
          <p:cNvPr id="4" name="Picture 3" descr="Screenshot (112)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95" y="2331085"/>
            <a:ext cx="5894705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385" y="202565"/>
            <a:ext cx="10515600" cy="586740"/>
          </a:xfrm>
        </p:spPr>
        <p:txBody>
          <a:bodyPr>
            <a:noAutofit/>
          </a:bodyPr>
          <a:p>
            <a:pPr marL="571500" indent="-571500" algn="ctr">
              <a:buFont typeface="Wingdings" panose="05000000000000000000" charset="0"/>
              <a:buChar char="v"/>
            </a:pPr>
            <a:r>
              <a:rPr lang="en-IN" altLang="en-US" sz="3600" b="1">
                <a:latin typeface="Cascadia Code" panose="020B0609020000020004" charset="0"/>
                <a:cs typeface="Cascadia Code" panose="020B0609020000020004" charset="0"/>
              </a:rPr>
              <a:t>Age</a:t>
            </a:r>
            <a:endParaRPr lang="en-IN" altLang="en-US" sz="3600" b="1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0270"/>
            <a:ext cx="6019800" cy="5967730"/>
          </a:xfrm>
        </p:spPr>
        <p:txBody>
          <a:bodyPr/>
          <a:p>
            <a:pPr marL="0" indent="0">
              <a:buNone/>
            </a:pPr>
            <a:r>
              <a:rPr lang="en-IN" altLang="en-US" sz="1800">
                <a:latin typeface="Constantia" panose="02030602050306030303" charset="0"/>
                <a:cs typeface="Constantia" panose="02030602050306030303" charset="0"/>
              </a:rPr>
              <a:t>To get Recommendation According to Age we have used Clustering &amp; KNN.</a:t>
            </a:r>
            <a:endParaRPr lang="en-IN" altLang="en-US" sz="18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1800">
                <a:latin typeface="Constantia" panose="02030602050306030303" charset="0"/>
                <a:cs typeface="Constantia" panose="02030602050306030303" charset="0"/>
              </a:rPr>
              <a:t>and we got 5 clusters :</a:t>
            </a:r>
            <a:endParaRPr lang="en-IN" altLang="en-US" sz="18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1800">
                <a:latin typeface="Constantia" panose="02030602050306030303" charset="0"/>
                <a:cs typeface="Constantia" panose="02030602050306030303" charset="0"/>
              </a:rPr>
              <a:t>                                     </a:t>
            </a:r>
            <a:endParaRPr lang="en-IN" altLang="en-US" sz="18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endParaRPr lang="en-IN" altLang="en-US" sz="18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1800">
                <a:latin typeface="Constantia" panose="02030602050306030303" charset="0"/>
                <a:cs typeface="Constantia" panose="02030602050306030303" charset="0"/>
              </a:rPr>
              <a:t>Then we gave age groupd for those clusters</a:t>
            </a:r>
            <a:endParaRPr lang="en-IN" altLang="en-US" sz="1800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5" name="Content Placeholder 4" descr="Screenshot (108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56815" y="1221105"/>
            <a:ext cx="2860040" cy="1354455"/>
          </a:xfrm>
          <a:prstGeom prst="rect">
            <a:avLst/>
          </a:prstGeom>
        </p:spPr>
      </p:pic>
      <p:pic>
        <p:nvPicPr>
          <p:cNvPr id="6" name="Picture 5" descr="Screenshot (109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3007360"/>
            <a:ext cx="6293485" cy="3850005"/>
          </a:xfrm>
          <a:prstGeom prst="rect">
            <a:avLst/>
          </a:prstGeom>
        </p:spPr>
      </p:pic>
      <p:pic>
        <p:nvPicPr>
          <p:cNvPr id="4" name="Picture 3" descr="Screenshot (113)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007360"/>
            <a:ext cx="6077585" cy="34169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 algn="ctr">
              <a:buFont typeface="Wingdings" panose="05000000000000000000" charset="0"/>
              <a:buChar char="v"/>
            </a:pPr>
            <a:r>
              <a:rPr lang="en-IN" altLang="en-US" sz="3600">
                <a:latin typeface="Cascadia Code" panose="020B0609020000020004" charset="0"/>
                <a:cs typeface="Cascadia Code" panose="020B0609020000020004" charset="0"/>
              </a:rPr>
              <a:t>Country</a:t>
            </a:r>
            <a:endParaRPr lang="en-IN" altLang="en-US" sz="36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To get 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Recommendation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Based on 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Country Name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we have 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merged Books &amp; Users Dataset.</a:t>
            </a:r>
            <a:endParaRPr lang="en-IN" altLang="en-US" sz="2000" b="1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7" name="Content Placeholder 6" descr="Screenshot (114)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50710" y="1620520"/>
            <a:ext cx="5181600" cy="2912745"/>
          </a:xfrm>
          <a:prstGeom prst="rect">
            <a:avLst/>
          </a:prstGeom>
        </p:spPr>
      </p:pic>
      <p:pic>
        <p:nvPicPr>
          <p:cNvPr id="5" name="Picture 4" descr="Screenshot (11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" y="3187065"/>
            <a:ext cx="6831330" cy="25501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95" y="567055"/>
            <a:ext cx="10515600" cy="633730"/>
          </a:xfrm>
        </p:spPr>
        <p:txBody>
          <a:bodyPr>
            <a:normAutofit/>
          </a:bodyPr>
          <a:p>
            <a:pPr marL="571500" indent="-571500" algn="ctr">
              <a:buFont typeface="Wingdings" panose="05000000000000000000" charset="0"/>
              <a:buChar char="v"/>
            </a:pPr>
            <a:r>
              <a:rPr lang="en-IN" altLang="en-US" sz="3600" b="1">
                <a:latin typeface="Cascadia Code" panose="020B0609020000020004" charset="0"/>
                <a:cs typeface="Cascadia Code" panose="020B0609020000020004" charset="0"/>
              </a:rPr>
              <a:t>Deployement:</a:t>
            </a:r>
            <a:endParaRPr lang="en-IN" altLang="en-US" sz="3600" b="1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340" y="779780"/>
            <a:ext cx="5712460" cy="5397500"/>
          </a:xfrm>
        </p:spPr>
        <p:txBody>
          <a:bodyPr/>
          <a:p>
            <a:pPr marL="0" indent="0">
              <a:buNone/>
            </a:pPr>
            <a:endParaRPr lang="en-IN" altLang="en-US" sz="2000" b="1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endParaRPr lang="en-IN" altLang="en-US" sz="2000" b="1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For Deployement we have used pickel files:</a:t>
            </a:r>
            <a:endParaRPr lang="en-IN" altLang="en-US" sz="2000" b="1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5" name="Content Placeholder 4" descr="Screenshot (112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7340" y="2456815"/>
            <a:ext cx="5974715" cy="310959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474585" y="1790065"/>
            <a:ext cx="3141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Home Screen</a:t>
            </a:r>
            <a:endParaRPr lang="en-IN" altLang="en-US" sz="2000" b="1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9" name="Picture 8" descr="Screenshot (109)last 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655" y="2555875"/>
            <a:ext cx="5501005" cy="3092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79855"/>
          </a:xfrm>
        </p:spPr>
        <p:txBody>
          <a:bodyPr/>
          <a:p>
            <a:pPr marL="571500" indent="-571500" algn="ctr">
              <a:buFont typeface="Wingdings" panose="05000000000000000000" charset="0"/>
              <a:buChar char="v"/>
            </a:pPr>
            <a:r>
              <a:rPr lang="en-IN" altLang="en-US" sz="3600" b="1">
                <a:latin typeface="Cascadia Code" panose="020B0609020000020004" charset="0"/>
                <a:cs typeface="Cascadia Code" panose="020B0609020000020004" charset="0"/>
              </a:rPr>
              <a:t>Contents:</a:t>
            </a:r>
            <a:endParaRPr lang="en-IN" altLang="en-US" sz="3600" b="1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0935"/>
            <a:ext cx="10515600" cy="5351145"/>
          </a:xfrm>
        </p:spPr>
        <p:txBody>
          <a:bodyPr>
            <a:normAutofit/>
          </a:bodyPr>
          <a:p>
            <a:r>
              <a:rPr 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Business Objective:</a:t>
            </a:r>
            <a:endParaRPr lang="en-US" sz="200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Data Summary</a:t>
            </a: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EDA/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Data Cleaning</a:t>
            </a: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Recommendation Models</a:t>
            </a: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Collabrative Filtering</a:t>
            </a: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Recommendation Based on :  1)  Book Name</a:t>
            </a: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                                                    2)  Book Authors</a:t>
            </a: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                                                    3)  Users Age</a:t>
            </a: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                                                    4) Country</a:t>
            </a: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Deployement</a:t>
            </a: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                                                   </a:t>
            </a: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743710"/>
          </a:xfrm>
        </p:spPr>
        <p:txBody>
          <a:bodyPr>
            <a:normAutofit fontScale="90000"/>
          </a:bodyPr>
          <a:p>
            <a:br>
              <a:rPr lang="en-IN" altLang="en-US"/>
            </a:br>
            <a:br>
              <a:rPr 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-635"/>
            <a:ext cx="10515600" cy="6859270"/>
          </a:xfrm>
        </p:spPr>
        <p:txBody>
          <a:bodyPr/>
          <a:p>
            <a:pPr algn="ctr">
              <a:buFont typeface="Wingdings" panose="05000000000000000000" charset="0"/>
              <a:buChar char="v"/>
            </a:pPr>
            <a:r>
              <a:rPr lang="en-IN" altLang="en-US" sz="3600" b="1">
                <a:latin typeface="Cascadia Code" panose="020B0609020000020004" charset="0"/>
                <a:cs typeface="Cascadia Code" panose="020B0609020000020004" charset="0"/>
                <a:sym typeface="+mn-ea"/>
              </a:rPr>
              <a:t>Business Objective :</a:t>
            </a:r>
            <a:endParaRPr lang="en-IN" altLang="en-US" sz="3600" b="1">
              <a:latin typeface="Cascadia Code" panose="020B0609020000020004" charset="0"/>
              <a:cs typeface="Cascadia Code" panose="020B0609020000020004" charset="0"/>
              <a:sym typeface="+mn-ea"/>
            </a:endParaRPr>
          </a:p>
          <a:p>
            <a:pPr marL="0" indent="0" algn="ctr">
              <a:buFont typeface="Wingdings" panose="05000000000000000000" charset="0"/>
              <a:buNone/>
            </a:pPr>
            <a:endParaRPr lang="en-US" sz="3600" b="1">
              <a:latin typeface="Cascadia Code" panose="020B0609020000020004" charset="0"/>
              <a:cs typeface="Cascadia Code" panose="020B0609020000020004" charset="0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  <a:sym typeface="+mn-ea"/>
              </a:rPr>
              <a:t> </a:t>
            </a:r>
            <a:r>
              <a:rPr lang="en-US" sz="2000" b="1">
                <a:latin typeface="Constantia" panose="02030602050306030303" charset="0"/>
                <a:cs typeface="Constantia" panose="02030602050306030303" charset="0"/>
                <a:sym typeface="+mn-ea"/>
              </a:rPr>
              <a:t>Generate the features from the dataset and use them to recommend the books accordingly to the users.</a:t>
            </a:r>
            <a:endParaRPr lang="en-US" sz="2000" b="1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2000" b="1">
              <a:latin typeface="Constantia" panose="02030602050306030303" charset="0"/>
              <a:cs typeface="Constantia" panose="02030602050306030303" charset="0"/>
            </a:endParaRPr>
          </a:p>
          <a:p>
            <a:pPr algn="ctr">
              <a:buFont typeface="Wingdings" panose="05000000000000000000" charset="0"/>
              <a:buChar char="v"/>
            </a:pPr>
            <a:r>
              <a:rPr lang="en-IN" altLang="en-US" sz="2400"/>
              <a:t> </a:t>
            </a:r>
            <a:r>
              <a:rPr lang="en-IN" altLang="en-US" sz="3200" b="1">
                <a:latin typeface="Cascadia Code" panose="020B0609020000020004" charset="0"/>
                <a:cs typeface="Cascadia Code" panose="020B0609020000020004" charset="0"/>
              </a:rPr>
              <a:t>Data Summay :</a:t>
            </a:r>
            <a:endParaRPr lang="en-IN" altLang="en-US" sz="3200" b="1"/>
          </a:p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Books Dataset :    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  <a:sym typeface="+mn-ea"/>
              </a:rPr>
              <a:t>Shape of Books Dataset : (271360, 8)</a:t>
            </a:r>
            <a:endParaRPr lang="en-IN" altLang="en-US" sz="2000" b="1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                                 1) ISBN.                  2) 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Year-Of-Publication. 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</a:t>
            </a: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                                     3)Book-Title.         4) 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Publisher.</a:t>
            </a: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                                     5)Book-Author       6)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Image-URL-S. </a:t>
            </a: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                                     7)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Image-URL-M.    8)Image-URL-L</a:t>
            </a: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Ratings Dataset:  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  <a:sym typeface="+mn-ea"/>
              </a:rPr>
              <a:t>Shape of Ratings Dataset :  (1149780, 3)</a:t>
            </a:r>
            <a:endParaRPr lang="en-IN" altLang="en-US" sz="2000" b="1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  <a:sym typeface="+mn-ea"/>
              </a:rPr>
              <a:t>                                 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 1)User-Id    2) ISBN   3) Book-Rating</a:t>
            </a: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Users Dataset: 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  <a:sym typeface="+mn-ea"/>
              </a:rPr>
              <a:t>Shape of Users Dataset : (278858, 3)</a:t>
            </a:r>
            <a:endParaRPr lang="en-IN" altLang="en-US" sz="2000" b="1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                                1)  User-ID    2)Location    3)Age</a:t>
            </a: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-635"/>
            <a:ext cx="6435725" cy="6859270"/>
          </a:xfrm>
        </p:spPr>
        <p:txBody>
          <a:bodyPr/>
          <a:p>
            <a:pPr algn="ctr">
              <a:buFont typeface="Wingdings" panose="05000000000000000000" charset="0"/>
              <a:buChar char="v"/>
            </a:pPr>
            <a:r>
              <a:rPr lang="en-IN" altLang="en-US" sz="3600" b="1">
                <a:latin typeface="Cascadia Code" panose="020B0609020000020004" charset="0"/>
                <a:cs typeface="Cascadia Code" panose="020B0609020000020004" charset="0"/>
              </a:rPr>
              <a:t>EDA:</a:t>
            </a:r>
            <a:endParaRPr lang="en-IN" altLang="en-US" sz="3600" b="1">
              <a:latin typeface="Cascadia Code" panose="020B0609020000020004" charset="0"/>
              <a:cs typeface="Cascadia Code" panose="020B0609020000020004" charset="0"/>
            </a:endParaRPr>
          </a:p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Null value Imputation: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 </a:t>
            </a:r>
            <a:r>
              <a:rPr lang="en-IN" altLang="en-US" sz="1800" b="1">
                <a:latin typeface="Cascadia Code" panose="020B0609020000020004" charset="0"/>
                <a:cs typeface="Cascadia Code" panose="020B0609020000020004" charset="0"/>
              </a:rPr>
              <a:t>Books Dataset</a:t>
            </a:r>
            <a:endParaRPr lang="en-IN" altLang="en-US" sz="1800" b="1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endParaRPr lang="en-IN" altLang="en-US" sz="1800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 sz="3600" b="1">
              <a:latin typeface="Cascadia Code" panose="020B0609020000020004" charset="0"/>
              <a:cs typeface="Cascadia Code" panose="020B06090200000200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b="1">
                <a:latin typeface="Cascadia Code" panose="020B0609020000020004" charset="0"/>
                <a:cs typeface="Cascadia Code" panose="020B0609020000020004" charset="0"/>
              </a:rPr>
              <a:t>Users Dataset:</a:t>
            </a:r>
            <a:endParaRPr lang="en-IN" altLang="en-US" b="1">
              <a:latin typeface="Cascadia Code" panose="020B0609020000020004" charset="0"/>
              <a:cs typeface="Cascadia Code" panose="020B0609020000020004" charset="0"/>
            </a:endParaRPr>
          </a:p>
          <a:p>
            <a:pPr>
              <a:buNone/>
            </a:pPr>
            <a:r>
              <a:rPr lang="en-IN" altLang="en-US" b="1">
                <a:latin typeface="Cascadia Code" panose="020B0609020000020004" charset="0"/>
                <a:cs typeface="Cascadia Code" panose="020B0609020000020004" charset="0"/>
              </a:rPr>
              <a:t>                                </a:t>
            </a:r>
            <a:endParaRPr lang="en-IN" altLang="en-US" b="1">
              <a:latin typeface="Cascadia Code" panose="020B0609020000020004" charset="0"/>
              <a:cs typeface="Cascadia Code" panose="020B0609020000020004" charset="0"/>
            </a:endParaRPr>
          </a:p>
        </p:txBody>
      </p:sp>
      <p:pic>
        <p:nvPicPr>
          <p:cNvPr id="4" name="Content Placeholder 3" descr="Screenshot (87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310" y="1280160"/>
            <a:ext cx="1990725" cy="2017395"/>
          </a:xfrm>
          <a:prstGeom prst="rect">
            <a:avLst/>
          </a:prstGeom>
        </p:spPr>
      </p:pic>
      <p:pic>
        <p:nvPicPr>
          <p:cNvPr id="8" name="Picture 7" descr="Screenshot (8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090" y="1186815"/>
            <a:ext cx="5600700" cy="187769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856740" y="1935480"/>
            <a:ext cx="45319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Replacing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 NAN Values 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with P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ublisher </a:t>
            </a:r>
            <a:endParaRPr lang="en-IN" altLang="en-US" sz="2000" b="1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Name 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and A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uthor Name</a:t>
            </a:r>
            <a:endParaRPr lang="en-IN" altLang="en-US" sz="2000" b="1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12" name="Picture 11" descr="Screenshot (89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" y="3719195"/>
            <a:ext cx="2260600" cy="144970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7310" y="5389880"/>
            <a:ext cx="29476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Replacing 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NAN Values</a:t>
            </a:r>
            <a:endParaRPr lang="en-IN" altLang="en-US" sz="2000" b="1">
              <a:latin typeface="Constantia" panose="02030602050306030303" charset="0"/>
              <a:cs typeface="Constantia" panose="02030602050306030303" charset="0"/>
            </a:endParaRPr>
          </a:p>
          <a:p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with </a:t>
            </a: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</a:rPr>
              <a:t>Mean</a:t>
            </a:r>
            <a:endParaRPr lang="en-IN" altLang="en-US" sz="2000" b="1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14" name="Picture 13" descr="Screenshot (90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980" y="4742180"/>
            <a:ext cx="4255770" cy="1851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Wingdings" panose="05000000000000000000" charset="0"/>
              <a:buChar char="v"/>
            </a:pPr>
            <a: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  <a:t>Visualization: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1428095" cy="5257165"/>
          </a:xfrm>
        </p:spPr>
        <p:txBody>
          <a:bodyPr/>
          <a:p>
            <a:pPr marL="0" indent="0" algn="ctr">
              <a:buFont typeface="Wingdings" panose="05000000000000000000" charset="0"/>
              <a:buNone/>
            </a:pPr>
            <a:endParaRPr lang="en-IN" altLang="en-US" sz="1800" b="1"/>
          </a:p>
          <a:p>
            <a:pPr marL="0" indent="0" algn="l">
              <a:buNone/>
            </a:pPr>
            <a:r>
              <a:rPr lang="en-IN" altLang="en-US" sz="1800" b="1">
                <a:latin typeface="Cascadia Code" panose="020B0609020000020004" charset="0"/>
                <a:cs typeface="Cascadia Code" panose="020B0609020000020004" charset="0"/>
                <a:sym typeface="+mn-ea"/>
              </a:rPr>
              <a:t>1) Books Dataset: </a:t>
            </a:r>
            <a:r>
              <a:rPr lang="en-IN" altLang="en-US" sz="1800">
                <a:latin typeface="Constantia" panose="02030602050306030303" charset="0"/>
                <a:cs typeface="Constantia" panose="02030602050306030303" charset="0"/>
                <a:sym typeface="+mn-ea"/>
              </a:rPr>
              <a:t>Country with most number of Users</a:t>
            </a:r>
            <a:r>
              <a:rPr lang="en-IN" altLang="en-US" sz="1800" b="1">
                <a:sym typeface="+mn-ea"/>
              </a:rPr>
              <a:t> </a:t>
            </a:r>
            <a:endParaRPr lang="en-IN" altLang="en-US" sz="1800" b="1">
              <a:sym typeface="+mn-ea"/>
            </a:endParaRPr>
          </a:p>
          <a:p>
            <a:pPr marL="0" indent="0" algn="l">
              <a:buNone/>
            </a:pPr>
            <a:endParaRPr lang="en-IN" altLang="en-US" sz="1800" b="1">
              <a:sym typeface="+mn-ea"/>
            </a:endParaRPr>
          </a:p>
          <a:p>
            <a:pPr marL="0" indent="0" algn="l">
              <a:buNone/>
            </a:pPr>
            <a:endParaRPr lang="en-IN" altLang="en-US" sz="1800" b="1">
              <a:sym typeface="+mn-ea"/>
            </a:endParaRPr>
          </a:p>
          <a:p>
            <a:pPr marL="0" indent="0" algn="l">
              <a:buNone/>
            </a:pPr>
            <a:r>
              <a:rPr lang="en-IN" altLang="en-US" sz="1800" b="1">
                <a:sym typeface="+mn-ea"/>
              </a:rPr>
              <a:t>                                                                                      </a:t>
            </a:r>
            <a:endParaRPr lang="en-IN" altLang="en-US" sz="1800" b="1">
              <a:sym typeface="+mn-ea"/>
            </a:endParaRPr>
          </a:p>
          <a:p>
            <a:pPr marL="0" indent="0" algn="l">
              <a:buNone/>
            </a:pPr>
            <a:r>
              <a:rPr lang="en-IN" altLang="en-US" sz="1800" b="1">
                <a:sym typeface="+mn-ea"/>
              </a:rPr>
              <a:t>                                                                                                    2)</a:t>
            </a:r>
            <a:r>
              <a:rPr lang="en-IN" altLang="en-US" sz="1800">
                <a:sym typeface="+mn-ea"/>
              </a:rPr>
              <a:t> Top 10 Publishers  :         </a:t>
            </a:r>
            <a:endParaRPr lang="en-IN" altLang="en-US" sz="1800" b="1">
              <a:sym typeface="+mn-ea"/>
            </a:endParaRPr>
          </a:p>
          <a:p>
            <a:pPr marL="0" indent="0" algn="l">
              <a:buNone/>
            </a:pPr>
            <a:endParaRPr lang="en-IN" altLang="en-US" sz="1800" b="1">
              <a:latin typeface="Cascadia Code" panose="020B0609020000020004" charset="0"/>
              <a:cs typeface="Cascadia Code" panose="020B0609020000020004" charset="0"/>
              <a:sym typeface="+mn-ea"/>
            </a:endParaRPr>
          </a:p>
          <a:p>
            <a:pPr marL="0" indent="0" algn="l">
              <a:buNone/>
            </a:pPr>
            <a:endParaRPr lang="en-IN" altLang="en-US" sz="1800" b="1">
              <a:latin typeface="Cascadia Code" panose="020B0609020000020004" charset="0"/>
              <a:cs typeface="Cascadia Code" panose="020B0609020000020004" charset="0"/>
              <a:sym typeface="+mn-ea"/>
            </a:endParaRPr>
          </a:p>
          <a:p>
            <a:pPr marL="0" indent="0" algn="l">
              <a:buNone/>
            </a:pPr>
            <a:r>
              <a:rPr lang="en-IN" altLang="en-US" sz="1800" b="1">
                <a:sym typeface="+mn-ea"/>
              </a:rPr>
              <a:t>                                                                                           </a:t>
            </a:r>
            <a:endParaRPr lang="en-IN" altLang="en-US" sz="1800" b="1"/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1800">
                <a:latin typeface="Constantia" panose="02030602050306030303" charset="0"/>
                <a:cs typeface="Constantia" panose="02030602050306030303" charset="0"/>
                <a:sym typeface="+mn-ea"/>
              </a:rPr>
              <a:t> </a:t>
            </a:r>
            <a:endParaRPr lang="en-IN" altLang="en-US" sz="1800" b="1">
              <a:latin typeface="Cascadia Code" panose="020B0609020000020004" charset="0"/>
              <a:cs typeface="Cascadia Code" panose="020B0609020000020004" charset="0"/>
            </a:endParaRPr>
          </a:p>
          <a:p>
            <a:pPr marL="0" indent="0">
              <a:buNone/>
            </a:pPr>
            <a:endParaRPr lang="en-IN" altLang="en-US" sz="1800"/>
          </a:p>
          <a:p>
            <a:pPr marL="0" indent="0">
              <a:buFont typeface="Wingdings" panose="05000000000000000000" charset="0"/>
              <a:buNone/>
            </a:pPr>
            <a:endParaRPr lang="en-IN" altLang="en-US" sz="1800" b="1"/>
          </a:p>
          <a:p>
            <a:pPr marL="0" indent="0">
              <a:buFont typeface="Wingdings" panose="05000000000000000000" charset="0"/>
              <a:buNone/>
            </a:pPr>
            <a:endParaRPr lang="en-IN" altLang="en-US" sz="1800" b="1"/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1800" b="1"/>
              <a:t>                                                                                                          </a:t>
            </a:r>
            <a:endParaRPr lang="en-IN" altLang="en-US" sz="1800" b="1"/>
          </a:p>
          <a:p>
            <a:pPr marL="0" indent="0">
              <a:buFont typeface="Wingdings" panose="05000000000000000000" charset="0"/>
              <a:buNone/>
            </a:pPr>
            <a:endParaRPr lang="en-IN" altLang="en-US" sz="1800" b="1"/>
          </a:p>
          <a:p>
            <a:pPr marL="0" indent="0">
              <a:buFont typeface="Wingdings" panose="05000000000000000000" charset="0"/>
              <a:buNone/>
            </a:pPr>
            <a:endParaRPr lang="en-IN" altLang="en-US" sz="1800" b="1"/>
          </a:p>
          <a:p>
            <a:pPr>
              <a:buFont typeface="Wingdings" panose="05000000000000000000" charset="0"/>
              <a:buChar char="v"/>
            </a:pPr>
            <a:endParaRPr lang="en-IN" altLang="en-US" sz="2400" b="1"/>
          </a:p>
          <a:p>
            <a:pPr>
              <a:buFont typeface="Wingdings" panose="05000000000000000000" charset="0"/>
              <a:buChar char="v"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                        </a:t>
            </a:r>
            <a:endParaRPr lang="en-IN" altLang="en-US" sz="1800" b="1"/>
          </a:p>
          <a:p>
            <a:pPr marL="0" indent="0">
              <a:buFont typeface="Wingdings" panose="05000000000000000000" charset="0"/>
              <a:buNone/>
            </a:pPr>
            <a:endParaRPr lang="en-IN" altLang="en-US" sz="1800" b="1"/>
          </a:p>
        </p:txBody>
      </p:sp>
      <p:pic>
        <p:nvPicPr>
          <p:cNvPr id="4" name="Content Placeholder 3" descr="Screenshot (116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9405" y="2245360"/>
            <a:ext cx="5384800" cy="2702560"/>
          </a:xfrm>
          <a:prstGeom prst="rect">
            <a:avLst/>
          </a:prstGeom>
        </p:spPr>
      </p:pic>
      <p:pic>
        <p:nvPicPr>
          <p:cNvPr id="7" name="Picture 6" descr="Screenshot (119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795" y="3576955"/>
            <a:ext cx="5873115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6883"/>
            <a:ext cx="10972800" cy="1143000"/>
          </a:xfrm>
        </p:spPr>
        <p:txBody>
          <a:bodyPr/>
          <a:p>
            <a:pPr marL="571500" indent="-571500">
              <a:buFont typeface="Wingdings" panose="05000000000000000000" charset="0"/>
              <a:buChar char="v"/>
            </a:pPr>
            <a:r>
              <a:rPr lang="en-IN" altLang="en-US" b="1">
                <a:latin typeface="Constantia" panose="02030602050306030303" charset="0"/>
                <a:cs typeface="Constantia" panose="02030602050306030303" charset="0"/>
              </a:rPr>
              <a:t>Users Dataset</a:t>
            </a:r>
            <a:br>
              <a:rPr lang="en-IN" altLang="en-US" b="1">
                <a:latin typeface="Constantia" panose="02030602050306030303" charset="0"/>
                <a:cs typeface="Constantia" panose="02030602050306030303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14425"/>
            <a:ext cx="5384800" cy="4581525"/>
          </a:xfrm>
        </p:spPr>
        <p:txBody>
          <a:bodyPr/>
          <a:p>
            <a:pPr marL="0" indent="0">
              <a:buNone/>
            </a:pPr>
            <a:endParaRPr lang="en-IN" altLang="en-US" sz="2000" b="1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6" name="Content Placeholder 5"/>
          <p:cNvSpPr/>
          <p:nvPr>
            <p:ph sz="half" idx="2"/>
          </p:nvPr>
        </p:nvSpPr>
        <p:spPr>
          <a:xfrm>
            <a:off x="0" y="1600200"/>
            <a:ext cx="11815445" cy="5257165"/>
          </a:xfrm>
        </p:spPr>
        <p:txBody>
          <a:bodyPr/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1) Age Distribution Plot:</a:t>
            </a: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r>
              <a:rPr lang="en-IN" altLang="en-US" sz="2000">
                <a:latin typeface="Constantia" panose="02030602050306030303" charset="0"/>
                <a:cs typeface="Constantia" panose="02030602050306030303" charset="0"/>
              </a:rPr>
              <a:t>                                                                                  </a:t>
            </a:r>
            <a:endParaRPr lang="en-IN" altLang="en-US" sz="20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endParaRPr lang="en-IN" alt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Here we can see the ages are '0' and '244'. 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                                                                                  </a:t>
            </a:r>
            <a:r>
              <a:rPr 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 </a:t>
            </a:r>
            <a:r>
              <a:rPr lang="en-IN" alt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                                                                                 we </a:t>
            </a:r>
            <a:r>
              <a:rPr 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can take only reasonable age as shown in</a:t>
            </a:r>
            <a:endParaRPr 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age distribution plot from 5 to 80 ages. </a:t>
            </a:r>
            <a:endParaRPr 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Below 5 age and above 80 age all are outliers make </a:t>
            </a:r>
            <a:endParaRPr lang="en-US" sz="2000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Constantia" panose="02030602050306030303" charset="0"/>
                <a:cs typeface="Constantia" panose="02030602050306030303" charset="0"/>
                <a:sym typeface="+mn-ea"/>
              </a:rPr>
              <a:t>all outlires null and replace them with mean on base of country</a:t>
            </a:r>
            <a:endParaRPr lang="en-US" sz="20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endParaRPr lang="en-US" sz="20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endParaRPr 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10" name="Picture 9" descr="Screenshot (9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7210" y="2063750"/>
            <a:ext cx="4871085" cy="2730500"/>
          </a:xfrm>
          <a:prstGeom prst="rect">
            <a:avLst/>
          </a:prstGeom>
        </p:spPr>
      </p:pic>
      <p:pic>
        <p:nvPicPr>
          <p:cNvPr id="8" name="Picture 7" descr="Screenshot (11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" y="2063750"/>
            <a:ext cx="5615940" cy="2645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Wingdings" panose="05000000000000000000" charset="0"/>
              <a:buChar char="v"/>
            </a:pPr>
            <a: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  <a:t>Ratings Dataset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73175"/>
            <a:ext cx="11582400" cy="5584825"/>
          </a:xfrm>
        </p:spPr>
        <p:txBody>
          <a:bodyPr/>
          <a:p>
            <a:pPr marL="0" indent="0">
              <a:buNone/>
            </a:pPr>
            <a:r>
              <a:rPr lang="en-IN" altLang="en-US" sz="2000" b="1">
                <a:latin typeface="Constantia" panose="02030602050306030303" charset="0"/>
                <a:cs typeface="Constantia" panose="02030602050306030303" charset="0"/>
                <a:sym typeface="+mn-ea"/>
              </a:rPr>
              <a:t>1) Ratings Distribution from 0 to 10 :                             2) Rating Counts from 1 to 10:           </a:t>
            </a:r>
            <a:endParaRPr lang="en-IN" altLang="en-US" sz="2000" b="1">
              <a:latin typeface="Constantia" panose="02030602050306030303" charset="0"/>
              <a:cs typeface="Constantia" panose="02030602050306030303" charset="0"/>
              <a:sym typeface="+mn-ea"/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>
              <a:latin typeface="Constantia" panose="02030602050306030303" charset="0"/>
              <a:cs typeface="Constantia" panose="02030602050306030303" charset="0"/>
            </a:endParaRPr>
          </a:p>
        </p:txBody>
      </p:sp>
      <p:pic>
        <p:nvPicPr>
          <p:cNvPr id="8" name="Content Placeholder 7" descr="Screenshot (99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711325"/>
            <a:ext cx="4711065" cy="3435985"/>
          </a:xfrm>
          <a:prstGeom prst="rect">
            <a:avLst/>
          </a:prstGeom>
        </p:spPr>
      </p:pic>
      <p:pic>
        <p:nvPicPr>
          <p:cNvPr id="7" name="Picture 6" descr="Screenshot (10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015" y="1835150"/>
            <a:ext cx="4803140" cy="2720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Wingdings" panose="05000000000000000000" charset="0"/>
              <a:buChar char="v"/>
            </a:pPr>
            <a:r>
              <a:rPr lang="en-IN" altLang="en-US" sz="3600" b="1">
                <a:latin typeface="Cascadia Code" panose="020B0609020000020004" charset="0"/>
                <a:cs typeface="Cascadia Code" panose="020B0609020000020004" charset="0"/>
                <a:sym typeface="+mn-ea"/>
              </a:rPr>
              <a:t>Recommendation Models:Popularity Based</a:t>
            </a:r>
            <a:br>
              <a:rPr lang="en-IN" altLang="en-US" b="1">
                <a:latin typeface="Cascadia Code" panose="020B0609020000020004" charset="0"/>
                <a:cs typeface="Cascadia Code" panose="020B0609020000020004" charset="0"/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64565"/>
            <a:ext cx="11582400" cy="5894070"/>
          </a:xfrm>
        </p:spPr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1)Popular Books:                                                                                                 2) </a:t>
            </a: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MostNumber of time Rated Books:</a:t>
            </a:r>
            <a:endParaRPr lang="en-IN" altLang="en-US" sz="1600" b="1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Book weighted avg formula:                                                                             Here, we can see that </a:t>
            </a: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Wild Animus 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has less score and number                                                                         </a:t>
            </a: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Weighted Rating(WR)=[vR/(v+m)]+[mC/(v+m)]                                       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of ratings but is</a:t>
            </a: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 2</a:t>
            </a: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nd highest number of times rated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 </a:t>
            </a:r>
            <a:endParaRPr lang="en-IN" altLang="en-US" sz="1600" b="1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where,</a:t>
            </a: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v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 is the </a:t>
            </a: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number of votes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 for the books; </a:t>
            </a: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m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 is the </a:t>
            </a: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minimum votes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 required to be listed in the chart;</a:t>
            </a: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R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 is the </a:t>
            </a: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average rating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 of the book; and;</a:t>
            </a: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C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 is the </a:t>
            </a:r>
            <a:r>
              <a:rPr lang="en-IN" altLang="en-US" sz="1600" b="1">
                <a:latin typeface="Constantia" panose="02030602050306030303" charset="0"/>
                <a:cs typeface="Constantia" panose="02030602050306030303" charset="0"/>
                <a:sym typeface="+mn-ea"/>
              </a:rPr>
              <a:t>mean vote</a:t>
            </a:r>
            <a:r>
              <a:rPr lang="en-IN" altLang="en-US" sz="1600">
                <a:latin typeface="Constantia" panose="02030602050306030303" charset="0"/>
                <a:cs typeface="Constantia" panose="02030602050306030303" charset="0"/>
                <a:sym typeface="+mn-ea"/>
              </a:rPr>
              <a:t> across the whole report.</a:t>
            </a:r>
            <a:endParaRPr lang="en-IN" altLang="en-US" sz="16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15" name="Content Placeholder 14" descr="Screenshot (103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7370" y="3481070"/>
            <a:ext cx="5384800" cy="29914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Picture 17" descr="Screenshot (10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2479675"/>
            <a:ext cx="5610225" cy="2979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Wingdings" panose="05000000000000000000" charset="0"/>
              <a:buChar char="v"/>
            </a:pPr>
            <a:r>
              <a:rPr lang="en-IN" altLang="en-US" sz="3600">
                <a:latin typeface="Cascadia Code" panose="020B0609020000020004" charset="0"/>
                <a:cs typeface="Cascadia Code" panose="020B0609020000020004" charset="0"/>
              </a:rPr>
              <a:t>Top Rated Books &amp; Most Rated Books</a:t>
            </a:r>
            <a:endParaRPr lang="en-IN" altLang="en-US" sz="3600">
              <a:latin typeface="Cascadia Code" panose="020B0609020000020004" charset="0"/>
              <a:cs typeface="Cascadia Code" panose="020B0609020000020004" charset="0"/>
            </a:endParaRPr>
          </a:p>
        </p:txBody>
      </p:sp>
      <p:pic>
        <p:nvPicPr>
          <p:cNvPr id="5" name="Content Placeholder 4" descr="Screenshot (110)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2085" y="2270760"/>
            <a:ext cx="5665470" cy="3185160"/>
          </a:xfrm>
          <a:prstGeom prst="rect">
            <a:avLst/>
          </a:prstGeom>
        </p:spPr>
      </p:pic>
      <p:pic>
        <p:nvPicPr>
          <p:cNvPr id="6" name="Content Placeholder 5" descr="Screenshot (111)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6830" y="2270760"/>
            <a:ext cx="5666740" cy="3185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4753</Words>
  <Application>WPS Presentation</Application>
  <PresentationFormat>Widescreen</PresentationFormat>
  <Paragraphs>162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Aparajita</vt:lpstr>
      <vt:lpstr>Cascadia Code</vt:lpstr>
      <vt:lpstr>Times New Roman</vt:lpstr>
      <vt:lpstr>Constantia</vt:lpstr>
      <vt:lpstr>Wingdings</vt:lpstr>
      <vt:lpstr>Microsoft YaHei</vt:lpstr>
      <vt:lpstr>Arial Unicode MS</vt:lpstr>
      <vt:lpstr>Calibri Light</vt:lpstr>
      <vt:lpstr>Calibri</vt:lpstr>
      <vt:lpstr>Bahnschrift Condensed</vt:lpstr>
      <vt:lpstr>Business Cooperate</vt:lpstr>
      <vt:lpstr>Group 6 Book Recommendation System</vt:lpstr>
      <vt:lpstr>Contents:</vt:lpstr>
      <vt:lpstr>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Collaborative Filtering Based Recommendation System: </vt:lpstr>
      <vt:lpstr>Book Name:</vt:lpstr>
      <vt:lpstr>Author Name</vt:lpstr>
      <vt:lpstr>Age</vt:lpstr>
      <vt:lpstr>PowerPoint 演示文稿</vt:lpstr>
      <vt:lpstr>Deployement: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6 Book Recommendation System</dc:title>
  <dc:creator/>
  <cp:lastModifiedBy>shira</cp:lastModifiedBy>
  <cp:revision>3</cp:revision>
  <dcterms:created xsi:type="dcterms:W3CDTF">2023-03-06T21:43:00Z</dcterms:created>
  <dcterms:modified xsi:type="dcterms:W3CDTF">2023-03-07T06:39:21Z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0130A84F4AA94F569582565EC826FD13</vt:lpwstr>
  </property>
  <property fmtid="{D5CDD505-2E9C-101B-9397-08002B2CF9AE}" pid="3" name="KSOProductBuildVer">
    <vt:lpwstr>1033-11.2.0.11219</vt:lpwstr>
  </property>
</Properties>
</file>